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63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648" autoAdjust="0"/>
  </p:normalViewPr>
  <p:slideViewPr>
    <p:cSldViewPr>
      <p:cViewPr varScale="1">
        <p:scale>
          <a:sx n="79" d="100"/>
          <a:sy n="79" d="100"/>
        </p:scale>
        <p:origin x="254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</a:t>
            </a:r>
          </a:p>
          <a:p>
            <a:pPr defTabSz="966612">
              <a:defRPr/>
            </a:pPr>
            <a:r>
              <a:rPr lang="en-GB" baseline="0" dirty="0" smtClean="0"/>
              <a:t>Image credit: Royal Society of Chemistry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 It also contains questions which can be used to engage pupils.</a:t>
            </a:r>
          </a:p>
          <a:p>
            <a:pPr defTabSz="966612">
              <a:defRPr/>
            </a:pPr>
            <a:r>
              <a:rPr lang="en-GB" baseline="0" dirty="0" smtClean="0"/>
              <a:t>Image credit: Royal Society of Chemistry</a:t>
            </a:r>
          </a:p>
          <a:p>
            <a:pPr marL="241653" indent="-241653" defTabSz="966612">
              <a:buFontTx/>
              <a:buAutoNum type="arabicPeriod"/>
              <a:defRPr/>
            </a:pPr>
            <a:r>
              <a:rPr lang="en-GB" baseline="0" dirty="0" smtClean="0"/>
              <a:t>They should be thinking of similar words like mechanic, </a:t>
            </a:r>
            <a:r>
              <a:rPr lang="en-GB" baseline="0" dirty="0" err="1" smtClean="0"/>
              <a:t>mechano</a:t>
            </a:r>
            <a:r>
              <a:rPr lang="en-GB" baseline="0" dirty="0" smtClean="0"/>
              <a:t>, mechanism. It means chemistry which uses friction and other forces to make or break substances.</a:t>
            </a:r>
          </a:p>
          <a:p>
            <a:pPr marL="241653" indent="-241653" defTabSz="966612">
              <a:buFontTx/>
              <a:buAutoNum type="arabicPeriod"/>
              <a:defRPr/>
            </a:pPr>
            <a:r>
              <a:rPr lang="en-GB" baseline="0" dirty="0" err="1" smtClean="0"/>
              <a:t>Eg</a:t>
            </a:r>
            <a:r>
              <a:rPr lang="en-GB" baseline="0" dirty="0" smtClean="0"/>
              <a:t> God, but this cannot be tested; aliens, so we’d have to look for evidence that they were on Earth. </a:t>
            </a:r>
          </a:p>
          <a:p>
            <a:pPr marL="241653" indent="-241653" defTabSz="966612">
              <a:buFontTx/>
              <a:buAutoNum type="arabicPeriod"/>
              <a:defRPr/>
            </a:pPr>
            <a:r>
              <a:rPr lang="en-GB" baseline="0" dirty="0" smtClean="0"/>
              <a:t>To let other people check our work for mistakes; to let other people agree or disagree with </a:t>
            </a:r>
            <a:r>
              <a:rPr lang="en-GB" baseline="0" smtClean="0"/>
              <a:t>our work.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11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sc.li/2nJ3wS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sc.li/2nJ3wS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475656" y="15413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Meteorites might have created life's building blocks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35696" y="534781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at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rsc.li/2nJ3wSg</a:t>
            </a:r>
            <a:r>
              <a:rPr lang="en-GB" sz="1200" i="1" dirty="0">
                <a:solidFill>
                  <a:schemeClr val="bg1"/>
                </a:solidFill>
              </a:rPr>
              <a:t>, first published </a:t>
            </a:r>
            <a:r>
              <a:rPr lang="en-GB" sz="1200" i="1" dirty="0" smtClean="0">
                <a:solidFill>
                  <a:schemeClr val="bg1"/>
                </a:solidFill>
              </a:rPr>
              <a:t>12 </a:t>
            </a:r>
            <a:r>
              <a:rPr lang="en-GB" sz="1200" i="1" dirty="0">
                <a:solidFill>
                  <a:schemeClr val="bg1"/>
                </a:solidFill>
              </a:rPr>
              <a:t>February 2018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6687" y="1124744"/>
            <a:ext cx="85837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Scientists do not know exactly how life started on Earth. How was the first DNA or protein molecule created? There are several competing theories.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 smtClean="0">
                <a:solidFill>
                  <a:schemeClr val="bg1"/>
                </a:solidFill>
              </a:rPr>
              <a:t>Recent research supports the theory </a:t>
            </a:r>
            <a:r>
              <a:rPr lang="en-GB" sz="2000" dirty="0">
                <a:solidFill>
                  <a:schemeClr val="bg1"/>
                </a:solidFill>
              </a:rPr>
              <a:t>that </a:t>
            </a:r>
            <a:r>
              <a:rPr lang="en-GB" sz="2000" dirty="0" smtClean="0">
                <a:solidFill>
                  <a:schemeClr val="bg1"/>
                </a:solidFill>
              </a:rPr>
              <a:t>meteorite impacts converted simple chemicals into the complex compounds that are vital to life on Earth.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 smtClean="0">
                <a:solidFill>
                  <a:schemeClr val="bg1"/>
                </a:solidFill>
              </a:rPr>
              <a:t>Researchers in Germany demonstrated that friction between rocks can catalyse the reactions that make </a:t>
            </a:r>
            <a:r>
              <a:rPr lang="el-GR" sz="2000" dirty="0">
                <a:solidFill>
                  <a:schemeClr val="bg1"/>
                </a:solidFill>
              </a:rPr>
              <a:t>α-</a:t>
            </a:r>
            <a:r>
              <a:rPr lang="en-GB" sz="2000" dirty="0" err="1" smtClean="0">
                <a:solidFill>
                  <a:schemeClr val="bg1"/>
                </a:solidFill>
              </a:rPr>
              <a:t>aminonitriles</a:t>
            </a:r>
            <a:r>
              <a:rPr lang="en-GB" sz="2000" dirty="0" smtClean="0">
                <a:solidFill>
                  <a:schemeClr val="bg1"/>
                </a:solidFill>
              </a:rPr>
              <a:t>. These can be converted into amino acids, which are the constituents of proteins.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0640" t="11775" r="9560" b="11894"/>
          <a:stretch/>
        </p:blipFill>
        <p:spPr>
          <a:xfrm>
            <a:off x="4010242" y="4483508"/>
            <a:ext cx="2160240" cy="15841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14510" t="14283" r="12386" b="13870"/>
          <a:stretch/>
        </p:blipFill>
        <p:spPr>
          <a:xfrm>
            <a:off x="6372200" y="4483508"/>
            <a:ext cx="2160240" cy="1440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52220" y="6071634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4F758B"/>
                </a:solidFill>
              </a:rPr>
              <a:t>An </a:t>
            </a:r>
            <a:r>
              <a:rPr lang="en-GB" sz="1200" dirty="0" err="1" smtClean="0">
                <a:solidFill>
                  <a:srgbClr val="4F758B"/>
                </a:solidFill>
              </a:rPr>
              <a:t>aminonitrile</a:t>
            </a:r>
            <a:endParaRPr lang="en-GB" sz="1200" dirty="0">
              <a:solidFill>
                <a:srgbClr val="4F758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13938" y="6071634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4F758B"/>
                </a:solidFill>
              </a:rPr>
              <a:t>An amino acid (threonine)</a:t>
            </a:r>
            <a:endParaRPr lang="en-GB" sz="1200" dirty="0">
              <a:solidFill>
                <a:srgbClr val="4F75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51521" y="862270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Scientists do not know exactly how life started on Earth. How was the first DNA or protein molecule created? There are several competing theories.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Recent research supports the theory that meteorite impacts converted simple chemicals into the complex compounds that are vital to life on Earth.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Researchers in Germany demonstrated that friction between rocks can catalyse the reactions that make </a:t>
            </a:r>
            <a:r>
              <a:rPr lang="el-GR" sz="2000" dirty="0">
                <a:solidFill>
                  <a:schemeClr val="bg1"/>
                </a:solidFill>
              </a:rPr>
              <a:t>α-</a:t>
            </a:r>
            <a:r>
              <a:rPr lang="en-GB" sz="2000" dirty="0" err="1">
                <a:solidFill>
                  <a:schemeClr val="bg1"/>
                </a:solidFill>
              </a:rPr>
              <a:t>aminonitriles</a:t>
            </a:r>
            <a:r>
              <a:rPr lang="en-GB" sz="2000" dirty="0">
                <a:solidFill>
                  <a:schemeClr val="bg1"/>
                </a:solidFill>
              </a:rPr>
              <a:t>. These can be converted into amino acids, which are the constituents of proteins.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91880" y="4332140"/>
            <a:ext cx="56521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 smtClean="0">
                <a:solidFill>
                  <a:schemeClr val="bg1"/>
                </a:solidFill>
              </a:rPr>
              <a:t>What do you think </a:t>
            </a:r>
            <a:r>
              <a:rPr lang="en-GB" sz="2000" dirty="0" err="1" smtClean="0">
                <a:solidFill>
                  <a:schemeClr val="bg1"/>
                </a:solidFill>
              </a:rPr>
              <a:t>mechanochemical</a:t>
            </a:r>
            <a:r>
              <a:rPr lang="en-GB" sz="2000" dirty="0" smtClean="0">
                <a:solidFill>
                  <a:schemeClr val="bg1"/>
                </a:solidFill>
              </a:rPr>
              <a:t> means? How did you work this out?</a:t>
            </a:r>
          </a:p>
          <a:p>
            <a:pPr marL="342900" indent="-342900">
              <a:buAutoNum type="arabicPeriod"/>
            </a:pPr>
            <a:r>
              <a:rPr lang="en-GB" sz="2000" dirty="0" smtClean="0">
                <a:solidFill>
                  <a:schemeClr val="bg1"/>
                </a:solidFill>
              </a:rPr>
              <a:t>Think of one other way that life might have started on Earth and suggest how you could test your theory.</a:t>
            </a:r>
          </a:p>
          <a:p>
            <a:pPr marL="342900" indent="-342900">
              <a:buAutoNum type="arabicPeriod"/>
            </a:pPr>
            <a:r>
              <a:rPr lang="en-GB" sz="2000" dirty="0" smtClean="0">
                <a:solidFill>
                  <a:schemeClr val="bg1"/>
                </a:solidFill>
              </a:rPr>
              <a:t>Explain two reasons why is it important to share and discuss our research with other scientists.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15413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Meteorites might have created life's building blocks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5696" y="534781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at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rsc.li/2nJ3wSg</a:t>
            </a:r>
            <a:r>
              <a:rPr lang="en-GB" sz="1200" i="1" dirty="0">
                <a:solidFill>
                  <a:schemeClr val="bg1"/>
                </a:solidFill>
              </a:rPr>
              <a:t>, first published </a:t>
            </a:r>
            <a:r>
              <a:rPr lang="en-GB" sz="1200" i="1" dirty="0" smtClean="0">
                <a:solidFill>
                  <a:schemeClr val="bg1"/>
                </a:solidFill>
              </a:rPr>
              <a:t>12 </a:t>
            </a:r>
            <a:r>
              <a:rPr lang="en-GB" sz="1200" i="1" dirty="0">
                <a:solidFill>
                  <a:schemeClr val="bg1"/>
                </a:solidFill>
              </a:rPr>
              <a:t>February 2018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0640" t="11775" r="9560" b="11894"/>
          <a:stretch/>
        </p:blipFill>
        <p:spPr>
          <a:xfrm>
            <a:off x="7221334" y="523462"/>
            <a:ext cx="1801857" cy="13213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4510" t="14283" r="12386" b="13870"/>
          <a:stretch/>
        </p:blipFill>
        <p:spPr>
          <a:xfrm>
            <a:off x="7188518" y="2197658"/>
            <a:ext cx="1801856" cy="132203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469963" y="3445296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4F758B"/>
                </a:solidFill>
              </a:rPr>
              <a:t>An </a:t>
            </a:r>
            <a:r>
              <a:rPr lang="en-GB" sz="1200" dirty="0" err="1" smtClean="0">
                <a:solidFill>
                  <a:srgbClr val="4F758B"/>
                </a:solidFill>
              </a:rPr>
              <a:t>aminonitrile</a:t>
            </a:r>
            <a:endParaRPr lang="en-GB" sz="1200" dirty="0">
              <a:solidFill>
                <a:srgbClr val="4F758B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57635" y="1856559"/>
            <a:ext cx="201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4F758B"/>
                </a:solidFill>
              </a:rPr>
              <a:t>An amino acid (threonine)</a:t>
            </a:r>
            <a:endParaRPr lang="en-GB" sz="1200" dirty="0">
              <a:solidFill>
                <a:srgbClr val="4F75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54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27d643f5-4560-4eff-9f48-d0fe6b2bec2d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1450</TotalTime>
  <Words>410</Words>
  <Application>Microsoft Office PowerPoint</Application>
  <PresentationFormat>On-screen Show (4:3)</PresentationFormat>
  <Paragraphs>30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Meteorites and life on Earth</dc:title>
  <dc:creator>Matt Baldwin</dc:creator>
  <cp:lastModifiedBy>Luke Blackburn</cp:lastModifiedBy>
  <cp:revision>125</cp:revision>
  <cp:lastPrinted>2018-02-09T13:22:46Z</cp:lastPrinted>
  <dcterms:created xsi:type="dcterms:W3CDTF">2013-06-04T12:27:23Z</dcterms:created>
  <dcterms:modified xsi:type="dcterms:W3CDTF">2018-02-12T11:35:59Z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