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63" r:id="rId5"/>
    <p:sldId id="273"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1883"/>
    <a:srgbClr val="FF9E1B"/>
    <a:srgbClr val="54585A"/>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82401" autoAdjust="0"/>
  </p:normalViewPr>
  <p:slideViewPr>
    <p:cSldViewPr snapToGrid="0" snapToObjects="1">
      <p:cViewPr varScale="1">
        <p:scale>
          <a:sx n="64" d="100"/>
          <a:sy n="64" d="100"/>
        </p:scale>
        <p:origin x="1770" y="60"/>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13/02/2020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creativecommons.org/licenses/by/2.0/deed.en"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a:t>
            </a:r>
            <a:r>
              <a:rPr lang="en-US" sz="1200" b="0" i="0" kern="1200" dirty="0" smtClean="0">
                <a:solidFill>
                  <a:schemeClr val="tx1"/>
                </a:solidFill>
                <a:effectLst/>
                <a:latin typeface="+mn-lt"/>
                <a:ea typeface="+mn-ea"/>
                <a:cs typeface="+mn-cs"/>
              </a:rPr>
              <a:t>Use this slide as a lesson starter for covalent bonding or nanoscience.</a:t>
            </a:r>
          </a:p>
          <a:p>
            <a:pPr defTabSz="966612">
              <a:defRPr/>
            </a:pPr>
            <a:endParaRPr lang="en-GB" sz="1200" b="0" i="0" u="none" strike="noStrike" kern="1200" baseline="0" dirty="0" smtClean="0">
              <a:solidFill>
                <a:schemeClr val="tx1"/>
              </a:solidFill>
              <a:latin typeface="+mn-lt"/>
              <a:ea typeface="+mn-ea"/>
              <a:cs typeface="+mn-cs"/>
            </a:endParaRPr>
          </a:p>
          <a:p>
            <a:pPr defTabSz="966612">
              <a:defRPr/>
            </a:pPr>
            <a:r>
              <a:rPr lang="en-GB" sz="1200" b="0" i="0" kern="1200" dirty="0" smtClean="0">
                <a:solidFill>
                  <a:schemeClr val="tx1"/>
                </a:solidFill>
                <a:effectLst/>
                <a:latin typeface="+mn-lt"/>
                <a:ea typeface="+mn-ea"/>
                <a:cs typeface="+mn-cs"/>
              </a:rPr>
              <a:t>Image</a:t>
            </a:r>
            <a:r>
              <a:rPr lang="en-GB" sz="1200" b="0" i="0" kern="1200" baseline="0" dirty="0" smtClean="0">
                <a:solidFill>
                  <a:schemeClr val="tx1"/>
                </a:solidFill>
                <a:effectLst/>
                <a:latin typeface="+mn-lt"/>
                <a:ea typeface="+mn-ea"/>
                <a:cs typeface="+mn-cs"/>
              </a:rPr>
              <a:t> credit </a:t>
            </a:r>
            <a:r>
              <a:rPr lang="en-GB" sz="1200" b="0" i="0" kern="1200" dirty="0" smtClean="0">
                <a:solidFill>
                  <a:schemeClr val="tx1"/>
                </a:solidFill>
                <a:effectLst/>
                <a:latin typeface="+mn-lt"/>
                <a:ea typeface="+mn-ea"/>
                <a:cs typeface="+mn-cs"/>
              </a:rPr>
              <a:t>© José Manuel </a:t>
            </a:r>
            <a:r>
              <a:rPr lang="en-GB" sz="1200" b="0" i="0" kern="1200" smtClean="0">
                <a:solidFill>
                  <a:schemeClr val="tx1"/>
                </a:solidFill>
                <a:effectLst/>
                <a:latin typeface="+mn-lt"/>
                <a:ea typeface="+mn-ea"/>
                <a:cs typeface="+mn-cs"/>
              </a:rPr>
              <a:t>Suárez </a:t>
            </a:r>
            <a:r>
              <a:rPr lang="en-GB" smtClean="0">
                <a:hlinkClick r:id="rId3"/>
              </a:rPr>
              <a:t>https://creativecommons.org/licenses/by/2.0/deed.en</a:t>
            </a: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3458433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66612"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a:t>
            </a:r>
            <a:r>
              <a:rPr lang="en-US" sz="1200" b="0" i="0" kern="1200" dirty="0" smtClean="0">
                <a:solidFill>
                  <a:schemeClr val="tx1"/>
                </a:solidFill>
                <a:effectLst/>
                <a:latin typeface="+mn-lt"/>
                <a:ea typeface="+mn-ea"/>
                <a:cs typeface="+mn-cs"/>
              </a:rPr>
              <a:t>Use this slide as a lesson starter for covalent bonding or nanoscience.</a:t>
            </a: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222222"/>
                </a:solidFill>
                <a:latin typeface="Arial" panose="020B0604020202020204" pitchFamily="34" charset="0"/>
              </a:rPr>
              <a:t>Answers: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i="0" u="none" strike="noStrike" kern="1200" baseline="0" dirty="0" smtClean="0">
                <a:solidFill>
                  <a:schemeClr val="tx1"/>
                </a:solidFill>
                <a:latin typeface="+mn-lt"/>
                <a:ea typeface="+mn-ea"/>
                <a:cs typeface="+mn-cs"/>
              </a:rPr>
              <a:t>1 </a:t>
            </a:r>
            <a:r>
              <a:rPr lang="en-GB" sz="1200" dirty="0" smtClean="0"/>
              <a:t>– </a:t>
            </a:r>
            <a:r>
              <a:rPr lang="en-GB" sz="1200" b="0" i="0" u="none" strike="noStrike" kern="1200" baseline="0" dirty="0" smtClean="0">
                <a:solidFill>
                  <a:schemeClr val="tx1"/>
                </a:solidFill>
                <a:latin typeface="+mn-lt"/>
                <a:ea typeface="+mn-ea"/>
                <a:cs typeface="+mn-cs"/>
              </a:rPr>
              <a:t>100 nm.</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i="0" u="none" strike="noStrike" kern="1200" baseline="0" dirty="0" smtClean="0">
                <a:solidFill>
                  <a:schemeClr val="tx1"/>
                </a:solidFill>
                <a:latin typeface="+mn-lt"/>
                <a:ea typeface="+mn-ea"/>
                <a:cs typeface="+mn-cs"/>
              </a:rPr>
              <a:t>Any from: </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smtClean="0">
                <a:solidFill>
                  <a:schemeClr val="tx1"/>
                </a:solidFill>
                <a:latin typeface="+mn-lt"/>
                <a:ea typeface="+mn-ea"/>
                <a:cs typeface="+mn-cs"/>
              </a:rPr>
              <a:t>Do not form ice crystals</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smtClean="0">
                <a:solidFill>
                  <a:schemeClr val="tx1"/>
                </a:solidFill>
                <a:latin typeface="+mn-lt"/>
                <a:ea typeface="+mn-ea"/>
                <a:cs typeface="+mn-cs"/>
              </a:rPr>
              <a:t>Generate hydrogen peroxide</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smtClean="0">
                <a:solidFill>
                  <a:schemeClr val="tx1"/>
                </a:solidFill>
                <a:latin typeface="+mn-lt"/>
                <a:ea typeface="+mn-ea"/>
                <a:cs typeface="+mn-cs"/>
              </a:rPr>
              <a:t>Switches between liquid and crystalline form rapidly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3"/>
              <a:tabLst/>
              <a:defRPr/>
            </a:pPr>
            <a:r>
              <a:rPr lang="en-GB" sz="1200" b="0" i="0" u="none" strike="noStrike" kern="1200" baseline="0" dirty="0" smtClean="0">
                <a:solidFill>
                  <a:schemeClr val="tx1"/>
                </a:solidFill>
                <a:latin typeface="+mn-lt"/>
                <a:ea typeface="+mn-ea"/>
                <a:cs typeface="+mn-cs"/>
              </a:rPr>
              <a:t>(Can be an extension question) </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smtClean="0">
                <a:solidFill>
                  <a:schemeClr val="tx1"/>
                </a:solidFill>
                <a:latin typeface="+mn-lt"/>
                <a:ea typeface="+mn-ea"/>
                <a:cs typeface="+mn-cs"/>
              </a:rPr>
              <a:t>At simple level – small molecules are held together by intermolecular forces.</a:t>
            </a: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smtClean="0">
                <a:solidFill>
                  <a:schemeClr val="tx1"/>
                </a:solidFill>
                <a:latin typeface="+mn-lt"/>
                <a:ea typeface="+mn-ea"/>
                <a:cs typeface="+mn-cs"/>
              </a:rPr>
              <a:t>At higher level – molecules are held in hexagonal rings by hydrogen bonds. Each water molecule forms two hydrogen bonds to other water molecules. Molecules are held further apart than in liquid water leading to the lower density of ice.</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GB"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3619308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2">
            <a:extLst>
              <a:ext uri="{FF2B5EF4-FFF2-40B4-BE49-F238E27FC236}">
                <a16:creationId xmlns:a16="http://schemas.microsoft.com/office/drawing/2014/main" id="{E1FB8C7A-6F1E-6C4F-84AA-61CCD4C8EAC2}"/>
              </a:ext>
            </a:extLst>
          </p:cNvPr>
          <p:cNvSpPr>
            <a:spLocks noGrp="1"/>
          </p:cNvSpPr>
          <p:nvPr>
            <p:ph type="title"/>
          </p:nvPr>
        </p:nvSpPr>
        <p:spPr>
          <a:xfrm>
            <a:off x="506730" y="124387"/>
            <a:ext cx="7886700" cy="1325563"/>
          </a:xfrm>
        </p:spPr>
        <p:txBody>
          <a:bodyPr>
            <a:normAutofit/>
          </a:bodyPr>
          <a:lstStyle/>
          <a:p>
            <a:r>
              <a:rPr lang="en-US" sz="3600" dirty="0" err="1"/>
              <a:t>Nanodroplets</a:t>
            </a:r>
            <a:r>
              <a:rPr lang="en-US" sz="3600" dirty="0"/>
              <a:t> of water</a:t>
            </a:r>
          </a:p>
        </p:txBody>
      </p:sp>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439274" y="1308842"/>
            <a:ext cx="6103413" cy="3536292"/>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Water is a common liquid, but it keeps on surprising scientists. It has many solid and liquid forms, and shows unusual behaviour when confined to </a:t>
            </a:r>
            <a:r>
              <a:rPr lang="en-GB" sz="1600" dirty="0" err="1"/>
              <a:t>microdroplets</a:t>
            </a:r>
            <a:r>
              <a:rPr lang="en-GB" sz="1600" dirty="0"/>
              <a:t> – like spontaneously generating hydrogen peroxide</a:t>
            </a:r>
            <a:r>
              <a:rPr lang="en-GB" sz="1600" dirty="0" smtClean="0"/>
              <a:t>.</a:t>
            </a:r>
            <a:endParaRPr lang="en-GB" sz="1600" dirty="0"/>
          </a:p>
        </p:txBody>
      </p:sp>
      <p:sp>
        <p:nvSpPr>
          <p:cNvPr id="10" name="TextBox 9"/>
          <p:cNvSpPr txBox="1"/>
          <p:nvPr/>
        </p:nvSpPr>
        <p:spPr>
          <a:xfrm>
            <a:off x="628650" y="1014347"/>
            <a:ext cx="6989893" cy="307777"/>
          </a:xfrm>
          <a:prstGeom prst="rect">
            <a:avLst/>
          </a:prstGeom>
          <a:noFill/>
        </p:spPr>
        <p:txBody>
          <a:bodyPr wrap="square" rtlCol="0">
            <a:spAutoFit/>
          </a:bodyPr>
          <a:lstStyle/>
          <a:p>
            <a:r>
              <a:rPr lang="en-GB" sz="1400" i="1" dirty="0">
                <a:solidFill>
                  <a:srgbClr val="004976"/>
                </a:solidFill>
              </a:rPr>
              <a:t>Read the full article at r</a:t>
            </a:r>
            <a:r>
              <a:rPr lang="en-GB" sz="1400" i="1" dirty="0" smtClean="0">
                <a:solidFill>
                  <a:srgbClr val="004976"/>
                </a:solidFill>
              </a:rPr>
              <a:t>sc.li/31tWKCi</a:t>
            </a:r>
            <a:endParaRPr lang="en-GB" sz="1400" i="1" dirty="0">
              <a:solidFill>
                <a:srgbClr val="004976"/>
              </a:solidFill>
            </a:endParaRP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4000" y="148451"/>
            <a:ext cx="2226328" cy="2250963"/>
          </a:xfrm>
          <a:prstGeom prst="rect">
            <a:avLst/>
          </a:prstGeom>
        </p:spPr>
      </p:pic>
      <p:sp>
        <p:nvSpPr>
          <p:cNvPr id="14" name="Content Placeholder 3">
            <a:extLst>
              <a:ext uri="{FF2B5EF4-FFF2-40B4-BE49-F238E27FC236}">
                <a16:creationId xmlns:a16="http://schemas.microsoft.com/office/drawing/2014/main" id="{46D93CE8-DF7B-584A-90B2-D75DC0F3F499}"/>
              </a:ext>
            </a:extLst>
          </p:cNvPr>
          <p:cNvSpPr txBox="1">
            <a:spLocks/>
          </p:cNvSpPr>
          <p:nvPr/>
        </p:nvSpPr>
        <p:spPr>
          <a:xfrm>
            <a:off x="439273" y="2506578"/>
            <a:ext cx="8277215" cy="2338555"/>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smtClean="0"/>
              <a:t>Scientists </a:t>
            </a:r>
            <a:r>
              <a:rPr lang="en-GB" sz="1600" dirty="0"/>
              <a:t>have found that 90 is the minimum number of water molecules it takes to make the most common type of hexagonal ice crystal. </a:t>
            </a:r>
            <a:r>
              <a:rPr lang="en-GB" sz="1600" dirty="0" err="1"/>
              <a:t>Nanodroplets</a:t>
            </a:r>
            <a:r>
              <a:rPr lang="en-GB" sz="1600" dirty="0"/>
              <a:t> with fewer molecules contain only randomly arranged water molecules. They also found that water clusters with fewer than 150 molecules lose their defined liquid-solid phase transition. Around their freezing point, they switch between a liquid and crystalline state every few hundred nanoseconds. The tiny water clusters are only around </a:t>
            </a:r>
            <a:r>
              <a:rPr lang="en-GB" sz="1600" dirty="0" smtClean="0"/>
              <a:t>2 nm </a:t>
            </a:r>
            <a:r>
              <a:rPr lang="en-GB" sz="1600" dirty="0"/>
              <a:t>in diameter. The researchers made them by funnelling a water-argon mixture through a </a:t>
            </a:r>
            <a:r>
              <a:rPr lang="en-GB" sz="1600" dirty="0" smtClean="0"/>
              <a:t>60 </a:t>
            </a:r>
            <a:r>
              <a:rPr lang="en-GB" sz="1600" dirty="0" err="1" smtClean="0"/>
              <a:t>μm</a:t>
            </a:r>
            <a:r>
              <a:rPr lang="en-GB" sz="1600" dirty="0" smtClean="0"/>
              <a:t> </a:t>
            </a:r>
            <a:r>
              <a:rPr lang="en-GB" sz="1600" dirty="0"/>
              <a:t>diameter nozzle, rapidly cooling it as it expanded. </a:t>
            </a:r>
          </a:p>
        </p:txBody>
      </p:sp>
    </p:spTree>
    <p:extLst>
      <p:ext uri="{BB962C8B-B14F-4D97-AF65-F5344CB8AC3E}">
        <p14:creationId xmlns:p14="http://schemas.microsoft.com/office/powerpoint/2010/main" val="4263793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2">
            <a:extLst>
              <a:ext uri="{FF2B5EF4-FFF2-40B4-BE49-F238E27FC236}">
                <a16:creationId xmlns:a16="http://schemas.microsoft.com/office/drawing/2014/main" id="{E1FB8C7A-6F1E-6C4F-84AA-61CCD4C8EAC2}"/>
              </a:ext>
            </a:extLst>
          </p:cNvPr>
          <p:cNvSpPr>
            <a:spLocks noGrp="1"/>
          </p:cNvSpPr>
          <p:nvPr>
            <p:ph type="title"/>
          </p:nvPr>
        </p:nvSpPr>
        <p:spPr>
          <a:xfrm>
            <a:off x="506730" y="124387"/>
            <a:ext cx="7886700" cy="1325563"/>
          </a:xfrm>
        </p:spPr>
        <p:txBody>
          <a:bodyPr>
            <a:normAutofit/>
          </a:bodyPr>
          <a:lstStyle/>
          <a:p>
            <a:r>
              <a:rPr lang="en-US" sz="3600" dirty="0" err="1"/>
              <a:t>Nanodroplets</a:t>
            </a:r>
            <a:r>
              <a:rPr lang="en-US" sz="3600" dirty="0"/>
              <a:t> of water</a:t>
            </a:r>
          </a:p>
        </p:txBody>
      </p:sp>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439274" y="1308842"/>
            <a:ext cx="6103413" cy="3536292"/>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Water is a common liquid, but it keeps on surprising scientists. It has many solid and liquid forms, and shows unusual behaviour when confined to </a:t>
            </a:r>
            <a:r>
              <a:rPr lang="en-GB" sz="1600" dirty="0" err="1"/>
              <a:t>microdroplets</a:t>
            </a:r>
            <a:r>
              <a:rPr lang="en-GB" sz="1600" dirty="0"/>
              <a:t> – like spontaneously generating hydrogen peroxide</a:t>
            </a:r>
            <a:r>
              <a:rPr lang="en-GB" sz="1600" dirty="0" smtClean="0"/>
              <a:t>.</a:t>
            </a:r>
            <a:endParaRPr lang="en-GB" sz="1600" dirty="0"/>
          </a:p>
        </p:txBody>
      </p:sp>
      <p:sp>
        <p:nvSpPr>
          <p:cNvPr id="10" name="TextBox 9"/>
          <p:cNvSpPr txBox="1"/>
          <p:nvPr/>
        </p:nvSpPr>
        <p:spPr>
          <a:xfrm>
            <a:off x="628650" y="1014347"/>
            <a:ext cx="6989893" cy="307777"/>
          </a:xfrm>
          <a:prstGeom prst="rect">
            <a:avLst/>
          </a:prstGeom>
          <a:noFill/>
        </p:spPr>
        <p:txBody>
          <a:bodyPr wrap="square" rtlCol="0">
            <a:spAutoFit/>
          </a:bodyPr>
          <a:lstStyle/>
          <a:p>
            <a:r>
              <a:rPr lang="en-GB" sz="1400" i="1" dirty="0">
                <a:solidFill>
                  <a:srgbClr val="004976"/>
                </a:solidFill>
              </a:rPr>
              <a:t>Read the full article at r</a:t>
            </a:r>
            <a:r>
              <a:rPr lang="en-GB" sz="1400" i="1" dirty="0" smtClean="0">
                <a:solidFill>
                  <a:srgbClr val="004976"/>
                </a:solidFill>
              </a:rPr>
              <a:t>sc.li/31tWKCi</a:t>
            </a:r>
            <a:endParaRPr lang="en-GB" sz="1400" i="1" dirty="0">
              <a:solidFill>
                <a:srgbClr val="004976"/>
              </a:solidFill>
            </a:endParaRPr>
          </a:p>
        </p:txBody>
      </p:sp>
      <p:sp>
        <p:nvSpPr>
          <p:cNvPr id="12" name="TextBox 11"/>
          <p:cNvSpPr txBox="1"/>
          <p:nvPr/>
        </p:nvSpPr>
        <p:spPr>
          <a:xfrm>
            <a:off x="439274" y="4811670"/>
            <a:ext cx="8490718" cy="830997"/>
          </a:xfrm>
          <a:prstGeom prst="rect">
            <a:avLst/>
          </a:prstGeom>
          <a:noFill/>
        </p:spPr>
        <p:txBody>
          <a:bodyPr wrap="square" rtlCol="0">
            <a:spAutoFit/>
          </a:bodyPr>
          <a:lstStyle/>
          <a:p>
            <a:pPr marL="457200" indent="-457200">
              <a:buAutoNum type="arabicPeriod"/>
            </a:pPr>
            <a:r>
              <a:rPr lang="en-GB" sz="1600" dirty="0" smtClean="0">
                <a:solidFill>
                  <a:schemeClr val="accent1">
                    <a:lumMod val="75000"/>
                  </a:schemeClr>
                </a:solidFill>
              </a:rPr>
              <a:t>What is the typical size of a nanoparticle?</a:t>
            </a:r>
          </a:p>
          <a:p>
            <a:pPr marL="457200" indent="-457200">
              <a:buAutoNum type="arabicPeriod"/>
            </a:pPr>
            <a:r>
              <a:rPr lang="en-GB" sz="1600" dirty="0" smtClean="0">
                <a:solidFill>
                  <a:schemeClr val="accent1">
                    <a:lumMod val="75000"/>
                  </a:schemeClr>
                </a:solidFill>
              </a:rPr>
              <a:t>How do the properties of water change when contained in </a:t>
            </a:r>
            <a:r>
              <a:rPr lang="en-GB" sz="1600" dirty="0" err="1" smtClean="0">
                <a:solidFill>
                  <a:schemeClr val="accent1">
                    <a:lumMod val="75000"/>
                  </a:schemeClr>
                </a:solidFill>
              </a:rPr>
              <a:t>nanodroplets</a:t>
            </a:r>
            <a:r>
              <a:rPr lang="en-GB" sz="1600" dirty="0" smtClean="0">
                <a:solidFill>
                  <a:schemeClr val="accent1">
                    <a:lumMod val="75000"/>
                  </a:schemeClr>
                </a:solidFill>
              </a:rPr>
              <a:t>?</a:t>
            </a:r>
          </a:p>
          <a:p>
            <a:pPr marL="457200" indent="-457200">
              <a:buAutoNum type="arabicPeriod"/>
            </a:pPr>
            <a:r>
              <a:rPr lang="en-GB" sz="1600" dirty="0" smtClean="0">
                <a:solidFill>
                  <a:schemeClr val="accent1">
                    <a:lumMod val="75000"/>
                  </a:schemeClr>
                </a:solidFill>
              </a:rPr>
              <a:t>Describe how water molecules are arranged and held together in ice crystals. </a:t>
            </a:r>
            <a:endParaRPr lang="en-GB" sz="1600" dirty="0">
              <a:solidFill>
                <a:schemeClr val="accent1">
                  <a:lumMod val="75000"/>
                </a:schemeClr>
              </a:solidFill>
            </a:endParaRP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4000" y="148451"/>
            <a:ext cx="2226328" cy="2250963"/>
          </a:xfrm>
          <a:prstGeom prst="rect">
            <a:avLst/>
          </a:prstGeom>
        </p:spPr>
      </p:pic>
      <p:sp>
        <p:nvSpPr>
          <p:cNvPr id="14" name="Content Placeholder 3">
            <a:extLst>
              <a:ext uri="{FF2B5EF4-FFF2-40B4-BE49-F238E27FC236}">
                <a16:creationId xmlns:a16="http://schemas.microsoft.com/office/drawing/2014/main" id="{46D93CE8-DF7B-584A-90B2-D75DC0F3F499}"/>
              </a:ext>
            </a:extLst>
          </p:cNvPr>
          <p:cNvSpPr txBox="1">
            <a:spLocks/>
          </p:cNvSpPr>
          <p:nvPr/>
        </p:nvSpPr>
        <p:spPr>
          <a:xfrm>
            <a:off x="439273" y="2506578"/>
            <a:ext cx="8277215" cy="2338555"/>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smtClean="0"/>
              <a:t>Scientists </a:t>
            </a:r>
            <a:r>
              <a:rPr lang="en-GB" sz="1600" dirty="0"/>
              <a:t>have found that 90 is the minimum number of water molecules it takes to make the most common type of hexagonal ice crystal. </a:t>
            </a:r>
            <a:r>
              <a:rPr lang="en-GB" sz="1600" dirty="0" err="1"/>
              <a:t>Nanodroplets</a:t>
            </a:r>
            <a:r>
              <a:rPr lang="en-GB" sz="1600" dirty="0"/>
              <a:t> with fewer molecules contain only randomly arranged water molecules. They also found that water clusters with fewer than 150 molecules lose their defined liquid-solid phase transition. Around their freezing point, they switch between a liquid and crystalline state every few hundred nanoseconds. The tiny water clusters are only around </a:t>
            </a:r>
            <a:r>
              <a:rPr lang="en-GB" sz="1600" dirty="0" smtClean="0"/>
              <a:t>2 nm </a:t>
            </a:r>
            <a:r>
              <a:rPr lang="en-GB" sz="1600" dirty="0"/>
              <a:t>in diameter. The researchers made them by funnelling a water-argon mixture through a </a:t>
            </a:r>
            <a:r>
              <a:rPr lang="en-GB" sz="1600" dirty="0" smtClean="0"/>
              <a:t>60 </a:t>
            </a:r>
            <a:r>
              <a:rPr lang="en-GB" sz="1600" dirty="0" err="1" smtClean="0"/>
              <a:t>μm</a:t>
            </a:r>
            <a:r>
              <a:rPr lang="en-GB" sz="1600" dirty="0" smtClean="0"/>
              <a:t> </a:t>
            </a:r>
            <a:r>
              <a:rPr lang="en-GB" sz="1600" dirty="0"/>
              <a:t>diameter nozzle, rapidly cooling it as it expanded. </a:t>
            </a:r>
          </a:p>
        </p:txBody>
      </p:sp>
    </p:spTree>
    <p:extLst>
      <p:ext uri="{BB962C8B-B14F-4D97-AF65-F5344CB8AC3E}">
        <p14:creationId xmlns:p14="http://schemas.microsoft.com/office/powerpoint/2010/main" val="281819906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07900DF-3EEF-46A5-94A9-21789EBC7165}">
  <ds:schemaRef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27d643f5-4560-4eff-9f48-d0fe6b2bec2d"/>
    <ds:schemaRef ds:uri="http://www.w3.org/XML/1998/namespace"/>
  </ds:schemaRefs>
</ds:datastoreItem>
</file>

<file path=customXml/itemProps3.xml><?xml version="1.0" encoding="utf-8"?>
<ds:datastoreItem xmlns:ds="http://schemas.openxmlformats.org/officeDocument/2006/customXml" ds:itemID="{7D9B7705-6E4A-433D-914A-8894B6FAEA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 EIC starter slide template</Template>
  <TotalTime>30</TotalTime>
  <Words>499</Words>
  <Application>Microsoft Office PowerPoint</Application>
  <PresentationFormat>On-screen Show (4:3)</PresentationFormat>
  <Paragraphs>28</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Nanodroplets of water</vt:lpstr>
      <vt:lpstr>Nanodroplets of water</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Nanodroplets of water</dc:title>
  <dc:creator>Katherine Hartop</dc:creator>
  <dc:description>How much water makes ice?, Education in Chemistry, rsc.li/31tWKCi</dc:description>
  <cp:lastModifiedBy>Katherine Hartop</cp:lastModifiedBy>
  <cp:revision>8</cp:revision>
  <dcterms:created xsi:type="dcterms:W3CDTF">2020-02-03T09:53:29Z</dcterms:created>
  <dcterms:modified xsi:type="dcterms:W3CDTF">2020-02-13T13:41:27Z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