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94" autoAdjust="0"/>
    <p:restoredTop sz="78955" autoAdjust="0"/>
  </p:normalViewPr>
  <p:slideViewPr>
    <p:cSldViewPr snapToGrid="0" snapToObjects="1">
      <p:cViewPr varScale="1">
        <p:scale>
          <a:sx n="52" d="100"/>
          <a:sy n="52" d="100"/>
        </p:scale>
        <p:origin x="1880" y="6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06/04/2022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cells and batteries.</a:t>
            </a:r>
          </a:p>
          <a:p>
            <a:pPr marL="0" indent="0">
              <a:buNone/>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 Getty Images</a:t>
            </a:r>
            <a:endParaRPr lang="en-GB"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cells and batteries.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Allotrope.</a:t>
            </a:r>
          </a:p>
          <a:p>
            <a:pPr marL="228600" indent="-228600">
              <a:buAutoNum type="arabicPeriod"/>
            </a:pPr>
            <a:r>
              <a:rPr lang="en-GB" sz="1200" baseline="0" dirty="0">
                <a:solidFill>
                  <a:schemeClr val="tx1"/>
                </a:solidFill>
                <a:latin typeface="+mn-lt"/>
              </a:rPr>
              <a:t>The chemical reactions are reversed.</a:t>
            </a:r>
          </a:p>
          <a:p>
            <a:pPr marL="228600" indent="-228600">
              <a:buAutoNum type="arabicPeriod"/>
            </a:pPr>
            <a:r>
              <a:rPr lang="en-US" dirty="0"/>
              <a:t>Li–S</a:t>
            </a:r>
            <a:r>
              <a:rPr lang="en-US" baseline="0" dirty="0"/>
              <a:t> battery would have a low density and so would be advantageous for aviation where cells need to be lightweight. Sulfur is abundant unlike alternatives such as cobalt. </a:t>
            </a:r>
          </a:p>
          <a:p>
            <a:pPr marL="0" indent="0">
              <a:buNone/>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 Getty Images</a:t>
            </a:r>
            <a:endParaRPr lang="en-GB"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039434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6Q57P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6Q57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35351"/>
            <a:ext cx="7886700" cy="1325563"/>
          </a:xfrm>
        </p:spPr>
        <p:txBody>
          <a:bodyPr>
            <a:normAutofit/>
          </a:bodyPr>
          <a:lstStyle/>
          <a:p>
            <a:r>
              <a:rPr lang="en-US" sz="3200" dirty="0"/>
              <a:t>Lithium–sulfur batteries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07353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rsc.li/36Q57PX </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11480" y="2803925"/>
            <a:ext cx="8321040" cy="254921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By mixing sulfur into carbon nanofibers the sulfur forms a rare rectangular prism structure made of eight sulfur atoms instead of the normal crown structure. </a:t>
            </a:r>
            <a:r>
              <a:rPr lang="en-GB" sz="1700" dirty="0"/>
              <a:t>This rectangular prism structure stops</a:t>
            </a:r>
            <a:r>
              <a:rPr lang="en-US" sz="1700" dirty="0"/>
              <a:t> the formation of polysulfides completely. Instead, lithium sulfide forms directly, allowing the battery to work unimpeded.</a:t>
            </a:r>
          </a:p>
          <a:p>
            <a:r>
              <a:rPr lang="en-GB" sz="1700" dirty="0"/>
              <a:t>Sulfur is cheap, abundant, and has a low density which could lead to lithium–</a:t>
            </a:r>
            <a:r>
              <a:rPr lang="en-GB" sz="1700" dirty="0" err="1"/>
              <a:t>sulfur</a:t>
            </a:r>
            <a:r>
              <a:rPr lang="en-GB" sz="1700" dirty="0"/>
              <a:t> batteries having advantages especially for applications where energy density is critical – like aviation.</a:t>
            </a:r>
            <a:endParaRPr lang="en-US" sz="1700" dirty="0"/>
          </a:p>
        </p:txBody>
      </p:sp>
      <p:sp>
        <p:nvSpPr>
          <p:cNvPr id="11" name="TextBox 10">
            <a:extLst>
              <a:ext uri="{FF2B5EF4-FFF2-40B4-BE49-F238E27FC236}">
                <a16:creationId xmlns:a16="http://schemas.microsoft.com/office/drawing/2014/main" id="{031A361D-DE95-4280-B891-F00A7EC81083}"/>
              </a:ext>
            </a:extLst>
          </p:cNvPr>
          <p:cNvSpPr txBox="1"/>
          <p:nvPr/>
        </p:nvSpPr>
        <p:spPr>
          <a:xfrm>
            <a:off x="411480" y="1404172"/>
            <a:ext cx="5097780" cy="1400383"/>
          </a:xfrm>
          <a:prstGeom prst="rect">
            <a:avLst/>
          </a:prstGeom>
          <a:noFill/>
        </p:spPr>
        <p:txBody>
          <a:bodyPr wrap="square">
            <a:spAutoFit/>
          </a:bodyPr>
          <a:lstStyle/>
          <a:p>
            <a:r>
              <a:rPr lang="en-US" sz="1700" dirty="0">
                <a:solidFill>
                  <a:srgbClr val="54585A"/>
                </a:solidFill>
              </a:rPr>
              <a:t>The wanted reaction at a Li–S battery cathode is for the positive lithium ions to react with sulfur to make lithium sulfide. With existing battery electrolytes unwanted polysulfides also form, which react with the electrolyte and kill the cell. </a:t>
            </a:r>
          </a:p>
        </p:txBody>
      </p:sp>
      <p:grpSp>
        <p:nvGrpSpPr>
          <p:cNvPr id="12" name="Group 11">
            <a:extLst>
              <a:ext uri="{FF2B5EF4-FFF2-40B4-BE49-F238E27FC236}">
                <a16:creationId xmlns:a16="http://schemas.microsoft.com/office/drawing/2014/main" id="{DEC50457-CEDC-4AF8-8738-5ED47FE9FF0E}"/>
              </a:ext>
            </a:extLst>
          </p:cNvPr>
          <p:cNvGrpSpPr/>
          <p:nvPr/>
        </p:nvGrpSpPr>
        <p:grpSpPr>
          <a:xfrm>
            <a:off x="5726687" y="142882"/>
            <a:ext cx="3116654" cy="2586197"/>
            <a:chOff x="5726687" y="142882"/>
            <a:chExt cx="3116654" cy="2586197"/>
          </a:xfrm>
        </p:grpSpPr>
        <p:pic>
          <p:nvPicPr>
            <p:cNvPr id="10" name="Picture 9">
              <a:extLst>
                <a:ext uri="{FF2B5EF4-FFF2-40B4-BE49-F238E27FC236}">
                  <a16:creationId xmlns:a16="http://schemas.microsoft.com/office/drawing/2014/main" id="{DC637A67-3FA7-4E8C-A7D7-D3CD6380EE43}"/>
                </a:ext>
              </a:extLst>
            </p:cNvPr>
            <p:cNvPicPr>
              <a:picLocks noChangeAspect="1"/>
            </p:cNvPicPr>
            <p:nvPr/>
          </p:nvPicPr>
          <p:blipFill>
            <a:blip r:embed="rId5"/>
            <a:stretch>
              <a:fillRect/>
            </a:stretch>
          </p:blipFill>
          <p:spPr>
            <a:xfrm>
              <a:off x="5726687" y="142882"/>
              <a:ext cx="3116654" cy="2077769"/>
            </a:xfrm>
            <a:prstGeom prst="rect">
              <a:avLst/>
            </a:prstGeom>
          </p:spPr>
        </p:pic>
        <p:sp>
          <p:nvSpPr>
            <p:cNvPr id="6" name="TextBox 5">
              <a:extLst>
                <a:ext uri="{FF2B5EF4-FFF2-40B4-BE49-F238E27FC236}">
                  <a16:creationId xmlns:a16="http://schemas.microsoft.com/office/drawing/2014/main" id="{554B75CE-3EC8-49DB-B0F1-3EDB303EA343}"/>
                </a:ext>
              </a:extLst>
            </p:cNvPr>
            <p:cNvSpPr txBox="1"/>
            <p:nvPr/>
          </p:nvSpPr>
          <p:spPr>
            <a:xfrm>
              <a:off x="5726687" y="2236636"/>
              <a:ext cx="3116654" cy="492443"/>
            </a:xfrm>
            <a:prstGeom prst="rect">
              <a:avLst/>
            </a:prstGeom>
            <a:noFill/>
          </p:spPr>
          <p:txBody>
            <a:bodyPr wrap="square" rtlCol="0">
              <a:spAutoFit/>
            </a:bodyPr>
            <a:lstStyle/>
            <a:p>
              <a:pPr algn="ctr"/>
              <a:r>
                <a:rPr lang="en-GB" sz="1300" dirty="0"/>
                <a:t>Next generation energy storage is driving the automotive industry forward</a:t>
              </a:r>
            </a:p>
          </p:txBody>
        </p:sp>
      </p:gr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35351"/>
            <a:ext cx="7886700" cy="1325563"/>
          </a:xfrm>
        </p:spPr>
        <p:txBody>
          <a:bodyPr>
            <a:normAutofit/>
          </a:bodyPr>
          <a:lstStyle/>
          <a:p>
            <a:r>
              <a:rPr lang="en-US" sz="3200" dirty="0"/>
              <a:t>Lithium–sulfur batteries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07352" y="4775835"/>
            <a:ext cx="8368206" cy="1200329"/>
          </a:xfrm>
          <a:prstGeom prst="rect">
            <a:avLst/>
          </a:prstGeom>
          <a:noFill/>
        </p:spPr>
        <p:txBody>
          <a:bodyPr wrap="square" rtlCol="0">
            <a:spAutoFit/>
          </a:bodyPr>
          <a:lstStyle/>
          <a:p>
            <a:pPr marL="342900" indent="-342900">
              <a:buFontTx/>
              <a:buAutoNum type="arabicPeriod"/>
            </a:pPr>
            <a:r>
              <a:rPr lang="en-GB" dirty="0"/>
              <a:t>What is the name for different structures of the same element?</a:t>
            </a:r>
          </a:p>
          <a:p>
            <a:pPr marL="342900" indent="-342900">
              <a:buAutoNum type="arabicPeriod"/>
            </a:pPr>
            <a:r>
              <a:rPr lang="en-GB" dirty="0"/>
              <a:t>Explain what happens to the reactions in a cell when a cell is recharged.</a:t>
            </a:r>
          </a:p>
          <a:p>
            <a:pPr marL="342900" indent="-342900">
              <a:buFontTx/>
              <a:buAutoNum type="arabicPeriod"/>
            </a:pPr>
            <a:r>
              <a:rPr lang="en-GB" dirty="0"/>
              <a:t>Suggest why a Li–S battery could have advantages for use in aviation.</a:t>
            </a:r>
          </a:p>
          <a:p>
            <a:endParaRPr lang="en-GB" dirty="0"/>
          </a:p>
        </p:txBody>
      </p:sp>
      <p:sp>
        <p:nvSpPr>
          <p:cNvPr id="7" name="TextBox 11"/>
          <p:cNvSpPr txBox="1"/>
          <p:nvPr/>
        </p:nvSpPr>
        <p:spPr>
          <a:xfrm>
            <a:off x="824748" y="107353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rsc.li/36Q57PX </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11480" y="2803925"/>
            <a:ext cx="8321040" cy="254921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By mixing sulfur into carbon nanofibers the sulfur forms a rare rectangular prism structure made of eight sulfur atoms instead of the normal crown structure. T</a:t>
            </a:r>
            <a:r>
              <a:rPr lang="en-GB" sz="1700" dirty="0"/>
              <a:t>his rectangular prism structure stops </a:t>
            </a:r>
            <a:r>
              <a:rPr lang="en-US" sz="1700" dirty="0"/>
              <a:t>the formation of polysulfides completely. Instead, lithium sulfide forms directly, allowing the battery to work unimpeded.</a:t>
            </a:r>
          </a:p>
          <a:p>
            <a:r>
              <a:rPr lang="en-GB" sz="1700" dirty="0"/>
              <a:t>Sulfur is cheap, abundant, and has a low density which could lead to lithium–</a:t>
            </a:r>
            <a:r>
              <a:rPr lang="en-GB" sz="1700" dirty="0" err="1"/>
              <a:t>sulfur</a:t>
            </a:r>
            <a:r>
              <a:rPr lang="en-GB" sz="1700" dirty="0"/>
              <a:t> batteries having advantages especially for applications where energy density is critical – like aviation.</a:t>
            </a:r>
            <a:endParaRPr lang="en-US" sz="1700" dirty="0"/>
          </a:p>
        </p:txBody>
      </p:sp>
      <p:sp>
        <p:nvSpPr>
          <p:cNvPr id="11" name="TextBox 10">
            <a:extLst>
              <a:ext uri="{FF2B5EF4-FFF2-40B4-BE49-F238E27FC236}">
                <a16:creationId xmlns:a16="http://schemas.microsoft.com/office/drawing/2014/main" id="{031A361D-DE95-4280-B891-F00A7EC81083}"/>
              </a:ext>
            </a:extLst>
          </p:cNvPr>
          <p:cNvSpPr txBox="1"/>
          <p:nvPr/>
        </p:nvSpPr>
        <p:spPr>
          <a:xfrm>
            <a:off x="411480" y="1404172"/>
            <a:ext cx="5097780" cy="1400383"/>
          </a:xfrm>
          <a:prstGeom prst="rect">
            <a:avLst/>
          </a:prstGeom>
          <a:noFill/>
        </p:spPr>
        <p:txBody>
          <a:bodyPr wrap="square">
            <a:spAutoFit/>
          </a:bodyPr>
          <a:lstStyle/>
          <a:p>
            <a:r>
              <a:rPr lang="en-US" sz="1700" dirty="0">
                <a:solidFill>
                  <a:srgbClr val="54585A"/>
                </a:solidFill>
              </a:rPr>
              <a:t>The wanted reaction at a Li–S battery cathode is for the positive lithium ions to react with sulfur to make lithium sulfide. With existing battery electrolytes unwanted polysulfides also form, which react with the electrolyte and kill the cell. </a:t>
            </a:r>
          </a:p>
        </p:txBody>
      </p:sp>
      <p:grpSp>
        <p:nvGrpSpPr>
          <p:cNvPr id="12" name="Group 11">
            <a:extLst>
              <a:ext uri="{FF2B5EF4-FFF2-40B4-BE49-F238E27FC236}">
                <a16:creationId xmlns:a16="http://schemas.microsoft.com/office/drawing/2014/main" id="{DEC50457-CEDC-4AF8-8738-5ED47FE9FF0E}"/>
              </a:ext>
            </a:extLst>
          </p:cNvPr>
          <p:cNvGrpSpPr/>
          <p:nvPr/>
        </p:nvGrpSpPr>
        <p:grpSpPr>
          <a:xfrm>
            <a:off x="5726687" y="142882"/>
            <a:ext cx="3116654" cy="2586197"/>
            <a:chOff x="5726687" y="142882"/>
            <a:chExt cx="3116654" cy="2586197"/>
          </a:xfrm>
        </p:grpSpPr>
        <p:pic>
          <p:nvPicPr>
            <p:cNvPr id="10" name="Picture 9">
              <a:extLst>
                <a:ext uri="{FF2B5EF4-FFF2-40B4-BE49-F238E27FC236}">
                  <a16:creationId xmlns:a16="http://schemas.microsoft.com/office/drawing/2014/main" id="{DC637A67-3FA7-4E8C-A7D7-D3CD6380EE43}"/>
                </a:ext>
              </a:extLst>
            </p:cNvPr>
            <p:cNvPicPr>
              <a:picLocks noChangeAspect="1"/>
            </p:cNvPicPr>
            <p:nvPr/>
          </p:nvPicPr>
          <p:blipFill>
            <a:blip r:embed="rId5"/>
            <a:stretch>
              <a:fillRect/>
            </a:stretch>
          </p:blipFill>
          <p:spPr>
            <a:xfrm>
              <a:off x="5726687" y="142882"/>
              <a:ext cx="3116654" cy="2077769"/>
            </a:xfrm>
            <a:prstGeom prst="rect">
              <a:avLst/>
            </a:prstGeom>
          </p:spPr>
        </p:pic>
        <p:sp>
          <p:nvSpPr>
            <p:cNvPr id="6" name="TextBox 5">
              <a:extLst>
                <a:ext uri="{FF2B5EF4-FFF2-40B4-BE49-F238E27FC236}">
                  <a16:creationId xmlns:a16="http://schemas.microsoft.com/office/drawing/2014/main" id="{554B75CE-3EC8-49DB-B0F1-3EDB303EA343}"/>
                </a:ext>
              </a:extLst>
            </p:cNvPr>
            <p:cNvSpPr txBox="1"/>
            <p:nvPr/>
          </p:nvSpPr>
          <p:spPr>
            <a:xfrm>
              <a:off x="5726687" y="2236636"/>
              <a:ext cx="3116654" cy="492443"/>
            </a:xfrm>
            <a:prstGeom prst="rect">
              <a:avLst/>
            </a:prstGeom>
            <a:noFill/>
          </p:spPr>
          <p:txBody>
            <a:bodyPr wrap="square" rtlCol="0">
              <a:spAutoFit/>
            </a:bodyPr>
            <a:lstStyle/>
            <a:p>
              <a:pPr algn="ctr"/>
              <a:r>
                <a:rPr lang="en-GB" sz="1300" dirty="0"/>
                <a:t>Next generation energy storage is driving the automotive industry forward</a:t>
              </a:r>
            </a:p>
          </p:txBody>
        </p:sp>
      </p:grpSp>
    </p:spTree>
    <p:extLst>
      <p:ext uri="{BB962C8B-B14F-4D97-AF65-F5344CB8AC3E}">
        <p14:creationId xmlns:p14="http://schemas.microsoft.com/office/powerpoint/2010/main" val="806546948"/>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http://schemas.openxmlformats.org/package/2006/metadata/core-properties"/>
    <ds:schemaRef ds:uri="27d643f5-4560-4eff-9f48-d0fe6b2bec2d"/>
    <ds:schemaRef ds:uri="http://schemas.microsoft.com/office/2006/metadata/properties"/>
    <ds:schemaRef ds:uri="http://purl.org/dc/elements/1.1/"/>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2134</TotalTime>
  <Words>467</Words>
  <Application>Microsoft Office PowerPoint</Application>
  <PresentationFormat>On-screen Show (4:3)</PresentationFormat>
  <Paragraphs>30</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Lithium–sulfur batteries</vt:lpstr>
      <vt:lpstr>Lithium–sulfur batteries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lithium-sulfur batteries work</dc:title>
  <dc:creator>Neil Goalby</dc:creator>
  <cp:keywords/>
  <dc:description>From Education in Chemistry </dc:description>
  <cp:lastModifiedBy>Katherine Hartop</cp:lastModifiedBy>
  <cp:revision>181</cp:revision>
  <dcterms:created xsi:type="dcterms:W3CDTF">2020-04-08T13:50:19Z</dcterms:created>
  <dcterms:modified xsi:type="dcterms:W3CDTF">2022-04-06T18:24:56Z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