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65" r:id="rId5"/>
    <p:sldId id="264" r:id="rId6"/>
    <p:sldId id="257"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C95"/>
    <a:srgbClr val="4F758B"/>
    <a:srgbClr val="505759"/>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Body Slide">
    <p:spTree>
      <p:nvGrpSpPr>
        <p:cNvPr id="1" name=""/>
        <p:cNvGrpSpPr/>
        <p:nvPr/>
      </p:nvGrpSpPr>
      <p:grpSpPr>
        <a:xfrm>
          <a:off x="0" y="0"/>
          <a:ext cx="0" cy="0"/>
          <a:chOff x="0" y="0"/>
          <a:chExt cx="0" cy="0"/>
        </a:xfrm>
      </p:grpSpPr>
      <p:pic>
        <p:nvPicPr>
          <p:cNvPr id="17"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14099038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1" r:id="rId5"/>
    <p:sldLayoutId id="2147483682" r:id="rId6"/>
  </p:sldLayoutIdLst>
  <p:timing>
    <p:tnLst>
      <p:par>
        <p:cTn id="1" dur="indefinite" restart="never" nodeType="tmRoot"/>
      </p:par>
    </p:tnLst>
  </p:timing>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rsc.li/2tBSMXI"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GB" dirty="0" smtClean="0"/>
              <a:t>Evaluate the evidence</a:t>
            </a:r>
            <a:endParaRPr lang="en-GB" dirty="0"/>
          </a:p>
        </p:txBody>
      </p:sp>
      <p:sp>
        <p:nvSpPr>
          <p:cNvPr id="6" name="Subtitle 5"/>
          <p:cNvSpPr>
            <a:spLocks noGrp="1"/>
          </p:cNvSpPr>
          <p:nvPr>
            <p:ph type="subTitle" idx="1"/>
          </p:nvPr>
        </p:nvSpPr>
        <p:spPr/>
        <p:txBody>
          <a:bodyPr>
            <a:normAutofit fontScale="70000" lnSpcReduction="20000"/>
          </a:bodyPr>
          <a:lstStyle/>
          <a:p>
            <a:r>
              <a:rPr lang="en-GB" dirty="0" smtClean="0"/>
              <a:t>Check my working</a:t>
            </a:r>
            <a:br>
              <a:rPr lang="en-GB" dirty="0" smtClean="0"/>
            </a:br>
            <a:r>
              <a:rPr lang="en-GB" i="1" dirty="0" smtClean="0"/>
              <a:t>Education in Chemistry</a:t>
            </a:r>
            <a:r>
              <a:rPr lang="en-GB" dirty="0" smtClean="0"/>
              <a:t>, July 2018</a:t>
            </a:r>
          </a:p>
          <a:p>
            <a:r>
              <a:rPr lang="en-GB" dirty="0" smtClean="0">
                <a:hlinkClick r:id="rId2"/>
              </a:rPr>
              <a:t>rsc.li/2tBSMXI</a:t>
            </a:r>
            <a:endParaRPr lang="en-GB" dirty="0"/>
          </a:p>
        </p:txBody>
      </p:sp>
      <p:pic>
        <p:nvPicPr>
          <p:cNvPr id="7" name="Picture 6" descr="EiCMasthead_300x300"/>
          <p:cNvPicPr/>
          <p:nvPr/>
        </p:nvPicPr>
        <p:blipFill>
          <a:blip r:embed="rId3">
            <a:extLst>
              <a:ext uri="{28A0092B-C50C-407E-A947-70E740481C1C}">
                <a14:useLocalDpi xmlns:a14="http://schemas.microsoft.com/office/drawing/2010/main"/>
              </a:ext>
            </a:extLst>
          </a:blip>
          <a:srcRect/>
          <a:stretch>
            <a:fillRect/>
          </a:stretch>
        </p:blipFill>
        <p:spPr bwMode="auto">
          <a:xfrm>
            <a:off x="6933298" y="116632"/>
            <a:ext cx="1872208" cy="1872208"/>
          </a:xfrm>
          <a:prstGeom prst="rect">
            <a:avLst/>
          </a:prstGeom>
          <a:noFill/>
          <a:ln>
            <a:noFill/>
          </a:ln>
        </p:spPr>
      </p:pic>
    </p:spTree>
    <p:extLst>
      <p:ext uri="{BB962C8B-B14F-4D97-AF65-F5344CB8AC3E}">
        <p14:creationId xmlns:p14="http://schemas.microsoft.com/office/powerpoint/2010/main" val="37616672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GB" dirty="0" smtClean="0"/>
              <a:t>What would you do?</a:t>
            </a:r>
            <a:endParaRPr lang="en-GB" dirty="0"/>
          </a:p>
        </p:txBody>
      </p:sp>
      <p:pic>
        <p:nvPicPr>
          <p:cNvPr id="13" name="Picture 12" descr="C:\Users\framer\AppData\Local\Microsoft\Windows\INetCache\Content.Word\dog-illustration.jpg"/>
          <p:cNvPicPr/>
          <p:nvPr/>
        </p:nvPicPr>
        <p:blipFill>
          <a:blip r:embed="rId2" cstate="print">
            <a:extLst>
              <a:ext uri="{28A0092B-C50C-407E-A947-70E740481C1C}">
                <a14:useLocalDpi xmlns:a14="http://schemas.microsoft.com/office/drawing/2010/main"/>
              </a:ext>
            </a:extLst>
          </a:blip>
          <a:srcRect/>
          <a:stretch>
            <a:fillRect/>
          </a:stretch>
        </p:blipFill>
        <p:spPr bwMode="auto">
          <a:xfrm>
            <a:off x="855889" y="1800356"/>
            <a:ext cx="7345436" cy="4392488"/>
          </a:xfrm>
          <a:prstGeom prst="rect">
            <a:avLst/>
          </a:prstGeom>
          <a:noFill/>
          <a:ln>
            <a:noFill/>
          </a:ln>
        </p:spPr>
      </p:pic>
    </p:spTree>
    <p:extLst>
      <p:ext uri="{BB962C8B-B14F-4D97-AF65-F5344CB8AC3E}">
        <p14:creationId xmlns:p14="http://schemas.microsoft.com/office/powerpoint/2010/main" val="3529609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p:txBody>
          <a:bodyPr>
            <a:normAutofit fontScale="70000" lnSpcReduction="20000"/>
          </a:bodyPr>
          <a:lstStyle/>
          <a:p>
            <a:r>
              <a:rPr lang="en-GB" b="1" dirty="0"/>
              <a:t>This is an extract from the website one of the dog-owners mentions:</a:t>
            </a:r>
            <a:endParaRPr lang="en-GB" dirty="0"/>
          </a:p>
        </p:txBody>
      </p:sp>
      <p:sp>
        <p:nvSpPr>
          <p:cNvPr id="9" name="Text Placeholder 8"/>
          <p:cNvSpPr>
            <a:spLocks noGrp="1"/>
          </p:cNvSpPr>
          <p:nvPr>
            <p:ph type="body" sz="quarter" idx="11"/>
          </p:nvPr>
        </p:nvSpPr>
        <p:spPr>
          <a:xfrm>
            <a:off x="842963" y="1773238"/>
            <a:ext cx="7113413" cy="3888010"/>
          </a:xfrm>
          <a:ln>
            <a:solidFill>
              <a:schemeClr val="tx1"/>
            </a:solidFill>
          </a:ln>
        </p:spPr>
        <p:txBody>
          <a:bodyPr>
            <a:noAutofit/>
          </a:bodyPr>
          <a:lstStyle/>
          <a:p>
            <a:pPr algn="ctr"/>
            <a:r>
              <a:rPr lang="en-GB" sz="1600" b="1" dirty="0"/>
              <a:t>The effect of green-lipped mussel extract on joint swelling in dogs</a:t>
            </a:r>
            <a:endParaRPr lang="en-GB" sz="1600" dirty="0"/>
          </a:p>
          <a:p>
            <a:pPr algn="ctr"/>
            <a:r>
              <a:rPr lang="en-GB" sz="1600" b="1" dirty="0"/>
              <a:t>C N Herbie and T D </a:t>
            </a:r>
            <a:r>
              <a:rPr lang="en-GB" sz="1600" b="1" dirty="0" err="1"/>
              <a:t>Kanine</a:t>
            </a:r>
            <a:endParaRPr lang="en-GB" sz="1600" dirty="0"/>
          </a:p>
          <a:p>
            <a:pPr algn="ctr"/>
            <a:r>
              <a:rPr lang="en-GB" sz="1600" b="1" dirty="0"/>
              <a:t>Dogs Meds Online Research Centre, </a:t>
            </a:r>
            <a:r>
              <a:rPr lang="en-GB" sz="1600" b="1" dirty="0" err="1"/>
              <a:t>Harlin</a:t>
            </a:r>
            <a:r>
              <a:rPr lang="en-GB" sz="1600" b="1" dirty="0"/>
              <a:t>, UK</a:t>
            </a:r>
            <a:endParaRPr lang="en-GB" sz="1600" dirty="0"/>
          </a:p>
          <a:p>
            <a:r>
              <a:rPr lang="en-GB" sz="1600" b="1" dirty="0"/>
              <a:t> </a:t>
            </a:r>
            <a:endParaRPr lang="en-GB" sz="1600" dirty="0"/>
          </a:p>
          <a:p>
            <a:r>
              <a:rPr lang="en-GB" sz="1600" b="1" dirty="0"/>
              <a:t>Summary: </a:t>
            </a:r>
            <a:r>
              <a:rPr lang="en-GB" sz="1600" dirty="0"/>
              <a:t>Green-lipped mussel extract contains a unique form of hyaluronic acid proven to reach the joint within two hours, helping to lubricate and cushion the joint. Treatment was shown to improve joint swelling in dogs after one weeks’ treatment.</a:t>
            </a:r>
          </a:p>
          <a:p>
            <a:r>
              <a:rPr lang="en-GB" sz="1600" b="1" dirty="0"/>
              <a:t>Method:  </a:t>
            </a:r>
            <a:r>
              <a:rPr lang="en-GB" sz="1600" dirty="0"/>
              <a:t>Dogs were given green lipped mussel extract every day for a week. Owners were given a questionnaire to report the effect.</a:t>
            </a:r>
            <a:r>
              <a:rPr lang="en-GB" sz="1600" b="1" dirty="0"/>
              <a:t> </a:t>
            </a:r>
            <a:endParaRPr lang="en-GB" sz="1600" dirty="0"/>
          </a:p>
          <a:p>
            <a:r>
              <a:rPr lang="en-GB" sz="1600" b="1" dirty="0"/>
              <a:t>Results:  </a:t>
            </a:r>
            <a:r>
              <a:rPr lang="en-GB" sz="1600" dirty="0"/>
              <a:t>All of the owners commented positively that the treatment had improved their dog’s mobility.</a:t>
            </a:r>
          </a:p>
          <a:p>
            <a:r>
              <a:rPr lang="en-GB" sz="1600" b="1" dirty="0"/>
              <a:t>Conclusion: </a:t>
            </a:r>
            <a:r>
              <a:rPr lang="en-GB" sz="1600" dirty="0"/>
              <a:t>Green-lipped mussel extract is recommended for the treatment of joint swelling in dogs.</a:t>
            </a:r>
          </a:p>
        </p:txBody>
      </p:sp>
      <p:sp>
        <p:nvSpPr>
          <p:cNvPr id="10" name="Text Placeholder 9"/>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35264287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p:txBody>
          <a:bodyPr/>
          <a:lstStyle/>
          <a:p>
            <a:endParaRPr lang="en-GB"/>
          </a:p>
        </p:txBody>
      </p:sp>
      <p:sp>
        <p:nvSpPr>
          <p:cNvPr id="9" name="Text Placeholder 8"/>
          <p:cNvSpPr>
            <a:spLocks noGrp="1"/>
          </p:cNvSpPr>
          <p:nvPr>
            <p:ph type="body" sz="quarter" idx="11"/>
          </p:nvPr>
        </p:nvSpPr>
        <p:spPr>
          <a:xfrm>
            <a:off x="1259632" y="260648"/>
            <a:ext cx="6985396" cy="1079500"/>
          </a:xfrm>
        </p:spPr>
        <p:txBody>
          <a:bodyPr>
            <a:normAutofit fontScale="47500" lnSpcReduction="20000"/>
          </a:bodyPr>
          <a:lstStyle/>
          <a:p>
            <a:r>
              <a:rPr lang="en-GB" b="1" dirty="0"/>
              <a:t>Use these questions to decide if you trust the claim that joint swelling will improve for all dogs after taking green-lipped mussel </a:t>
            </a:r>
            <a:r>
              <a:rPr lang="en-GB" b="1" dirty="0" smtClean="0"/>
              <a:t>extract. Would you recommend the study for publication?</a:t>
            </a:r>
            <a:endParaRPr lang="en-GB" dirty="0"/>
          </a:p>
        </p:txBody>
      </p:sp>
      <p:sp>
        <p:nvSpPr>
          <p:cNvPr id="10" name="Text Placeholder 9"/>
          <p:cNvSpPr>
            <a:spLocks noGrp="1"/>
          </p:cNvSpPr>
          <p:nvPr>
            <p:ph type="body" sz="quarter" idx="13"/>
          </p:nvPr>
        </p:nvSpPr>
        <p:spPr/>
        <p:txBody>
          <a:bodyPr/>
          <a:lstStyle/>
          <a:p>
            <a:endParaRPr lang="en-GB"/>
          </a:p>
        </p:txBody>
      </p:sp>
      <p:graphicFrame>
        <p:nvGraphicFramePr>
          <p:cNvPr id="2" name="Table 1"/>
          <p:cNvGraphicFramePr>
            <a:graphicFrameLocks noGrp="1"/>
          </p:cNvGraphicFramePr>
          <p:nvPr>
            <p:extLst>
              <p:ext uri="{D42A27DB-BD31-4B8C-83A1-F6EECF244321}">
                <p14:modId xmlns:p14="http://schemas.microsoft.com/office/powerpoint/2010/main" val="4171364225"/>
              </p:ext>
            </p:extLst>
          </p:nvPr>
        </p:nvGraphicFramePr>
        <p:xfrm>
          <a:off x="467544" y="1475012"/>
          <a:ext cx="8208144" cy="4877392"/>
        </p:xfrm>
        <a:graphic>
          <a:graphicData uri="http://schemas.openxmlformats.org/drawingml/2006/table">
            <a:tbl>
              <a:tblPr firstRow="1" bandRow="1">
                <a:tableStyleId>{5C22544A-7EE6-4342-B048-85BDC9FD1C3A}</a:tableStyleId>
              </a:tblPr>
              <a:tblGrid>
                <a:gridCol w="4051230">
                  <a:extLst>
                    <a:ext uri="{9D8B030D-6E8A-4147-A177-3AD203B41FA5}">
                      <a16:colId xmlns:a16="http://schemas.microsoft.com/office/drawing/2014/main" val="3293108601"/>
                    </a:ext>
                  </a:extLst>
                </a:gridCol>
                <a:gridCol w="4156914">
                  <a:extLst>
                    <a:ext uri="{9D8B030D-6E8A-4147-A177-3AD203B41FA5}">
                      <a16:colId xmlns:a16="http://schemas.microsoft.com/office/drawing/2014/main" val="2693665125"/>
                    </a:ext>
                  </a:extLst>
                </a:gridCol>
              </a:tblGrid>
              <a:tr h="219664">
                <a:tc>
                  <a:txBody>
                    <a:bodyPr/>
                    <a:lstStyle/>
                    <a:p>
                      <a:pPr>
                        <a:spcAft>
                          <a:spcPts val="1200"/>
                        </a:spcAft>
                      </a:pPr>
                      <a:r>
                        <a:rPr lang="en-GB" sz="1200">
                          <a:effectLst/>
                        </a:rPr>
                        <a:t>Checklist</a:t>
                      </a:r>
                      <a:endParaRPr lang="en-GB" sz="1200">
                        <a:effectLst/>
                        <a:latin typeface="Arial" panose="020B0604020202020204" pitchFamily="34" charset="0"/>
                        <a:ea typeface="Calibri" panose="020F0502020204030204" pitchFamily="34" charset="0"/>
                        <a:cs typeface="Times New Roman" panose="02020603050405020304" pitchFamily="18" charset="0"/>
                      </a:endParaRPr>
                    </a:p>
                  </a:txBody>
                  <a:tcPr marL="79870" marR="79870" marT="39935" marB="39935"/>
                </a:tc>
                <a:tc>
                  <a:txBody>
                    <a:bodyPr/>
                    <a:lstStyle/>
                    <a:p>
                      <a:pPr>
                        <a:spcAft>
                          <a:spcPts val="1200"/>
                        </a:spcAft>
                      </a:pPr>
                      <a:r>
                        <a:rPr lang="en-GB" sz="1200" dirty="0">
                          <a:effectLst/>
                        </a:rPr>
                        <a:t>Comment</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79870" marR="79870" marT="39935" marB="39935"/>
                </a:tc>
                <a:extLst>
                  <a:ext uri="{0D108BD9-81ED-4DB2-BD59-A6C34878D82A}">
                    <a16:rowId xmlns:a16="http://schemas.microsoft.com/office/drawing/2014/main" val="8130099"/>
                  </a:ext>
                </a:extLst>
              </a:tr>
              <a:tr h="512738">
                <a:tc>
                  <a:txBody>
                    <a:bodyPr/>
                    <a:lstStyle/>
                    <a:p>
                      <a:pPr marL="342900" lvl="0" indent="-342900">
                        <a:spcAft>
                          <a:spcPts val="1200"/>
                        </a:spcAft>
                        <a:buFont typeface="Wingdings" panose="05000000000000000000" pitchFamily="2" charset="2"/>
                        <a:buChar char=""/>
                        <a:tabLst>
                          <a:tab pos="457200" algn="l"/>
                        </a:tabLst>
                      </a:pPr>
                      <a:r>
                        <a:rPr lang="en-GB" sz="1200" dirty="0">
                          <a:effectLst/>
                        </a:rPr>
                        <a:t>Has the author been clear about the sample size in their study</a:t>
                      </a:r>
                      <a:r>
                        <a:rPr lang="en-GB" sz="1200" dirty="0" smtClean="0">
                          <a:effectLst/>
                        </a:rPr>
                        <a:t>? How many dogs</a:t>
                      </a:r>
                      <a:r>
                        <a:rPr lang="en-GB" sz="1200" baseline="0" dirty="0" smtClean="0">
                          <a:effectLst/>
                        </a:rPr>
                        <a:t> were involved?</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79870" marR="79870" marT="39935" marB="39935"/>
                </a:tc>
                <a:tc>
                  <a:txBody>
                    <a:bodyPr/>
                    <a:lstStyle/>
                    <a:p>
                      <a:pPr>
                        <a:spcAft>
                          <a:spcPts val="1200"/>
                        </a:spcAft>
                      </a:pPr>
                      <a:r>
                        <a:rPr lang="en-GB" sz="900">
                          <a:effectLst/>
                        </a:rPr>
                        <a:t> </a:t>
                      </a:r>
                    </a:p>
                    <a:p>
                      <a:pPr>
                        <a:spcAft>
                          <a:spcPts val="1200"/>
                        </a:spcAft>
                      </a:pPr>
                      <a:r>
                        <a:rPr lang="en-GB" sz="900">
                          <a:effectLst/>
                        </a:rPr>
                        <a:t> </a:t>
                      </a:r>
                      <a:endParaRPr lang="en-GB" sz="900">
                        <a:effectLst/>
                        <a:latin typeface="Arial" panose="020B0604020202020204" pitchFamily="34" charset="0"/>
                        <a:ea typeface="Calibri" panose="020F0502020204030204" pitchFamily="34" charset="0"/>
                        <a:cs typeface="Times New Roman" panose="02020603050405020304" pitchFamily="18" charset="0"/>
                      </a:endParaRPr>
                    </a:p>
                  </a:txBody>
                  <a:tcPr marL="79870" marR="79870" marT="39935" marB="39935"/>
                </a:tc>
                <a:extLst>
                  <a:ext uri="{0D108BD9-81ED-4DB2-BD59-A6C34878D82A}">
                    <a16:rowId xmlns:a16="http://schemas.microsoft.com/office/drawing/2014/main" val="2160038629"/>
                  </a:ext>
                </a:extLst>
              </a:tr>
              <a:tr h="512738">
                <a:tc>
                  <a:txBody>
                    <a:bodyPr/>
                    <a:lstStyle/>
                    <a:p>
                      <a:pPr marL="342900" lvl="0" indent="-342900">
                        <a:spcAft>
                          <a:spcPts val="1200"/>
                        </a:spcAft>
                        <a:buFont typeface="Wingdings" panose="05000000000000000000" pitchFamily="2" charset="2"/>
                        <a:buChar char=""/>
                        <a:tabLst>
                          <a:tab pos="457200" algn="l"/>
                        </a:tabLst>
                      </a:pPr>
                      <a:r>
                        <a:rPr lang="en-GB" sz="1200" dirty="0">
                          <a:effectLst/>
                        </a:rPr>
                        <a:t>Did the author describe the procedure they used to gather data?</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79870" marR="79870" marT="39935" marB="39935"/>
                </a:tc>
                <a:tc>
                  <a:txBody>
                    <a:bodyPr/>
                    <a:lstStyle/>
                    <a:p>
                      <a:pPr>
                        <a:spcAft>
                          <a:spcPts val="1200"/>
                        </a:spcAft>
                      </a:pPr>
                      <a:r>
                        <a:rPr lang="en-GB" sz="900">
                          <a:effectLst/>
                        </a:rPr>
                        <a:t> </a:t>
                      </a:r>
                    </a:p>
                    <a:p>
                      <a:pPr>
                        <a:spcAft>
                          <a:spcPts val="1200"/>
                        </a:spcAft>
                      </a:pPr>
                      <a:r>
                        <a:rPr lang="en-GB" sz="900">
                          <a:effectLst/>
                        </a:rPr>
                        <a:t> </a:t>
                      </a:r>
                      <a:endParaRPr lang="en-GB" sz="900">
                        <a:effectLst/>
                        <a:latin typeface="Arial" panose="020B0604020202020204" pitchFamily="34" charset="0"/>
                        <a:ea typeface="Calibri" panose="020F0502020204030204" pitchFamily="34" charset="0"/>
                        <a:cs typeface="Times New Roman" panose="02020603050405020304" pitchFamily="18" charset="0"/>
                      </a:endParaRPr>
                    </a:p>
                  </a:txBody>
                  <a:tcPr marL="79870" marR="79870" marT="39935" marB="39935"/>
                </a:tc>
                <a:extLst>
                  <a:ext uri="{0D108BD9-81ED-4DB2-BD59-A6C34878D82A}">
                    <a16:rowId xmlns:a16="http://schemas.microsoft.com/office/drawing/2014/main" val="2923820900"/>
                  </a:ext>
                </a:extLst>
              </a:tr>
              <a:tr h="512738">
                <a:tc>
                  <a:txBody>
                    <a:bodyPr/>
                    <a:lstStyle/>
                    <a:p>
                      <a:pPr marL="342900" lvl="0" indent="-342900">
                        <a:spcAft>
                          <a:spcPts val="1200"/>
                        </a:spcAft>
                        <a:buFont typeface="Wingdings" panose="05000000000000000000" pitchFamily="2" charset="2"/>
                        <a:buChar char=""/>
                        <a:tabLst>
                          <a:tab pos="457200" algn="l"/>
                        </a:tabLst>
                      </a:pPr>
                      <a:r>
                        <a:rPr lang="en-GB" sz="1200" dirty="0">
                          <a:effectLst/>
                        </a:rPr>
                        <a:t>Did the author describe how they analysed the data?</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79870" marR="79870" marT="39935" marB="39935"/>
                </a:tc>
                <a:tc>
                  <a:txBody>
                    <a:bodyPr/>
                    <a:lstStyle/>
                    <a:p>
                      <a:pPr>
                        <a:spcAft>
                          <a:spcPts val="1200"/>
                        </a:spcAft>
                      </a:pPr>
                      <a:r>
                        <a:rPr lang="en-GB" sz="900" dirty="0">
                          <a:effectLst/>
                        </a:rPr>
                        <a:t> </a:t>
                      </a:r>
                    </a:p>
                    <a:p>
                      <a:pPr>
                        <a:spcAft>
                          <a:spcPts val="1200"/>
                        </a:spcAft>
                      </a:pPr>
                      <a:r>
                        <a:rPr lang="en-GB" sz="900" dirty="0">
                          <a:effectLst/>
                        </a:rPr>
                        <a:t> </a:t>
                      </a:r>
                      <a:endParaRPr lang="en-GB" sz="900" dirty="0">
                        <a:effectLst/>
                        <a:latin typeface="Arial" panose="020B0604020202020204" pitchFamily="34" charset="0"/>
                        <a:ea typeface="Calibri" panose="020F0502020204030204" pitchFamily="34" charset="0"/>
                        <a:cs typeface="Times New Roman" panose="02020603050405020304" pitchFamily="18" charset="0"/>
                      </a:endParaRPr>
                    </a:p>
                  </a:txBody>
                  <a:tcPr marL="79870" marR="79870" marT="39935" marB="39935"/>
                </a:tc>
                <a:extLst>
                  <a:ext uri="{0D108BD9-81ED-4DB2-BD59-A6C34878D82A}">
                    <a16:rowId xmlns:a16="http://schemas.microsoft.com/office/drawing/2014/main" val="4193830910"/>
                  </a:ext>
                </a:extLst>
              </a:tr>
              <a:tr h="512738">
                <a:tc>
                  <a:txBody>
                    <a:bodyPr/>
                    <a:lstStyle/>
                    <a:p>
                      <a:pPr marL="342900" lvl="0" indent="-342900">
                        <a:spcAft>
                          <a:spcPts val="1200"/>
                        </a:spcAft>
                        <a:buFont typeface="Wingdings" panose="05000000000000000000" pitchFamily="2" charset="2"/>
                        <a:buChar char=""/>
                        <a:tabLst>
                          <a:tab pos="457200" algn="l"/>
                        </a:tabLst>
                      </a:pPr>
                      <a:r>
                        <a:rPr lang="en-GB" sz="1200" dirty="0">
                          <a:effectLst/>
                        </a:rPr>
                        <a:t>Is there sufficient information to enable someone else to repeat the study?</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79870" marR="79870" marT="39935" marB="39935"/>
                </a:tc>
                <a:tc>
                  <a:txBody>
                    <a:bodyPr/>
                    <a:lstStyle/>
                    <a:p>
                      <a:pPr>
                        <a:spcAft>
                          <a:spcPts val="1200"/>
                        </a:spcAft>
                      </a:pPr>
                      <a:r>
                        <a:rPr lang="en-GB" sz="900" dirty="0">
                          <a:effectLst/>
                        </a:rPr>
                        <a:t> </a:t>
                      </a:r>
                    </a:p>
                    <a:p>
                      <a:pPr>
                        <a:spcAft>
                          <a:spcPts val="1200"/>
                        </a:spcAft>
                      </a:pPr>
                      <a:r>
                        <a:rPr lang="en-GB" sz="900" dirty="0">
                          <a:effectLst/>
                        </a:rPr>
                        <a:t> </a:t>
                      </a:r>
                      <a:endParaRPr lang="en-GB" sz="900" dirty="0">
                        <a:effectLst/>
                        <a:latin typeface="Arial" panose="020B0604020202020204" pitchFamily="34" charset="0"/>
                        <a:ea typeface="Calibri" panose="020F0502020204030204" pitchFamily="34" charset="0"/>
                        <a:cs typeface="Times New Roman" panose="02020603050405020304" pitchFamily="18" charset="0"/>
                      </a:endParaRPr>
                    </a:p>
                  </a:txBody>
                  <a:tcPr marL="79870" marR="79870" marT="39935" marB="39935"/>
                </a:tc>
                <a:extLst>
                  <a:ext uri="{0D108BD9-81ED-4DB2-BD59-A6C34878D82A}">
                    <a16:rowId xmlns:a16="http://schemas.microsoft.com/office/drawing/2014/main" val="193008471"/>
                  </a:ext>
                </a:extLst>
              </a:tr>
              <a:tr h="512738">
                <a:tc>
                  <a:txBody>
                    <a:bodyPr/>
                    <a:lstStyle/>
                    <a:p>
                      <a:pPr marL="342900" lvl="0" indent="-342900">
                        <a:spcAft>
                          <a:spcPts val="1200"/>
                        </a:spcAft>
                        <a:buFont typeface="Wingdings" panose="05000000000000000000" pitchFamily="2" charset="2"/>
                        <a:buChar char=""/>
                        <a:tabLst>
                          <a:tab pos="457200" algn="l"/>
                        </a:tabLst>
                      </a:pPr>
                      <a:r>
                        <a:rPr lang="en-GB" sz="1200" dirty="0">
                          <a:effectLst/>
                        </a:rPr>
                        <a:t>Is the </a:t>
                      </a:r>
                      <a:r>
                        <a:rPr lang="en-GB" sz="1200" dirty="0" smtClean="0">
                          <a:effectLst/>
                        </a:rPr>
                        <a:t>conclusion </a:t>
                      </a:r>
                      <a:r>
                        <a:rPr lang="en-GB" sz="1200" dirty="0">
                          <a:effectLst/>
                        </a:rPr>
                        <a:t>consistent with the evidence?</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79870" marR="79870" marT="39935" marB="39935"/>
                </a:tc>
                <a:tc>
                  <a:txBody>
                    <a:bodyPr/>
                    <a:lstStyle/>
                    <a:p>
                      <a:pPr>
                        <a:spcAft>
                          <a:spcPts val="1200"/>
                        </a:spcAft>
                      </a:pPr>
                      <a:r>
                        <a:rPr lang="en-GB" sz="900">
                          <a:effectLst/>
                        </a:rPr>
                        <a:t> </a:t>
                      </a:r>
                    </a:p>
                    <a:p>
                      <a:pPr>
                        <a:spcAft>
                          <a:spcPts val="1200"/>
                        </a:spcAft>
                      </a:pPr>
                      <a:r>
                        <a:rPr lang="en-GB" sz="900">
                          <a:effectLst/>
                        </a:rPr>
                        <a:t> </a:t>
                      </a:r>
                      <a:endParaRPr lang="en-GB" sz="900">
                        <a:effectLst/>
                        <a:latin typeface="Arial" panose="020B0604020202020204" pitchFamily="34" charset="0"/>
                        <a:ea typeface="Calibri" panose="020F0502020204030204" pitchFamily="34" charset="0"/>
                        <a:cs typeface="Times New Roman" panose="02020603050405020304" pitchFamily="18" charset="0"/>
                      </a:endParaRPr>
                    </a:p>
                  </a:txBody>
                  <a:tcPr marL="79870" marR="79870" marT="39935" marB="39935"/>
                </a:tc>
                <a:extLst>
                  <a:ext uri="{0D108BD9-81ED-4DB2-BD59-A6C34878D82A}">
                    <a16:rowId xmlns:a16="http://schemas.microsoft.com/office/drawing/2014/main" val="2195818399"/>
                  </a:ext>
                </a:extLst>
              </a:tr>
              <a:tr h="512738">
                <a:tc>
                  <a:txBody>
                    <a:bodyPr/>
                    <a:lstStyle/>
                    <a:p>
                      <a:pPr marL="342900" lvl="0" indent="-342900">
                        <a:spcAft>
                          <a:spcPts val="1200"/>
                        </a:spcAft>
                        <a:buFont typeface="Wingdings" panose="05000000000000000000" pitchFamily="2" charset="2"/>
                        <a:buChar char=""/>
                        <a:tabLst>
                          <a:tab pos="457200" algn="l"/>
                        </a:tabLst>
                      </a:pPr>
                      <a:r>
                        <a:rPr lang="en-GB" sz="1200" dirty="0">
                          <a:effectLst/>
                        </a:rPr>
                        <a:t>Did the author discuss how well their claim agrees with the claims made by other groups?</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79870" marR="79870" marT="39935" marB="39935"/>
                </a:tc>
                <a:tc>
                  <a:txBody>
                    <a:bodyPr/>
                    <a:lstStyle/>
                    <a:p>
                      <a:pPr>
                        <a:spcAft>
                          <a:spcPts val="1200"/>
                        </a:spcAft>
                      </a:pPr>
                      <a:r>
                        <a:rPr lang="en-GB" sz="900">
                          <a:effectLst/>
                        </a:rPr>
                        <a:t> </a:t>
                      </a:r>
                    </a:p>
                    <a:p>
                      <a:pPr>
                        <a:spcAft>
                          <a:spcPts val="1200"/>
                        </a:spcAft>
                      </a:pPr>
                      <a:r>
                        <a:rPr lang="en-GB" sz="900">
                          <a:effectLst/>
                        </a:rPr>
                        <a:t> </a:t>
                      </a:r>
                      <a:endParaRPr lang="en-GB" sz="900">
                        <a:effectLst/>
                        <a:latin typeface="Arial" panose="020B0604020202020204" pitchFamily="34" charset="0"/>
                        <a:ea typeface="Calibri" panose="020F0502020204030204" pitchFamily="34" charset="0"/>
                        <a:cs typeface="Times New Roman" panose="02020603050405020304" pitchFamily="18" charset="0"/>
                      </a:endParaRPr>
                    </a:p>
                  </a:txBody>
                  <a:tcPr marL="79870" marR="79870" marT="39935" marB="39935"/>
                </a:tc>
                <a:extLst>
                  <a:ext uri="{0D108BD9-81ED-4DB2-BD59-A6C34878D82A}">
                    <a16:rowId xmlns:a16="http://schemas.microsoft.com/office/drawing/2014/main" val="3101860964"/>
                  </a:ext>
                </a:extLst>
              </a:tr>
              <a:tr h="512738">
                <a:tc>
                  <a:txBody>
                    <a:bodyPr/>
                    <a:lstStyle/>
                    <a:p>
                      <a:pPr marL="342900" lvl="0" indent="-342900">
                        <a:spcAft>
                          <a:spcPts val="1200"/>
                        </a:spcAft>
                        <a:buFont typeface="Wingdings" panose="05000000000000000000" pitchFamily="2" charset="2"/>
                        <a:buChar char=""/>
                        <a:tabLst>
                          <a:tab pos="457200" algn="l"/>
                        </a:tabLst>
                      </a:pPr>
                      <a:r>
                        <a:rPr lang="en-GB" sz="1200" dirty="0">
                          <a:effectLst/>
                        </a:rPr>
                        <a:t>Have the authors declared any conflicts of interest?</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79870" marR="79870" marT="39935" marB="39935"/>
                </a:tc>
                <a:tc>
                  <a:txBody>
                    <a:bodyPr/>
                    <a:lstStyle/>
                    <a:p>
                      <a:pPr>
                        <a:spcAft>
                          <a:spcPts val="1200"/>
                        </a:spcAft>
                      </a:pPr>
                      <a:r>
                        <a:rPr lang="en-GB" sz="900">
                          <a:effectLst/>
                        </a:rPr>
                        <a:t> </a:t>
                      </a:r>
                    </a:p>
                    <a:p>
                      <a:pPr>
                        <a:spcAft>
                          <a:spcPts val="1200"/>
                        </a:spcAft>
                      </a:pPr>
                      <a:r>
                        <a:rPr lang="en-GB" sz="900">
                          <a:effectLst/>
                        </a:rPr>
                        <a:t> </a:t>
                      </a:r>
                      <a:endParaRPr lang="en-GB" sz="900">
                        <a:effectLst/>
                        <a:latin typeface="Arial" panose="020B0604020202020204" pitchFamily="34" charset="0"/>
                        <a:ea typeface="Calibri" panose="020F0502020204030204" pitchFamily="34" charset="0"/>
                        <a:cs typeface="Times New Roman" panose="02020603050405020304" pitchFamily="18" charset="0"/>
                      </a:endParaRPr>
                    </a:p>
                  </a:txBody>
                  <a:tcPr marL="79870" marR="79870" marT="39935" marB="39935"/>
                </a:tc>
                <a:extLst>
                  <a:ext uri="{0D108BD9-81ED-4DB2-BD59-A6C34878D82A}">
                    <a16:rowId xmlns:a16="http://schemas.microsoft.com/office/drawing/2014/main" val="219583685"/>
                  </a:ext>
                </a:extLst>
              </a:tr>
              <a:tr h="512738">
                <a:tc>
                  <a:txBody>
                    <a:bodyPr/>
                    <a:lstStyle/>
                    <a:p>
                      <a:pPr marL="342900" lvl="0" indent="-342900">
                        <a:spcAft>
                          <a:spcPts val="1200"/>
                        </a:spcAft>
                        <a:buFont typeface="Wingdings" panose="05000000000000000000" pitchFamily="2" charset="2"/>
                        <a:buChar char=""/>
                        <a:tabLst>
                          <a:tab pos="457200" algn="l"/>
                        </a:tabLst>
                      </a:pPr>
                      <a:r>
                        <a:rPr lang="en-GB" sz="1200" dirty="0">
                          <a:effectLst/>
                        </a:rPr>
                        <a:t>If you were peer reviewing this study, would you recommend it for publication?</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79870" marR="79870" marT="39935" marB="39935"/>
                </a:tc>
                <a:tc>
                  <a:txBody>
                    <a:bodyPr/>
                    <a:lstStyle/>
                    <a:p>
                      <a:pPr>
                        <a:spcAft>
                          <a:spcPts val="1200"/>
                        </a:spcAft>
                      </a:pPr>
                      <a:r>
                        <a:rPr lang="en-GB" sz="900">
                          <a:effectLst/>
                        </a:rPr>
                        <a:t> </a:t>
                      </a:r>
                    </a:p>
                    <a:p>
                      <a:pPr>
                        <a:spcAft>
                          <a:spcPts val="1200"/>
                        </a:spcAft>
                      </a:pPr>
                      <a:r>
                        <a:rPr lang="en-GB" sz="900">
                          <a:effectLst/>
                        </a:rPr>
                        <a:t> </a:t>
                      </a:r>
                      <a:endParaRPr lang="en-GB" sz="900">
                        <a:effectLst/>
                        <a:latin typeface="Arial" panose="020B0604020202020204" pitchFamily="34" charset="0"/>
                        <a:ea typeface="Calibri" panose="020F0502020204030204" pitchFamily="34" charset="0"/>
                        <a:cs typeface="Times New Roman" panose="02020603050405020304" pitchFamily="18" charset="0"/>
                      </a:endParaRPr>
                    </a:p>
                  </a:txBody>
                  <a:tcPr marL="79870" marR="79870" marT="39935" marB="39935"/>
                </a:tc>
                <a:extLst>
                  <a:ext uri="{0D108BD9-81ED-4DB2-BD59-A6C34878D82A}">
                    <a16:rowId xmlns:a16="http://schemas.microsoft.com/office/drawing/2014/main" val="1009537329"/>
                  </a:ext>
                </a:extLst>
              </a:tr>
              <a:tr h="512738">
                <a:tc>
                  <a:txBody>
                    <a:bodyPr/>
                    <a:lstStyle/>
                    <a:p>
                      <a:pPr marL="342900" lvl="0" indent="-342900">
                        <a:spcAft>
                          <a:spcPts val="1200"/>
                        </a:spcAft>
                        <a:buFont typeface="Wingdings" panose="05000000000000000000" pitchFamily="2" charset="2"/>
                        <a:buChar char=""/>
                        <a:tabLst>
                          <a:tab pos="457200" algn="l"/>
                        </a:tabLst>
                      </a:pPr>
                      <a:r>
                        <a:rPr lang="en-GB" sz="1200" dirty="0">
                          <a:effectLst/>
                        </a:rPr>
                        <a:t>If you wouldn’t, what feedback could you give the authors to help them improve their work.</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79870" marR="79870" marT="39935" marB="39935"/>
                </a:tc>
                <a:tc>
                  <a:txBody>
                    <a:bodyPr/>
                    <a:lstStyle/>
                    <a:p>
                      <a:pPr>
                        <a:spcAft>
                          <a:spcPts val="1200"/>
                        </a:spcAft>
                      </a:pPr>
                      <a:r>
                        <a:rPr lang="en-GB" sz="900" dirty="0">
                          <a:effectLst/>
                        </a:rPr>
                        <a:t> </a:t>
                      </a:r>
                    </a:p>
                    <a:p>
                      <a:pPr>
                        <a:spcAft>
                          <a:spcPts val="1200"/>
                        </a:spcAft>
                      </a:pPr>
                      <a:r>
                        <a:rPr lang="en-GB" sz="900" dirty="0">
                          <a:effectLst/>
                        </a:rPr>
                        <a:t> </a:t>
                      </a:r>
                      <a:endParaRPr lang="en-GB" sz="900" dirty="0">
                        <a:effectLst/>
                        <a:latin typeface="Arial" panose="020B0604020202020204" pitchFamily="34" charset="0"/>
                        <a:ea typeface="Calibri" panose="020F0502020204030204" pitchFamily="34" charset="0"/>
                        <a:cs typeface="Times New Roman" panose="02020603050405020304" pitchFamily="18" charset="0"/>
                      </a:endParaRPr>
                    </a:p>
                  </a:txBody>
                  <a:tcPr marL="79870" marR="79870" marT="39935" marB="39935"/>
                </a:tc>
                <a:extLst>
                  <a:ext uri="{0D108BD9-81ED-4DB2-BD59-A6C34878D82A}">
                    <a16:rowId xmlns:a16="http://schemas.microsoft.com/office/drawing/2014/main" val="1588062908"/>
                  </a:ext>
                </a:extLst>
              </a:tr>
            </a:tbl>
          </a:graphicData>
        </a:graphic>
      </p:graphicFrame>
    </p:spTree>
    <p:extLst>
      <p:ext uri="{BB962C8B-B14F-4D97-AF65-F5344CB8AC3E}">
        <p14:creationId xmlns:p14="http://schemas.microsoft.com/office/powerpoint/2010/main" val="69370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C8765011-A555-4DFA-AE85-6BF42B9B2042}">
  <ds:schemaRefs>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27d643f5-4560-4eff-9f48-d0fe6b2bec2d"/>
    <ds:schemaRef ds:uri="http://www.w3.org/XML/1998/namespace"/>
  </ds:schemaRefs>
</ds:datastoreItem>
</file>

<file path=customXml/itemProps2.xml><?xml version="1.0" encoding="utf-8"?>
<ds:datastoreItem xmlns:ds="http://schemas.openxmlformats.org/officeDocument/2006/customXml" ds:itemID="{3C7694F2-FF23-435B-8625-E3AA1329EFD0}">
  <ds:schemaRefs>
    <ds:schemaRef ds:uri="http://schemas.microsoft.com/sharepoint/v3/contenttype/forms"/>
  </ds:schemaRefs>
</ds:datastoreItem>
</file>

<file path=customXml/itemProps3.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675</TotalTime>
  <Words>206</Words>
  <Application>Microsoft Office PowerPoint</Application>
  <PresentationFormat>On-screen Show (4:3)</PresentationFormat>
  <Paragraphs>43</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Times New Roman</vt:lpstr>
      <vt:lpstr>Wingdings</vt:lpstr>
      <vt:lpstr>Office Theme</vt:lpstr>
      <vt:lpstr>Evaluate the evidence</vt:lpstr>
      <vt:lpstr>PowerPoint Presentation</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Evaluate the evidence - classroom activity</dc:title>
  <dc:creator>Matt Baldwin</dc:creator>
  <cp:lastModifiedBy>David Sait</cp:lastModifiedBy>
  <cp:revision>51</cp:revision>
  <dcterms:created xsi:type="dcterms:W3CDTF">2013-06-04T12:27:23Z</dcterms:created>
  <dcterms:modified xsi:type="dcterms:W3CDTF">2018-07-12T08:25:02Z</dcterms:modified>
  <cp:category>From 'Check my working', Education in Chemistry, July 2018</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