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6" r:id="rId5"/>
    <p:sldId id="267" r:id="rId6"/>
  </p:sldIdLst>
  <p:sldSz cx="9144000" cy="6858000" type="screen4x3"/>
  <p:notesSz cx="6865938" cy="9998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837" autoAdjust="0"/>
  </p:normalViewPr>
  <p:slideViewPr>
    <p:cSldViewPr>
      <p:cViewPr varScale="1">
        <p:scale>
          <a:sx n="82" d="100"/>
          <a:sy n="82" d="100"/>
        </p:scale>
        <p:origin x="19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240" cy="501640"/>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3889109" y="0"/>
            <a:ext cx="2975240" cy="501640"/>
          </a:xfrm>
          <a:prstGeom prst="rect">
            <a:avLst/>
          </a:prstGeom>
        </p:spPr>
        <p:txBody>
          <a:bodyPr vert="horz" lIns="96661" tIns="48331" rIns="96661" bIns="48331" rtlCol="0"/>
          <a:lstStyle>
            <a:lvl1pPr algn="r">
              <a:defRPr sz="1300"/>
            </a:lvl1pPr>
          </a:lstStyle>
          <a:p>
            <a:fld id="{A514779C-79A7-49E8-BEAB-D399194BACEE}" type="datetimeFigureOut">
              <a:rPr lang="en-GB" smtClean="0"/>
              <a:t>01/11/2018</a:t>
            </a:fld>
            <a:endParaRPr lang="en-GB"/>
          </a:p>
        </p:txBody>
      </p:sp>
      <p:sp>
        <p:nvSpPr>
          <p:cNvPr id="4" name="Slide Image Placeholder 3"/>
          <p:cNvSpPr>
            <a:spLocks noGrp="1" noRot="1" noChangeAspect="1"/>
          </p:cNvSpPr>
          <p:nvPr>
            <p:ph type="sldImg" idx="2"/>
          </p:nvPr>
        </p:nvSpPr>
        <p:spPr>
          <a:xfrm>
            <a:off x="1184275" y="1249363"/>
            <a:ext cx="4497388" cy="3375025"/>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686594" y="4811573"/>
            <a:ext cx="5492750" cy="393674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96436"/>
            <a:ext cx="2975240" cy="501639"/>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3889109" y="9496436"/>
            <a:ext cx="2975240" cy="501639"/>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 It also contains questions which 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800" i="1" baseline="0" dirty="0" err="1" smtClean="0">
                <a:solidFill>
                  <a:schemeClr val="bg1"/>
                </a:solidFill>
              </a:rPr>
              <a:t>Tawan</a:t>
            </a:r>
            <a:r>
              <a:rPr lang="en-GB" sz="800" i="1" baseline="0" dirty="0" smtClean="0">
                <a:solidFill>
                  <a:schemeClr val="bg1"/>
                </a:solidFill>
              </a:rPr>
              <a:t> / </a:t>
            </a:r>
            <a:r>
              <a:rPr lang="en-GB" sz="800" i="1" baseline="0" smtClean="0">
                <a:solidFill>
                  <a:schemeClr val="bg1"/>
                </a:solidFill>
              </a:rPr>
              <a:t>Shutterstock</a:t>
            </a:r>
            <a:endParaRPr lang="en-GB" sz="800" baseline="0" dirty="0" smtClean="0"/>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790553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 It also contains questions which 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800" i="1" baseline="0" dirty="0" err="1" smtClean="0">
                <a:solidFill>
                  <a:schemeClr val="bg1"/>
                </a:solidFill>
              </a:rPr>
              <a:t>Tawan</a:t>
            </a:r>
            <a:r>
              <a:rPr lang="en-GB" sz="800" i="1" baseline="0" dirty="0" smtClean="0">
                <a:solidFill>
                  <a:schemeClr val="bg1"/>
                </a:solidFill>
              </a:rPr>
              <a:t> / </a:t>
            </a:r>
            <a:r>
              <a:rPr lang="en-GB" sz="800" i="1" baseline="0" dirty="0" err="1" smtClean="0">
                <a:solidFill>
                  <a:schemeClr val="bg1"/>
                </a:solidFill>
              </a:rPr>
              <a:t>Shutterstock</a:t>
            </a:r>
            <a:endParaRPr lang="en-GB" sz="800" dirty="0" smtClean="0">
              <a:solidFill>
                <a:schemeClr val="bg1"/>
              </a:solidFill>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A hydrocarbon is a molecule that contains only hydrogen and carbon atoms.</a:t>
            </a:r>
            <a:r>
              <a:rPr lang="en-GB" sz="1200" baseline="0" dirty="0" smtClean="0"/>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aseline="0" dirty="0" smtClean="0"/>
              <a:t>Methane is a gas at room temperature, hexane is a liquid and </a:t>
            </a:r>
            <a:r>
              <a:rPr lang="en-GB" sz="1200" baseline="0" dirty="0" err="1" smtClean="0"/>
              <a:t>octadecane</a:t>
            </a:r>
            <a:r>
              <a:rPr lang="en-GB" sz="1200" baseline="0" dirty="0" smtClean="0"/>
              <a:t> is a solid. The trend in the properties of alkanes is that the boiling and melting points of hydrocarbons depend on the size of the molecules and the smallest hydrocarbons have the lowest boiling points. </a:t>
            </a:r>
            <a:r>
              <a:rPr lang="en-GB" sz="1200" i="1" baseline="0" dirty="0" smtClean="0"/>
              <a:t>Extension (or potentially a post-16 question): </a:t>
            </a:r>
            <a:r>
              <a:rPr lang="en-GB" sz="1200" baseline="0" dirty="0" smtClean="0"/>
              <a:t>They are different because the longer chain molecules have greater forces of attraction between them.</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aseline="0" dirty="0" smtClean="0"/>
              <a:t>Petrol and diesel are obtained by fractional distillation of crude oil.</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aseline="0" dirty="0" smtClean="0"/>
              <a:t>A carbon-neutral fuel is one that has no net greenhouse gas emissions. Biomass energy is carbon neutral if as much carbon dioxide is captured by growing plants as is released when the fuel is burned. One reason why biomass-derived fuels might not be considered carbon neutral is that they require energy input to produce hydrocarbons from the biomass and it depends where this energy input comes from. If it in turn uses carbon-neutral technology (</a:t>
            </a:r>
            <a:r>
              <a:rPr lang="en-GB" sz="1200" baseline="0" dirty="0" err="1" smtClean="0"/>
              <a:t>eg</a:t>
            </a:r>
            <a:r>
              <a:rPr lang="en-GB" sz="1200" baseline="0" dirty="0" smtClean="0"/>
              <a:t> wind farms, solar panels) then it is more likely the biomass-derived fuels are carbon neutral.</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GB" sz="800" baseline="0" dirty="0" smtClean="0"/>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1458323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259632" y="165449"/>
            <a:ext cx="7056784" cy="369332"/>
          </a:xfrm>
          <a:prstGeom prst="rect">
            <a:avLst/>
          </a:prstGeom>
          <a:noFill/>
        </p:spPr>
        <p:txBody>
          <a:bodyPr wrap="square" rtlCol="0">
            <a:spAutoFit/>
          </a:bodyPr>
          <a:lstStyle/>
          <a:p>
            <a:r>
              <a:rPr lang="en-US" b="1" dirty="0" smtClean="0">
                <a:solidFill>
                  <a:schemeClr val="bg1"/>
                </a:solidFill>
              </a:rPr>
              <a:t>A new catalyst to make liquid fuels from renewable resources</a:t>
            </a:r>
            <a:endParaRPr lang="en-US" b="1" dirty="0">
              <a:solidFill>
                <a:schemeClr val="bg1"/>
              </a:solidFill>
            </a:endParaRPr>
          </a:p>
        </p:txBody>
      </p:sp>
      <p:sp>
        <p:nvSpPr>
          <p:cNvPr id="9" name="TextBox 8"/>
          <p:cNvSpPr txBox="1"/>
          <p:nvPr/>
        </p:nvSpPr>
        <p:spPr>
          <a:xfrm>
            <a:off x="2987824" y="534781"/>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rPr>
              <a:t>rsc.li/2AGdhHA</a:t>
            </a:r>
            <a:endParaRPr lang="en-GB" sz="1200" i="1" dirty="0">
              <a:solidFill>
                <a:schemeClr val="bg1"/>
              </a:solidFill>
            </a:endParaRPr>
          </a:p>
        </p:txBody>
      </p:sp>
      <p:sp>
        <p:nvSpPr>
          <p:cNvPr id="20" name="TextBox 19"/>
          <p:cNvSpPr txBox="1"/>
          <p:nvPr/>
        </p:nvSpPr>
        <p:spPr>
          <a:xfrm>
            <a:off x="251520" y="767624"/>
            <a:ext cx="5904656" cy="2662267"/>
          </a:xfrm>
          <a:prstGeom prst="rect">
            <a:avLst/>
          </a:prstGeom>
          <a:noFill/>
        </p:spPr>
        <p:txBody>
          <a:bodyPr wrap="square" rtlCol="0">
            <a:spAutoFit/>
          </a:bodyPr>
          <a:lstStyle/>
          <a:p>
            <a:pPr>
              <a:spcAft>
                <a:spcPts val="600"/>
              </a:spcAft>
            </a:pPr>
            <a:r>
              <a:rPr lang="en-GB" dirty="0" smtClean="0">
                <a:solidFill>
                  <a:schemeClr val="bg1"/>
                </a:solidFill>
              </a:rPr>
              <a:t>Chemists are now one step closer to producing fuels for trucks and airplanes from renewable resources. It is possible to take waste organic matter – wood, waste from food production </a:t>
            </a:r>
            <a:r>
              <a:rPr lang="en-GB" dirty="0" err="1" smtClean="0">
                <a:solidFill>
                  <a:schemeClr val="bg1"/>
                </a:solidFill>
              </a:rPr>
              <a:t>etc</a:t>
            </a:r>
            <a:r>
              <a:rPr lang="en-GB" dirty="0" smtClean="0">
                <a:solidFill>
                  <a:schemeClr val="bg1"/>
                </a:solidFill>
              </a:rPr>
              <a:t> – and make syngas, a mixture of carbon monoxide and hydrogen gas. Syngas can be reacted to make longer chain </a:t>
            </a:r>
            <a:r>
              <a:rPr lang="en-GB" dirty="0" smtClean="0">
                <a:solidFill>
                  <a:schemeClr val="bg1"/>
                </a:solidFill>
              </a:rPr>
              <a:t>hydrocarbons. However </a:t>
            </a:r>
            <a:r>
              <a:rPr lang="en-GB" dirty="0" smtClean="0">
                <a:solidFill>
                  <a:schemeClr val="bg1"/>
                </a:solidFill>
              </a:rPr>
              <a:t>the process is currently expensive and uses a lot of energy because the liquid hydrocarbons have to be separated from shorter and longer chain molecules.</a:t>
            </a:r>
          </a:p>
        </p:txBody>
      </p:sp>
      <p:sp>
        <p:nvSpPr>
          <p:cNvPr id="10" name="Rectangle 9"/>
          <p:cNvSpPr/>
          <p:nvPr/>
        </p:nvSpPr>
        <p:spPr>
          <a:xfrm>
            <a:off x="274024" y="3352947"/>
            <a:ext cx="8660879" cy="1200329"/>
          </a:xfrm>
          <a:prstGeom prst="rect">
            <a:avLst/>
          </a:prstGeom>
        </p:spPr>
        <p:txBody>
          <a:bodyPr wrap="square">
            <a:spAutoFit/>
          </a:bodyPr>
          <a:lstStyle/>
          <a:p>
            <a:r>
              <a:rPr lang="en-GB" dirty="0" smtClean="0">
                <a:solidFill>
                  <a:schemeClr val="bg1"/>
                </a:solidFill>
              </a:rPr>
              <a:t>Chemists recently invented </a:t>
            </a:r>
            <a:r>
              <a:rPr lang="en-GB" dirty="0">
                <a:solidFill>
                  <a:schemeClr val="bg1"/>
                </a:solidFill>
              </a:rPr>
              <a:t>a new type of catalyst using cobalt nanoparticles and </a:t>
            </a:r>
            <a:r>
              <a:rPr lang="en-GB" dirty="0" smtClean="0">
                <a:solidFill>
                  <a:schemeClr val="bg1"/>
                </a:solidFill>
              </a:rPr>
              <a:t>zeolite which means they can produce </a:t>
            </a:r>
            <a:r>
              <a:rPr lang="en-GB" dirty="0">
                <a:solidFill>
                  <a:schemeClr val="bg1"/>
                </a:solidFill>
              </a:rPr>
              <a:t>liquid hydrocarbons </a:t>
            </a:r>
            <a:r>
              <a:rPr lang="en-GB" dirty="0" smtClean="0">
                <a:solidFill>
                  <a:schemeClr val="bg1"/>
                </a:solidFill>
              </a:rPr>
              <a:t>of the correct chain length so they are suitable </a:t>
            </a:r>
            <a:r>
              <a:rPr lang="en-GB" dirty="0">
                <a:solidFill>
                  <a:schemeClr val="bg1"/>
                </a:solidFill>
              </a:rPr>
              <a:t>for use in diesel engines or for aviation </a:t>
            </a:r>
            <a:r>
              <a:rPr lang="en-GB" dirty="0" smtClean="0">
                <a:solidFill>
                  <a:schemeClr val="bg1"/>
                </a:solidFill>
              </a:rPr>
              <a:t>fuel: production of these fuels from renewable resources is now more economically feasible.</a:t>
            </a:r>
            <a:endParaRPr lang="en-GB" dirty="0">
              <a:solidFill>
                <a:schemeClr val="bg1"/>
              </a:solidFill>
            </a:endParaRPr>
          </a:p>
        </p:txBody>
      </p:sp>
      <p:pic>
        <p:nvPicPr>
          <p:cNvPr id="2" name="Picture 1"/>
          <p:cNvPicPr>
            <a:picLocks noChangeAspect="1"/>
          </p:cNvPicPr>
          <p:nvPr/>
        </p:nvPicPr>
        <p:blipFill>
          <a:blip r:embed="rId3"/>
          <a:stretch>
            <a:fillRect/>
          </a:stretch>
        </p:blipFill>
        <p:spPr>
          <a:xfrm>
            <a:off x="6228184" y="865028"/>
            <a:ext cx="3865199" cy="2286198"/>
          </a:xfrm>
          <a:prstGeom prst="rect">
            <a:avLst/>
          </a:prstGeom>
        </p:spPr>
      </p:pic>
    </p:spTree>
    <p:extLst>
      <p:ext uri="{BB962C8B-B14F-4D97-AF65-F5344CB8AC3E}">
        <p14:creationId xmlns:p14="http://schemas.microsoft.com/office/powerpoint/2010/main" val="20537963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259632" y="165449"/>
            <a:ext cx="7056784" cy="369332"/>
          </a:xfrm>
          <a:prstGeom prst="rect">
            <a:avLst/>
          </a:prstGeom>
          <a:noFill/>
        </p:spPr>
        <p:txBody>
          <a:bodyPr wrap="square" rtlCol="0">
            <a:spAutoFit/>
          </a:bodyPr>
          <a:lstStyle/>
          <a:p>
            <a:r>
              <a:rPr lang="en-US" b="1" dirty="0" smtClean="0">
                <a:solidFill>
                  <a:schemeClr val="bg1"/>
                </a:solidFill>
              </a:rPr>
              <a:t>A new catalyst to make liquid fuels from renewable resources</a:t>
            </a:r>
            <a:endParaRPr lang="en-US" b="1" dirty="0">
              <a:solidFill>
                <a:schemeClr val="bg1"/>
              </a:solidFill>
            </a:endParaRPr>
          </a:p>
        </p:txBody>
      </p:sp>
      <p:sp>
        <p:nvSpPr>
          <p:cNvPr id="9" name="TextBox 8"/>
          <p:cNvSpPr txBox="1"/>
          <p:nvPr/>
        </p:nvSpPr>
        <p:spPr>
          <a:xfrm>
            <a:off x="2987824" y="534781"/>
            <a:ext cx="2808312" cy="276999"/>
          </a:xfrm>
          <a:prstGeom prst="rect">
            <a:avLst/>
          </a:prstGeom>
          <a:noFill/>
        </p:spPr>
        <p:txBody>
          <a:bodyPr wrap="square" rtlCol="0">
            <a:spAutoFit/>
          </a:bodyPr>
          <a:lstStyle/>
          <a:p>
            <a:r>
              <a:rPr lang="en-GB" sz="1200" i="1" dirty="0">
                <a:solidFill>
                  <a:schemeClr val="bg1"/>
                </a:solidFill>
              </a:rPr>
              <a:t>Read the full article at rsc.li/2AGdhHA</a:t>
            </a:r>
          </a:p>
        </p:txBody>
      </p:sp>
      <p:sp>
        <p:nvSpPr>
          <p:cNvPr id="20" name="TextBox 19"/>
          <p:cNvSpPr txBox="1"/>
          <p:nvPr/>
        </p:nvSpPr>
        <p:spPr>
          <a:xfrm>
            <a:off x="251520" y="767624"/>
            <a:ext cx="5976664" cy="2585323"/>
          </a:xfrm>
          <a:prstGeom prst="rect">
            <a:avLst/>
          </a:prstGeom>
          <a:noFill/>
        </p:spPr>
        <p:txBody>
          <a:bodyPr wrap="square" rtlCol="0">
            <a:spAutoFit/>
          </a:bodyPr>
          <a:lstStyle/>
          <a:p>
            <a:r>
              <a:rPr lang="en-GB" dirty="0" smtClean="0">
                <a:solidFill>
                  <a:schemeClr val="bg1"/>
                </a:solidFill>
              </a:rPr>
              <a:t>Chemists are now one step closer to producing fuels for trucks and airplanes from renewable resources. It is possible to take waste organic matter – wood, waste from food production </a:t>
            </a:r>
            <a:r>
              <a:rPr lang="en-GB" dirty="0" err="1" smtClean="0">
                <a:solidFill>
                  <a:schemeClr val="bg1"/>
                </a:solidFill>
              </a:rPr>
              <a:t>etc</a:t>
            </a:r>
            <a:r>
              <a:rPr lang="en-GB" dirty="0" smtClean="0">
                <a:solidFill>
                  <a:schemeClr val="bg1"/>
                </a:solidFill>
              </a:rPr>
              <a:t> – and make syngas, a mixture of carbon monoxide and hydrogen gas. Syngas can be reacted to make longer chain </a:t>
            </a:r>
            <a:r>
              <a:rPr lang="en-GB" dirty="0" smtClean="0">
                <a:solidFill>
                  <a:schemeClr val="bg1"/>
                </a:solidFill>
              </a:rPr>
              <a:t>hydrocarbons. </a:t>
            </a:r>
            <a:r>
              <a:rPr lang="en-GB" smtClean="0">
                <a:solidFill>
                  <a:schemeClr val="bg1"/>
                </a:solidFill>
              </a:rPr>
              <a:t>However </a:t>
            </a:r>
            <a:r>
              <a:rPr lang="en-GB" dirty="0" smtClean="0">
                <a:solidFill>
                  <a:schemeClr val="bg1"/>
                </a:solidFill>
              </a:rPr>
              <a:t>the process is currently expensive and uses a lot of energy because the liquid hydrocarbons have to be separated from shorter and longer chain molecules.</a:t>
            </a:r>
          </a:p>
        </p:txBody>
      </p:sp>
      <p:sp>
        <p:nvSpPr>
          <p:cNvPr id="4" name="TextBox 3"/>
          <p:cNvSpPr txBox="1"/>
          <p:nvPr/>
        </p:nvSpPr>
        <p:spPr>
          <a:xfrm>
            <a:off x="3048770" y="4548376"/>
            <a:ext cx="6095230" cy="2308324"/>
          </a:xfrm>
          <a:prstGeom prst="rect">
            <a:avLst/>
          </a:prstGeom>
          <a:noFill/>
        </p:spPr>
        <p:txBody>
          <a:bodyPr wrap="square" rtlCol="0">
            <a:spAutoFit/>
          </a:bodyPr>
          <a:lstStyle/>
          <a:p>
            <a:pPr marL="342900" indent="-342900">
              <a:buAutoNum type="arabicPeriod"/>
            </a:pPr>
            <a:r>
              <a:rPr lang="en-GB" dirty="0" smtClean="0">
                <a:solidFill>
                  <a:schemeClr val="bg1"/>
                </a:solidFill>
              </a:rPr>
              <a:t>What is a hydrocarbon? </a:t>
            </a:r>
          </a:p>
          <a:p>
            <a:pPr marL="342900" indent="-342900">
              <a:buAutoNum type="arabicPeriod"/>
            </a:pPr>
            <a:r>
              <a:rPr lang="en-GB" dirty="0" smtClean="0">
                <a:solidFill>
                  <a:schemeClr val="bg1"/>
                </a:solidFill>
              </a:rPr>
              <a:t>Methane, hexane and </a:t>
            </a:r>
            <a:r>
              <a:rPr lang="en-GB" dirty="0" err="1" smtClean="0">
                <a:solidFill>
                  <a:schemeClr val="bg1"/>
                </a:solidFill>
              </a:rPr>
              <a:t>octadecane</a:t>
            </a:r>
            <a:r>
              <a:rPr lang="en-GB" dirty="0" smtClean="0">
                <a:solidFill>
                  <a:schemeClr val="bg1"/>
                </a:solidFill>
              </a:rPr>
              <a:t> are all hydrocarbons, in what state are they at room temperature? </a:t>
            </a:r>
            <a:r>
              <a:rPr lang="en-GB" i="1" dirty="0" smtClean="0">
                <a:solidFill>
                  <a:schemeClr val="bg1"/>
                </a:solidFill>
              </a:rPr>
              <a:t>Extension: </a:t>
            </a:r>
            <a:r>
              <a:rPr lang="en-GB" dirty="0" smtClean="0">
                <a:solidFill>
                  <a:schemeClr val="bg1"/>
                </a:solidFill>
              </a:rPr>
              <a:t>Why are they different?</a:t>
            </a:r>
          </a:p>
          <a:p>
            <a:pPr marL="342900" indent="-342900">
              <a:buAutoNum type="arabicPeriod"/>
            </a:pPr>
            <a:r>
              <a:rPr lang="en-GB" dirty="0" smtClean="0">
                <a:solidFill>
                  <a:schemeClr val="bg1"/>
                </a:solidFill>
              </a:rPr>
              <a:t>Where do we currently get petrol and diesel fuel from? And how?</a:t>
            </a:r>
            <a:endParaRPr lang="en-GB" dirty="0">
              <a:solidFill>
                <a:schemeClr val="bg1"/>
              </a:solidFill>
            </a:endParaRPr>
          </a:p>
          <a:p>
            <a:pPr marL="342900" indent="-342900">
              <a:buAutoNum type="arabicPeriod"/>
            </a:pPr>
            <a:r>
              <a:rPr lang="en-GB" i="1" dirty="0" smtClean="0">
                <a:solidFill>
                  <a:schemeClr val="bg1"/>
                </a:solidFill>
              </a:rPr>
              <a:t>Extension: </a:t>
            </a:r>
            <a:r>
              <a:rPr lang="en-GB" dirty="0" smtClean="0">
                <a:solidFill>
                  <a:schemeClr val="bg1"/>
                </a:solidFill>
              </a:rPr>
              <a:t>Why are biomass-derived fuels sometimes considered carbon-neutral?</a:t>
            </a:r>
          </a:p>
        </p:txBody>
      </p:sp>
      <p:sp>
        <p:nvSpPr>
          <p:cNvPr id="2" name="Rectangle 1"/>
          <p:cNvSpPr/>
          <p:nvPr/>
        </p:nvSpPr>
        <p:spPr>
          <a:xfrm>
            <a:off x="274024" y="3331493"/>
            <a:ext cx="8660879" cy="1200329"/>
          </a:xfrm>
          <a:prstGeom prst="rect">
            <a:avLst/>
          </a:prstGeom>
        </p:spPr>
        <p:txBody>
          <a:bodyPr wrap="square">
            <a:spAutoFit/>
          </a:bodyPr>
          <a:lstStyle/>
          <a:p>
            <a:r>
              <a:rPr lang="en-GB" dirty="0" smtClean="0">
                <a:solidFill>
                  <a:schemeClr val="bg1"/>
                </a:solidFill>
              </a:rPr>
              <a:t>Chemists recently invented </a:t>
            </a:r>
            <a:r>
              <a:rPr lang="en-GB" dirty="0">
                <a:solidFill>
                  <a:schemeClr val="bg1"/>
                </a:solidFill>
              </a:rPr>
              <a:t>a new type of catalyst using cobalt nanoparticles and </a:t>
            </a:r>
            <a:r>
              <a:rPr lang="en-GB" dirty="0" smtClean="0">
                <a:solidFill>
                  <a:schemeClr val="bg1"/>
                </a:solidFill>
              </a:rPr>
              <a:t>zeolite which means they can produce </a:t>
            </a:r>
            <a:r>
              <a:rPr lang="en-GB" dirty="0">
                <a:solidFill>
                  <a:schemeClr val="bg1"/>
                </a:solidFill>
              </a:rPr>
              <a:t>liquid hydrocarbons </a:t>
            </a:r>
            <a:r>
              <a:rPr lang="en-GB" dirty="0" smtClean="0">
                <a:solidFill>
                  <a:schemeClr val="bg1"/>
                </a:solidFill>
              </a:rPr>
              <a:t>of the correct chain length so they are suitable </a:t>
            </a:r>
            <a:r>
              <a:rPr lang="en-GB" dirty="0">
                <a:solidFill>
                  <a:schemeClr val="bg1"/>
                </a:solidFill>
              </a:rPr>
              <a:t>for use in diesel engines or for aviation </a:t>
            </a:r>
            <a:r>
              <a:rPr lang="en-GB" dirty="0" smtClean="0">
                <a:solidFill>
                  <a:schemeClr val="bg1"/>
                </a:solidFill>
              </a:rPr>
              <a:t>fuel: production of these fuels from renewable resources is now more economically feasible.</a:t>
            </a:r>
            <a:endParaRPr lang="en-GB" dirty="0">
              <a:solidFill>
                <a:schemeClr val="bg1"/>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8184" y="831143"/>
            <a:ext cx="3867892" cy="2286870"/>
          </a:xfrm>
          <a:prstGeom prst="rect">
            <a:avLst/>
          </a:prstGeom>
        </p:spPr>
      </p:pic>
    </p:spTree>
    <p:extLst>
      <p:ext uri="{BB962C8B-B14F-4D97-AF65-F5344CB8AC3E}">
        <p14:creationId xmlns:p14="http://schemas.microsoft.com/office/powerpoint/2010/main" val="38795343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765011-A555-4DFA-AE85-6BF42B9B2042}">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27d643f5-4560-4eff-9f48-d0fe6b2bec2d"/>
    <ds:schemaRef ds:uri="http://www.w3.org/XML/1998/namespace"/>
  </ds:schemaRefs>
</ds:datastoreItem>
</file>

<file path=customXml/itemProps2.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2090</TotalTime>
  <Words>631</Words>
  <Application>Microsoft Office PowerPoint</Application>
  <PresentationFormat>On-screen Show (4:3)</PresentationFormat>
  <Paragraphs>22</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new catalyst to make liquid fuels from renewable resources</dc:title>
  <dc:creator>Jennifer Koenig</dc:creator>
  <dc:description>A new catalyst to make liquid fuels from renewable resources
Image: Tawan / Shutterstock</dc:description>
  <cp:lastModifiedBy>Lisa Clatworthy</cp:lastModifiedBy>
  <cp:revision>206</cp:revision>
  <cp:lastPrinted>2018-10-31T22:17:26Z</cp:lastPrinted>
  <dcterms:created xsi:type="dcterms:W3CDTF">2013-06-04T12:27:23Z</dcterms:created>
  <dcterms:modified xsi:type="dcterms:W3CDTF">2018-11-01T12:03:52Z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