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63" r:id="rId5"/>
    <p:sldId id="273"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585A"/>
    <a:srgbClr val="DA1883"/>
    <a:srgbClr val="FF9E1B"/>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10" autoAdjust="0"/>
    <p:restoredTop sz="62827" autoAdjust="0"/>
  </p:normalViewPr>
  <p:slideViewPr>
    <p:cSldViewPr snapToGrid="0" snapToObjects="1">
      <p:cViewPr varScale="1">
        <p:scale>
          <a:sx n="74" d="100"/>
          <a:sy n="74" d="100"/>
        </p:scale>
        <p:origin x="2600" y="48"/>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05/11/2020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a:t>
            </a:r>
            <a:r>
              <a:rPr lang="en-GB" i="1" baseline="0" dirty="0" smtClean="0"/>
              <a:t>Chemistry World</a:t>
            </a:r>
            <a:r>
              <a:rPr lang="en-GB" baseline="0"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Image credit: H. Zell, CC BY-SA 3.0 &lt;https://creativecommons.org/licenses/by-sa/3.0&gt;, via Wikimedia Commons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smtClean="0"/>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34584331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a:t>
            </a:r>
            <a:r>
              <a:rPr lang="en-GB" i="1" baseline="0" dirty="0" smtClean="0"/>
              <a:t>Chemistry World</a:t>
            </a:r>
            <a:r>
              <a:rPr lang="en-GB" baseline="0" dirty="0" smtClean="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smtClean="0">
              <a:solidFill>
                <a:srgbClr val="222222"/>
              </a:solidFill>
              <a:latin typeface="Arial" panose="020B0604020202020204" pitchFamily="34" charset="0"/>
            </a:endParaRPr>
          </a:p>
          <a:p>
            <a:pPr marL="228600" indent="-228600">
              <a:buAutoNum type="arabicPeriod"/>
            </a:pPr>
            <a:r>
              <a:rPr lang="en-US" dirty="0" smtClean="0"/>
              <a:t>Any two </a:t>
            </a:r>
            <a:r>
              <a:rPr lang="en-US" dirty="0" smtClean="0"/>
              <a:t>from:</a:t>
            </a:r>
          </a:p>
          <a:p>
            <a:pPr marL="628650" lvl="1" indent="-171450">
              <a:buFont typeface="Arial" panose="020B0604020202020204" pitchFamily="34" charset="0"/>
              <a:buChar char="•"/>
            </a:pPr>
            <a:r>
              <a:rPr lang="en-US" dirty="0" smtClean="0"/>
              <a:t>Sea </a:t>
            </a:r>
            <a:r>
              <a:rPr lang="en-US" dirty="0" smtClean="0"/>
              <a:t>level rise, which may cause flooding and increased coastal </a:t>
            </a:r>
            <a:r>
              <a:rPr lang="en-US" dirty="0" smtClean="0"/>
              <a:t>erosion.</a:t>
            </a:r>
          </a:p>
          <a:p>
            <a:pPr marL="628650" lvl="1" indent="-171450">
              <a:buFont typeface="Arial" panose="020B0604020202020204" pitchFamily="34" charset="0"/>
              <a:buChar char="•"/>
            </a:pPr>
            <a:r>
              <a:rPr lang="en-US" dirty="0" smtClean="0"/>
              <a:t>More </a:t>
            </a:r>
            <a:r>
              <a:rPr lang="en-US" dirty="0" smtClean="0"/>
              <a:t>frequent and severe </a:t>
            </a:r>
            <a:r>
              <a:rPr lang="en-US" dirty="0" smtClean="0"/>
              <a:t>storms.</a:t>
            </a:r>
            <a:r>
              <a:rPr lang="en-US" baseline="0" dirty="0" smtClean="0"/>
              <a:t> </a:t>
            </a:r>
          </a:p>
          <a:p>
            <a:pPr marL="628650" lvl="1" indent="-171450">
              <a:buFont typeface="Arial" panose="020B0604020202020204" pitchFamily="34" charset="0"/>
              <a:buChar char="•"/>
            </a:pPr>
            <a:r>
              <a:rPr lang="en-US" baseline="0" dirty="0" smtClean="0"/>
              <a:t>C</a:t>
            </a:r>
            <a:r>
              <a:rPr lang="en-US" dirty="0" smtClean="0"/>
              <a:t>hanges </a:t>
            </a:r>
            <a:r>
              <a:rPr lang="en-US" dirty="0" smtClean="0"/>
              <a:t>in the amount, timing and distribution of </a:t>
            </a:r>
            <a:r>
              <a:rPr lang="en-US" dirty="0" smtClean="0"/>
              <a:t>rainfall.</a:t>
            </a:r>
            <a:r>
              <a:rPr lang="en-US" baseline="0" dirty="0" smtClean="0"/>
              <a:t> </a:t>
            </a:r>
          </a:p>
          <a:p>
            <a:pPr marL="628650" lvl="1" indent="-171450">
              <a:buFont typeface="Arial" panose="020B0604020202020204" pitchFamily="34" charset="0"/>
              <a:buChar char="•"/>
            </a:pPr>
            <a:r>
              <a:rPr lang="en-US" baseline="0" dirty="0" smtClean="0"/>
              <a:t>T</a:t>
            </a:r>
            <a:r>
              <a:rPr lang="en-US" dirty="0" smtClean="0"/>
              <a:t>emperature </a:t>
            </a:r>
            <a:r>
              <a:rPr lang="en-US" dirty="0" smtClean="0"/>
              <a:t>and water stress for humans and </a:t>
            </a:r>
            <a:r>
              <a:rPr lang="en-US" dirty="0" smtClean="0"/>
              <a:t>wildlife.</a:t>
            </a:r>
            <a:r>
              <a:rPr lang="en-US" baseline="0" dirty="0" smtClean="0"/>
              <a:t> </a:t>
            </a:r>
          </a:p>
          <a:p>
            <a:pPr marL="628650" lvl="1" indent="-171450">
              <a:buFont typeface="Arial" panose="020B0604020202020204" pitchFamily="34" charset="0"/>
              <a:buChar char="•"/>
            </a:pPr>
            <a:r>
              <a:rPr lang="en-US" baseline="0" dirty="0" smtClean="0"/>
              <a:t>C</a:t>
            </a:r>
            <a:r>
              <a:rPr lang="en-US" dirty="0" smtClean="0"/>
              <a:t>hanges </a:t>
            </a:r>
            <a:r>
              <a:rPr lang="en-US" dirty="0" smtClean="0"/>
              <a:t>in the food-producing capacity of some </a:t>
            </a:r>
            <a:r>
              <a:rPr lang="en-US" dirty="0" smtClean="0"/>
              <a:t>regions.</a:t>
            </a:r>
          </a:p>
          <a:p>
            <a:pPr marL="628650" lvl="1" indent="-171450">
              <a:buFont typeface="Arial" panose="020B0604020202020204" pitchFamily="34" charset="0"/>
              <a:buChar char="•"/>
            </a:pPr>
            <a:r>
              <a:rPr lang="en-US" dirty="0" smtClean="0"/>
              <a:t>Changes </a:t>
            </a:r>
            <a:r>
              <a:rPr lang="en-US" dirty="0" smtClean="0"/>
              <a:t>to the distribution of wildlife </a:t>
            </a:r>
            <a:r>
              <a:rPr lang="en-US" dirty="0" smtClean="0"/>
              <a:t>species.</a:t>
            </a:r>
            <a:endParaRPr lang="en-US" dirty="0" smtClean="0"/>
          </a:p>
          <a:p>
            <a:pPr marL="228600" indent="-228600">
              <a:buAutoNum type="arabicPeriod"/>
            </a:pPr>
            <a:r>
              <a:rPr lang="en-US" dirty="0" smtClean="0"/>
              <a:t>Algae</a:t>
            </a:r>
            <a:r>
              <a:rPr lang="en-US" baseline="0" dirty="0" smtClean="0"/>
              <a:t> can remove carbon dioxide by doing </a:t>
            </a:r>
            <a:r>
              <a:rPr lang="en-US" baseline="0" dirty="0" smtClean="0"/>
              <a:t>photosynthesis and also </a:t>
            </a:r>
            <a:r>
              <a:rPr lang="en-US" baseline="0" dirty="0" smtClean="0"/>
              <a:t>lock up carbon </a:t>
            </a:r>
            <a:r>
              <a:rPr lang="en-US" baseline="0" dirty="0" smtClean="0"/>
              <a:t>in </a:t>
            </a:r>
            <a:r>
              <a:rPr lang="en-US" baseline="0" dirty="0" smtClean="0"/>
              <a:t>carbonate exoskeletons. These are then deposited on seafloor and </a:t>
            </a:r>
            <a:r>
              <a:rPr lang="en-US" baseline="0" dirty="0" smtClean="0"/>
              <a:t>buried.</a:t>
            </a:r>
            <a:endParaRPr lang="en-US" dirty="0" smtClean="0"/>
          </a:p>
          <a:p>
            <a:pPr marL="228600" indent="-228600">
              <a:buAutoNum type="arabicPeriod"/>
            </a:pPr>
            <a:r>
              <a:rPr lang="en-GB" sz="1200" baseline="0" dirty="0" smtClean="0">
                <a:solidFill>
                  <a:srgbClr val="222222"/>
                </a:solidFill>
                <a:latin typeface="Arial" panose="020B0604020202020204" pitchFamily="34" charset="0"/>
              </a:rPr>
              <a:t>Any two </a:t>
            </a:r>
            <a:r>
              <a:rPr lang="en-GB" sz="1200" baseline="0" dirty="0" smtClean="0">
                <a:solidFill>
                  <a:srgbClr val="222222"/>
                </a:solidFill>
                <a:latin typeface="Arial" panose="020B0604020202020204" pitchFamily="34" charset="0"/>
              </a:rPr>
              <a:t>from:</a:t>
            </a:r>
          </a:p>
          <a:p>
            <a:pPr marL="685800" lvl="1" indent="-228600">
              <a:buFont typeface="Arial" panose="020B0604020202020204" pitchFamily="34" charset="0"/>
              <a:buChar char="•"/>
            </a:pPr>
            <a:r>
              <a:rPr lang="en-GB" baseline="0" dirty="0" smtClean="0">
                <a:solidFill>
                  <a:srgbClr val="222222"/>
                </a:solidFill>
                <a:latin typeface="Arial" panose="020B0604020202020204" pitchFamily="34" charset="0"/>
              </a:rPr>
              <a:t>I</a:t>
            </a:r>
            <a:r>
              <a:rPr lang="en-US" dirty="0" err="1" smtClean="0"/>
              <a:t>ncreased</a:t>
            </a:r>
            <a:r>
              <a:rPr lang="en-US" dirty="0" smtClean="0"/>
              <a:t> </a:t>
            </a:r>
            <a:r>
              <a:rPr lang="en-US" dirty="0" smtClean="0"/>
              <a:t>use of alternative energy </a:t>
            </a:r>
            <a:r>
              <a:rPr lang="en-US" dirty="0" smtClean="0"/>
              <a:t>supplies.</a:t>
            </a:r>
            <a:r>
              <a:rPr lang="en-US" baseline="0" dirty="0" smtClean="0"/>
              <a:t> </a:t>
            </a:r>
          </a:p>
          <a:p>
            <a:pPr marL="685800" lvl="1" indent="-228600">
              <a:buFont typeface="Arial" panose="020B0604020202020204" pitchFamily="34" charset="0"/>
              <a:buChar char="•"/>
            </a:pPr>
            <a:r>
              <a:rPr lang="en-US" baseline="0" dirty="0" smtClean="0"/>
              <a:t>E</a:t>
            </a:r>
            <a:r>
              <a:rPr lang="en-US" dirty="0" smtClean="0"/>
              <a:t>nergy conservation.</a:t>
            </a:r>
            <a:r>
              <a:rPr lang="en-US" baseline="0" dirty="0" smtClean="0"/>
              <a:t> </a:t>
            </a:r>
          </a:p>
          <a:p>
            <a:pPr marL="685800" lvl="1" indent="-228600">
              <a:buFont typeface="Arial" panose="020B0604020202020204" pitchFamily="34" charset="0"/>
              <a:buChar char="•"/>
            </a:pPr>
            <a:r>
              <a:rPr lang="en-US" baseline="0" dirty="0" smtClean="0"/>
              <a:t>C</a:t>
            </a:r>
            <a:r>
              <a:rPr lang="en-US" dirty="0" smtClean="0"/>
              <a:t>arbon </a:t>
            </a:r>
            <a:r>
              <a:rPr lang="en-US" dirty="0" smtClean="0"/>
              <a:t>capture and storage (where CO</a:t>
            </a:r>
            <a:r>
              <a:rPr lang="en-US" baseline="-25000" dirty="0" smtClean="0"/>
              <a:t>2</a:t>
            </a:r>
            <a:r>
              <a:rPr lang="en-US" dirty="0" smtClean="0"/>
              <a:t> is trapped in solvents and stored </a:t>
            </a:r>
            <a:r>
              <a:rPr lang="en-US" dirty="0" smtClean="0"/>
              <a:t>underground).</a:t>
            </a:r>
            <a:r>
              <a:rPr lang="en-US" baseline="0" dirty="0" smtClean="0"/>
              <a:t> </a:t>
            </a:r>
          </a:p>
          <a:p>
            <a:pPr marL="685800" lvl="1" indent="-228600">
              <a:buFont typeface="Arial" panose="020B0604020202020204" pitchFamily="34" charset="0"/>
              <a:buChar char="•"/>
            </a:pPr>
            <a:r>
              <a:rPr lang="en-US" baseline="0" dirty="0" smtClean="0"/>
              <a:t>C</a:t>
            </a:r>
            <a:r>
              <a:rPr lang="en-US" dirty="0" smtClean="0"/>
              <a:t>arbon </a:t>
            </a:r>
            <a:r>
              <a:rPr lang="en-US" dirty="0" smtClean="0"/>
              <a:t>taxes and </a:t>
            </a:r>
            <a:r>
              <a:rPr lang="en-US" dirty="0" smtClean="0"/>
              <a:t>licenses.</a:t>
            </a:r>
            <a:r>
              <a:rPr lang="en-US" baseline="0" dirty="0" smtClean="0"/>
              <a:t> </a:t>
            </a:r>
          </a:p>
          <a:p>
            <a:pPr marL="685800" lvl="1" indent="-228600">
              <a:buFont typeface="Arial" panose="020B0604020202020204" pitchFamily="34" charset="0"/>
              <a:buChar char="•"/>
            </a:pPr>
            <a:r>
              <a:rPr lang="en-US" baseline="0" dirty="0" smtClean="0"/>
              <a:t>C</a:t>
            </a:r>
            <a:r>
              <a:rPr lang="en-US" dirty="0" smtClean="0"/>
              <a:t>arbon </a:t>
            </a:r>
            <a:r>
              <a:rPr lang="en-US" dirty="0" smtClean="0"/>
              <a:t>off-setting including through tree </a:t>
            </a:r>
            <a:r>
              <a:rPr lang="en-US" dirty="0" smtClean="0"/>
              <a:t>planting.</a:t>
            </a:r>
            <a:r>
              <a:rPr lang="en-US" baseline="0" dirty="0" smtClean="0"/>
              <a:t> </a:t>
            </a:r>
          </a:p>
          <a:p>
            <a:pPr marL="685800" lvl="1" indent="-228600">
              <a:buFont typeface="Arial" panose="020B0604020202020204" pitchFamily="34" charset="0"/>
              <a:buChar char="•"/>
            </a:pPr>
            <a:r>
              <a:rPr lang="en-US" baseline="0" dirty="0" smtClean="0"/>
              <a:t>C</a:t>
            </a:r>
            <a:r>
              <a:rPr lang="en-US" dirty="0" smtClean="0"/>
              <a:t>arbon </a:t>
            </a:r>
            <a:r>
              <a:rPr lang="en-US" dirty="0" smtClean="0"/>
              <a:t>neutrality – zero net </a:t>
            </a:r>
            <a:r>
              <a:rPr lang="en-US" dirty="0" smtClean="0"/>
              <a:t>release.</a:t>
            </a:r>
            <a:endParaRPr lang="en-GB" sz="1200" baseline="0" dirty="0" smtClean="0">
              <a:solidFill>
                <a:srgbClr val="222222"/>
              </a:solidFill>
              <a:latin typeface="Arial" panose="020B0604020202020204" pitchFamily="34" charset="0"/>
            </a:endParaRPr>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29774546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smtClean="0"/>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smtClean="0"/>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smtClean="0"/>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s://rsc.li/3ePCkZ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s://rsc.li/3ePCkZ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40" y="203931"/>
            <a:ext cx="7886700" cy="1325563"/>
          </a:xfrm>
        </p:spPr>
        <p:txBody>
          <a:bodyPr>
            <a:normAutofit/>
          </a:bodyPr>
          <a:lstStyle/>
          <a:p>
            <a:r>
              <a:rPr lang="en-GB" sz="3200" dirty="0"/>
              <a:t>Volcanic ash could fight climate change</a:t>
            </a:r>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552450" y="1642234"/>
            <a:ext cx="5776214" cy="2964272"/>
          </a:xfrm>
        </p:spPr>
        <p:txBody>
          <a:bodyPr>
            <a:normAutofit fontScale="85000" lnSpcReduction="10000"/>
          </a:bodyPr>
          <a:lstStyle/>
          <a:p>
            <a:r>
              <a:rPr lang="en-GB" sz="1800" dirty="0"/>
              <a:t>Dumping volcanic ash into the ocean could boost the rate at which carbon is drawn out of the atmosphere and locked into sediments. The process is simple to do and requires no changes to land usage – unlike reforestation </a:t>
            </a:r>
            <a:r>
              <a:rPr lang="en-GB" sz="1800" dirty="0" smtClean="0"/>
              <a:t>programmes. It </a:t>
            </a:r>
            <a:r>
              <a:rPr lang="en-GB" sz="1800" dirty="0"/>
              <a:t>is also cheaper than other geoengineering approaches.</a:t>
            </a:r>
          </a:p>
          <a:p>
            <a:r>
              <a:rPr lang="en-GB" sz="1800" dirty="0"/>
              <a:t>The deposition of volcanic ash supplies nutrients for marine algae. It increases the rate at which carbon dioxide is taken up by algae to help create their calcium carbonate exoskeletons – many of which sink to the seafloor and are buried. The ash can also become physically joined to </a:t>
            </a:r>
            <a:r>
              <a:rPr lang="en-GB" sz="1800" dirty="0" smtClean="0"/>
              <a:t>plankton </a:t>
            </a:r>
            <a:r>
              <a:rPr lang="en-GB" sz="1800" dirty="0"/>
              <a:t>debris, increasing sinking rates. There is, however, a concern that volcanic ash could harm marine ecosystems. In addition, marine dumping in general is currently banned under an international convention.</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7" name="TextBox 6"/>
          <p:cNvSpPr txBox="1"/>
          <p:nvPr/>
        </p:nvSpPr>
        <p:spPr>
          <a:xfrm>
            <a:off x="6379650" y="4310605"/>
            <a:ext cx="2340884" cy="954107"/>
          </a:xfrm>
          <a:prstGeom prst="rect">
            <a:avLst/>
          </a:prstGeom>
          <a:noFill/>
        </p:spPr>
        <p:txBody>
          <a:bodyPr wrap="square" rtlCol="0">
            <a:spAutoFit/>
          </a:bodyPr>
          <a:lstStyle/>
          <a:p>
            <a:r>
              <a:rPr lang="en-GB" sz="1400" dirty="0"/>
              <a:t>Erosion of tephra layers, between </a:t>
            </a:r>
            <a:r>
              <a:rPr lang="en-GB" sz="1400" dirty="0" err="1"/>
              <a:t>Teseguite</a:t>
            </a:r>
            <a:r>
              <a:rPr lang="en-GB" sz="1400" dirty="0"/>
              <a:t> and </a:t>
            </a:r>
            <a:r>
              <a:rPr lang="en-GB" sz="1400" dirty="0" err="1"/>
              <a:t>Guatiza</a:t>
            </a:r>
            <a:r>
              <a:rPr lang="en-GB" sz="1400" dirty="0"/>
              <a:t>, Lanzarote, Canary Islands, Spain.</a:t>
            </a:r>
          </a:p>
        </p:txBody>
      </p:sp>
      <p:sp>
        <p:nvSpPr>
          <p:cNvPr id="9" name="TextBox 8"/>
          <p:cNvSpPr txBox="1"/>
          <p:nvPr/>
        </p:nvSpPr>
        <p:spPr>
          <a:xfrm>
            <a:off x="731520" y="1180825"/>
            <a:ext cx="6989893" cy="307777"/>
          </a:xfrm>
          <a:prstGeom prst="rect">
            <a:avLst/>
          </a:prstGeom>
          <a:noFill/>
        </p:spPr>
        <p:txBody>
          <a:bodyPr wrap="square" rtlCol="0">
            <a:spAutoFit/>
          </a:bodyPr>
          <a:lstStyle/>
          <a:p>
            <a:r>
              <a:rPr lang="en-GB" sz="1400" i="1" dirty="0" smtClean="0">
                <a:solidFill>
                  <a:srgbClr val="004976"/>
                </a:solidFill>
              </a:rPr>
              <a:t>Read the full article at </a:t>
            </a:r>
            <a:r>
              <a:rPr lang="en-GB" sz="1400" i="1" dirty="0" smtClean="0">
                <a:solidFill>
                  <a:srgbClr val="004976"/>
                </a:solidFill>
                <a:hlinkClick r:id="rId4"/>
              </a:rPr>
              <a:t>rsc.li/3euI6Bj</a:t>
            </a:r>
            <a:endParaRPr lang="en-GB" sz="1400" i="1" dirty="0">
              <a:solidFill>
                <a:srgbClr val="004976"/>
              </a:solidFill>
            </a:endParaRPr>
          </a:p>
        </p:txBody>
      </p:sp>
      <p:pic>
        <p:nvPicPr>
          <p:cNvPr id="1026" name="Picture 2" descr="https://upload.wikimedia.org/wikipedia/commons/thumb/4/46/Erosion_of_tephra_layers_-_Lanzarote_01.JPG/437px-Erosion_of_tephra_layers_-_Lanzarote_0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2044" y="1529494"/>
            <a:ext cx="1891772" cy="2597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37939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40" y="203931"/>
            <a:ext cx="7886700" cy="1325563"/>
          </a:xfrm>
        </p:spPr>
        <p:txBody>
          <a:bodyPr>
            <a:normAutofit/>
          </a:bodyPr>
          <a:lstStyle/>
          <a:p>
            <a:r>
              <a:rPr lang="en-GB" sz="3200" dirty="0"/>
              <a:t>Volcanic ash could fight climate change</a:t>
            </a:r>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552450" y="1642234"/>
            <a:ext cx="5776214" cy="2964272"/>
          </a:xfrm>
        </p:spPr>
        <p:txBody>
          <a:bodyPr>
            <a:normAutofit fontScale="85000" lnSpcReduction="10000"/>
          </a:bodyPr>
          <a:lstStyle/>
          <a:p>
            <a:r>
              <a:rPr lang="en-GB" sz="1800" dirty="0"/>
              <a:t>Dumping volcanic ash into the ocean could boost the rate at which carbon is drawn out of the atmosphere and locked into sediments. The process is simple to do and requires no changes to land usage – unlike reforestation </a:t>
            </a:r>
            <a:r>
              <a:rPr lang="en-GB" sz="1800" dirty="0" smtClean="0"/>
              <a:t>programmes. It </a:t>
            </a:r>
            <a:r>
              <a:rPr lang="en-GB" sz="1800" dirty="0"/>
              <a:t>is also cheaper than other geoengineering approaches.</a:t>
            </a:r>
          </a:p>
          <a:p>
            <a:r>
              <a:rPr lang="en-GB" sz="1800" dirty="0"/>
              <a:t>The deposition of volcanic ash supplies nutrients for marine algae. It increases the rate at which carbon dioxide is taken up by algae to help create their calcium carbonate exoskeletons – many of which sink to the seafloor and are buried. The ash can also become physically joined to </a:t>
            </a:r>
            <a:r>
              <a:rPr lang="en-GB" sz="1800" dirty="0" smtClean="0"/>
              <a:t>plankton </a:t>
            </a:r>
            <a:r>
              <a:rPr lang="en-GB" sz="1800" dirty="0"/>
              <a:t>debris, increasing sinking rates. There is, however, a concern that volcanic ash could harm marine ecosystems. In addition, marine dumping in general is currently banned under an international convention.</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5" name="TextBox 4"/>
          <p:cNvSpPr txBox="1"/>
          <p:nvPr/>
        </p:nvSpPr>
        <p:spPr>
          <a:xfrm>
            <a:off x="501464" y="4508520"/>
            <a:ext cx="5459390" cy="1200329"/>
          </a:xfrm>
          <a:prstGeom prst="rect">
            <a:avLst/>
          </a:prstGeom>
          <a:noFill/>
        </p:spPr>
        <p:txBody>
          <a:bodyPr wrap="square" rtlCol="0">
            <a:spAutoFit/>
          </a:bodyPr>
          <a:lstStyle/>
          <a:p>
            <a:pPr marL="342900" indent="-342900">
              <a:buAutoNum type="arabicPeriod"/>
            </a:pPr>
            <a:r>
              <a:rPr lang="en-GB" dirty="0"/>
              <a:t>Give two effects of global climate change</a:t>
            </a:r>
            <a:r>
              <a:rPr lang="en-GB" dirty="0" smtClean="0"/>
              <a:t>.</a:t>
            </a:r>
          </a:p>
          <a:p>
            <a:pPr marL="342900" indent="-342900">
              <a:buAutoNum type="arabicPeriod"/>
            </a:pPr>
            <a:r>
              <a:rPr lang="en-GB" dirty="0" smtClean="0"/>
              <a:t>Explain how algae can lock up carbon dioxide.</a:t>
            </a:r>
            <a:endParaRPr lang="en-GB" dirty="0"/>
          </a:p>
          <a:p>
            <a:pPr marL="342900" indent="-342900">
              <a:buAutoNum type="arabicPeriod"/>
            </a:pPr>
            <a:r>
              <a:rPr lang="en-GB" dirty="0" smtClean="0"/>
              <a:t>Describe two other ways of reducing carbon footprint.</a:t>
            </a:r>
          </a:p>
        </p:txBody>
      </p:sp>
      <p:sp>
        <p:nvSpPr>
          <p:cNvPr id="7" name="TextBox 6"/>
          <p:cNvSpPr txBox="1"/>
          <p:nvPr/>
        </p:nvSpPr>
        <p:spPr>
          <a:xfrm>
            <a:off x="6379650" y="4310605"/>
            <a:ext cx="2340884" cy="954107"/>
          </a:xfrm>
          <a:prstGeom prst="rect">
            <a:avLst/>
          </a:prstGeom>
          <a:noFill/>
        </p:spPr>
        <p:txBody>
          <a:bodyPr wrap="square" rtlCol="0">
            <a:spAutoFit/>
          </a:bodyPr>
          <a:lstStyle/>
          <a:p>
            <a:r>
              <a:rPr lang="en-GB" sz="1400" dirty="0"/>
              <a:t>Erosion of tephra layers, between </a:t>
            </a:r>
            <a:r>
              <a:rPr lang="en-GB" sz="1400" dirty="0" err="1"/>
              <a:t>Teseguite</a:t>
            </a:r>
            <a:r>
              <a:rPr lang="en-GB" sz="1400" dirty="0"/>
              <a:t> and </a:t>
            </a:r>
            <a:r>
              <a:rPr lang="en-GB" sz="1400" dirty="0" err="1"/>
              <a:t>Guatiza</a:t>
            </a:r>
            <a:r>
              <a:rPr lang="en-GB" sz="1400" dirty="0"/>
              <a:t>, Lanzarote, Canary Islands, Spain.</a:t>
            </a:r>
          </a:p>
        </p:txBody>
      </p:sp>
      <p:sp>
        <p:nvSpPr>
          <p:cNvPr id="9" name="TextBox 8"/>
          <p:cNvSpPr txBox="1"/>
          <p:nvPr/>
        </p:nvSpPr>
        <p:spPr>
          <a:xfrm>
            <a:off x="731520" y="1180825"/>
            <a:ext cx="6989893" cy="307777"/>
          </a:xfrm>
          <a:prstGeom prst="rect">
            <a:avLst/>
          </a:prstGeom>
          <a:noFill/>
        </p:spPr>
        <p:txBody>
          <a:bodyPr wrap="square" rtlCol="0">
            <a:spAutoFit/>
          </a:bodyPr>
          <a:lstStyle/>
          <a:p>
            <a:r>
              <a:rPr lang="en-GB" sz="1400" i="1" dirty="0" smtClean="0">
                <a:solidFill>
                  <a:srgbClr val="004976"/>
                </a:solidFill>
              </a:rPr>
              <a:t>Read the full article at </a:t>
            </a:r>
            <a:r>
              <a:rPr lang="en-GB" sz="1400" i="1" dirty="0" smtClean="0">
                <a:solidFill>
                  <a:srgbClr val="004976"/>
                </a:solidFill>
                <a:hlinkClick r:id="rId4"/>
              </a:rPr>
              <a:t>rsc.li/3euI6Bj</a:t>
            </a:r>
            <a:endParaRPr lang="en-GB" sz="1400" i="1" dirty="0">
              <a:solidFill>
                <a:srgbClr val="004976"/>
              </a:solidFill>
            </a:endParaRPr>
          </a:p>
        </p:txBody>
      </p:sp>
      <p:pic>
        <p:nvPicPr>
          <p:cNvPr id="1026" name="Picture 2" descr="https://upload.wikimedia.org/wikipedia/commons/thumb/4/46/Erosion_of_tephra_layers_-_Lanzarote_01.JPG/437px-Erosion_of_tephra_layers_-_Lanzarote_0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2044" y="1529494"/>
            <a:ext cx="1891772" cy="25973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782328"/>
      </p:ext>
    </p:extLst>
  </p:cSld>
  <p:clrMapOvr>
    <a:masterClrMapping/>
  </p:clrMapOvr>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pptx" id="{8C227671-679E-4005-AE38-7E4654D46299}" vid="{3A4C9E2F-8493-4A3B-ACEE-3D5EC76FA4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Template xmlns="27d643f5-4560-4eff-9f48-d0fe6b2bec2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D9B7705-6E4A-433D-914A-8894B6FAEACB}">
  <ds:schemaRefs>
    <ds:schemaRef ds:uri="http://schemas.microsoft.com/sharepoint/v3/contenttype/forms"/>
  </ds:schemaRefs>
</ds:datastoreItem>
</file>

<file path=customXml/itemProps2.xml><?xml version="1.0" encoding="utf-8"?>
<ds:datastoreItem xmlns:ds="http://schemas.openxmlformats.org/officeDocument/2006/customXml" ds:itemID="{507900DF-3EEF-46A5-94A9-21789EBC7165}">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27d643f5-4560-4eff-9f48-d0fe6b2bec2d"/>
    <ds:schemaRef ds:uri="http://www.w3.org/XML/1998/namespace"/>
    <ds:schemaRef ds:uri="http://purl.org/dc/dcmitype/"/>
  </ds:schemaRefs>
</ds:datastoreItem>
</file>

<file path=customXml/itemProps3.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NEW EIC starter slide template (1)</Template>
  <TotalTime>570</TotalTime>
  <Words>543</Words>
  <Application>Microsoft Office PowerPoint</Application>
  <PresentationFormat>On-screen Show (4:3)</PresentationFormat>
  <Paragraphs>37</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1_RSC_Plain_no footer</vt:lpstr>
      <vt:lpstr>Volcanic ash could fight climate change</vt:lpstr>
      <vt:lpstr>Volcanic ash could fight climate change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Volcanic ash could fight climate change</dc:title>
  <dc:creator>Neil Goalby</dc:creator>
  <dc:description>From Education in Chemistry Seeding the ocean rsc.li/3euI6Bj</dc:description>
  <cp:lastModifiedBy>Katherine Hartop</cp:lastModifiedBy>
  <cp:revision>62</cp:revision>
  <dcterms:created xsi:type="dcterms:W3CDTF">2020-04-08T13:50:19Z</dcterms:created>
  <dcterms:modified xsi:type="dcterms:W3CDTF">2020-11-05T14:49:21Z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