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4" r:id="rId2"/>
    <p:sldId id="287" r:id="rId3"/>
    <p:sldId id="288" r:id="rId4"/>
    <p:sldId id="314" r:id="rId5"/>
    <p:sldId id="289" r:id="rId6"/>
    <p:sldId id="318" r:id="rId7"/>
    <p:sldId id="322" r:id="rId8"/>
    <p:sldId id="332" r:id="rId9"/>
    <p:sldId id="324" r:id="rId10"/>
    <p:sldId id="326" r:id="rId11"/>
    <p:sldId id="333" r:id="rId12"/>
    <p:sldId id="325" r:id="rId13"/>
    <p:sldId id="327" r:id="rId14"/>
    <p:sldId id="334" r:id="rId15"/>
    <p:sldId id="328" r:id="rId16"/>
    <p:sldId id="33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en" initials="H" lastIdx="1" clrIdx="0">
    <p:extLst>
      <p:ext uri="{19B8F6BF-5375-455C-9EA6-DF929625EA0E}">
        <p15:presenceInfo xmlns:p15="http://schemas.microsoft.com/office/powerpoint/2012/main" userId="S::ED026harmstrong@glow.sch.uk::ddb35518-2781-4fd8-b3fc-dd44d5e1a1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62"/>
    <a:srgbClr val="E6F1EF"/>
    <a:srgbClr val="D1FFFA"/>
    <a:srgbClr val="FF9E1B"/>
    <a:srgbClr val="EDF6F9"/>
    <a:srgbClr val="48A9C5"/>
    <a:srgbClr val="FAE7EA"/>
    <a:srgbClr val="F7DBE0"/>
    <a:srgbClr val="F4CFD5"/>
    <a:srgbClr val="C81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3" autoAdjust="0"/>
    <p:restoredTop sz="85154" autoAdjust="0"/>
  </p:normalViewPr>
  <p:slideViewPr>
    <p:cSldViewPr snapToGrid="0" snapToObjects="1">
      <p:cViewPr varScale="1">
        <p:scale>
          <a:sx n="70" d="100"/>
          <a:sy n="70" d="100"/>
        </p:scale>
        <p:origin x="192" y="38"/>
      </p:cViewPr>
      <p:guideLst/>
    </p:cSldViewPr>
  </p:slideViewPr>
  <p:outlineViewPr>
    <p:cViewPr>
      <p:scale>
        <a:sx n="33" d="100"/>
        <a:sy n="33" d="100"/>
      </p:scale>
      <p:origin x="0" y="-965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54727-2985-429F-926C-5EDF7DA932F8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C14CE-39A4-4DD0-92FF-9457E9CE4B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424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© Rolling Stones/Shutterstock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6C14CE-39A4-4DD0-92FF-9457E9CE4B6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75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6C14CE-39A4-4DD0-92FF-9457E9CE4B6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769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6C14CE-39A4-4DD0-92FF-9457E9CE4B6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315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Assessment: jigsaw activity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6C14CE-39A4-4DD0-92FF-9457E9CE4B6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916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Suggested independent variables: size of tablet (whole, half, quarter), brand of tablet, temperature of water (iced, cold tap, warm tap), pH of water.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6C14CE-39A4-4DD0-92FF-9457E9CE4B6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913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Check that learners know how to use a measuring cylinder and the stopwatch beforehand.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Note: for learners not confident calculating half or to speed up the preparation you can specify 30 ml of water.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6C14CE-39A4-4DD0-92FF-9457E9CE4B6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3205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Clr>
                <a:srgbClr val="006F62"/>
              </a:buClr>
              <a:buSzPct val="125000"/>
              <a:buFont typeface="+mj-lt"/>
              <a:buNone/>
            </a:pPr>
            <a:r>
              <a:rPr lang="en-US" dirty="0"/>
              <a:t>Wear eye protection.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US" dirty="0"/>
              <a:t>Fill the empty tube with water, then pour it into a measuring cylinder or jug. Write down the volume and calculate half. This is the volume of water you will use for each repeat. 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Measure the volume of water from step 2 and pour it into the tablet tube. Place the tablet tube in a test tube rack. 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Put one tablet in the tube and put the lid on firmly. Work with a partner to make sure you start the timer as soon as the lid is on.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Stop the timer when the lid pops off. 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Record the time taken.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Change your independent variable at least twice (making sure you still have a fair test) and repeat steps 2–5.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271018-0651-4A56-BDA5-3642A1008D1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62878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Scaffold this table for different learners.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6C14CE-39A4-4DD0-92FF-9457E9CE4B6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176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790"/>
              </a:spcAft>
            </a:pPr>
            <a:r>
              <a:rPr lang="en-GB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resource was originally developed by Declan McGeown, who worked at Royal Society of Chemistry from 2015 to 2022. It encapsulates his passion for getting learners excited about a subject he loved and is published in his memory. Beth Anderson, Alex Farrer and Helen Scally adapted, tested and reviewed the materials.</a:t>
            </a:r>
            <a:endParaRPr lang="en-GB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6C14CE-39A4-4DD0-92FF-9457E9CE4B6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015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3ZLzbFi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F5168C22-13C5-5042-B68D-D5810F149BD4}"/>
              </a:ext>
            </a:extLst>
          </p:cNvPr>
          <p:cNvGrpSpPr/>
          <p:nvPr userDrawn="1"/>
        </p:nvGrpSpPr>
        <p:grpSpPr>
          <a:xfrm>
            <a:off x="0" y="0"/>
            <a:ext cx="12196800" cy="6858000"/>
            <a:chOff x="0" y="0"/>
            <a:chExt cx="12196800" cy="685800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1348E18-6A0F-0842-92AA-634472BB458F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7D0D226C-0904-EC4D-9B16-19AD250797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D1166B66-EF9F-7F44-B3D5-0039E00DA134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F1E65715-C07C-5A49-8AE3-55777E9114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2A1E57C7-F139-AD4D-BA28-4F7521ED05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6CC0A54E-2863-3942-914D-4D2B8FFDF4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B8CB521-08A1-6042-8AA6-46C1C137B9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74CC80-688D-714B-9546-CAC5C231FA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0B49D5-F310-A340-BF5B-AB0D4EB1E38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4E3DA79-FDC9-7F4B-9277-8C9EB9346AD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2281CF7B-F07A-C049-BDB9-748CCF3F310B}"/>
              </a:ext>
            </a:extLst>
          </p:cNvPr>
          <p:cNvSpPr txBox="1">
            <a:spLocks/>
          </p:cNvSpPr>
          <p:nvPr userDrawn="1"/>
        </p:nvSpPr>
        <p:spPr>
          <a:xfrm>
            <a:off x="8155709" y="5850000"/>
            <a:ext cx="3454291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Downloaded from </a:t>
            </a:r>
            <a:r>
              <a:rPr lang="en-GB" sz="1800" b="1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rsc.li/3ZLzbFi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937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F17FE5-8B45-FD4E-B2AA-D3A399E25B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D3DEB5F-6D25-DB49-A7A3-A2747080F3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46385C-066B-7047-89F4-E951DC4047DE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FACF26-A48F-204C-A799-6508E3A7CD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9F82AE-496C-2044-9F60-068845D6F84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22F2C8A-D7CD-264F-B813-D73766D1865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927852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7C000-C4EF-4BD4-967A-DDEE47DA924A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C0E9-B053-45AB-9771-295E6DFFC4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699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A411C634-342E-F545-A3E0-966E94C8989E}"/>
              </a:ext>
            </a:extLst>
          </p:cNvPr>
          <p:cNvGrpSpPr/>
          <p:nvPr userDrawn="1"/>
        </p:nvGrpSpPr>
        <p:grpSpPr>
          <a:xfrm>
            <a:off x="0" y="-830"/>
            <a:ext cx="12196800" cy="6858000"/>
            <a:chOff x="0" y="0"/>
            <a:chExt cx="12196800" cy="68580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29614DA-6B90-DA48-8139-C28306C4EEAE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83805CC-C213-4B4C-85F7-4F680A3803D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3C7BD55-048E-5B42-AB50-9C11D4877717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65C8396-5F45-5649-8B5F-3139EE072D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213ADDD-C006-594E-8C60-820DE61636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26E7407-F898-5142-88BB-7D8A2BEEAE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0197BF56-5D37-7C46-9B8F-1EC2391501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AA51607E-49B0-7845-BF9B-B7913142532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652200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7D73AB0-DEF7-4046-847B-A28ADD104FA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D2D02F5-2384-7B49-A386-3ED4975FF97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7854A24E-0016-C74A-86CC-C558B7FBB5DF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262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3214C2A-CA33-A842-888E-B812F12CF807}"/>
              </a:ext>
            </a:extLst>
          </p:cNvPr>
          <p:cNvGrpSpPr/>
          <p:nvPr userDrawn="1"/>
        </p:nvGrpSpPr>
        <p:grpSpPr>
          <a:xfrm>
            <a:off x="0" y="0"/>
            <a:ext cx="12196800" cy="6858000"/>
            <a:chOff x="0" y="0"/>
            <a:chExt cx="12196800" cy="6858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327CC39-9374-7A48-B80F-E35EE9CF0B37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6772C03-ED45-D342-93E9-6EBA673FF7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2422E4D-C8B1-F447-93AA-3FD97F2A6C7C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D282529-8467-4F47-ADC0-2356B7041C8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F51DED8-6D16-3546-BB8A-1A86FBB873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2202739-A959-9744-A152-EB3C529DE1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2AE1447F-978F-5E49-B247-75A265105BE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FA8AA5F-D49E-F447-96D3-9679954190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79999"/>
            <a:ext cx="5220000" cy="2579677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6F012F8-82AF-D84F-84FF-3F72B976A02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6E46DDE-04FF-0948-9D74-AAEC5E80044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5AB7EBB-737A-9540-BC73-AD8D595C8E3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296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7" name="Vertical Title 1">
            <a:extLst>
              <a:ext uri="{FF2B5EF4-FFF2-40B4-BE49-F238E27FC236}">
                <a16:creationId xmlns:a16="http://schemas.microsoft.com/office/drawing/2014/main" id="{A91184F5-33EC-7208-FE1A-06C0CB089621}"/>
              </a:ext>
            </a:extLst>
          </p:cNvPr>
          <p:cNvSpPr txBox="1">
            <a:spLocks/>
          </p:cNvSpPr>
          <p:nvPr userDrawn="1"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Introduction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702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1067C70-ACA3-B14D-96A0-0D77B8CFC9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2CD3606-77CB-6E4D-9323-AB8EF1219E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4FF0AC-E9DB-1248-A929-F5456D977C3B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8028020-C193-574C-845B-55DE20C71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8A1EB2-8DF8-6542-A7A9-0F3B0C8FD39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A650EB0-B31B-E84E-ABFC-1CF9FBE832D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F62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7E515C-3F37-BBC7-45DB-6C3B7FE60E0A}"/>
              </a:ext>
            </a:extLst>
          </p:cNvPr>
          <p:cNvSpPr txBox="1">
            <a:spLocks/>
          </p:cNvSpPr>
          <p:nvPr userDrawn="1"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Learning objectives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709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B543E3E-01B2-EB46-845D-1381317D3C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C87EC78B-5880-3945-9FAD-DABB5B4826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89EB5B-F66A-3E48-BD79-D27C96AA6218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046732-56CB-9E44-BD4C-38016D2A9A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989A2B9-415B-2F4C-8BC6-1CD03508DF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1F1670D-5751-0349-B530-C491658DFB7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F62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36034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752318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4272807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0BE649A-7EEA-FA47-B309-34656CF95BA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DF54D36-4C6E-4A4A-9D38-7C20B2EB3E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790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82" r:id="rId3"/>
    <p:sldLayoutId id="2147483650" r:id="rId4"/>
    <p:sldLayoutId id="2147483671" r:id="rId5"/>
    <p:sldLayoutId id="2147483667" r:id="rId6"/>
    <p:sldLayoutId id="2147483687" r:id="rId7"/>
    <p:sldLayoutId id="2147483690" r:id="rId8"/>
    <p:sldLayoutId id="2147483694" r:id="rId9"/>
    <p:sldLayoutId id="2147483685" r:id="rId10"/>
    <p:sldLayoutId id="21474836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hyperlink" Target="https://creativecommons.org/licenses/by-nc-sa/2.0/uk/" TargetMode="External"/><Relationship Id="rId4" Type="http://schemas.openxmlformats.org/officeDocument/2006/relationships/hyperlink" Target="https://rsc.li/3ZLzbFi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A534B-AC17-764F-BD66-5740010F8A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11–14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271DC6-EF13-2848-9EDB-505FAEE426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Popping good chemistry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7335F0B-29F5-2648-9B20-470CA4A491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827625" y="-870363"/>
            <a:ext cx="4320000" cy="4320000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0">
            <a:solidFill>
              <a:srgbClr val="006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10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E796C-B014-8564-907D-797DA1431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Scientific enquiry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114F1-46AF-6F72-DB85-9467C294E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do you think will happen when a vitamin C tablet is put in a sealed tablet tube with some water?</a:t>
            </a:r>
          </a:p>
          <a:p>
            <a:endParaRPr lang="en-GB" dirty="0"/>
          </a:p>
          <a:p>
            <a:r>
              <a:rPr lang="en-GB" dirty="0"/>
              <a:t>We are going to investigate what factors affect the time taken for the lid to pop off (this indicates the rate of the reaction).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 descr="Glass containing water with effervescent tablet reacted in it - solution is orange and a few bubbles can be seen on the surface of the liquid">
            <a:extLst>
              <a:ext uri="{FF2B5EF4-FFF2-40B4-BE49-F238E27FC236}">
                <a16:creationId xmlns:a16="http://schemas.microsoft.com/office/drawing/2014/main" id="{82AF93A3-44CB-B144-CA33-58BFF9239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546" y="1260000"/>
            <a:ext cx="3944454" cy="42127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FE199C-DD7C-84F1-69E4-2049312473C3}"/>
              </a:ext>
            </a:extLst>
          </p:cNvPr>
          <p:cNvSpPr txBox="1"/>
          <p:nvPr/>
        </p:nvSpPr>
        <p:spPr>
          <a:xfrm rot="5400000">
            <a:off x="9583885" y="4281140"/>
            <a:ext cx="23246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Century Gothic" panose="020B0502020202020204" pitchFamily="34" charset="0"/>
              </a:rPr>
              <a:t>Source: Royal Society of Chemistry</a:t>
            </a:r>
          </a:p>
        </p:txBody>
      </p:sp>
    </p:spTree>
    <p:extLst>
      <p:ext uri="{BB962C8B-B14F-4D97-AF65-F5344CB8AC3E}">
        <p14:creationId xmlns:p14="http://schemas.microsoft.com/office/powerpoint/2010/main" val="1245186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A5187C8B-6202-E83E-EF72-1C1DF0069D8E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Safety</a:t>
            </a:r>
            <a:endParaRPr lang="en-US" sz="24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B62703-EC67-5C67-EB7B-1918268B2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Hazard		   Precaution/control measure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3320C-58F6-E27D-33CA-4E30AD271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238346"/>
            <a:ext cx="3105877" cy="3877102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06F62"/>
                </a:solidFill>
              </a:rPr>
              <a:t>The lid pops off suddenly</a:t>
            </a:r>
          </a:p>
          <a:p>
            <a:endParaRPr lang="en-GB" dirty="0">
              <a:solidFill>
                <a:srgbClr val="006F62"/>
              </a:solidFill>
            </a:endParaRPr>
          </a:p>
          <a:p>
            <a:endParaRPr lang="en-GB" dirty="0">
              <a:solidFill>
                <a:srgbClr val="006F62"/>
              </a:solidFill>
            </a:endParaRPr>
          </a:p>
          <a:p>
            <a:endParaRPr lang="en-GB" dirty="0">
              <a:solidFill>
                <a:srgbClr val="006F62"/>
              </a:solidFill>
            </a:endParaRPr>
          </a:p>
          <a:p>
            <a:endParaRPr lang="en-GB" dirty="0">
              <a:solidFill>
                <a:srgbClr val="006F62"/>
              </a:solidFill>
            </a:endParaRPr>
          </a:p>
          <a:p>
            <a:endParaRPr lang="en-GB" dirty="0">
              <a:solidFill>
                <a:srgbClr val="006F62"/>
              </a:solidFill>
            </a:endParaRPr>
          </a:p>
          <a:p>
            <a:r>
              <a:rPr lang="en-GB" dirty="0">
                <a:solidFill>
                  <a:srgbClr val="006F62"/>
                </a:solidFill>
              </a:rPr>
              <a:t>The solution can be a mild irritant </a:t>
            </a:r>
          </a:p>
          <a:p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A3C121A-4A01-F72B-1484-4950DA2C08C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739662" y="1238346"/>
            <a:ext cx="7467599" cy="5040000"/>
          </a:xfrm>
        </p:spPr>
        <p:txBody>
          <a:bodyPr/>
          <a:lstStyle/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dirty="0"/>
              <a:t>Wear safety glasses or goggles to protect your eyes.</a:t>
            </a:r>
          </a:p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dirty="0"/>
              <a:t>Do not look directly down at the tube once the reaction has started.</a:t>
            </a:r>
          </a:p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dirty="0"/>
              <a:t>Make sure the tube is upright in the test tube rack.</a:t>
            </a:r>
          </a:p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dirty="0"/>
              <a:t>Do not point the tube at anyone.</a:t>
            </a:r>
          </a:p>
          <a:p>
            <a:pPr marL="342900" indent="-342900">
              <a:buClr>
                <a:srgbClr val="006F62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If the lid has not popped off after a few minutes, ask your teacher for help.</a:t>
            </a:r>
            <a:endParaRPr lang="en-GB" dirty="0"/>
          </a:p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dirty="0"/>
              <a:t>Wear safety glasses or goggles.</a:t>
            </a:r>
          </a:p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dirty="0"/>
              <a:t>Wash hands after experimenting.</a:t>
            </a:r>
          </a:p>
          <a:p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C15D26C-6657-D5E0-039E-77B26B881541}"/>
              </a:ext>
            </a:extLst>
          </p:cNvPr>
          <p:cNvSpPr txBox="1">
            <a:spLocks/>
          </p:cNvSpPr>
          <p:nvPr/>
        </p:nvSpPr>
        <p:spPr>
          <a:xfrm>
            <a:off x="540000" y="5788593"/>
            <a:ext cx="10080000" cy="14948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Remember: never eat or drink anything in the lab.</a:t>
            </a:r>
          </a:p>
          <a:p>
            <a:r>
              <a:rPr lang="en-GB" dirty="0"/>
              <a:t>Always follow instructions.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772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E796C-B014-8564-907D-797DA1431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Planning your investigation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114F1-46AF-6F72-DB85-9467C294E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1260000"/>
            <a:ext cx="10330163" cy="5040000"/>
          </a:xfrm>
        </p:spPr>
        <p:txBody>
          <a:bodyPr/>
          <a:lstStyle/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What </a:t>
            </a:r>
            <a:r>
              <a:rPr lang="en-GB" b="1" dirty="0"/>
              <a:t>variables</a:t>
            </a:r>
            <a:r>
              <a:rPr lang="en-GB" dirty="0"/>
              <a:t> might affect the time taken for the lid to pop off? You should pick one variable to investigate.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Can you predict how changing this variable might change the time taken for the lid to pop off?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How will you ensure this is a </a:t>
            </a:r>
            <a:r>
              <a:rPr lang="en-GB" b="1" dirty="0"/>
              <a:t>fair test</a:t>
            </a:r>
            <a:r>
              <a:rPr lang="en-GB" dirty="0"/>
              <a:t>?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How can you make your experiment more </a:t>
            </a:r>
            <a:r>
              <a:rPr lang="en-GB" b="1" dirty="0"/>
              <a:t>reliable</a:t>
            </a:r>
            <a:r>
              <a:rPr lang="en-GB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87276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E796C-B014-8564-907D-797DA1431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3C4CEB8-C079-D42E-B016-0F860045C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260475"/>
            <a:ext cx="10386158" cy="5597525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US" dirty="0"/>
              <a:t>Remember to follow the safety instructions.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US" dirty="0"/>
              <a:t>Fill the empty tube with water, then pour it into a measuring cylinder. Write down the volume and calculate half. This is the volume of water you will use for each repeat. 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Measure the volume of water from step 2 and pour it into the tablet tube. Place the tablet tube in a test tube rack. 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Put one tablet in the tube and put the lid on firmly. Work with a partner to make sure you start the timer as soon as the lid is on.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Stop the timer when the lid pops off. 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Record the time taken.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Change your independent variable at least twice (making sure you still have a fair test) and repeat steps 3–6.</a:t>
            </a:r>
          </a:p>
          <a:p>
            <a:pPr>
              <a:buSzPct val="125000"/>
            </a:pPr>
            <a:endParaRPr lang="en-GB" dirty="0"/>
          </a:p>
          <a:p>
            <a:pPr>
              <a:buSzPct val="125000"/>
            </a:pPr>
            <a:r>
              <a:rPr lang="en-GB" dirty="0">
                <a:solidFill>
                  <a:srgbClr val="006F62"/>
                </a:solidFill>
              </a:rPr>
              <a:t>Think: how could you make your experiment more reliable?</a:t>
            </a:r>
          </a:p>
          <a:p>
            <a:pPr>
              <a:buClr>
                <a:srgbClr val="DA1884"/>
              </a:buClr>
              <a:buSzPct val="125000"/>
            </a:pP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DA1884"/>
              </a:buClr>
              <a:buSzPct val="125000"/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21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rc 1026">
            <a:extLst>
              <a:ext uri="{FF2B5EF4-FFF2-40B4-BE49-F238E27FC236}">
                <a16:creationId xmlns:a16="http://schemas.microsoft.com/office/drawing/2014/main" id="{B6357FC8-1EFD-6DE1-8F98-F74C28A46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1110539">
            <a:off x="3920234" y="420807"/>
            <a:ext cx="6405570" cy="5234780"/>
          </a:xfrm>
          <a:prstGeom prst="arc">
            <a:avLst>
              <a:gd name="adj1" fmla="val 599425"/>
              <a:gd name="adj2" fmla="val 11821758"/>
            </a:avLst>
          </a:prstGeom>
          <a:ln w="228600">
            <a:solidFill>
              <a:schemeClr val="bg1">
                <a:lumMod val="75000"/>
              </a:schemeClr>
            </a:solidFill>
            <a:prstDash val="solid"/>
            <a:tailEnd type="stealt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  <a:gd name="connsiteX4" fmla="*/ 606719 w 6712941"/>
                      <a:gd name="connsiteY4" fmla="*/ 2517524 h 4863274"/>
                      <a:gd name="connsiteX5" fmla="*/ 1344457 w 6712941"/>
                      <a:gd name="connsiteY5" fmla="*/ 2494481 h 4863274"/>
                      <a:gd name="connsiteX6" fmla="*/ 1948061 w 6712941"/>
                      <a:gd name="connsiteY6" fmla="*/ 2475628 h 4863274"/>
                      <a:gd name="connsiteX7" fmla="*/ 2685800 w 6712941"/>
                      <a:gd name="connsiteY7" fmla="*/ 2452585 h 4863274"/>
                      <a:gd name="connsiteX8" fmla="*/ 3356471 w 6712941"/>
                      <a:gd name="connsiteY8" fmla="*/ 2431637 h 4863274"/>
                      <a:gd name="connsiteX9" fmla="*/ 3792752 w 6712941"/>
                      <a:gd name="connsiteY9" fmla="*/ 2062023 h 4863274"/>
                      <a:gd name="connsiteX10" fmla="*/ 4229034 w 6712941"/>
                      <a:gd name="connsiteY10" fmla="*/ 1692409 h 4863274"/>
                      <a:gd name="connsiteX11" fmla="*/ 4687129 w 6712941"/>
                      <a:gd name="connsiteY11" fmla="*/ 1304315 h 4863274"/>
                      <a:gd name="connsiteX12" fmla="*/ 5057968 w 6712941"/>
                      <a:gd name="connsiteY12" fmla="*/ 990143 h 4863274"/>
                      <a:gd name="connsiteX13" fmla="*/ 5537878 w 6712941"/>
                      <a:gd name="connsiteY13" fmla="*/ 583568 h 4863274"/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12941" h="4863274" stroke="0" extrusionOk="0">
                        <a:moveTo>
                          <a:pt x="5537878" y="583568"/>
                        </a:moveTo>
                        <a:cubicBezTo>
                          <a:pt x="6841623" y="1391577"/>
                          <a:pt x="7054728" y="3043127"/>
                          <a:pt x="5874621" y="4039360"/>
                        </a:cubicBezTo>
                        <a:cubicBezTo>
                          <a:pt x="5285774" y="4732407"/>
                          <a:pt x="3825124" y="4987394"/>
                          <a:pt x="2700340" y="4816362"/>
                        </a:cubicBezTo>
                        <a:cubicBezTo>
                          <a:pt x="1055597" y="4722298"/>
                          <a:pt x="52278" y="3752279"/>
                          <a:pt x="3115" y="2536377"/>
                        </a:cubicBezTo>
                        <a:cubicBezTo>
                          <a:pt x="124249" y="2521723"/>
                          <a:pt x="423572" y="2502097"/>
                          <a:pt x="606719" y="2517524"/>
                        </a:cubicBezTo>
                        <a:cubicBezTo>
                          <a:pt x="789866" y="2532951"/>
                          <a:pt x="989337" y="2506625"/>
                          <a:pt x="1344457" y="2494481"/>
                        </a:cubicBezTo>
                        <a:cubicBezTo>
                          <a:pt x="1699577" y="2482337"/>
                          <a:pt x="1660741" y="2478639"/>
                          <a:pt x="1948061" y="2475628"/>
                        </a:cubicBezTo>
                        <a:cubicBezTo>
                          <a:pt x="2235381" y="2472616"/>
                          <a:pt x="2379326" y="2429479"/>
                          <a:pt x="2685800" y="2452585"/>
                        </a:cubicBezTo>
                        <a:cubicBezTo>
                          <a:pt x="2992274" y="2475691"/>
                          <a:pt x="3067472" y="2410681"/>
                          <a:pt x="3356471" y="2431637"/>
                        </a:cubicBezTo>
                        <a:cubicBezTo>
                          <a:pt x="3512560" y="2269174"/>
                          <a:pt x="3591513" y="2211097"/>
                          <a:pt x="3792752" y="2062023"/>
                        </a:cubicBezTo>
                        <a:cubicBezTo>
                          <a:pt x="3993992" y="1912949"/>
                          <a:pt x="4047483" y="1874118"/>
                          <a:pt x="4229034" y="1692409"/>
                        </a:cubicBezTo>
                        <a:cubicBezTo>
                          <a:pt x="4410585" y="1510700"/>
                          <a:pt x="4486441" y="1469375"/>
                          <a:pt x="4687129" y="1304315"/>
                        </a:cubicBezTo>
                        <a:cubicBezTo>
                          <a:pt x="4887817" y="1139255"/>
                          <a:pt x="4994140" y="1071077"/>
                          <a:pt x="5057968" y="990143"/>
                        </a:cubicBezTo>
                        <a:cubicBezTo>
                          <a:pt x="5121796" y="909209"/>
                          <a:pt x="5316796" y="743212"/>
                          <a:pt x="5537878" y="583568"/>
                        </a:cubicBezTo>
                        <a:close/>
                      </a:path>
                      <a:path w="6712941" h="4863274" fill="none" extrusionOk="0">
                        <a:moveTo>
                          <a:pt x="5537878" y="583568"/>
                        </a:moveTo>
                        <a:cubicBezTo>
                          <a:pt x="7021254" y="1185012"/>
                          <a:pt x="7063836" y="3029290"/>
                          <a:pt x="5874621" y="4039360"/>
                        </a:cubicBezTo>
                        <a:cubicBezTo>
                          <a:pt x="5043404" y="4662213"/>
                          <a:pt x="3622671" y="4968003"/>
                          <a:pt x="2700340" y="4816362"/>
                        </a:cubicBezTo>
                        <a:cubicBezTo>
                          <a:pt x="1112331" y="4452125"/>
                          <a:pt x="72632" y="3616594"/>
                          <a:pt x="3115" y="253637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438854" y="219578"/>
            <a:ext cx="2011461" cy="9771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46088" marR="0" lvl="0" indent="-4460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87425" algn="l"/>
              </a:tabLst>
              <a:defRPr/>
            </a:pPr>
            <a:r>
              <a:rPr lang="en-GB" sz="4000" dirty="0">
                <a:sym typeface="Wingdings 2" panose="05020102010507070707" pitchFamily="18" charset="2"/>
              </a:rPr>
              <a:t>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sym typeface="Wingdings 2" panose="05020102010507070707" pitchFamily="18" charset="2"/>
              </a:rPr>
              <a:t>Vitamin </a:t>
            </a:r>
            <a:r>
              <a:rPr lang="en-GB" sz="2000" dirty="0">
                <a:solidFill>
                  <a:prstClr val="black"/>
                </a:solidFill>
                <a:latin typeface="Century Gothic" panose="020B0502020202020204" pitchFamily="34" charset="0"/>
                <a:sym typeface="Wingdings 2" panose="05020102010507070707" pitchFamily="18" charset="2"/>
              </a:rPr>
              <a:t>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sym typeface="Wingdings 2" panose="05020102010507070707" pitchFamily="18" charset="2"/>
              </a:rPr>
              <a:t> tablet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2829" y="1850755"/>
            <a:ext cx="2656628" cy="1420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46088" indent="-446088">
              <a:tabLst>
                <a:tab pos="987425" algn="l"/>
              </a:tabLst>
              <a:defRPr/>
            </a:pPr>
            <a:r>
              <a:rPr lang="en-GB" sz="4000" dirty="0">
                <a:sym typeface="Wingdings 2" panose="05020102010507070707" pitchFamily="18" charset="2"/>
              </a:rPr>
              <a:t>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anose="020B0502020202020204" pitchFamily="34" charset="0"/>
                <a:sym typeface="Wingdings 2" panose="05020102010507070707" pitchFamily="18" charset="2"/>
              </a:rPr>
              <a:t>Volume of tube </a:t>
            </a:r>
            <a:r>
              <a:rPr lang="en-GB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÷ </a:t>
            </a:r>
            <a:r>
              <a:rPr lang="en-GB" sz="2000" dirty="0">
                <a:solidFill>
                  <a:prstClr val="black"/>
                </a:solidFill>
                <a:latin typeface="Century Gothic" panose="020B0502020202020204" pitchFamily="34" charset="0"/>
                <a:sym typeface="Wingdings 2" panose="05020102010507070707" pitchFamily="18" charset="2"/>
              </a:rPr>
              <a:t>2 = ______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sym typeface="Wingdings 2" panose="05020102010507070707" pitchFamily="18" charset="2"/>
              </a:rPr>
              <a:t> cm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sym typeface="Wingdings 2" panose="05020102010507070707" pitchFamily="18" charset="2"/>
              </a:rPr>
              <a:t>3</a:t>
            </a:r>
            <a:r>
              <a:rPr lang="en-GB" sz="2000" dirty="0">
                <a:solidFill>
                  <a:prstClr val="black"/>
                </a:solidFill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sym typeface="Wingdings" panose="05000000000000000000" pitchFamily="2" charset="2"/>
            </a:endParaRPr>
          </a:p>
        </p:txBody>
      </p:sp>
      <p:grpSp>
        <p:nvGrpSpPr>
          <p:cNvPr id="20" name="Group 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17103" y="2617790"/>
            <a:ext cx="749300" cy="682999"/>
            <a:chOff x="9674226" y="1571251"/>
            <a:chExt cx="749300" cy="682999"/>
          </a:xfrm>
        </p:grpSpPr>
        <p:sp>
          <p:nvSpPr>
            <p:cNvPr id="21" name="Rectangle 20"/>
            <p:cNvSpPr/>
            <p:nvPr/>
          </p:nvSpPr>
          <p:spPr>
            <a:xfrm>
              <a:off x="9674226" y="1571251"/>
              <a:ext cx="749300" cy="682999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725024" y="1638300"/>
              <a:ext cx="650875" cy="33855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00.00</a:t>
              </a: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9726372" y="2038350"/>
              <a:ext cx="165100" cy="165100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0210799" y="2038350"/>
              <a:ext cx="165100" cy="1651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138786" y="1305509"/>
            <a:ext cx="1986414" cy="9424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539750" marR="0" lvl="0" indent="-539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87425" algn="l"/>
              </a:tabLst>
              <a:defRPr/>
            </a:pPr>
            <a:r>
              <a:rPr lang="en-GB" sz="4000" dirty="0">
                <a:sym typeface="Wingdings 2" panose="05020102010507070707" pitchFamily="18" charset="2"/>
              </a:rPr>
              <a:t>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anose="020B0502020202020204" pitchFamily="34" charset="0"/>
                <a:sym typeface="Wingdings 2" panose="05020102010507070707" pitchFamily="18" charset="2"/>
              </a:rPr>
              <a:t>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sym typeface="Wingdings 2" panose="05020102010507070707" pitchFamily="18" charset="2"/>
              </a:rPr>
              <a:t>id on.</a:t>
            </a:r>
            <a:endParaRPr lang="en-GB" sz="2000" dirty="0">
              <a:solidFill>
                <a:prstClr val="black"/>
              </a:solidFill>
              <a:latin typeface="Century Gothic" panose="020B0502020202020204" pitchFamily="34" charset="0"/>
              <a:sym typeface="Wingdings 2" panose="05020102010507070707" pitchFamily="18" charset="2"/>
            </a:endParaRPr>
          </a:p>
          <a:p>
            <a:pPr marL="446088" marR="0" lvl="0" indent="-4460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87425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sym typeface="Wingdings 2" panose="05020102010507070707" pitchFamily="18" charset="2"/>
              </a:rPr>
              <a:t> 	 Start timer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87425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371868" y="4245636"/>
            <a:ext cx="2486954" cy="1394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46088" indent="-446088" rtl="0">
              <a:spcBef>
                <a:spcPts val="0"/>
              </a:spcBef>
              <a:spcAft>
                <a:spcPts val="0"/>
              </a:spcAft>
            </a:pPr>
            <a:r>
              <a:rPr lang="en-GB" sz="4000" dirty="0">
                <a:latin typeface="Century Gothic" panose="020B0502020202020204" pitchFamily="34" charset="0"/>
                <a:sym typeface="Wingdings 2" panose="05020102010507070707" pitchFamily="18" charset="2"/>
              </a:rPr>
              <a:t>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sym typeface="Wingdings 2" panose="05020102010507070707" pitchFamily="18" charset="2"/>
              </a:rPr>
              <a:t>Stop timer when lid pops off.</a:t>
            </a:r>
          </a:p>
          <a:p>
            <a:pPr marL="446088" indent="-446088" rtl="0">
              <a:spcBef>
                <a:spcPts val="500"/>
              </a:spcBef>
              <a:spcAft>
                <a:spcPts val="0"/>
              </a:spcAft>
            </a:pPr>
            <a:r>
              <a:rPr lang="en-GB" dirty="0">
                <a:solidFill>
                  <a:prstClr val="black"/>
                </a:solidFill>
                <a:latin typeface="Century Gothic" panose="020B0502020202020204" pitchFamily="34" charset="0"/>
                <a:sym typeface="Wingdings 2" panose="05020102010507070707" pitchFamily="18" charset="2"/>
              </a:rPr>
              <a:t>	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sym typeface="Wingdings 2" panose="05020102010507070707" pitchFamily="18" charset="2"/>
              </a:rPr>
              <a:t>Record time.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404B19F-B84F-6946-94D0-DAF45C42DC13}"/>
              </a:ext>
            </a:extLst>
          </p:cNvPr>
          <p:cNvSpPr txBox="1"/>
          <p:nvPr/>
        </p:nvSpPr>
        <p:spPr>
          <a:xfrm>
            <a:off x="3475657" y="1421431"/>
            <a:ext cx="2120600" cy="11861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46088" marR="0" lvl="0" indent="-4460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87425" algn="l"/>
              </a:tabLst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Wingdings 2" panose="05020102010507070707" pitchFamily="18" charset="2"/>
              </a:rPr>
              <a:t>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sym typeface="Wingdings 2" panose="05020102010507070707" pitchFamily="18" charset="2"/>
              </a:rPr>
              <a:t>______ cm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sym typeface="Wingdings 2" panose="05020102010507070707" pitchFamily="18" charset="2"/>
              </a:rPr>
              <a:t>3</a:t>
            </a:r>
            <a:r>
              <a:rPr lang="en-GB" sz="2000" baseline="30000" dirty="0">
                <a:solidFill>
                  <a:prstClr val="black"/>
                </a:solidFill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anose="020B0502020202020204" pitchFamily="34" charset="0"/>
                <a:sym typeface="Wingdings 2" panose="05020102010507070707" pitchFamily="18" charset="2"/>
              </a:rPr>
              <a:t>water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703FDAD2-99CE-F28D-523F-5CC34C2180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526496" y="3527610"/>
            <a:ext cx="48719" cy="6002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AC2536E-D72F-7F9D-714F-F61B50494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567403" y="3368972"/>
            <a:ext cx="48719" cy="6002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3012DBAE-E5C7-12DE-AD15-6807C3C822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479318" y="3421664"/>
            <a:ext cx="48719" cy="6002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3D79A98-3D8A-4D9D-B413-34640F7ADA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406582" y="3523148"/>
            <a:ext cx="48719" cy="6002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1DB2A6E-D943-FAE5-5B16-1CFA0E489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416249" y="3270775"/>
            <a:ext cx="48719" cy="6002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1141B6-47C2-C624-CAB7-930C51A15A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242" y="238192"/>
            <a:ext cx="900177" cy="81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F6E26221-5FB6-0A20-A5E8-FDA2D3CF5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71300" y="4515370"/>
            <a:ext cx="652668" cy="20940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2736A61-BCE8-F95A-F1E2-AED27A4C4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42737" y="4041409"/>
            <a:ext cx="603385" cy="2604253"/>
            <a:chOff x="307939" y="4614941"/>
            <a:chExt cx="517774" cy="1949138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7505D30-BF14-2ADC-044A-58E3199F7CC5}"/>
                </a:ext>
              </a:extLst>
            </p:cNvPr>
            <p:cNvSpPr/>
            <p:nvPr/>
          </p:nvSpPr>
          <p:spPr>
            <a:xfrm>
              <a:off x="307944" y="4627301"/>
              <a:ext cx="513392" cy="193677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F262DE25-046F-6897-7D8F-DB41CC3A45C5}"/>
                </a:ext>
              </a:extLst>
            </p:cNvPr>
            <p:cNvGrpSpPr/>
            <p:nvPr/>
          </p:nvGrpSpPr>
          <p:grpSpPr>
            <a:xfrm>
              <a:off x="307939" y="4614941"/>
              <a:ext cx="517774" cy="1947151"/>
              <a:chOff x="845944" y="1556266"/>
              <a:chExt cx="1276766" cy="289340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434AFF48-1DBC-D7F1-A13B-A3DE1DB0FB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944" y="1557254"/>
                <a:ext cx="10484" cy="28776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2799247-E822-9181-2FA0-80A8C47168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7347" y="1845021"/>
                <a:ext cx="1275363" cy="58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C22F067F-2103-3C1D-CCC9-C7156C46B5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11915" y="1556266"/>
                <a:ext cx="4701" cy="28934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7610B67-0A63-8363-ADDF-5417629DE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10800000">
            <a:off x="1512527" y="3329682"/>
            <a:ext cx="777882" cy="3279759"/>
            <a:chOff x="8138975" y="2258560"/>
            <a:chExt cx="549024" cy="1566128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FA36C68-06B1-BBB8-D8C8-81B7433B7AAE}"/>
                </a:ext>
              </a:extLst>
            </p:cNvPr>
            <p:cNvCxnSpPr/>
            <p:nvPr/>
          </p:nvCxnSpPr>
          <p:spPr>
            <a:xfrm flipV="1">
              <a:off x="8643003" y="2258560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691A36-9614-EB66-6613-99E09068E2B6}"/>
                </a:ext>
              </a:extLst>
            </p:cNvPr>
            <p:cNvCxnSpPr/>
            <p:nvPr/>
          </p:nvCxnSpPr>
          <p:spPr>
            <a:xfrm flipV="1">
              <a:off x="8184000" y="2258560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592DFD3-EB8D-E419-5EF3-696E91A979A7}"/>
                </a:ext>
              </a:extLst>
            </p:cNvPr>
            <p:cNvCxnSpPr/>
            <p:nvPr/>
          </p:nvCxnSpPr>
          <p:spPr>
            <a:xfrm flipH="1" flipV="1">
              <a:off x="8516150" y="2408519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73226F7-8617-72C5-D5DA-2ED070267728}"/>
                </a:ext>
              </a:extLst>
            </p:cNvPr>
            <p:cNvCxnSpPr/>
            <p:nvPr/>
          </p:nvCxnSpPr>
          <p:spPr>
            <a:xfrm flipH="1" flipV="1">
              <a:off x="8516150" y="2608465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6AF07BA-4489-B93E-DC91-96498EF17966}"/>
                </a:ext>
              </a:extLst>
            </p:cNvPr>
            <p:cNvCxnSpPr/>
            <p:nvPr/>
          </p:nvCxnSpPr>
          <p:spPr>
            <a:xfrm flipH="1" flipV="1">
              <a:off x="8516150" y="2808410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75830EE-8C9C-1DDD-B40A-FEAAAA7813B6}"/>
                </a:ext>
              </a:extLst>
            </p:cNvPr>
            <p:cNvCxnSpPr/>
            <p:nvPr/>
          </p:nvCxnSpPr>
          <p:spPr>
            <a:xfrm flipH="1" flipV="1">
              <a:off x="8516150" y="3008356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B6E65F1-B8C5-E0A0-0028-60F5F0F8FBA6}"/>
                </a:ext>
              </a:extLst>
            </p:cNvPr>
            <p:cNvCxnSpPr/>
            <p:nvPr/>
          </p:nvCxnSpPr>
          <p:spPr>
            <a:xfrm flipH="1" flipV="1">
              <a:off x="8516150" y="3208301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2043B0E6-BC45-8FDD-7BF4-B5607D95F792}"/>
                </a:ext>
              </a:extLst>
            </p:cNvPr>
            <p:cNvCxnSpPr/>
            <p:nvPr/>
          </p:nvCxnSpPr>
          <p:spPr>
            <a:xfrm flipH="1" flipV="1">
              <a:off x="8516150" y="3408246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7D20B03-AF13-64B2-1F41-ACB825BB9C97}"/>
                </a:ext>
              </a:extLst>
            </p:cNvPr>
            <p:cNvCxnSpPr/>
            <p:nvPr/>
          </p:nvCxnSpPr>
          <p:spPr>
            <a:xfrm flipH="1" flipV="1">
              <a:off x="8516150" y="3624743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34C0785-8C8F-802E-7AD7-5F588A6DAA7B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8138975" y="2258560"/>
              <a:ext cx="54902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Bent Arrow 18">
            <a:extLst>
              <a:ext uri="{FF2B5EF4-FFF2-40B4-BE49-F238E27FC236}">
                <a16:creationId xmlns:a16="http://schemas.microsoft.com/office/drawing/2014/main" id="{F1AE16A0-5673-DA5F-75D9-B3AA7A7FC9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1117496" y="2877831"/>
            <a:ext cx="634924" cy="1060540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F5A9B16-BA2F-7242-7875-575A7C4982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02501" y="3148250"/>
            <a:ext cx="89879" cy="5789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29" name="Group 1028">
            <a:extLst>
              <a:ext uri="{FF2B5EF4-FFF2-40B4-BE49-F238E27FC236}">
                <a16:creationId xmlns:a16="http://schemas.microsoft.com/office/drawing/2014/main" id="{4413240E-A1C5-209C-1987-612B471CAD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617574" y="1805321"/>
            <a:ext cx="2302579" cy="3837319"/>
            <a:chOff x="4717082" y="1290656"/>
            <a:chExt cx="2302579" cy="3837319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200B789-A3E6-0736-E599-DC9C08C15993}"/>
                </a:ext>
              </a:extLst>
            </p:cNvPr>
            <p:cNvGrpSpPr/>
            <p:nvPr/>
          </p:nvGrpSpPr>
          <p:grpSpPr>
            <a:xfrm rot="10800000">
              <a:off x="6241005" y="2034800"/>
              <a:ext cx="778656" cy="323484"/>
              <a:chOff x="809701" y="1458552"/>
              <a:chExt cx="1718688" cy="388592"/>
            </a:xfrm>
          </p:grpSpPr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41AE5A8E-2DC0-9FB0-060F-B407F14DD6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9701" y="1458552"/>
                <a:ext cx="0" cy="38672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9FAFF84B-68C1-46E0-C082-51DD8C83B7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9701" y="1838925"/>
                <a:ext cx="1718688" cy="634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64208070-E8BD-FA13-122A-2AD06E247D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8389" y="1460422"/>
                <a:ext cx="0" cy="38672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Bent Arrow 12">
              <a:extLst>
                <a:ext uri="{FF2B5EF4-FFF2-40B4-BE49-F238E27FC236}">
                  <a16:creationId xmlns:a16="http://schemas.microsoft.com/office/drawing/2014/main" id="{C5101EED-E2B0-29BB-A69D-6E7D13261A1C}"/>
                </a:ext>
              </a:extLst>
            </p:cNvPr>
            <p:cNvSpPr/>
            <p:nvPr/>
          </p:nvSpPr>
          <p:spPr>
            <a:xfrm rot="5400000">
              <a:off x="5306170" y="701568"/>
              <a:ext cx="942425" cy="2120601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3880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A9F47EE4-4C8C-7D76-D988-D28B178B4267}"/>
                </a:ext>
              </a:extLst>
            </p:cNvPr>
            <p:cNvGrpSpPr/>
            <p:nvPr/>
          </p:nvGrpSpPr>
          <p:grpSpPr>
            <a:xfrm>
              <a:off x="6308155" y="2210864"/>
              <a:ext cx="669857" cy="2917111"/>
              <a:chOff x="307939" y="4614941"/>
              <a:chExt cx="517774" cy="1949137"/>
            </a:xfrm>
          </p:grpSpPr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A16EC696-E391-B002-0C79-64A01D1ADEBC}"/>
                  </a:ext>
                </a:extLst>
              </p:cNvPr>
              <p:cNvSpPr/>
              <p:nvPr/>
            </p:nvSpPr>
            <p:spPr>
              <a:xfrm>
                <a:off x="307944" y="5531884"/>
                <a:ext cx="513392" cy="103219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C7E4CB42-9C64-4A7C-D419-EA0C0D8687A2}"/>
                  </a:ext>
                </a:extLst>
              </p:cNvPr>
              <p:cNvGrpSpPr/>
              <p:nvPr/>
            </p:nvGrpSpPr>
            <p:grpSpPr>
              <a:xfrm>
                <a:off x="307939" y="4614941"/>
                <a:ext cx="517774" cy="1947151"/>
                <a:chOff x="845944" y="1556266"/>
                <a:chExt cx="1276766" cy="289340"/>
              </a:xfrm>
            </p:grpSpPr>
            <p:cxnSp>
              <p:nvCxnSpPr>
                <p:cNvPr id="100" name="Straight Connector 99">
                  <a:extLst>
                    <a:ext uri="{FF2B5EF4-FFF2-40B4-BE49-F238E27FC236}">
                      <a16:creationId xmlns:a16="http://schemas.microsoft.com/office/drawing/2014/main" id="{3508F0CA-457A-380E-AF95-65B32768EF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5944" y="1557254"/>
                  <a:ext cx="10484" cy="28776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>
                  <a:extLst>
                    <a:ext uri="{FF2B5EF4-FFF2-40B4-BE49-F238E27FC236}">
                      <a16:creationId xmlns:a16="http://schemas.microsoft.com/office/drawing/2014/main" id="{EC9F7D77-6EA6-ACA6-37E1-629E1BA098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47347" y="1845021"/>
                  <a:ext cx="1275363" cy="58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>
                  <a:extLst>
                    <a:ext uri="{FF2B5EF4-FFF2-40B4-BE49-F238E27FC236}">
                      <a16:creationId xmlns:a16="http://schemas.microsoft.com/office/drawing/2014/main" id="{D4E2F5F8-1F93-BDAE-393E-D2EABD622C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11915" y="1556266"/>
                  <a:ext cx="4701" cy="28934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80B89CF-7F79-FC82-BDC6-B01D64B21ABA}"/>
                </a:ext>
              </a:extLst>
            </p:cNvPr>
            <p:cNvSpPr/>
            <p:nvPr/>
          </p:nvSpPr>
          <p:spPr>
            <a:xfrm>
              <a:off x="6357123" y="4097369"/>
              <a:ext cx="565054" cy="277596"/>
            </a:xfrm>
            <a:prstGeom prst="ellipse">
              <a:avLst/>
            </a:prstGeom>
            <a:solidFill>
              <a:srgbClr val="FF9E1B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B8EA7EB5-5F18-4B1D-931D-AB398A1F9D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812332" y="5032113"/>
            <a:ext cx="588226" cy="524189"/>
            <a:chOff x="10472150" y="6178006"/>
            <a:chExt cx="588226" cy="524189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4023E62-DB51-46EC-971D-3CB8A21730F5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FDCCD184-8BD9-4FA7-B215-CFE47A6904ED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8972F4A4-E856-4E61-A70F-7050E703C98B}"/>
                  </a:ext>
                </a:extLst>
              </p:cNvPr>
              <p:cNvGrpSpPr/>
              <p:nvPr/>
            </p:nvGrpSpPr>
            <p:grpSpPr>
              <a:xfrm>
                <a:off x="6807113" y="4755724"/>
                <a:ext cx="577044" cy="178593"/>
                <a:chOff x="6807100" y="4755724"/>
                <a:chExt cx="483600" cy="178593"/>
              </a:xfrm>
            </p:grpSpPr>
            <p:sp>
              <p:nvSpPr>
                <p:cNvPr id="1024" name="Rectangle 1023">
                  <a:extLst>
                    <a:ext uri="{FF2B5EF4-FFF2-40B4-BE49-F238E27FC236}">
                      <a16:creationId xmlns:a16="http://schemas.microsoft.com/office/drawing/2014/main" id="{E4D9EE06-E8B9-4CA3-A587-0B50683F00B2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  <p:sp>
              <p:nvSpPr>
                <p:cNvPr id="1025" name="Rectangle 1024">
                  <a:extLst>
                    <a:ext uri="{FF2B5EF4-FFF2-40B4-BE49-F238E27FC236}">
                      <a16:creationId xmlns:a16="http://schemas.microsoft.com/office/drawing/2014/main" id="{2B11B972-D268-45FE-9DEC-B63CC5ABBD69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196CC899-AC83-4A6D-814E-A62500AC66EA}"/>
                  </a:ext>
                </a:extLst>
              </p:cNvPr>
              <p:cNvGrpSpPr/>
              <p:nvPr/>
            </p:nvGrpSpPr>
            <p:grpSpPr>
              <a:xfrm>
                <a:off x="6807113" y="4937371"/>
                <a:ext cx="577044" cy="112741"/>
                <a:chOff x="6807100" y="4755724"/>
                <a:chExt cx="483600" cy="178596"/>
              </a:xfrm>
            </p:grpSpPr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CD4A70D1-ABDC-45F0-9463-8493540FB631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id="{78BBEC7C-E507-4CE7-B45F-307A37734052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700F9BDC-EC3D-4C26-A979-1580BBDA36E2}"/>
                  </a:ext>
                </a:extLst>
              </p:cNvPr>
              <p:cNvGrpSpPr/>
              <p:nvPr/>
            </p:nvGrpSpPr>
            <p:grpSpPr>
              <a:xfrm>
                <a:off x="6807113" y="5054075"/>
                <a:ext cx="577044" cy="112741"/>
                <a:chOff x="6807100" y="4755724"/>
                <a:chExt cx="483600" cy="178596"/>
              </a:xfrm>
            </p:grpSpPr>
            <p:sp>
              <p:nvSpPr>
                <p:cNvPr id="124" name="Rectangle 123">
                  <a:extLst>
                    <a:ext uri="{FF2B5EF4-FFF2-40B4-BE49-F238E27FC236}">
                      <a16:creationId xmlns:a16="http://schemas.microsoft.com/office/drawing/2014/main" id="{BE2E31F6-AFF4-4DA2-80A0-12BE94593920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id="{E3FC930C-97AA-4EB3-A26F-8E206E6AE17E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4A6E0DB0-0026-44B9-9FE2-C43B9FCBACCF}"/>
                  </a:ext>
                </a:extLst>
              </p:cNvPr>
              <p:cNvGrpSpPr/>
              <p:nvPr/>
            </p:nvGrpSpPr>
            <p:grpSpPr>
              <a:xfrm>
                <a:off x="6807113" y="5171037"/>
                <a:ext cx="577044" cy="112741"/>
                <a:chOff x="6807100" y="4755724"/>
                <a:chExt cx="483600" cy="178596"/>
              </a:xfrm>
            </p:grpSpPr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2E077E7F-6A72-4D24-9357-EDC69F18599F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B6AC7016-A9B6-4282-821E-53E51A3ED689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112531E8-F6F1-4C65-A21E-E4124C31AF17}"/>
                  </a:ext>
                </a:extLst>
              </p:cNvPr>
              <p:cNvGrpSpPr/>
              <p:nvPr/>
            </p:nvGrpSpPr>
            <p:grpSpPr>
              <a:xfrm>
                <a:off x="6807113" y="5287741"/>
                <a:ext cx="577044" cy="112741"/>
                <a:chOff x="6807100" y="4755724"/>
                <a:chExt cx="483600" cy="178596"/>
              </a:xfrm>
            </p:grpSpPr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191B28C1-D689-4DA7-888F-536488DCCCB0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  <p:sp>
              <p:nvSpPr>
                <p:cNvPr id="121" name="Rectangle 120">
                  <a:extLst>
                    <a:ext uri="{FF2B5EF4-FFF2-40B4-BE49-F238E27FC236}">
                      <a16:creationId xmlns:a16="http://schemas.microsoft.com/office/drawing/2014/main" id="{D2420A57-62F3-4ED7-8FA6-63D269E0926D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</p:grp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C4D0C1CC-939E-4786-9E34-7B8BB57B721E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A943F77E-8599-44D2-833A-F2700A9DED41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9A126444-6B5E-47E9-86D7-47FD58FBB22F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88E1BD99-2F50-49EC-93D2-DFEE6C51C009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843C827C-C69B-4249-A8E1-BC0351AA3C15}"/>
                </a:ext>
              </a:extLst>
            </p:cNvPr>
            <p:cNvGrpSpPr/>
            <p:nvPr/>
          </p:nvGrpSpPr>
          <p:grpSpPr>
            <a:xfrm rot="13829337" flipH="1">
              <a:off x="10811936" y="6047204"/>
              <a:ext cx="114715" cy="382165"/>
              <a:chOff x="9024888" y="4258446"/>
              <a:chExt cx="152548" cy="1829809"/>
            </a:xfrm>
          </p:grpSpPr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40644197-98A1-4B2F-B1C9-AA5770182B82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DBFBE785-B12B-4123-8050-24AE718AC4C0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09" name="Isosceles Triangle 108">
                <a:extLst>
                  <a:ext uri="{FF2B5EF4-FFF2-40B4-BE49-F238E27FC236}">
                    <a16:creationId xmlns:a16="http://schemas.microsoft.com/office/drawing/2014/main" id="{92D408C4-DF1C-4623-BB7B-D03064833F2C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</p:grpSp>
      <p:sp>
        <p:nvSpPr>
          <p:cNvPr id="1028" name="Freeform 90">
            <a:extLst>
              <a:ext uri="{FF2B5EF4-FFF2-40B4-BE49-F238E27FC236}">
                <a16:creationId xmlns:a16="http://schemas.microsoft.com/office/drawing/2014/main" id="{4CDAC073-9BC5-4B1B-85B3-C89AAAE0D9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945116" y="79362"/>
            <a:ext cx="1711126" cy="6804660"/>
          </a:xfrm>
          <a:custGeom>
            <a:avLst/>
            <a:gdLst>
              <a:gd name="connsiteX0" fmla="*/ 0 w 1341120"/>
              <a:gd name="connsiteY0" fmla="*/ 0 h 6842760"/>
              <a:gd name="connsiteX1" fmla="*/ 243840 w 1341120"/>
              <a:gd name="connsiteY1" fmla="*/ 2453640 h 6842760"/>
              <a:gd name="connsiteX2" fmla="*/ 899160 w 1341120"/>
              <a:gd name="connsiteY2" fmla="*/ 4373880 h 6842760"/>
              <a:gd name="connsiteX3" fmla="*/ 1341120 w 1341120"/>
              <a:gd name="connsiteY3" fmla="*/ 6842760 h 6842760"/>
              <a:gd name="connsiteX0" fmla="*/ 601215 w 1942335"/>
              <a:gd name="connsiteY0" fmla="*/ 0 h 6842760"/>
              <a:gd name="connsiteX1" fmla="*/ 19183 w 1942335"/>
              <a:gd name="connsiteY1" fmla="*/ 1932940 h 6842760"/>
              <a:gd name="connsiteX2" fmla="*/ 1500375 w 1942335"/>
              <a:gd name="connsiteY2" fmla="*/ 4373880 h 6842760"/>
              <a:gd name="connsiteX3" fmla="*/ 1942335 w 1942335"/>
              <a:gd name="connsiteY3" fmla="*/ 6842760 h 6842760"/>
              <a:gd name="connsiteX0" fmla="*/ 0 w 7948106"/>
              <a:gd name="connsiteY0" fmla="*/ 0 h 6804660"/>
              <a:gd name="connsiteX1" fmla="*/ 6024954 w 7948106"/>
              <a:gd name="connsiteY1" fmla="*/ 1894840 h 6804660"/>
              <a:gd name="connsiteX2" fmla="*/ 7506146 w 7948106"/>
              <a:gd name="connsiteY2" fmla="*/ 4335780 h 6804660"/>
              <a:gd name="connsiteX3" fmla="*/ 7948106 w 7948106"/>
              <a:gd name="connsiteY3" fmla="*/ 6804660 h 6804660"/>
              <a:gd name="connsiteX0" fmla="*/ 0 w 7948106"/>
              <a:gd name="connsiteY0" fmla="*/ 0 h 6804660"/>
              <a:gd name="connsiteX1" fmla="*/ 5376054 w 7948106"/>
              <a:gd name="connsiteY1" fmla="*/ 1869440 h 6804660"/>
              <a:gd name="connsiteX2" fmla="*/ 7506146 w 7948106"/>
              <a:gd name="connsiteY2" fmla="*/ 4335780 h 6804660"/>
              <a:gd name="connsiteX3" fmla="*/ 7948106 w 7948106"/>
              <a:gd name="connsiteY3" fmla="*/ 6804660 h 680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48106" h="6804660">
                <a:moveTo>
                  <a:pt x="0" y="0"/>
                </a:moveTo>
                <a:cubicBezTo>
                  <a:pt x="46990" y="862330"/>
                  <a:pt x="4125030" y="1146810"/>
                  <a:pt x="5376054" y="1869440"/>
                </a:cubicBezTo>
                <a:cubicBezTo>
                  <a:pt x="6627078" y="2592070"/>
                  <a:pt x="7323266" y="3604260"/>
                  <a:pt x="7506146" y="4335780"/>
                </a:cubicBezTo>
                <a:cubicBezTo>
                  <a:pt x="7689026" y="5067300"/>
                  <a:pt x="7818566" y="5935980"/>
                  <a:pt x="7948106" y="6804660"/>
                </a:cubicBezTo>
              </a:path>
            </a:pathLst>
          </a:custGeom>
          <a:noFill/>
          <a:ln w="762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pSp>
        <p:nvGrpSpPr>
          <p:cNvPr id="1030" name="Group 1029">
            <a:extLst>
              <a:ext uri="{FF2B5EF4-FFF2-40B4-BE49-F238E27FC236}">
                <a16:creationId xmlns:a16="http://schemas.microsoft.com/office/drawing/2014/main" id="{C45D66D6-6855-053D-8A89-597A810EF2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12649328" flipH="1">
            <a:off x="8782468" y="4309733"/>
            <a:ext cx="730447" cy="739543"/>
            <a:chOff x="3416300" y="2501900"/>
            <a:chExt cx="889000" cy="889000"/>
          </a:xfrm>
        </p:grpSpPr>
        <p:sp>
          <p:nvSpPr>
            <p:cNvPr id="1031" name="Arc 1030">
              <a:extLst>
                <a:ext uri="{FF2B5EF4-FFF2-40B4-BE49-F238E27FC236}">
                  <a16:creationId xmlns:a16="http://schemas.microsoft.com/office/drawing/2014/main" id="{1D2AA5C1-576E-404F-E26E-83A0FBF890C8}"/>
                </a:ext>
              </a:extLst>
            </p:cNvPr>
            <p:cNvSpPr/>
            <p:nvPr/>
          </p:nvSpPr>
          <p:spPr>
            <a:xfrm rot="13613037">
              <a:off x="3441700" y="2527300"/>
              <a:ext cx="889000" cy="838200"/>
            </a:xfrm>
            <a:prstGeom prst="arc">
              <a:avLst>
                <a:gd name="adj1" fmla="val 16262962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1032" name="Straight Connector 1031">
              <a:extLst>
                <a:ext uri="{FF2B5EF4-FFF2-40B4-BE49-F238E27FC236}">
                  <a16:creationId xmlns:a16="http://schemas.microsoft.com/office/drawing/2014/main" id="{13EA6B9B-8CB6-D484-6E5E-4FC2AA8B23A1}"/>
                </a:ext>
              </a:extLst>
            </p:cNvPr>
            <p:cNvCxnSpPr/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3" name="Straight Connector 1032">
              <a:extLst>
                <a:ext uri="{FF2B5EF4-FFF2-40B4-BE49-F238E27FC236}">
                  <a16:creationId xmlns:a16="http://schemas.microsoft.com/office/drawing/2014/main" id="{12457899-552D-1932-85B9-2E8C8395D239}"/>
                </a:ext>
              </a:extLst>
            </p:cNvPr>
            <p:cNvCxnSpPr/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4" name="Oval 1033">
              <a:extLst>
                <a:ext uri="{FF2B5EF4-FFF2-40B4-BE49-F238E27FC236}">
                  <a16:creationId xmlns:a16="http://schemas.microsoft.com/office/drawing/2014/main" id="{828E9DE8-885B-0A79-FB62-B56E53791A9F}"/>
                </a:ext>
              </a:extLst>
            </p:cNvPr>
            <p:cNvSpPr/>
            <p:nvPr/>
          </p:nvSpPr>
          <p:spPr>
            <a:xfrm>
              <a:off x="3462336" y="2756285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</p:grpSp>
      <p:grpSp>
        <p:nvGrpSpPr>
          <p:cNvPr id="1035" name="Group 1034">
            <a:extLst>
              <a:ext uri="{FF2B5EF4-FFF2-40B4-BE49-F238E27FC236}">
                <a16:creationId xmlns:a16="http://schemas.microsoft.com/office/drawing/2014/main" id="{F560C752-8434-F61E-754E-964BCDA58E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10800000" flipH="1">
            <a:off x="2369724" y="4114530"/>
            <a:ext cx="879651" cy="876300"/>
            <a:chOff x="3416300" y="2501900"/>
            <a:chExt cx="889000" cy="889000"/>
          </a:xfrm>
        </p:grpSpPr>
        <p:sp>
          <p:nvSpPr>
            <p:cNvPr id="1036" name="Arc 1035">
              <a:extLst>
                <a:ext uri="{FF2B5EF4-FFF2-40B4-BE49-F238E27FC236}">
                  <a16:creationId xmlns:a16="http://schemas.microsoft.com/office/drawing/2014/main" id="{30EC09CF-3AFE-5F3B-FDDA-E05DE3D05328}"/>
                </a:ext>
              </a:extLst>
            </p:cNvPr>
            <p:cNvSpPr/>
            <p:nvPr/>
          </p:nvSpPr>
          <p:spPr>
            <a:xfrm rot="13613037">
              <a:off x="3441700" y="2527300"/>
              <a:ext cx="889000" cy="838200"/>
            </a:xfrm>
            <a:prstGeom prst="arc">
              <a:avLst>
                <a:gd name="adj1" fmla="val 16262962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1037" name="Straight Connector 1036">
              <a:extLst>
                <a:ext uri="{FF2B5EF4-FFF2-40B4-BE49-F238E27FC236}">
                  <a16:creationId xmlns:a16="http://schemas.microsoft.com/office/drawing/2014/main" id="{8446E59D-9D69-8DB9-C33E-D13F3D761AD4}"/>
                </a:ext>
              </a:extLst>
            </p:cNvPr>
            <p:cNvCxnSpPr/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8" name="Straight Connector 1037">
              <a:extLst>
                <a:ext uri="{FF2B5EF4-FFF2-40B4-BE49-F238E27FC236}">
                  <a16:creationId xmlns:a16="http://schemas.microsoft.com/office/drawing/2014/main" id="{A8E23843-6921-44BF-3BE1-2D6708446D2B}"/>
                </a:ext>
              </a:extLst>
            </p:cNvPr>
            <p:cNvCxnSpPr/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9" name="Oval 1038">
              <a:extLst>
                <a:ext uri="{FF2B5EF4-FFF2-40B4-BE49-F238E27FC236}">
                  <a16:creationId xmlns:a16="http://schemas.microsoft.com/office/drawing/2014/main" id="{9EEB8429-8998-5870-C8B8-14B0CC17EB48}"/>
                </a:ext>
              </a:extLst>
            </p:cNvPr>
            <p:cNvSpPr/>
            <p:nvPr/>
          </p:nvSpPr>
          <p:spPr>
            <a:xfrm>
              <a:off x="3462336" y="2756285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</p:grpSp>
      <p:sp>
        <p:nvSpPr>
          <p:cNvPr id="1040" name="TextBox 254">
            <a:extLst>
              <a:ext uri="{FF2B5EF4-FFF2-40B4-BE49-F238E27FC236}">
                <a16:creationId xmlns:a16="http://schemas.microsoft.com/office/drawing/2014/main" id="{3C14BB3F-3828-48AD-9615-353426D3932C}"/>
              </a:ext>
            </a:extLst>
          </p:cNvPr>
          <p:cNvSpPr txBox="1"/>
          <p:nvPr/>
        </p:nvSpPr>
        <p:spPr>
          <a:xfrm>
            <a:off x="8491594" y="6244434"/>
            <a:ext cx="3701979" cy="6201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>
                <a:sym typeface="Wingdings 2" panose="05020102010507070707" pitchFamily="18" charset="2"/>
              </a:rPr>
              <a:t>Royal Society of Chemistry </a:t>
            </a:r>
          </a:p>
          <a:p>
            <a:r>
              <a:rPr lang="en-GB" sz="1200" b="1" dirty="0">
                <a:sym typeface="Wingdings 2" panose="05020102010507070707" pitchFamily="18" charset="2"/>
              </a:rPr>
              <a:t>Popping good chemistry </a:t>
            </a:r>
          </a:p>
          <a:p>
            <a:r>
              <a:rPr lang="en-GB" sz="1200" b="0" dirty="0">
                <a:hlinkClick r:id="rId4"/>
              </a:rPr>
              <a:t>rsc.li/3ZLzbFi</a:t>
            </a:r>
            <a:endParaRPr lang="en-GB" sz="1200" b="1" dirty="0">
              <a:sym typeface="Wingdings 2" panose="05020102010507070707" pitchFamily="18" charset="2"/>
            </a:endParaRPr>
          </a:p>
        </p:txBody>
      </p:sp>
      <p:pic>
        <p:nvPicPr>
          <p:cNvPr id="2" name="Picture 1" descr="CC-BY-NC-SA icon">
            <a:hlinkClick r:id="rId5"/>
            <a:extLst>
              <a:ext uri="{FF2B5EF4-FFF2-40B4-BE49-F238E27FC236}">
                <a16:creationId xmlns:a16="http://schemas.microsoft.com/office/drawing/2014/main" id="{61851892-5B18-C0C6-615F-8D587A3CD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41712" y="6244434"/>
            <a:ext cx="1756001" cy="62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8576F71-133F-A195-0119-895662DB7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524" y="-589819"/>
            <a:ext cx="4483501" cy="338452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006F62"/>
                </a:solidFill>
              </a:rPr>
              <a:t>Integrated instructions</a:t>
            </a:r>
          </a:p>
        </p:txBody>
      </p:sp>
    </p:spTree>
    <p:extLst>
      <p:ext uri="{BB962C8B-B14F-4D97-AF65-F5344CB8AC3E}">
        <p14:creationId xmlns:p14="http://schemas.microsoft.com/office/powerpoint/2010/main" val="1784884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E796C-B014-8564-907D-797DA1431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346" y="540000"/>
            <a:ext cx="10080000" cy="440661"/>
          </a:xfrm>
        </p:spPr>
        <p:txBody>
          <a:bodyPr/>
          <a:lstStyle/>
          <a:p>
            <a:r>
              <a:rPr lang="en-GB" dirty="0"/>
              <a:t>Model results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E97DD2B-05A6-74BE-1E42-C5F63CAEB1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966740"/>
              </p:ext>
            </p:extLst>
          </p:nvPr>
        </p:nvGraphicFramePr>
        <p:xfrm>
          <a:off x="834346" y="1474398"/>
          <a:ext cx="9491308" cy="34314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2827">
                  <a:extLst>
                    <a:ext uri="{9D8B030D-6E8A-4147-A177-3AD203B41FA5}">
                      <a16:colId xmlns:a16="http://schemas.microsoft.com/office/drawing/2014/main" val="3647757991"/>
                    </a:ext>
                  </a:extLst>
                </a:gridCol>
                <a:gridCol w="2372827">
                  <a:extLst>
                    <a:ext uri="{9D8B030D-6E8A-4147-A177-3AD203B41FA5}">
                      <a16:colId xmlns:a16="http://schemas.microsoft.com/office/drawing/2014/main" val="932676528"/>
                    </a:ext>
                  </a:extLst>
                </a:gridCol>
                <a:gridCol w="2372827">
                  <a:extLst>
                    <a:ext uri="{9D8B030D-6E8A-4147-A177-3AD203B41FA5}">
                      <a16:colId xmlns:a16="http://schemas.microsoft.com/office/drawing/2014/main" val="1262440242"/>
                    </a:ext>
                  </a:extLst>
                </a:gridCol>
                <a:gridCol w="2372827">
                  <a:extLst>
                    <a:ext uri="{9D8B030D-6E8A-4147-A177-3AD203B41FA5}">
                      <a16:colId xmlns:a16="http://schemas.microsoft.com/office/drawing/2014/main" val="2900655720"/>
                    </a:ext>
                  </a:extLst>
                </a:gridCol>
              </a:tblGrid>
              <a:tr h="1253227">
                <a:tc>
                  <a:txBody>
                    <a:bodyPr/>
                    <a:lstStyle/>
                    <a:p>
                      <a:r>
                        <a:rPr lang="en-GB" sz="2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Independent variable (units)</a:t>
                      </a:r>
                    </a:p>
                  </a:txBody>
                  <a:tcPr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Dependent variable (units)</a:t>
                      </a:r>
                    </a:p>
                    <a:p>
                      <a:r>
                        <a:rPr lang="en-GB" sz="2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Attempt 1</a:t>
                      </a:r>
                    </a:p>
                  </a:txBody>
                  <a:tcPr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Dependent variable (units)</a:t>
                      </a:r>
                    </a:p>
                    <a:p>
                      <a:r>
                        <a:rPr lang="en-GB" sz="2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Attempt 2</a:t>
                      </a:r>
                    </a:p>
                  </a:txBody>
                  <a:tcPr>
                    <a:solidFill>
                      <a:srgbClr val="006F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Mean (units)</a:t>
                      </a:r>
                    </a:p>
                  </a:txBody>
                  <a:tcPr>
                    <a:solidFill>
                      <a:srgbClr val="006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348257"/>
                  </a:ext>
                </a:extLst>
              </a:tr>
              <a:tr h="726076">
                <a:tc>
                  <a:txBody>
                    <a:bodyPr/>
                    <a:lstStyle/>
                    <a:p>
                      <a:endParaRPr lang="en-GB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920476"/>
                  </a:ext>
                </a:extLst>
              </a:tr>
              <a:tr h="726076">
                <a:tc>
                  <a:txBody>
                    <a:bodyPr/>
                    <a:lstStyle/>
                    <a:p>
                      <a:endParaRPr lang="en-GB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568603"/>
                  </a:ext>
                </a:extLst>
              </a:tr>
              <a:tr h="726076">
                <a:tc>
                  <a:txBody>
                    <a:bodyPr/>
                    <a:lstStyle/>
                    <a:p>
                      <a:endParaRPr lang="en-GB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E6F1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E6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149632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16EE656-4558-328D-A48D-67F588492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346" y="5366064"/>
            <a:ext cx="9491308" cy="916398"/>
          </a:xfrm>
          <a:solidFill>
            <a:srgbClr val="E6F1EF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3502593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E796C-B014-8564-907D-797DA1431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114F1-46AF-6F72-DB85-9467C294E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1260000"/>
            <a:ext cx="10187473" cy="5040000"/>
          </a:xfrm>
        </p:spPr>
        <p:txBody>
          <a:bodyPr/>
          <a:lstStyle/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Did your conclusion match your prediction?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How did you ensure your results were reliable?</a:t>
            </a:r>
          </a:p>
          <a:p>
            <a:pPr marL="457200" indent="-457200">
              <a:buClr>
                <a:srgbClr val="006F62"/>
              </a:buClr>
              <a:buSzPct val="125000"/>
              <a:buFont typeface="+mj-lt"/>
              <a:buAutoNum type="arabicPeriod"/>
            </a:pPr>
            <a:r>
              <a:rPr lang="en-GB" dirty="0"/>
              <a:t>How could you have improved your experiment?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503FBE3-6694-6F20-4FF8-7CE5B696F5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30969" y="3169938"/>
            <a:ext cx="3130062" cy="313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649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864BD236-113E-444D-9271-431AB16BEF04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Introduction</a:t>
            </a:r>
            <a:endParaRPr lang="en-US" sz="2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2CF485-D268-EE4F-A331-75DB10426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9540000" cy="440661"/>
          </a:xfrm>
        </p:spPr>
        <p:txBody>
          <a:bodyPr/>
          <a:lstStyle/>
          <a:p>
            <a:r>
              <a:rPr lang="en-US" dirty="0"/>
              <a:t>Effervescent vitamin C tablets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2CD0D-586A-C746-A628-7A9409208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260475"/>
            <a:ext cx="5939109" cy="4876800"/>
          </a:xfrm>
        </p:spPr>
        <p:txBody>
          <a:bodyPr>
            <a:normAutofit/>
          </a:bodyPr>
          <a:lstStyle/>
          <a:p>
            <a:r>
              <a:rPr lang="en-GB" sz="2400" dirty="0"/>
              <a:t>A chemical reaction is effervescent if it produces bubbles of gas.</a:t>
            </a:r>
          </a:p>
          <a:p>
            <a:endParaRPr lang="en-GB" sz="2400" dirty="0"/>
          </a:p>
          <a:p>
            <a:r>
              <a:rPr lang="en-GB" sz="2400" dirty="0"/>
              <a:t>Effervescent vitamin C tablets are a common way for people to increase the vitamin C they obtain from their diet.</a:t>
            </a:r>
          </a:p>
          <a:p>
            <a:endParaRPr lang="en-GB" sz="2400" dirty="0"/>
          </a:p>
          <a:p>
            <a:r>
              <a:rPr lang="en-GB" sz="2400" dirty="0"/>
              <a:t>We will find out more about this effervescent chemical reaction and develop our scientific enquiry skills.</a:t>
            </a:r>
          </a:p>
        </p:txBody>
      </p:sp>
      <p:pic>
        <p:nvPicPr>
          <p:cNvPr id="4" name="Picture 3" descr="Image showing a tube of vitamin C tablets with a background including tablets dissolving in water and producing bubbles and slices of orange">
            <a:extLst>
              <a:ext uri="{FF2B5EF4-FFF2-40B4-BE49-F238E27FC236}">
                <a16:creationId xmlns:a16="http://schemas.microsoft.com/office/drawing/2014/main" id="{8524327B-505E-2050-C350-9502FFE7DD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7813" y="1848272"/>
            <a:ext cx="4423797" cy="31614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C42267-8553-E640-D186-CA42413FE3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808403" y="4974558"/>
            <a:ext cx="23374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Century Gothic" panose="020B0502020202020204" pitchFamily="34" charset="0"/>
              </a:rPr>
              <a:t>Source: Rolling Stones/Shutterstock</a:t>
            </a:r>
          </a:p>
        </p:txBody>
      </p:sp>
    </p:spTree>
    <p:extLst>
      <p:ext uri="{BB962C8B-B14F-4D97-AF65-F5344CB8AC3E}">
        <p14:creationId xmlns:p14="http://schemas.microsoft.com/office/powerpoint/2010/main" val="1833564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1E722-E089-0544-A3BC-10C0F41FA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1F842-BC16-354A-84F3-BCA1F4875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Describe chemical reactions as the rearrangement of atoms.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Represent chemical reactions using formulas and equations.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400" b="1" dirty="0">
                <a:solidFill>
                  <a:srgbClr val="006F62"/>
                </a:solidFill>
                <a:ea typeface="+mj-ea"/>
                <a:cs typeface="+mj-cs"/>
              </a:rPr>
              <a:t>Success</a:t>
            </a:r>
            <a:r>
              <a:rPr lang="en-GB" sz="2400" b="1" dirty="0"/>
              <a:t> </a:t>
            </a:r>
            <a:r>
              <a:rPr lang="en-GB" sz="2400" b="1" dirty="0">
                <a:solidFill>
                  <a:srgbClr val="006F62"/>
                </a:solidFill>
                <a:ea typeface="+mj-ea"/>
                <a:cs typeface="+mj-cs"/>
              </a:rPr>
              <a:t>criteria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 can describe chemical reactions as the rearrangement of atoms.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 can represent chemical reactions using formulas and equations.</a:t>
            </a:r>
          </a:p>
        </p:txBody>
      </p:sp>
    </p:spTree>
    <p:extLst>
      <p:ext uri="{BB962C8B-B14F-4D97-AF65-F5344CB8AC3E}">
        <p14:creationId xmlns:p14="http://schemas.microsoft.com/office/powerpoint/2010/main" val="1629480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22C5118-FDAB-6644-9CD8-9A20DFD34922}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Learning objectives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31E722-E089-0544-A3BC-10C0F41FA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1F842-BC16-354A-84F3-BCA1F4875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Make predictions, observations and measurements.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Identify variables and how to make an experiment fair.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Identify patterns and make conclusions from results.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Evaluate the reliability of methods and suggest improvements.</a:t>
            </a:r>
          </a:p>
          <a:p>
            <a:pPr marL="0" indent="0">
              <a:buNone/>
            </a:pPr>
            <a:endParaRPr lang="en-GB" sz="2400" b="1" dirty="0">
              <a:solidFill>
                <a:srgbClr val="006F62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006F62"/>
                </a:solidFill>
                <a:ea typeface="+mj-ea"/>
                <a:cs typeface="+mj-cs"/>
              </a:rPr>
              <a:t>Success</a:t>
            </a:r>
            <a:r>
              <a:rPr lang="en-GB" sz="2400" b="1" dirty="0"/>
              <a:t> </a:t>
            </a:r>
            <a:r>
              <a:rPr lang="en-GB" sz="2400" b="1" dirty="0">
                <a:solidFill>
                  <a:srgbClr val="006F62"/>
                </a:solidFill>
                <a:ea typeface="+mj-ea"/>
                <a:cs typeface="+mj-cs"/>
              </a:rPr>
              <a:t>criteria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 can make predictions using scientific knowledge and understanding.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 can identify dependent and independent variables and can state how to make an experiment fair.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 can make and record observations and measurements.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 can identify patterns and make a conclusion from my results.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 can evaluate the reliability of methods and suggest possible improvements.</a:t>
            </a:r>
          </a:p>
        </p:txBody>
      </p:sp>
    </p:spTree>
    <p:extLst>
      <p:ext uri="{BB962C8B-B14F-4D97-AF65-F5344CB8AC3E}">
        <p14:creationId xmlns:p14="http://schemas.microsoft.com/office/powerpoint/2010/main" val="1174452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D871-9F35-9342-B411-7CBBF7B7D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effervescent tablets work?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59F2B59-FF10-4619-7D0E-47C03A1A5D6A}"/>
              </a:ext>
            </a:extLst>
          </p:cNvPr>
          <p:cNvSpPr txBox="1">
            <a:spLocks/>
          </p:cNvSpPr>
          <p:nvPr/>
        </p:nvSpPr>
        <p:spPr>
          <a:xfrm>
            <a:off x="540000" y="1412056"/>
            <a:ext cx="5980886" cy="43155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20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F62"/>
              </a:buClr>
              <a:buSzPct val="100000"/>
              <a:buFont typeface="+mj-lt"/>
              <a:buAutoNum type="arabicPeriod"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006F62"/>
                </a:solidFill>
              </a:rPr>
              <a:t>Ingredients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Citric acid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Sodium </a:t>
            </a:r>
            <a:r>
              <a:rPr lang="en-US" dirty="0" err="1"/>
              <a:t>hydrogencarbonate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Vitamin 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Maltodextrin, </a:t>
            </a:r>
            <a:r>
              <a:rPr lang="en-GB" dirty="0"/>
              <a:t>colours</a:t>
            </a:r>
            <a:r>
              <a:rPr lang="en-US" dirty="0"/>
              <a:t> (beta carotene compound [containing dextrin, acacia, vegetable oil, sodium ascorbate, DL-alpha-tocopherol] and beetroot), </a:t>
            </a:r>
            <a:r>
              <a:rPr lang="en-GB" dirty="0"/>
              <a:t>flavourings</a:t>
            </a:r>
            <a:r>
              <a:rPr lang="en-US" dirty="0"/>
              <a:t> (orange and apple [containing maltodextrin and starch]), sweeteners (sodium saccharin, E420).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8F67A5-30DB-D9C9-2E2B-47FBC1C67758}"/>
              </a:ext>
            </a:extLst>
          </p:cNvPr>
          <p:cNvSpPr txBox="1"/>
          <p:nvPr/>
        </p:nvSpPr>
        <p:spPr>
          <a:xfrm rot="5400000">
            <a:off x="10251764" y="4143205"/>
            <a:ext cx="1439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Century Gothic" panose="020B0502020202020204" pitchFamily="34" charset="0"/>
              </a:rPr>
              <a:t>Source: Shutterstock</a:t>
            </a:r>
          </a:p>
        </p:txBody>
      </p:sp>
      <p:pic>
        <p:nvPicPr>
          <p:cNvPr id="5" name="Picture 4" descr="Four orange coloured vitamin C tablets, one is broken in half">
            <a:extLst>
              <a:ext uri="{FF2B5EF4-FFF2-40B4-BE49-F238E27FC236}">
                <a16:creationId xmlns:a16="http://schemas.microsoft.com/office/drawing/2014/main" id="{92CEE814-C059-EA92-5FB9-7D3EF9EC02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7576" y="2040607"/>
            <a:ext cx="4587734" cy="30584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9118BB6-0977-987E-FA13-61BFF9B1ED45}"/>
              </a:ext>
            </a:extLst>
          </p:cNvPr>
          <p:cNvSpPr txBox="1"/>
          <p:nvPr/>
        </p:nvSpPr>
        <p:spPr>
          <a:xfrm rot="5400000">
            <a:off x="9225269" y="3305889"/>
            <a:ext cx="294553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latin typeface="Century Gothic" panose="020B0502020202020204" pitchFamily="34" charset="0"/>
              </a:rPr>
              <a:t>© </a:t>
            </a:r>
            <a:r>
              <a:rPr lang="en-GB" sz="1000" dirty="0" err="1">
                <a:latin typeface="Century Gothic" panose="020B0502020202020204" pitchFamily="34" charset="0"/>
              </a:rPr>
              <a:t>vungnn</a:t>
            </a:r>
            <a:r>
              <a:rPr lang="en-GB" sz="1000" dirty="0">
                <a:latin typeface="Century Gothic" panose="020B0502020202020204" pitchFamily="34" charset="0"/>
              </a:rPr>
              <a:t>/Shutterstock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65352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767A5CB-89F8-AD5A-09C6-F4439D2AA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115" y="-619198"/>
            <a:ext cx="10080000" cy="440661"/>
          </a:xfrm>
        </p:spPr>
        <p:txBody>
          <a:bodyPr/>
          <a:lstStyle/>
          <a:p>
            <a:r>
              <a:rPr lang="en-GB" dirty="0"/>
              <a:t>Reactants and products</a:t>
            </a:r>
          </a:p>
        </p:txBody>
      </p:sp>
      <p:sp>
        <p:nvSpPr>
          <p:cNvPr id="12" name="Subtitle 1">
            <a:extLst>
              <a:ext uri="{FF2B5EF4-FFF2-40B4-BE49-F238E27FC236}">
                <a16:creationId xmlns:a16="http://schemas.microsoft.com/office/drawing/2014/main" id="{DC4EB664-2EAA-A69F-64E7-0C1DE64D94E9}"/>
              </a:ext>
            </a:extLst>
          </p:cNvPr>
          <p:cNvSpPr txBox="1">
            <a:spLocks/>
          </p:cNvSpPr>
          <p:nvPr/>
        </p:nvSpPr>
        <p:spPr>
          <a:xfrm>
            <a:off x="540434" y="0"/>
            <a:ext cx="5775960" cy="664464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500"/>
              </a:spcAft>
            </a:pPr>
            <a:r>
              <a:rPr lang="en-GB" sz="2800" dirty="0"/>
              <a:t>sodium </a:t>
            </a:r>
            <a:r>
              <a:rPr lang="en-GB" sz="2800" dirty="0" err="1"/>
              <a:t>hydrogencarbonate</a:t>
            </a:r>
            <a:endParaRPr lang="en-GB" sz="2800" dirty="0"/>
          </a:p>
          <a:p>
            <a:pPr>
              <a:spcAft>
                <a:spcPts val="1500"/>
              </a:spcAft>
            </a:pPr>
            <a:r>
              <a:rPr lang="en-GB" sz="2800" dirty="0"/>
              <a:t>+ </a:t>
            </a:r>
          </a:p>
          <a:p>
            <a:pPr>
              <a:spcAft>
                <a:spcPts val="1500"/>
              </a:spcAft>
            </a:pPr>
            <a:r>
              <a:rPr lang="en-GB" sz="2800" dirty="0"/>
              <a:t>citric acid </a:t>
            </a:r>
            <a:endParaRPr lang="en-GB" sz="2800" dirty="0">
              <a:sym typeface="Wingdings" panose="05000000000000000000" pitchFamily="2" charset="2"/>
            </a:endParaRPr>
          </a:p>
          <a:p>
            <a:endParaRPr lang="en-GB" sz="2800" dirty="0">
              <a:sym typeface="Wingdings" panose="05000000000000000000" pitchFamily="2" charset="2"/>
            </a:endParaRPr>
          </a:p>
          <a:p>
            <a:endParaRPr lang="en-GB" sz="2800" dirty="0">
              <a:sym typeface="Wingdings" panose="05000000000000000000" pitchFamily="2" charset="2"/>
            </a:endParaRPr>
          </a:p>
          <a:p>
            <a:endParaRPr lang="en-GB" sz="2800" dirty="0">
              <a:sym typeface="Wingdings" panose="05000000000000000000" pitchFamily="2" charset="2"/>
            </a:endParaRPr>
          </a:p>
          <a:p>
            <a:r>
              <a:rPr lang="en-GB" sz="2800" dirty="0">
                <a:sym typeface="Wingdings" panose="05000000000000000000" pitchFamily="2" charset="2"/>
              </a:rPr>
              <a:t>sodium citrate </a:t>
            </a:r>
          </a:p>
          <a:p>
            <a:r>
              <a:rPr lang="en-GB" sz="2800" dirty="0">
                <a:sym typeface="Wingdings" panose="05000000000000000000" pitchFamily="2" charset="2"/>
              </a:rPr>
              <a:t>+</a:t>
            </a:r>
          </a:p>
          <a:p>
            <a:r>
              <a:rPr lang="en-GB" sz="2800" dirty="0">
                <a:sym typeface="Wingdings" panose="05000000000000000000" pitchFamily="2" charset="2"/>
              </a:rPr>
              <a:t>water</a:t>
            </a:r>
          </a:p>
          <a:p>
            <a:r>
              <a:rPr lang="en-GB" sz="2800" dirty="0">
                <a:sym typeface="Wingdings" panose="05000000000000000000" pitchFamily="2" charset="2"/>
              </a:rPr>
              <a:t>+</a:t>
            </a:r>
          </a:p>
          <a:p>
            <a:r>
              <a:rPr lang="en-GB" sz="2800" dirty="0">
                <a:sym typeface="Wingdings" panose="05000000000000000000" pitchFamily="2" charset="2"/>
              </a:rPr>
              <a:t>carbon dioxide </a:t>
            </a:r>
            <a:endParaRPr lang="en-GB" sz="2800" dirty="0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204ED101-0243-E103-D719-5D1C0D069D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81713" y="213360"/>
            <a:ext cx="411480" cy="2014025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CCFB81-F797-5843-998C-8ED0E09B6C92}"/>
              </a:ext>
            </a:extLst>
          </p:cNvPr>
          <p:cNvSpPr txBox="1"/>
          <p:nvPr/>
        </p:nvSpPr>
        <p:spPr>
          <a:xfrm>
            <a:off x="6686453" y="96917"/>
            <a:ext cx="459353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entury Gothic" panose="020B0502020202020204" pitchFamily="34" charset="0"/>
              </a:rPr>
              <a:t>These are the </a:t>
            </a:r>
            <a:r>
              <a:rPr lang="en-GB" sz="2400" b="1" dirty="0">
                <a:latin typeface="Century Gothic" panose="020B0502020202020204" pitchFamily="34" charset="0"/>
              </a:rPr>
              <a:t>reactants </a:t>
            </a:r>
            <a:r>
              <a:rPr lang="en-GB" sz="2400" dirty="0">
                <a:latin typeface="Century Gothic" panose="020B0502020202020204" pitchFamily="34" charset="0"/>
              </a:rPr>
              <a:t>in the (neutralisation) reaction we are observing.  </a:t>
            </a:r>
          </a:p>
          <a:p>
            <a:endParaRPr lang="en-GB" sz="2400" dirty="0">
              <a:latin typeface="Century Gothic" panose="020B0502020202020204" pitchFamily="34" charset="0"/>
            </a:endParaRPr>
          </a:p>
          <a:p>
            <a:r>
              <a:rPr lang="en-GB" sz="2400" i="1" dirty="0">
                <a:solidFill>
                  <a:srgbClr val="006F62"/>
                </a:solidFill>
                <a:latin typeface="Century Gothic" panose="020B0502020202020204" pitchFamily="34" charset="0"/>
              </a:rPr>
              <a:t>What starts the reaction? </a:t>
            </a:r>
          </a:p>
          <a:p>
            <a:endParaRPr lang="en-GB" sz="2400" i="1" dirty="0">
              <a:solidFill>
                <a:srgbClr val="006F62"/>
              </a:solidFill>
              <a:latin typeface="Century Gothic" panose="020B0502020202020204" pitchFamily="34" charset="0"/>
            </a:endParaRPr>
          </a:p>
          <a:p>
            <a:r>
              <a:rPr lang="en-GB" sz="2400" i="1" dirty="0">
                <a:solidFill>
                  <a:srgbClr val="006F62"/>
                </a:solidFill>
                <a:latin typeface="Century Gothic" panose="020B0502020202020204" pitchFamily="34" charset="0"/>
              </a:rPr>
              <a:t>Why?</a:t>
            </a:r>
          </a:p>
          <a:p>
            <a:endParaRPr lang="en-GB" dirty="0"/>
          </a:p>
        </p:txBody>
      </p:sp>
      <p:sp>
        <p:nvSpPr>
          <p:cNvPr id="19" name="Down Arrow 2">
            <a:extLst>
              <a:ext uri="{FF2B5EF4-FFF2-40B4-BE49-F238E27FC236}">
                <a16:creationId xmlns:a16="http://schemas.microsoft.com/office/drawing/2014/main" id="{353D84FF-9269-E57C-1BB9-5718655A4F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211721" y="2465294"/>
            <a:ext cx="441960" cy="960120"/>
          </a:xfrm>
          <a:prstGeom prst="downArrow">
            <a:avLst/>
          </a:prstGeom>
          <a:solidFill>
            <a:schemeClr val="bg1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EACF86-CE04-9E80-0EF4-F2EC0474B22D}"/>
              </a:ext>
            </a:extLst>
          </p:cNvPr>
          <p:cNvSpPr/>
          <p:nvPr/>
        </p:nvSpPr>
        <p:spPr>
          <a:xfrm>
            <a:off x="6493194" y="3176954"/>
            <a:ext cx="1644472" cy="993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 cmpd="sng">
                  <a:solidFill>
                    <a:srgbClr val="92D050"/>
                  </a:solidFill>
                  <a:prstDash val="solid"/>
                </a:ln>
                <a:solidFill>
                  <a:srgbClr val="006F62"/>
                </a:solidFill>
                <a:effectLst/>
              </a:rPr>
              <a:t>Hint</a:t>
            </a:r>
          </a:p>
        </p:txBody>
      </p:sp>
      <p:pic>
        <p:nvPicPr>
          <p:cNvPr id="2" name="Picture 1" descr="Glass containing water with effervescent tablet reacting - bubbles can be seen ">
            <a:extLst>
              <a:ext uri="{FF2B5EF4-FFF2-40B4-BE49-F238E27FC236}">
                <a16:creationId xmlns:a16="http://schemas.microsoft.com/office/drawing/2014/main" id="{5E17D828-6E02-E012-6408-CDA7D4EB9C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37666" y="3520088"/>
            <a:ext cx="2567774" cy="30972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B8FF0F-098E-E311-AE96-C4752A028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5400000">
            <a:off x="9654223" y="5420032"/>
            <a:ext cx="23246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Century Gothic" panose="020B0502020202020204" pitchFamily="34" charset="0"/>
              </a:rPr>
              <a:t>Source: Royal Society of Chemistry</a:t>
            </a:r>
          </a:p>
        </p:txBody>
      </p:sp>
    </p:spTree>
    <p:extLst>
      <p:ext uri="{BB962C8B-B14F-4D97-AF65-F5344CB8AC3E}">
        <p14:creationId xmlns:p14="http://schemas.microsoft.com/office/powerpoint/2010/main" val="188756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7640F-7D3C-0878-A6BF-B859A3A90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reaction occurs when there is…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83A538-54B2-542D-853D-BA7439FD6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1465384"/>
            <a:ext cx="7888893" cy="4834615"/>
          </a:xfrm>
        </p:spPr>
        <p:txBody>
          <a:bodyPr/>
          <a:lstStyle/>
          <a:p>
            <a:r>
              <a:rPr lang="en-GB" b="1" dirty="0"/>
              <a:t>Collision – </a:t>
            </a:r>
            <a:r>
              <a:rPr lang="en-GB" dirty="0"/>
              <a:t>the particles need to come into contact with each other for the reaction to happen.</a:t>
            </a:r>
          </a:p>
          <a:p>
            <a:endParaRPr lang="en-GB" dirty="0"/>
          </a:p>
          <a:p>
            <a:r>
              <a:rPr lang="en-GB" dirty="0"/>
              <a:t>AND they need to be the right way around. </a:t>
            </a:r>
          </a:p>
          <a:p>
            <a:endParaRPr lang="en-GB" b="1" dirty="0"/>
          </a:p>
          <a:p>
            <a:r>
              <a:rPr lang="en-GB" b="1" dirty="0"/>
              <a:t>Energy </a:t>
            </a:r>
            <a:r>
              <a:rPr lang="en-GB" dirty="0"/>
              <a:t>– the particles need to have enough energy to help break the bonds and form new products.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 descr="An effervescent vitamin C tablet reacting tablet is descending and a trail of bubbles rise above it">
            <a:extLst>
              <a:ext uri="{FF2B5EF4-FFF2-40B4-BE49-F238E27FC236}">
                <a16:creationId xmlns:a16="http://schemas.microsoft.com/office/drawing/2014/main" id="{14663252-B963-9892-55A2-3601C232ED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502" y="1313354"/>
            <a:ext cx="2830090" cy="40792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C7ABFA-625D-F7E5-28B5-80583623E375}"/>
              </a:ext>
            </a:extLst>
          </p:cNvPr>
          <p:cNvSpPr txBox="1"/>
          <p:nvPr/>
        </p:nvSpPr>
        <p:spPr>
          <a:xfrm>
            <a:off x="9012845" y="5349990"/>
            <a:ext cx="21323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Century Gothic" panose="020B0502020202020204" pitchFamily="34" charset="0"/>
              </a:rPr>
              <a:t>Source: </a:t>
            </a:r>
            <a:r>
              <a:rPr lang="en-GB" sz="1000" dirty="0" err="1">
                <a:latin typeface="Century Gothic" panose="020B0502020202020204" pitchFamily="34" charset="0"/>
              </a:rPr>
              <a:t>showcake</a:t>
            </a:r>
            <a:r>
              <a:rPr lang="en-GB" sz="1000" dirty="0">
                <a:latin typeface="Century Gothic" panose="020B0502020202020204" pitchFamily="34" charset="0"/>
              </a:rPr>
              <a:t>/Shutterstock</a:t>
            </a:r>
          </a:p>
        </p:txBody>
      </p:sp>
    </p:spTree>
    <p:extLst>
      <p:ext uri="{BB962C8B-B14F-4D97-AF65-F5344CB8AC3E}">
        <p14:creationId xmlns:p14="http://schemas.microsoft.com/office/powerpoint/2010/main" val="2016019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1F67D-F08E-D8A5-412C-903788A69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Equation jigsaw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9405477-A299-086C-F2E8-42655ED630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03341"/>
              </p:ext>
            </p:extLst>
          </p:nvPr>
        </p:nvGraphicFramePr>
        <p:xfrm>
          <a:off x="399323" y="1260000"/>
          <a:ext cx="5696677" cy="53092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96677">
                  <a:extLst>
                    <a:ext uri="{9D8B030D-6E8A-4147-A177-3AD203B41FA5}">
                      <a16:colId xmlns:a16="http://schemas.microsoft.com/office/drawing/2014/main" val="4041466241"/>
                    </a:ext>
                  </a:extLst>
                </a:gridCol>
              </a:tblGrid>
              <a:tr h="57602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entury Gothic" panose="020B0502020202020204" pitchFamily="34" charset="0"/>
                        </a:rPr>
                        <a:t>carbon dioxide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5357558"/>
                  </a:ext>
                </a:extLst>
              </a:tr>
              <a:tr h="57602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entury Gothic" panose="020B0502020202020204" pitchFamily="34" charset="0"/>
                        </a:rPr>
                        <a:t>citric acid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498914"/>
                  </a:ext>
                </a:extLst>
              </a:tr>
              <a:tr h="57602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entury Gothic" panose="020B0502020202020204" pitchFamily="34" charset="0"/>
                        </a:rPr>
                        <a:t>water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002331"/>
                  </a:ext>
                </a:extLst>
              </a:tr>
              <a:tr h="6260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latin typeface="Century Gothic" panose="020B0502020202020204" pitchFamily="34" charset="0"/>
                        </a:rPr>
                        <a:t>sodium </a:t>
                      </a:r>
                      <a:r>
                        <a:rPr lang="en-GB" sz="2000" dirty="0" err="1">
                          <a:latin typeface="Century Gothic" panose="020B0502020202020204" pitchFamily="34" charset="0"/>
                        </a:rPr>
                        <a:t>hydrogencarbonate</a:t>
                      </a:r>
                      <a:endParaRPr lang="en-GB" sz="200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088631"/>
                  </a:ext>
                </a:extLst>
              </a:tr>
              <a:tr h="57602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entury Gothic" panose="020B0502020202020204" pitchFamily="34" charset="0"/>
                        </a:rPr>
                        <a:t>sodium citrate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1064111"/>
                  </a:ext>
                </a:extLst>
              </a:tr>
              <a:tr h="57602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entury Gothic" panose="020B0502020202020204" pitchFamily="34" charset="0"/>
                        </a:rPr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311961"/>
                  </a:ext>
                </a:extLst>
              </a:tr>
              <a:tr h="57602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entury Gothic" panose="020B0502020202020204" pitchFamily="34" charset="0"/>
                        </a:rPr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369567"/>
                  </a:ext>
                </a:extLst>
              </a:tr>
              <a:tr h="57602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entury Gothic" panose="020B0502020202020204" pitchFamily="34" charset="0"/>
                        </a:rPr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971019"/>
                  </a:ext>
                </a:extLst>
              </a:tr>
              <a:tr h="57602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entury Gothic" panose="020B0502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endParaRPr lang="en-GB" sz="2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116805"/>
                  </a:ext>
                </a:extLst>
              </a:tr>
            </a:tbl>
          </a:graphicData>
        </a:graphic>
      </p:graphicFrame>
      <p:pic>
        <p:nvPicPr>
          <p:cNvPr id="5" name="Picture 4" descr="Image of four jigsaw puzzle pieces being fitted together by four sets of hands">
            <a:extLst>
              <a:ext uri="{FF2B5EF4-FFF2-40B4-BE49-F238E27FC236}">
                <a16:creationId xmlns:a16="http://schemas.microsoft.com/office/drawing/2014/main" id="{AE86026C-3975-8F5C-CC4D-6BC916DA9C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4923" y="1260000"/>
            <a:ext cx="4572000" cy="2571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EDF499-13F6-9ADC-EC40-234246F0BDA2}"/>
              </a:ext>
            </a:extLst>
          </p:cNvPr>
          <p:cNvSpPr txBox="1"/>
          <p:nvPr/>
        </p:nvSpPr>
        <p:spPr>
          <a:xfrm>
            <a:off x="10176917" y="3796581"/>
            <a:ext cx="10502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Century Gothic" panose="020B0502020202020204" pitchFamily="34" charset="0"/>
              </a:rPr>
              <a:t>Source: iStock</a:t>
            </a:r>
          </a:p>
        </p:txBody>
      </p:sp>
    </p:spTree>
    <p:extLst>
      <p:ext uri="{BB962C8B-B14F-4D97-AF65-F5344CB8AC3E}">
        <p14:creationId xmlns:p14="http://schemas.microsoft.com/office/powerpoint/2010/main" val="3952285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2C2AC-A9BA-A074-B393-96FB9FF8F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Equations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095BF80-E054-B528-13FB-5610EB2141CC}"/>
              </a:ext>
            </a:extLst>
          </p:cNvPr>
          <p:cNvSpPr txBox="1">
            <a:spLocks/>
          </p:cNvSpPr>
          <p:nvPr/>
        </p:nvSpPr>
        <p:spPr>
          <a:xfrm>
            <a:off x="1" y="1921738"/>
            <a:ext cx="11347939" cy="551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 kern="1200">
                <a:solidFill>
                  <a:srgbClr val="505759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>
                <a:solidFill>
                  <a:schemeClr val="tx1"/>
                </a:solidFill>
              </a:rPr>
              <a:t>sodium </a:t>
            </a:r>
            <a:r>
              <a:rPr lang="en-GB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hydrogencarbonate</a:t>
            </a:r>
            <a:r>
              <a:rPr lang="en-GB" sz="2400" dirty="0">
                <a:solidFill>
                  <a:schemeClr val="tx1"/>
                </a:solidFill>
              </a:rPr>
              <a:t> + citric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 </a:t>
            </a:r>
            <a:r>
              <a:rPr lang="en-GB" sz="24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sodium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citrate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+ water + carbon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dioxide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A6CEA28-8BB8-57EB-ACE0-E6C573565491}"/>
              </a:ext>
            </a:extLst>
          </p:cNvPr>
          <p:cNvSpPr txBox="1">
            <a:spLocks/>
          </p:cNvSpPr>
          <p:nvPr/>
        </p:nvSpPr>
        <p:spPr>
          <a:xfrm>
            <a:off x="1" y="3601099"/>
            <a:ext cx="11347938" cy="8635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600" dirty="0">
                <a:latin typeface="Cambria Math" panose="02040503050406030204" pitchFamily="18" charset="0"/>
                <a:ea typeface="Cambria Math" panose="02040503050406030204" pitchFamily="18" charset="0"/>
              </a:rPr>
              <a:t>3NaHCO</a:t>
            </a:r>
            <a:r>
              <a:rPr lang="en-GB" sz="36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en-GB" sz="3600" dirty="0">
                <a:latin typeface="Cambria Math" panose="02040503050406030204" pitchFamily="18" charset="0"/>
                <a:ea typeface="Cambria Math" panose="02040503050406030204" pitchFamily="18" charset="0"/>
              </a:rPr>
              <a:t> + C</a:t>
            </a:r>
            <a:r>
              <a:rPr lang="en-GB" sz="36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r>
              <a:rPr lang="en-GB" sz="3600" dirty="0"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  <a:r>
              <a:rPr lang="en-GB" sz="36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r>
              <a:rPr lang="en-GB" sz="3600" dirty="0">
                <a:latin typeface="Cambria Math" panose="02040503050406030204" pitchFamily="18" charset="0"/>
                <a:ea typeface="Cambria Math" panose="02040503050406030204" pitchFamily="18" charset="0"/>
              </a:rPr>
              <a:t>O</a:t>
            </a:r>
            <a:r>
              <a:rPr lang="en-GB" sz="36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7  </a:t>
            </a:r>
            <a:r>
              <a:rPr lang="en-GB" sz="3600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 Na</a:t>
            </a:r>
            <a:r>
              <a:rPr lang="en-GB" sz="3600" baseline="-25000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3 </a:t>
            </a:r>
            <a:r>
              <a:rPr lang="en-GB" sz="3600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C</a:t>
            </a:r>
            <a:r>
              <a:rPr lang="en-GB" sz="3600" baseline="-25000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6</a:t>
            </a:r>
            <a:r>
              <a:rPr lang="en-GB" sz="3600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H</a:t>
            </a:r>
            <a:r>
              <a:rPr lang="en-GB" sz="3600" baseline="-25000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5</a:t>
            </a:r>
            <a:r>
              <a:rPr lang="en-GB" sz="3600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O</a:t>
            </a:r>
            <a:r>
              <a:rPr lang="en-GB" sz="3600" baseline="-25000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7  </a:t>
            </a:r>
            <a:r>
              <a:rPr lang="en-GB" sz="3600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+ 3H</a:t>
            </a:r>
            <a:r>
              <a:rPr lang="en-GB" sz="3600" baseline="-25000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2</a:t>
            </a:r>
            <a:r>
              <a:rPr lang="en-US" sz="3600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O + 3CO</a:t>
            </a:r>
            <a:r>
              <a:rPr lang="en-US" sz="3600" baseline="-25000" dirty="0"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2</a:t>
            </a:r>
            <a:endParaRPr lang="en-GB" sz="3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653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11744</TotalTime>
  <Words>1187</Words>
  <Application>Microsoft Office PowerPoint</Application>
  <PresentationFormat>Widescreen</PresentationFormat>
  <Paragraphs>165</Paragraphs>
  <Slides>16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Aptos</vt:lpstr>
      <vt:lpstr>Arial</vt:lpstr>
      <vt:lpstr>Calibri</vt:lpstr>
      <vt:lpstr>Calibri Light</vt:lpstr>
      <vt:lpstr>Cambria Math</vt:lpstr>
      <vt:lpstr>Century Gothic</vt:lpstr>
      <vt:lpstr>Wingdings</vt:lpstr>
      <vt:lpstr>Wingdings 2</vt:lpstr>
      <vt:lpstr>Office Theme</vt:lpstr>
      <vt:lpstr>11–14 years</vt:lpstr>
      <vt:lpstr>Effervescent vitamin C tablets</vt:lpstr>
      <vt:lpstr>Understanding</vt:lpstr>
      <vt:lpstr>Skills</vt:lpstr>
      <vt:lpstr>How do effervescent tablets work?</vt:lpstr>
      <vt:lpstr>Reactants and products</vt:lpstr>
      <vt:lpstr>A reaction occurs when there is…</vt:lpstr>
      <vt:lpstr>Equation jigsaw</vt:lpstr>
      <vt:lpstr>Equations</vt:lpstr>
      <vt:lpstr>Scientific enquiry skills</vt:lpstr>
      <vt:lpstr>Hazard     Precaution/control measure</vt:lpstr>
      <vt:lpstr>Planning your investigation</vt:lpstr>
      <vt:lpstr>Method</vt:lpstr>
      <vt:lpstr>Integrated instructions</vt:lpstr>
      <vt:lpstr>Model results table</vt:lpstr>
      <vt:lpstr>Evaluation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Popping good chemistry presentation 11-14 years</dc:title>
  <dc:creator>Royal Society of Chemistry</dc:creator>
  <cp:keywords>Experiment, investigation; practical, chemical reaction, working scientifically, dissolving, irreversible change, gas, variables, enquiry skills</cp:keywords>
  <dc:description>From rsc.li/3ZLzbFi, find teacher notes, student sheet and a primary version of this experiment_x000d_
</dc:description>
  <cp:lastModifiedBy>Juliet Kennard</cp:lastModifiedBy>
  <cp:revision>613</cp:revision>
  <dcterms:created xsi:type="dcterms:W3CDTF">2021-04-13T16:26:00Z</dcterms:created>
  <dcterms:modified xsi:type="dcterms:W3CDTF">2024-10-14T06:13:14Z</dcterms:modified>
</cp:coreProperties>
</file>