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65" r:id="rId4"/>
    <p:sldId id="266" r:id="rId5"/>
    <p:sldId id="280" r:id="rId6"/>
    <p:sldId id="270" r:id="rId7"/>
    <p:sldId id="279" r:id="rId8"/>
    <p:sldId id="271" r:id="rId9"/>
    <p:sldId id="276" r:id="rId10"/>
    <p:sldId id="277" r:id="rId11"/>
    <p:sldId id="269" r:id="rId12"/>
    <p:sldId id="278" r:id="rId13"/>
    <p:sldId id="275" r:id="rId14"/>
    <p:sldId id="27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BE0490-048B-22EF-1BC1-1CF64EC4D232}" name="Jo Pugh" initials="JP" userId="1187eaa31d8c3d2c"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884"/>
    <a:srgbClr val="F7B7DA"/>
    <a:srgbClr val="FC4C02"/>
    <a:srgbClr val="FF9E1B"/>
    <a:srgbClr val="991E66"/>
    <a:srgbClr val="006F62"/>
    <a:srgbClr val="48A9C5"/>
    <a:srgbClr val="6F2C91"/>
    <a:srgbClr val="84AD40"/>
    <a:srgbClr val="45A5CD"/>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3" autoAdjust="0"/>
    <p:restoredTop sz="93557" autoAdjust="0"/>
  </p:normalViewPr>
  <p:slideViewPr>
    <p:cSldViewPr snapToGrid="0" snapToObjects="1">
      <p:cViewPr varScale="1">
        <p:scale>
          <a:sx n="73" d="100"/>
          <a:sy n="73" d="100"/>
        </p:scale>
        <p:origin x="96" y="149"/>
      </p:cViewPr>
      <p:guideLst/>
    </p:cSldViewPr>
  </p:slideViewPr>
  <p:outlineViewPr>
    <p:cViewPr>
      <p:scale>
        <a:sx n="33" d="100"/>
        <a:sy n="33" d="100"/>
      </p:scale>
      <p:origin x="0" y="-10790"/>
    </p:cViewPr>
  </p:outlineViewPr>
  <p:notesTextViewPr>
    <p:cViewPr>
      <p:scale>
        <a:sx n="1" d="1"/>
        <a:sy n="1" d="1"/>
      </p:scale>
      <p:origin x="0" y="0"/>
    </p:cViewPr>
  </p:notesTextViewPr>
  <p:sorterViewPr>
    <p:cViewPr>
      <p:scale>
        <a:sx n="100" d="100"/>
        <a:sy n="100" d="100"/>
      </p:scale>
      <p:origin x="0" y="-14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AFCA4-7A3C-4A56-B896-0EBE8ABECBB5}" type="datetimeFigureOut">
              <a:rPr lang="en-GB" smtClean="0"/>
              <a:t>11/10/2024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917E64-5854-4E45-96A3-F7FBA6903E48}" type="slidenum">
              <a:rPr lang="en-GB" smtClean="0"/>
              <a:t>‹#›</a:t>
            </a:fld>
            <a:endParaRPr lang="en-GB"/>
          </a:p>
        </p:txBody>
      </p:sp>
    </p:spTree>
    <p:extLst>
      <p:ext uri="{BB962C8B-B14F-4D97-AF65-F5344CB8AC3E}">
        <p14:creationId xmlns:p14="http://schemas.microsoft.com/office/powerpoint/2010/main" val="180376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1</a:t>
            </a:fld>
            <a:endParaRPr lang="en-GB" dirty="0"/>
          </a:p>
        </p:txBody>
      </p:sp>
    </p:spTree>
    <p:extLst>
      <p:ext uri="{BB962C8B-B14F-4D97-AF65-F5344CB8AC3E}">
        <p14:creationId xmlns:p14="http://schemas.microsoft.com/office/powerpoint/2010/main" val="28173467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Clr>
                <a:srgbClr val="DA1884"/>
              </a:buClr>
              <a:buFont typeface="+mj-lt"/>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How do you know a gas was produced? </a:t>
            </a:r>
            <a:endParaRPr lang="en-GB" sz="1800" i="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Clr>
                <a:srgbClr val="DA1884"/>
              </a:buClr>
              <a:buFont typeface="+mj-lt"/>
              <a:buNone/>
            </a:pPr>
            <a:r>
              <a:rPr lang="en-GB" sz="1800" i="1" dirty="0">
                <a:solidFill>
                  <a:srgbClr val="000000"/>
                </a:solidFill>
                <a:effectLst/>
                <a:latin typeface="Century Gothic" panose="020B0502020202020204" pitchFamily="34" charset="0"/>
                <a:ea typeface="Calibri" panose="020F0502020204030204" pitchFamily="34" charset="0"/>
                <a:cs typeface="Calibri" panose="020F0502020204030204" pitchFamily="34" charset="0"/>
              </a:rPr>
              <a:t>Carbon dioxide gas is produced, </a:t>
            </a:r>
            <a:r>
              <a:rPr lang="en-GB" sz="1800" i="1" dirty="0">
                <a:effectLst/>
                <a:latin typeface="Century Gothic" panose="020B0502020202020204" pitchFamily="34" charset="0"/>
                <a:ea typeface="Calibri" panose="020F0502020204030204" pitchFamily="34" charset="0"/>
                <a:cs typeface="Times New Roman" panose="02020603050405020304" pitchFamily="18" charset="0"/>
              </a:rPr>
              <a:t>causing the pressure inside a sealed tube to increase</a:t>
            </a:r>
            <a:r>
              <a:rPr lang="en-GB" sz="1800" i="1" dirty="0">
                <a:solidFill>
                  <a:srgbClr val="000000"/>
                </a:solidFill>
                <a:effectLst/>
                <a:latin typeface="Century Gothic" panose="020B0502020202020204" pitchFamily="34" charset="0"/>
                <a:ea typeface="Calibri" panose="020F0502020204030204" pitchFamily="34" charset="0"/>
                <a:cs typeface="Calibri" panose="020F0502020204030204" pitchFamily="34" charset="0"/>
              </a:rPr>
              <a:t>, making the lid pop off. </a:t>
            </a:r>
          </a:p>
          <a:p>
            <a:pPr marL="0" lvl="0" indent="0">
              <a:lnSpc>
                <a:spcPct val="107000"/>
              </a:lnSpc>
              <a:spcAft>
                <a:spcPts val="800"/>
              </a:spcAft>
              <a:buClr>
                <a:srgbClr val="DA1884"/>
              </a:buClr>
              <a:buFont typeface="+mj-lt"/>
              <a:buNone/>
            </a:pPr>
            <a:endParaRPr lang="en-GB" sz="1800" i="1" dirty="0">
              <a:solidFill>
                <a:srgbClr val="000000"/>
              </a:solidFill>
              <a:effectLst/>
              <a:latin typeface="Century Gothic" panose="020B0502020202020204" pitchFamily="34" charset="0"/>
              <a:ea typeface="Calibri" panose="020F0502020204030204" pitchFamily="34" charset="0"/>
              <a:cs typeface="Calibri" panose="020F0502020204030204" pitchFamily="34" charset="0"/>
            </a:endParaRPr>
          </a:p>
          <a:p>
            <a:pPr marL="0" lvl="0" indent="0">
              <a:lnSpc>
                <a:spcPct val="107000"/>
              </a:lnSpc>
              <a:spcAft>
                <a:spcPts val="800"/>
              </a:spcAft>
              <a:buClr>
                <a:srgbClr val="DA1884"/>
              </a:buClr>
              <a:buFont typeface="+mj-lt"/>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How do you know this is an irreversible reaction? </a:t>
            </a:r>
            <a:r>
              <a:rPr lang="en-GB" sz="18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new </a:t>
            </a:r>
            <a:r>
              <a:rPr lang="en-GB" sz="1800" i="1" dirty="0">
                <a:solidFill>
                  <a:srgbClr val="000000"/>
                </a:solidFill>
                <a:effectLst/>
                <a:latin typeface="Century Gothic" panose="020B0502020202020204" pitchFamily="34" charset="0"/>
                <a:ea typeface="Calibri" panose="020F0502020204030204" pitchFamily="34" charset="0"/>
                <a:cs typeface="Calibri" panose="020F0502020204030204" pitchFamily="34" charset="0"/>
              </a:rPr>
              <a:t>material (carbon dioxide) is produced. This is an irreversible reaction because we cannot put the carbon dioxide back into the vitamin tablet.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10</a:t>
            </a:fld>
            <a:endParaRPr lang="en-GB" dirty="0"/>
          </a:p>
        </p:txBody>
      </p:sp>
    </p:spTree>
    <p:extLst>
      <p:ext uri="{BB962C8B-B14F-4D97-AF65-F5344CB8AC3E}">
        <p14:creationId xmlns:p14="http://schemas.microsoft.com/office/powerpoint/2010/main" val="3340643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Clr>
                <a:srgbClr val="DA1884"/>
              </a:buClr>
              <a:buFont typeface="+mj-lt"/>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What might happen if you changed the quantity of water?</a:t>
            </a:r>
            <a:endParaRPr lang="en-GB" sz="1800" i="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Clr>
                <a:srgbClr val="DA1884"/>
              </a:buClr>
              <a:buFont typeface="+mj-lt"/>
              <a:buNone/>
            </a:pPr>
            <a:r>
              <a:rPr lang="en-GB" sz="1800" i="1" dirty="0">
                <a:solidFill>
                  <a:srgbClr val="000000"/>
                </a:solidFill>
                <a:effectLst/>
                <a:latin typeface="Century Gothic" panose="020B0502020202020204" pitchFamily="34" charset="0"/>
                <a:ea typeface="Calibri" panose="020F0502020204030204" pitchFamily="34" charset="0"/>
                <a:cs typeface="Calibri" panose="020F0502020204030204" pitchFamily="34" charset="0"/>
              </a:rPr>
              <a:t>If you use less water, there will be more space in the tube for the gas, so it will take longer for the lid to pop off. Other variables that you could investigate include temperature of the water, brand of tablet, flavour of tablet. </a:t>
            </a:r>
          </a:p>
          <a:p>
            <a:pPr marL="0" lvl="0" indent="0">
              <a:lnSpc>
                <a:spcPct val="107000"/>
              </a:lnSpc>
              <a:buClr>
                <a:srgbClr val="DA1884"/>
              </a:buClr>
              <a:buFont typeface="+mj-lt"/>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What would happen if you repeated the experiment, using one whole tablet that was crushed up? </a:t>
            </a:r>
            <a:r>
              <a:rPr lang="en-GB" sz="1800" i="1" dirty="0">
                <a:effectLst/>
                <a:latin typeface="Century Gothic" panose="020B0502020202020204" pitchFamily="34" charset="0"/>
                <a:ea typeface="Calibri" panose="020F0502020204030204" pitchFamily="34" charset="0"/>
                <a:cs typeface="Times New Roman" panose="02020603050405020304" pitchFamily="18" charset="0"/>
              </a:rPr>
              <a:t>A powdered tablet would have a larger surface area and so the reaction should be faster. You can ask learners to predict and then demonstrate.</a:t>
            </a:r>
          </a:p>
          <a:p>
            <a:pPr marL="0" marR="0" lvl="0" indent="0" algn="l" defTabSz="914400" rtl="0" eaLnBrk="1" fontAlgn="auto" latinLnBrk="0" hangingPunct="1">
              <a:lnSpc>
                <a:spcPct val="107000"/>
              </a:lnSpc>
              <a:spcBef>
                <a:spcPts val="0"/>
              </a:spcBef>
              <a:spcAft>
                <a:spcPts val="0"/>
              </a:spcAft>
              <a:buClr>
                <a:srgbClr val="DA1884"/>
              </a:buClr>
              <a:buSzTx/>
              <a:buFont typeface="+mj-lt"/>
              <a:buNone/>
              <a:tabLst/>
              <a:defRPr/>
            </a:pPr>
            <a:r>
              <a:rPr lang="en-US" sz="3600" dirty="0"/>
              <a:t>Could you design an experiment to collect the gas in a balloon and measure it? </a:t>
            </a:r>
            <a:r>
              <a:rPr lang="en-US" sz="3600" i="1" dirty="0"/>
              <a:t>By putting a balloon over the top of the tube after the tablet has been added you can collect the gas released by the reaction. Then measure or draw around the balloon to record and compare the amount of gas.</a:t>
            </a:r>
          </a:p>
          <a:p>
            <a:pPr marL="0" lvl="0" indent="0">
              <a:lnSpc>
                <a:spcPct val="107000"/>
              </a:lnSpc>
              <a:buClr>
                <a:srgbClr val="DA1884"/>
              </a:buClr>
              <a:buFont typeface="+mj-l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Clr>
                <a:srgbClr val="DA1884"/>
              </a:buClr>
              <a:buFont typeface="+mj-l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11</a:t>
            </a:fld>
            <a:endParaRPr lang="en-GB" dirty="0"/>
          </a:p>
        </p:txBody>
      </p:sp>
    </p:spTree>
    <p:extLst>
      <p:ext uri="{BB962C8B-B14F-4D97-AF65-F5344CB8AC3E}">
        <p14:creationId xmlns:p14="http://schemas.microsoft.com/office/powerpoint/2010/main" val="2311921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12</a:t>
            </a:fld>
            <a:endParaRPr lang="en-GB" dirty="0"/>
          </a:p>
        </p:txBody>
      </p:sp>
    </p:spTree>
    <p:extLst>
      <p:ext uri="{BB962C8B-B14F-4D97-AF65-F5344CB8AC3E}">
        <p14:creationId xmlns:p14="http://schemas.microsoft.com/office/powerpoint/2010/main" val="167886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14</a:t>
            </a:fld>
            <a:endParaRPr lang="en-GB"/>
          </a:p>
        </p:txBody>
      </p:sp>
    </p:spTree>
    <p:extLst>
      <p:ext uri="{BB962C8B-B14F-4D97-AF65-F5344CB8AC3E}">
        <p14:creationId xmlns:p14="http://schemas.microsoft.com/office/powerpoint/2010/main" val="2062439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Download full teacher notes plus a presentation for learners aged 11-14 years, from https://rsc.li/3ZLzbFi</a:t>
            </a:r>
          </a:p>
        </p:txBody>
      </p:sp>
      <p:sp>
        <p:nvSpPr>
          <p:cNvPr id="4" name="Slide Number Placeholder 3"/>
          <p:cNvSpPr>
            <a:spLocks noGrp="1"/>
          </p:cNvSpPr>
          <p:nvPr>
            <p:ph type="sldNum" sz="quarter" idx="5"/>
          </p:nvPr>
        </p:nvSpPr>
        <p:spPr/>
        <p:txBody>
          <a:bodyPr/>
          <a:lstStyle/>
          <a:p>
            <a:fld id="{4E917E64-5854-4E45-96A3-F7FBA6903E48}" type="slidenum">
              <a:rPr lang="en-GB" smtClean="0"/>
              <a:t>2</a:t>
            </a:fld>
            <a:endParaRPr lang="en-GB" dirty="0"/>
          </a:p>
        </p:txBody>
      </p:sp>
    </p:spTree>
    <p:extLst>
      <p:ext uri="{BB962C8B-B14F-4D97-AF65-F5344CB8AC3E}">
        <p14:creationId xmlns:p14="http://schemas.microsoft.com/office/powerpoint/2010/main" val="47405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may choose to focus on just one or two of these enquiry skills. </a:t>
            </a:r>
          </a:p>
        </p:txBody>
      </p:sp>
      <p:sp>
        <p:nvSpPr>
          <p:cNvPr id="4" name="Slide Number Placeholder 3"/>
          <p:cNvSpPr>
            <a:spLocks noGrp="1"/>
          </p:cNvSpPr>
          <p:nvPr>
            <p:ph type="sldNum" sz="quarter" idx="5"/>
          </p:nvPr>
        </p:nvSpPr>
        <p:spPr/>
        <p:txBody>
          <a:bodyPr/>
          <a:lstStyle/>
          <a:p>
            <a:fld id="{4E917E64-5854-4E45-96A3-F7FBA6903E48}" type="slidenum">
              <a:rPr lang="en-GB" smtClean="0"/>
              <a:t>3</a:t>
            </a:fld>
            <a:endParaRPr lang="en-GB" dirty="0"/>
          </a:p>
        </p:txBody>
      </p:sp>
    </p:spTree>
    <p:extLst>
      <p:ext uri="{BB962C8B-B14F-4D97-AF65-F5344CB8AC3E}">
        <p14:creationId xmlns:p14="http://schemas.microsoft.com/office/powerpoint/2010/main" val="4077179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500"/>
              </a:spcAft>
            </a:pPr>
            <a:r>
              <a:rPr lang="en-GB" dirty="0"/>
              <a:t>Select which terms you want to explore with your learners. </a:t>
            </a:r>
            <a:r>
              <a:rPr lang="en-US" sz="1800" dirty="0">
                <a:effectLst/>
                <a:latin typeface="Century Gothic" panose="020B0502020202020204" pitchFamily="34" charset="0"/>
                <a:ea typeface="Calibri" panose="020F0502020204030204" pitchFamily="34" charset="0"/>
                <a:cs typeface="Times New Roman" panose="02020603050405020304" pitchFamily="18" charset="0"/>
              </a:rPr>
              <a:t>You may choose to hide the </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definitions and </a:t>
            </a:r>
            <a:r>
              <a:rPr lang="en-US" sz="1800" dirty="0">
                <a:effectLst/>
                <a:latin typeface="Century Gothic" panose="020B0502020202020204" pitchFamily="34" charset="0"/>
                <a:ea typeface="Calibri" panose="020F0502020204030204" pitchFamily="34" charset="0"/>
                <a:cs typeface="Times New Roman" panose="02020603050405020304" pitchFamily="18" charset="0"/>
              </a:rPr>
              <a:t>examples on the PowerPoint slide and discuss learners’ ideas first.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4</a:t>
            </a:fld>
            <a:endParaRPr lang="en-GB" dirty="0"/>
          </a:p>
        </p:txBody>
      </p:sp>
    </p:spTree>
    <p:extLst>
      <p:ext uri="{BB962C8B-B14F-4D97-AF65-F5344CB8AC3E}">
        <p14:creationId xmlns:p14="http://schemas.microsoft.com/office/powerpoint/2010/main" val="3336445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500"/>
              </a:spcAft>
            </a:pPr>
            <a:r>
              <a:rPr lang="en-GB" dirty="0"/>
              <a:t>Select which terms you want to explore with your learners. </a:t>
            </a:r>
            <a:r>
              <a:rPr lang="en-US" sz="1200" dirty="0">
                <a:effectLst/>
                <a:latin typeface="Century Gothic" panose="020B0502020202020204" pitchFamily="34" charset="0"/>
                <a:ea typeface="Calibri" panose="020F0502020204030204" pitchFamily="34" charset="0"/>
                <a:cs typeface="Times New Roman" panose="02020603050405020304" pitchFamily="18" charset="0"/>
              </a:rPr>
              <a:t>You may choose to hide the </a:t>
            </a:r>
            <a:r>
              <a:rPr lang="en-GB" sz="1200" dirty="0">
                <a:effectLst/>
                <a:latin typeface="Century Gothic" panose="020B0502020202020204" pitchFamily="34" charset="0"/>
                <a:ea typeface="Calibri" panose="020F0502020204030204" pitchFamily="34" charset="0"/>
                <a:cs typeface="Times New Roman" panose="02020603050405020304" pitchFamily="18" charset="0"/>
              </a:rPr>
              <a:t>definitions and </a:t>
            </a:r>
            <a:r>
              <a:rPr lang="en-US" sz="1200" dirty="0">
                <a:effectLst/>
                <a:latin typeface="Century Gothic" panose="020B0502020202020204" pitchFamily="34" charset="0"/>
                <a:ea typeface="Calibri" panose="020F0502020204030204" pitchFamily="34" charset="0"/>
                <a:cs typeface="Times New Roman" panose="02020603050405020304" pitchFamily="18" charset="0"/>
              </a:rPr>
              <a:t>examples on the PowerPoint slide and discuss learners’ ideas first.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endParaRPr lang="en-GB" dirty="0"/>
          </a:p>
          <a:p>
            <a:endParaRPr lang="en-GB" dirty="0"/>
          </a:p>
        </p:txBody>
      </p:sp>
      <p:sp>
        <p:nvSpPr>
          <p:cNvPr id="4" name="Slide Number Placeholder 3"/>
          <p:cNvSpPr>
            <a:spLocks noGrp="1"/>
          </p:cNvSpPr>
          <p:nvPr>
            <p:ph type="sldNum" sz="quarter" idx="5"/>
          </p:nvPr>
        </p:nvSpPr>
        <p:spPr/>
        <p:txBody>
          <a:bodyPr/>
          <a:lstStyle/>
          <a:p>
            <a:fld id="{15D66BD8-328F-4450-A4B1-418F53138521}" type="slidenum">
              <a:rPr lang="en-GB" smtClean="0"/>
              <a:t>5</a:t>
            </a:fld>
            <a:endParaRPr lang="en-GB"/>
          </a:p>
        </p:txBody>
      </p:sp>
    </p:spTree>
    <p:extLst>
      <p:ext uri="{BB962C8B-B14F-4D97-AF65-F5344CB8AC3E}">
        <p14:creationId xmlns:p14="http://schemas.microsoft.com/office/powerpoint/2010/main" val="1560031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6</a:t>
            </a:fld>
            <a:endParaRPr lang="en-GB" dirty="0"/>
          </a:p>
        </p:txBody>
      </p:sp>
    </p:spTree>
    <p:extLst>
      <p:ext uri="{BB962C8B-B14F-4D97-AF65-F5344CB8AC3E}">
        <p14:creationId xmlns:p14="http://schemas.microsoft.com/office/powerpoint/2010/main" val="3552115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7</a:t>
            </a:fld>
            <a:endParaRPr lang="en-GB" dirty="0"/>
          </a:p>
        </p:txBody>
      </p:sp>
    </p:spTree>
    <p:extLst>
      <p:ext uri="{BB962C8B-B14F-4D97-AF65-F5344CB8AC3E}">
        <p14:creationId xmlns:p14="http://schemas.microsoft.com/office/powerpoint/2010/main" val="1287529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necessary, spend some time checking</a:t>
            </a:r>
            <a:r>
              <a:rPr lang="en-GB" baseline="0" dirty="0"/>
              <a:t> that learners know how to use stopwatches and measuring cylinders correctly.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For learners not confident to work out half of the volume of water you can specify to use 30ml of water</a:t>
            </a:r>
          </a:p>
          <a:p>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8</a:t>
            </a:fld>
            <a:endParaRPr lang="en-GB" dirty="0"/>
          </a:p>
        </p:txBody>
      </p:sp>
    </p:spTree>
    <p:extLst>
      <p:ext uri="{BB962C8B-B14F-4D97-AF65-F5344CB8AC3E}">
        <p14:creationId xmlns:p14="http://schemas.microsoft.com/office/powerpoint/2010/main" val="3339660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that some learners may not know about mean values and how to calculate.</a:t>
            </a:r>
          </a:p>
          <a:p>
            <a:endParaRPr lang="en-GB" dirty="0"/>
          </a:p>
          <a:p>
            <a:r>
              <a:rPr lang="en-GB" dirty="0"/>
              <a:t>You </a:t>
            </a:r>
            <a:r>
              <a:rPr lang="en-GB" baseline="0" dirty="0"/>
              <a:t>may want to ask learners to create their own results table. You can use this as a prompt and ask learners how it could be improved (e.g. </a:t>
            </a:r>
            <a:r>
              <a:rPr lang="en-GB" sz="1200" kern="1200" dirty="0">
                <a:solidFill>
                  <a:schemeClr val="tx1"/>
                </a:solidFill>
                <a:effectLst/>
                <a:latin typeface="+mn-lt"/>
                <a:ea typeface="+mn-ea"/>
                <a:cs typeface="+mn-cs"/>
              </a:rPr>
              <a:t>time for lid to pop off instead of time) before learners create</a:t>
            </a:r>
            <a:r>
              <a:rPr lang="en-GB" sz="1200" kern="1200" baseline="0" dirty="0">
                <a:solidFill>
                  <a:schemeClr val="tx1"/>
                </a:solidFill>
                <a:effectLst/>
                <a:latin typeface="+mn-lt"/>
                <a:ea typeface="+mn-ea"/>
                <a:cs typeface="+mn-cs"/>
              </a:rPr>
              <a:t> their own table of results.</a:t>
            </a:r>
            <a:endParaRPr lang="en-GB" dirty="0"/>
          </a:p>
        </p:txBody>
      </p:sp>
      <p:sp>
        <p:nvSpPr>
          <p:cNvPr id="4" name="Slide Number Placeholder 3"/>
          <p:cNvSpPr>
            <a:spLocks noGrp="1"/>
          </p:cNvSpPr>
          <p:nvPr>
            <p:ph type="sldNum" sz="quarter" idx="5"/>
          </p:nvPr>
        </p:nvSpPr>
        <p:spPr/>
        <p:txBody>
          <a:bodyPr/>
          <a:lstStyle/>
          <a:p>
            <a:fld id="{4E917E64-5854-4E45-96A3-F7FBA6903E48}" type="slidenum">
              <a:rPr lang="en-GB" smtClean="0"/>
              <a:t>9</a:t>
            </a:fld>
            <a:endParaRPr lang="en-GB" dirty="0"/>
          </a:p>
        </p:txBody>
      </p:sp>
    </p:spTree>
    <p:extLst>
      <p:ext uri="{BB962C8B-B14F-4D97-AF65-F5344CB8AC3E}">
        <p14:creationId xmlns:p14="http://schemas.microsoft.com/office/powerpoint/2010/main" val="1081033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eries 1 title 1-lin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E4440F-4AA3-FF49-81FC-87C4FB87A64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05695"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2" y="5499067"/>
            <a:ext cx="5728569" cy="71384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Racing liquids</a:t>
            </a:r>
            <a:endParaRPr lang="en-US" dirty="0"/>
          </a:p>
        </p:txBody>
      </p:sp>
      <p:pic>
        <p:nvPicPr>
          <p:cNvPr id="9" name="Picture 8">
            <a:extLst>
              <a:ext uri="{FF2B5EF4-FFF2-40B4-BE49-F238E27FC236}">
                <a16:creationId xmlns:a16="http://schemas.microsoft.com/office/drawing/2014/main" id="{3BB2E660-E01F-9449-8905-216C15F03DA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147578" y="6007143"/>
            <a:ext cx="2463780" cy="713843"/>
          </a:xfrm>
          <a:prstGeom prst="rect">
            <a:avLst/>
          </a:prstGeom>
        </p:spPr>
      </p:pic>
    </p:spTree>
    <p:extLst>
      <p:ext uri="{BB962C8B-B14F-4D97-AF65-F5344CB8AC3E}">
        <p14:creationId xmlns:p14="http://schemas.microsoft.com/office/powerpoint/2010/main" val="1226937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Series 1 title 2-lin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4AD2116-FD9D-CC47-8FD7-656788D5E4B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05695"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2" y="5236021"/>
            <a:ext cx="5728569" cy="135893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Fire extinguisher</a:t>
            </a:r>
          </a:p>
          <a:p>
            <a:r>
              <a:rPr lang="en-GB" dirty="0"/>
              <a:t>experiment</a:t>
            </a:r>
            <a:endParaRPr lang="en-US" dirty="0"/>
          </a:p>
        </p:txBody>
      </p:sp>
      <p:pic>
        <p:nvPicPr>
          <p:cNvPr id="7" name="Picture 6">
            <a:extLst>
              <a:ext uri="{FF2B5EF4-FFF2-40B4-BE49-F238E27FC236}">
                <a16:creationId xmlns:a16="http://schemas.microsoft.com/office/drawing/2014/main" id="{33BAA71B-C8C5-0044-B6F6-4F1BC75638B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38897" y="6019729"/>
            <a:ext cx="2384067" cy="690747"/>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ries 1 introductio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134035-30F7-714A-8693-9A7EF4F0F78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718FAEF5-B0DA-5043-A360-71A3F0DD0456}"/>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226702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Series 1 basic tex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134035-30F7-714A-8693-9A7EF4F0F78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Series 1 bulleted lis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134035-30F7-714A-8693-9A7EF4F0F78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DA1884"/>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10/11/2024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71" r:id="rId4"/>
    <p:sldLayoutId id="2147483667"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ZLzbFi"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CC04C-3614-F943-80FE-7697E6A7AA3A}"/>
              </a:ext>
            </a:extLst>
          </p:cNvPr>
          <p:cNvSpPr>
            <a:spLocks noGrp="1"/>
          </p:cNvSpPr>
          <p:nvPr>
            <p:ph type="ctrTitle"/>
          </p:nvPr>
        </p:nvSpPr>
        <p:spPr>
          <a:xfrm>
            <a:off x="580642" y="4692426"/>
            <a:ext cx="5728570" cy="675693"/>
          </a:xfrm>
        </p:spPr>
        <p:txBody>
          <a:bodyPr>
            <a:normAutofit/>
          </a:bodyPr>
          <a:lstStyle/>
          <a:p>
            <a:r>
              <a:rPr lang="en-GB" sz="2200" b="0" dirty="0"/>
              <a:t>Downloaded from </a:t>
            </a:r>
            <a:r>
              <a:rPr lang="en-GB" sz="1800" b="0" dirty="0">
                <a:hlinkClick r:id="rId3"/>
              </a:rPr>
              <a:t>rsc.li/3ZLzbFi</a:t>
            </a:r>
            <a:br>
              <a:rPr lang="en-GB" dirty="0"/>
            </a:br>
            <a:endParaRPr lang="en-US" dirty="0"/>
          </a:p>
        </p:txBody>
      </p:sp>
      <p:sp>
        <p:nvSpPr>
          <p:cNvPr id="3" name="Subtitle 2">
            <a:extLst>
              <a:ext uri="{FF2B5EF4-FFF2-40B4-BE49-F238E27FC236}">
                <a16:creationId xmlns:a16="http://schemas.microsoft.com/office/drawing/2014/main" id="{5E8E2473-BCD1-AE4B-9505-EFBB7A4ED9D9}"/>
              </a:ext>
            </a:extLst>
          </p:cNvPr>
          <p:cNvSpPr>
            <a:spLocks noGrp="1"/>
          </p:cNvSpPr>
          <p:nvPr>
            <p:ph type="subTitle" idx="1"/>
          </p:nvPr>
        </p:nvSpPr>
        <p:spPr>
          <a:xfrm>
            <a:off x="580642" y="5142145"/>
            <a:ext cx="5728570" cy="1550755"/>
          </a:xfrm>
        </p:spPr>
        <p:txBody>
          <a:bodyPr/>
          <a:lstStyle/>
          <a:p>
            <a:r>
              <a:rPr lang="en-US" dirty="0"/>
              <a:t>Popping good </a:t>
            </a:r>
          </a:p>
          <a:p>
            <a:r>
              <a:rPr lang="en-US" dirty="0"/>
              <a:t>chemistry</a:t>
            </a:r>
          </a:p>
        </p:txBody>
      </p:sp>
    </p:spTree>
    <p:extLst>
      <p:ext uri="{BB962C8B-B14F-4D97-AF65-F5344CB8AC3E}">
        <p14:creationId xmlns:p14="http://schemas.microsoft.com/office/powerpoint/2010/main" val="35208192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0FBC4-E5A0-2B4E-B667-B01B476E95B5}"/>
              </a:ext>
            </a:extLst>
          </p:cNvPr>
          <p:cNvSpPr>
            <a:spLocks noGrp="1"/>
          </p:cNvSpPr>
          <p:nvPr>
            <p:ph type="title"/>
          </p:nvPr>
        </p:nvSpPr>
        <p:spPr/>
        <p:txBody>
          <a:bodyPr/>
          <a:lstStyle/>
          <a:p>
            <a:r>
              <a:rPr lang="en-US" dirty="0"/>
              <a:t>What did you find out (understanding)?</a:t>
            </a:r>
          </a:p>
        </p:txBody>
      </p:sp>
      <p:sp>
        <p:nvSpPr>
          <p:cNvPr id="3" name="Content Placeholder 2">
            <a:extLst>
              <a:ext uri="{FF2B5EF4-FFF2-40B4-BE49-F238E27FC236}">
                <a16:creationId xmlns:a16="http://schemas.microsoft.com/office/drawing/2014/main" id="{0D0E104D-68A1-6645-85D4-0A6FDB0CC194}"/>
              </a:ext>
            </a:extLst>
          </p:cNvPr>
          <p:cNvSpPr>
            <a:spLocks noGrp="1"/>
          </p:cNvSpPr>
          <p:nvPr>
            <p:ph idx="1"/>
          </p:nvPr>
        </p:nvSpPr>
        <p:spPr/>
        <p:txBody>
          <a:bodyPr/>
          <a:lstStyle/>
          <a:p>
            <a:r>
              <a:rPr lang="en-US" dirty="0"/>
              <a:t>How do you know a gas was produced?</a:t>
            </a:r>
          </a:p>
          <a:p>
            <a:endParaRPr lang="en-US" dirty="0"/>
          </a:p>
          <a:p>
            <a:pPr marL="0" indent="0">
              <a:buNone/>
            </a:pPr>
            <a:endParaRPr lang="en-US" dirty="0"/>
          </a:p>
          <a:p>
            <a:endParaRPr lang="en-US" dirty="0"/>
          </a:p>
          <a:p>
            <a:endParaRPr lang="en-US" dirty="0"/>
          </a:p>
          <a:p>
            <a:r>
              <a:rPr lang="en-US" dirty="0"/>
              <a:t>How do you know this is an irreversible reaction?</a:t>
            </a:r>
          </a:p>
          <a:p>
            <a:endParaRPr lang="en-US" dirty="0"/>
          </a:p>
          <a:p>
            <a:endParaRPr lang="en-US" dirty="0"/>
          </a:p>
          <a:p>
            <a:endParaRPr lang="en-US" dirty="0"/>
          </a:p>
          <a:p>
            <a:endParaRPr lang="en-US" dirty="0"/>
          </a:p>
          <a:p>
            <a:pPr marL="0" indent="0">
              <a:buNone/>
            </a:pPr>
            <a:endParaRPr lang="en-US" dirty="0"/>
          </a:p>
        </p:txBody>
      </p:sp>
      <p:pic>
        <p:nvPicPr>
          <p:cNvPr id="5" name="Picture 4">
            <a:extLst>
              <a:ext uri="{FF2B5EF4-FFF2-40B4-BE49-F238E27FC236}">
                <a16:creationId xmlns:a16="http://schemas.microsoft.com/office/drawing/2014/main" id="{820F1A2B-C68C-4DC3-92E2-16A2E1D985E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2397246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0FBC4-E5A0-2B4E-B667-B01B476E95B5}"/>
              </a:ext>
            </a:extLst>
          </p:cNvPr>
          <p:cNvSpPr>
            <a:spLocks noGrp="1"/>
          </p:cNvSpPr>
          <p:nvPr>
            <p:ph type="title"/>
          </p:nvPr>
        </p:nvSpPr>
        <p:spPr/>
        <p:txBody>
          <a:bodyPr/>
          <a:lstStyle/>
          <a:p>
            <a:r>
              <a:rPr lang="en-US" dirty="0"/>
              <a:t>What did you find out (enquiry skills)?</a:t>
            </a:r>
          </a:p>
        </p:txBody>
      </p:sp>
      <p:sp>
        <p:nvSpPr>
          <p:cNvPr id="3" name="Content Placeholder 2">
            <a:extLst>
              <a:ext uri="{FF2B5EF4-FFF2-40B4-BE49-F238E27FC236}">
                <a16:creationId xmlns:a16="http://schemas.microsoft.com/office/drawing/2014/main" id="{0D0E104D-68A1-6645-85D4-0A6FDB0CC194}"/>
              </a:ext>
            </a:extLst>
          </p:cNvPr>
          <p:cNvSpPr>
            <a:spLocks noGrp="1"/>
          </p:cNvSpPr>
          <p:nvPr>
            <p:ph idx="1"/>
          </p:nvPr>
        </p:nvSpPr>
        <p:spPr/>
        <p:txBody>
          <a:bodyPr/>
          <a:lstStyle/>
          <a:p>
            <a:r>
              <a:rPr lang="en-US" dirty="0"/>
              <a:t>If you repeated the experiment, what variables could you change and investigate? For example, could the amount of water affect the time taken for the lid to pop off?</a:t>
            </a:r>
          </a:p>
          <a:p>
            <a:pPr marL="0" indent="0">
              <a:buNone/>
            </a:pPr>
            <a:endParaRPr lang="en-US" dirty="0"/>
          </a:p>
          <a:p>
            <a:endParaRPr lang="en-US" dirty="0"/>
          </a:p>
          <a:p>
            <a:r>
              <a:rPr lang="en-US" dirty="0"/>
              <a:t>What would happen if you repeated the experiment using one whole tablet that was crushed up?</a:t>
            </a:r>
          </a:p>
          <a:p>
            <a:endParaRPr lang="en-US" dirty="0"/>
          </a:p>
          <a:p>
            <a:endParaRPr lang="en-US" dirty="0"/>
          </a:p>
          <a:p>
            <a:r>
              <a:rPr lang="en-US" dirty="0"/>
              <a:t>Could you design an experiment to collect the gas in a balloon and measure it?</a:t>
            </a:r>
          </a:p>
          <a:p>
            <a:pPr marL="0" indent="0">
              <a:buNone/>
            </a:pPr>
            <a:endParaRPr lang="en-US" dirty="0"/>
          </a:p>
        </p:txBody>
      </p:sp>
      <p:pic>
        <p:nvPicPr>
          <p:cNvPr id="6" name="Picture 5">
            <a:extLst>
              <a:ext uri="{FF2B5EF4-FFF2-40B4-BE49-F238E27FC236}">
                <a16:creationId xmlns:a16="http://schemas.microsoft.com/office/drawing/2014/main" id="{BEC4DFD0-D520-0E6C-0F59-17185DB5C69C}"/>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746846" y="4625006"/>
            <a:ext cx="1061599" cy="2042492"/>
          </a:xfrm>
          <a:prstGeom prst="rect">
            <a:avLst/>
          </a:prstGeom>
        </p:spPr>
      </p:pic>
    </p:spTree>
    <p:extLst>
      <p:ext uri="{BB962C8B-B14F-4D97-AF65-F5344CB8AC3E}">
        <p14:creationId xmlns:p14="http://schemas.microsoft.com/office/powerpoint/2010/main" val="2358539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0FBC4-E5A0-2B4E-B667-B01B476E95B5}"/>
              </a:ext>
            </a:extLst>
          </p:cNvPr>
          <p:cNvSpPr>
            <a:spLocks noGrp="1"/>
          </p:cNvSpPr>
          <p:nvPr>
            <p:ph type="title"/>
          </p:nvPr>
        </p:nvSpPr>
        <p:spPr/>
        <p:txBody>
          <a:bodyPr/>
          <a:lstStyle/>
          <a:p>
            <a:r>
              <a:rPr lang="en-US" dirty="0"/>
              <a:t>What did you find out (everyday life)?</a:t>
            </a:r>
          </a:p>
        </p:txBody>
      </p:sp>
      <p:sp>
        <p:nvSpPr>
          <p:cNvPr id="3" name="Content Placeholder 2">
            <a:extLst>
              <a:ext uri="{FF2B5EF4-FFF2-40B4-BE49-F238E27FC236}">
                <a16:creationId xmlns:a16="http://schemas.microsoft.com/office/drawing/2014/main" id="{0D0E104D-68A1-6645-85D4-0A6FDB0CC194}"/>
              </a:ext>
            </a:extLst>
          </p:cNvPr>
          <p:cNvSpPr>
            <a:spLocks noGrp="1"/>
          </p:cNvSpPr>
          <p:nvPr>
            <p:ph idx="1"/>
          </p:nvPr>
        </p:nvSpPr>
        <p:spPr>
          <a:xfrm>
            <a:off x="540000" y="1260000"/>
            <a:ext cx="9124995" cy="5279023"/>
          </a:xfrm>
        </p:spPr>
        <p:txBody>
          <a:bodyPr/>
          <a:lstStyle/>
          <a:p>
            <a:pPr marL="285750" indent="-285750"/>
            <a:r>
              <a:rPr lang="en-US" dirty="0"/>
              <a:t>Can you think of any other chemical reactions that produce carbon dioxide?</a:t>
            </a:r>
          </a:p>
          <a:p>
            <a:pPr marL="628650" lvl="1" indent="-285750"/>
            <a:r>
              <a:rPr lang="en-US" dirty="0">
                <a:solidFill>
                  <a:srgbClr val="DA1884"/>
                </a:solidFill>
                <a:latin typeface="Century Gothic" panose="020B0502020202020204" pitchFamily="34" charset="0"/>
              </a:rPr>
              <a:t>Bicarbonate of soda and vinegar in a model volcano.</a:t>
            </a:r>
          </a:p>
          <a:p>
            <a:pPr marL="628650" lvl="1" indent="-285750"/>
            <a:r>
              <a:rPr lang="en-US" dirty="0">
                <a:solidFill>
                  <a:srgbClr val="DA1884"/>
                </a:solidFill>
                <a:latin typeface="Century Gothic" panose="020B0502020202020204" pitchFamily="34" charset="0"/>
              </a:rPr>
              <a:t>Bicarbonate of soda and citric acid in sherbet sweets.</a:t>
            </a:r>
          </a:p>
          <a:p>
            <a:pPr marL="628650" lvl="1" indent="-285750"/>
            <a:r>
              <a:rPr lang="en-US" dirty="0">
                <a:solidFill>
                  <a:srgbClr val="DA1884"/>
                </a:solidFill>
                <a:latin typeface="Century Gothic" panose="020B0502020202020204" pitchFamily="34" charset="0"/>
              </a:rPr>
              <a:t>Burning of fossil fuels.</a:t>
            </a:r>
          </a:p>
          <a:p>
            <a:pPr marL="628650" lvl="1" indent="-285750"/>
            <a:r>
              <a:rPr lang="en-US" dirty="0">
                <a:solidFill>
                  <a:srgbClr val="DA1884"/>
                </a:solidFill>
                <a:latin typeface="Century Gothic" panose="020B0502020202020204" pitchFamily="34" charset="0"/>
              </a:rPr>
              <a:t>Respiration (breathing) in animals.</a:t>
            </a:r>
          </a:p>
          <a:p>
            <a:pPr marL="628650" lvl="1" indent="-285750"/>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06E97FDD-6BDF-1346-8E58-F66FACC7734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641095" y="4617124"/>
            <a:ext cx="1124965" cy="2038999"/>
          </a:xfrm>
          <a:prstGeom prst="rect">
            <a:avLst/>
          </a:prstGeom>
        </p:spPr>
      </p:pic>
    </p:spTree>
    <p:extLst>
      <p:ext uri="{BB962C8B-B14F-4D97-AF65-F5344CB8AC3E}">
        <p14:creationId xmlns:p14="http://schemas.microsoft.com/office/powerpoint/2010/main" val="81058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36C445-97F1-5949-BD1E-E9AC5E267771}"/>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843681" y="4628498"/>
            <a:ext cx="927376" cy="2038999"/>
          </a:xfrm>
          <a:prstGeom prst="rect">
            <a:avLst/>
          </a:prstGeom>
        </p:spPr>
      </p:pic>
      <p:sp>
        <p:nvSpPr>
          <p:cNvPr id="2" name="Title 1">
            <a:extLst>
              <a:ext uri="{FF2B5EF4-FFF2-40B4-BE49-F238E27FC236}">
                <a16:creationId xmlns:a16="http://schemas.microsoft.com/office/drawing/2014/main" id="{E9FAD2F2-EE1D-F343-A2C5-DA71AF7F8DA6}"/>
              </a:ext>
            </a:extLst>
          </p:cNvPr>
          <p:cNvSpPr>
            <a:spLocks noGrp="1"/>
          </p:cNvSpPr>
          <p:nvPr>
            <p:ph type="title"/>
          </p:nvPr>
        </p:nvSpPr>
        <p:spPr>
          <a:xfrm>
            <a:off x="540000" y="343903"/>
            <a:ext cx="9540000" cy="440661"/>
          </a:xfrm>
        </p:spPr>
        <p:txBody>
          <a:bodyPr/>
          <a:lstStyle/>
          <a:p>
            <a:r>
              <a:rPr lang="en-US" dirty="0"/>
              <a:t>Evaluation</a:t>
            </a:r>
          </a:p>
        </p:txBody>
      </p:sp>
      <p:sp>
        <p:nvSpPr>
          <p:cNvPr id="3" name="Content Placeholder 2">
            <a:extLst>
              <a:ext uri="{FF2B5EF4-FFF2-40B4-BE49-F238E27FC236}">
                <a16:creationId xmlns:a16="http://schemas.microsoft.com/office/drawing/2014/main" id="{55B5EE6A-5643-2447-A449-DF5E3502C11E}"/>
              </a:ext>
            </a:extLst>
          </p:cNvPr>
          <p:cNvSpPr>
            <a:spLocks noGrp="1"/>
          </p:cNvSpPr>
          <p:nvPr>
            <p:ph idx="1"/>
          </p:nvPr>
        </p:nvSpPr>
        <p:spPr>
          <a:xfrm>
            <a:off x="581236" y="890608"/>
            <a:ext cx="9540000" cy="3923608"/>
          </a:xfrm>
        </p:spPr>
        <p:txBody>
          <a:bodyPr>
            <a:noAutofit/>
          </a:bodyPr>
          <a:lstStyle/>
          <a:p>
            <a:r>
              <a:rPr lang="en-US" sz="2000" dirty="0"/>
              <a:t>How do you feel about our learning objectives today?</a:t>
            </a:r>
          </a:p>
          <a:p>
            <a:pPr marL="0" indent="0">
              <a:buNone/>
            </a:pPr>
            <a:r>
              <a:rPr lang="en-US" sz="2000" b="1" dirty="0">
                <a:solidFill>
                  <a:srgbClr val="DA1884"/>
                </a:solidFill>
              </a:rPr>
              <a:t>Understanding</a:t>
            </a:r>
          </a:p>
          <a:p>
            <a:r>
              <a:rPr lang="en-US" sz="2000" dirty="0"/>
              <a:t>I understand that some solids dissolve.</a:t>
            </a:r>
          </a:p>
          <a:p>
            <a:r>
              <a:rPr lang="en-US" sz="2000" dirty="0"/>
              <a:t>I can describe an irreversible change.</a:t>
            </a:r>
          </a:p>
          <a:p>
            <a:pPr lvl="0"/>
            <a:r>
              <a:rPr lang="en-US" sz="2000" dirty="0"/>
              <a:t>I know </a:t>
            </a:r>
            <a:r>
              <a:rPr lang="en-GB" sz="2000" dirty="0"/>
              <a:t>that an irreversible change produces new materials. </a:t>
            </a:r>
            <a:endParaRPr lang="en-US" sz="2000" dirty="0"/>
          </a:p>
          <a:p>
            <a:pPr marL="0" indent="0">
              <a:buNone/>
            </a:pPr>
            <a:r>
              <a:rPr lang="en-US" sz="2000" b="1" dirty="0">
                <a:solidFill>
                  <a:srgbClr val="DA1884"/>
                </a:solidFill>
              </a:rPr>
              <a:t>Enquiry skills</a:t>
            </a:r>
          </a:p>
          <a:p>
            <a:r>
              <a:rPr lang="en-US" sz="2000" dirty="0"/>
              <a:t>I can make and test predictions.</a:t>
            </a:r>
          </a:p>
          <a:p>
            <a:r>
              <a:rPr lang="en-US" sz="2000" dirty="0"/>
              <a:t>I can make observations, take measurements and record my results.</a:t>
            </a:r>
          </a:p>
          <a:p>
            <a:r>
              <a:rPr lang="en-US" sz="2000" dirty="0"/>
              <a:t>I understand what ‘variables’ are.</a:t>
            </a:r>
          </a:p>
          <a:p>
            <a:r>
              <a:rPr lang="en-US" sz="2000" dirty="0"/>
              <a:t>I can suggest how to improve my investigation.</a:t>
            </a:r>
          </a:p>
        </p:txBody>
      </p:sp>
      <p:pic>
        <p:nvPicPr>
          <p:cNvPr id="7" name="Content Placeholder 7" descr="Five hands holding up 1-5 fingers">
            <a:extLst>
              <a:ext uri="{FF2B5EF4-FFF2-40B4-BE49-F238E27FC236}">
                <a16:creationId xmlns:a16="http://schemas.microsoft.com/office/drawing/2014/main" id="{F42FC09C-767F-42E2-A6BF-AA233A9BF21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690255" y="5246041"/>
            <a:ext cx="6920267" cy="1611959"/>
          </a:xfrm>
          <a:prstGeom prst="rect">
            <a:avLst/>
          </a:prstGeom>
        </p:spPr>
      </p:pic>
    </p:spTree>
    <p:extLst>
      <p:ext uri="{BB962C8B-B14F-4D97-AF65-F5344CB8AC3E}">
        <p14:creationId xmlns:p14="http://schemas.microsoft.com/office/powerpoint/2010/main" val="322719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4">
            <a:extLst>
              <a:ext uri="{FF2B5EF4-FFF2-40B4-BE49-F238E27FC236}">
                <a16:creationId xmlns:a16="http://schemas.microsoft.com/office/drawing/2014/main" id="{939E9279-BB92-4E18-93BF-E4D6A86A2D2F}"/>
              </a:ext>
            </a:extLst>
          </p:cNvPr>
          <p:cNvSpPr>
            <a:spLocks noGrp="1"/>
          </p:cNvSpPr>
          <p:nvPr>
            <p:ph type="title" idx="4294967295"/>
          </p:nvPr>
        </p:nvSpPr>
        <p:spPr>
          <a:xfrm>
            <a:off x="0" y="3343003"/>
            <a:ext cx="12192000" cy="3520440"/>
          </a:xfrm>
          <a:prstGeom prst="rect">
            <a:avLst/>
          </a:prstGeom>
          <a:solidFill>
            <a:schemeClr val="bg1"/>
          </a:solid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marL="0" indent="0" algn="l" defTabSz="914400" rtl="0" eaLnBrk="1" latinLnBrk="0" hangingPunct="1">
              <a:lnSpc>
                <a:spcPct val="90000"/>
              </a:lnSpc>
              <a:spcBef>
                <a:spcPts val="0"/>
              </a:spcBef>
              <a:buFont typeface="Arial" panose="020B0604020202020204" pitchFamily="34" charset="0"/>
              <a:buNone/>
              <a:defRPr sz="5000" b="1" i="0" kern="1200">
                <a:solidFill>
                  <a:srgbClr val="DA1884"/>
                </a:solidFill>
                <a:latin typeface="Century Gothic" panose="020B0502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3600" b="1" i="0" u="none" strike="noStrike" kern="1200" cap="none" spc="0" normalizeH="0" baseline="0" noProof="0" dirty="0">
                <a:ln>
                  <a:noFill/>
                </a:ln>
                <a:solidFill>
                  <a:srgbClr val="DA1884"/>
                </a:solidFill>
                <a:effectLst/>
                <a:uLnTx/>
                <a:uFillTx/>
                <a:latin typeface="Century Gothic" panose="020B0502020202020204" pitchFamily="34" charset="0"/>
                <a:ea typeface="+mn-ea"/>
                <a:cs typeface="+mn-cs"/>
              </a:rPr>
              <a:t>   Acknowledgements</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3600" b="1" i="0" u="none" strike="noStrike" kern="1200" cap="none" spc="0" normalizeH="0" baseline="0" noProof="0" dirty="0">
              <a:ln>
                <a:noFill/>
              </a:ln>
              <a:solidFill>
                <a:srgbClr val="DA1884"/>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DA1884"/>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DA1884"/>
                </a:solidFill>
                <a:effectLst/>
                <a:uLnTx/>
                <a:uFillTx/>
                <a:latin typeface="Century Gothic" panose="020B0502020202020204" pitchFamily="34" charset="0"/>
                <a:ea typeface="+mn-ea"/>
                <a:cs typeface="+mn-cs"/>
              </a:rPr>
              <a:t> </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DA1884"/>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5000" b="1" i="0" u="none" strike="noStrike" kern="1200" cap="none" spc="0" normalizeH="0" baseline="0" noProof="0" dirty="0">
              <a:ln>
                <a:noFill/>
              </a:ln>
              <a:solidFill>
                <a:srgbClr val="DA1884"/>
              </a:solidFill>
              <a:effectLst/>
              <a:uLnTx/>
              <a:uFillTx/>
              <a:latin typeface="Century Gothic" panose="020B0502020202020204" pitchFamily="34" charset="0"/>
              <a:ea typeface="+mn-ea"/>
              <a:cs typeface="+mn-cs"/>
            </a:endParaRPr>
          </a:p>
        </p:txBody>
      </p:sp>
      <p:sp>
        <p:nvSpPr>
          <p:cNvPr id="5" name="TextBox 5">
            <a:extLst>
              <a:ext uri="{FF2B5EF4-FFF2-40B4-BE49-F238E27FC236}">
                <a16:creationId xmlns:a16="http://schemas.microsoft.com/office/drawing/2014/main" id="{6CDFEAAA-6B1C-4962-9A55-E0A591074C8C}"/>
              </a:ext>
            </a:extLst>
          </p:cNvPr>
          <p:cNvSpPr txBox="1"/>
          <p:nvPr/>
        </p:nvSpPr>
        <p:spPr>
          <a:xfrm>
            <a:off x="303245" y="3912748"/>
            <a:ext cx="11678084" cy="33827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a:latin typeface="Century Gothic" panose="020B0502020202020204" pitchFamily="34" charset="0"/>
              </a:rPr>
              <a:t>Slide 2: image © Royal Society of Chemistry</a:t>
            </a:r>
          </a:p>
          <a:p>
            <a:r>
              <a:rPr lang="en-GB" sz="1600" dirty="0">
                <a:latin typeface="Century Gothic" panose="020B0502020202020204" pitchFamily="34" charset="0"/>
              </a:rPr>
              <a:t>Slide 4: image 1 © Phil Lenoir/Shutterstock; image 2 © </a:t>
            </a:r>
            <a:r>
              <a:rPr lang="en-GB" sz="1600" dirty="0" err="1">
                <a:latin typeface="Century Gothic" panose="020B0502020202020204" pitchFamily="34" charset="0"/>
              </a:rPr>
              <a:t>showcake</a:t>
            </a:r>
            <a:r>
              <a:rPr lang="en-GB" sz="1600" dirty="0">
                <a:latin typeface="Century Gothic" panose="020B0502020202020204" pitchFamily="34" charset="0"/>
              </a:rPr>
              <a:t>/Shutterstock; image 3 source pixabay.com</a:t>
            </a:r>
          </a:p>
          <a:p>
            <a:r>
              <a:rPr lang="en-GB" sz="1600" dirty="0">
                <a:latin typeface="Century Gothic" panose="020B0502020202020204" pitchFamily="34" charset="0"/>
              </a:rPr>
              <a:t>Slide 5: image 1 © </a:t>
            </a:r>
            <a:r>
              <a:rPr lang="en-GB" sz="1600" dirty="0" err="1">
                <a:latin typeface="Century Gothic" panose="020B0502020202020204" pitchFamily="34" charset="0"/>
              </a:rPr>
              <a:t>EKramerl</a:t>
            </a:r>
            <a:r>
              <a:rPr lang="en-GB" sz="1600" dirty="0">
                <a:latin typeface="Century Gothic" panose="020B0502020202020204" pitchFamily="34" charset="0"/>
              </a:rPr>
              <a:t>/Shutterstock; image 2 source pixabay.com; image 3 © N. </a:t>
            </a:r>
            <a:r>
              <a:rPr lang="en-GB" sz="1600" dirty="0" err="1">
                <a:latin typeface="Century Gothic" panose="020B0502020202020204" pitchFamily="34" charset="0"/>
              </a:rPr>
              <a:t>Rotteveel</a:t>
            </a:r>
            <a:r>
              <a:rPr lang="en-GB" sz="1600" dirty="0">
                <a:latin typeface="Century Gothic" panose="020B0502020202020204" pitchFamily="34" charset="0"/>
              </a:rPr>
              <a:t>/Shutterstock</a:t>
            </a:r>
          </a:p>
          <a:p>
            <a:r>
              <a:rPr lang="en-GB" sz="1600" dirty="0">
                <a:latin typeface="Century Gothic" panose="020B0502020202020204" pitchFamily="34" charset="0"/>
              </a:rPr>
              <a:t>Slide 12: image 1 © V. </a:t>
            </a:r>
            <a:r>
              <a:rPr lang="en-GB" sz="1600" dirty="0" err="1">
                <a:latin typeface="Century Gothic" panose="020B0502020202020204" pitchFamily="34" charset="0"/>
              </a:rPr>
              <a:t>Zakharishchev</a:t>
            </a:r>
            <a:r>
              <a:rPr lang="en-GB" sz="1600" dirty="0">
                <a:latin typeface="Century Gothic" panose="020B0502020202020204" pitchFamily="34" charset="0"/>
              </a:rPr>
              <a:t>/Shutterstock; image 2 © D. </a:t>
            </a:r>
            <a:r>
              <a:rPr lang="en-GB" sz="1600" dirty="0" err="1">
                <a:latin typeface="Century Gothic" panose="020B0502020202020204" pitchFamily="34" charset="0"/>
              </a:rPr>
              <a:t>Quadling</a:t>
            </a:r>
            <a:r>
              <a:rPr lang="en-GB" sz="1600" dirty="0">
                <a:latin typeface="Century Gothic" panose="020B0502020202020204" pitchFamily="34" charset="0"/>
              </a:rPr>
              <a:t>/Shutterstock; image 3 © B. </a:t>
            </a:r>
            <a:r>
              <a:rPr lang="en-GB" sz="1600" dirty="0" err="1">
                <a:latin typeface="Century Gothic" panose="020B0502020202020204" pitchFamily="34" charset="0"/>
              </a:rPr>
              <a:t>Gallacher</a:t>
            </a:r>
            <a:r>
              <a:rPr lang="en-GB" sz="1600" dirty="0">
                <a:latin typeface="Century Gothic" panose="020B0502020202020204" pitchFamily="34" charset="0"/>
              </a:rPr>
              <a:t>/Shutterstock</a:t>
            </a:r>
          </a:p>
          <a:p>
            <a:r>
              <a:rPr lang="en-GB" sz="1600" dirty="0">
                <a:latin typeface="Century Gothic" panose="020B0502020202020204" pitchFamily="34" charset="0"/>
              </a:rPr>
              <a:t>Slide 13: image © </a:t>
            </a:r>
            <a:r>
              <a:rPr lang="en-GB" sz="1600" dirty="0" err="1">
                <a:latin typeface="Century Gothic" panose="020B0502020202020204" pitchFamily="34" charset="0"/>
              </a:rPr>
              <a:t>Prostock-studiol</a:t>
            </a:r>
            <a:r>
              <a:rPr lang="en-GB" sz="1600" dirty="0">
                <a:latin typeface="Century Gothic" panose="020B0502020202020204" pitchFamily="34" charset="0"/>
              </a:rPr>
              <a:t>/Shutterstock</a:t>
            </a:r>
            <a:endParaRPr lang="en-GB" dirty="0">
              <a:latin typeface="Century Gothic" panose="020B0502020202020204" pitchFamily="34" charset="0"/>
            </a:endParaRPr>
          </a:p>
          <a:p>
            <a:endParaRPr lang="en-GB" dirty="0"/>
          </a:p>
          <a:p>
            <a:pPr>
              <a:lnSpc>
                <a:spcPct val="107000"/>
              </a:lnSpc>
              <a:spcAft>
                <a:spcPts val="790"/>
              </a:spcAft>
            </a:pPr>
            <a:r>
              <a:rPr lang="en-GB" sz="1600" b="1" dirty="0">
                <a:effectLst/>
                <a:latin typeface="Century Gothic" panose="020B0502020202020204" pitchFamily="34" charset="0"/>
                <a:ea typeface="Calibri" panose="020F0502020204030204" pitchFamily="34" charset="0"/>
                <a:cs typeface="Arial" panose="020B0604020202020204" pitchFamily="34" charset="0"/>
              </a:rPr>
              <a:t>Additional information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90"/>
              </a:spcAft>
            </a:pPr>
            <a:r>
              <a:rPr lang="en-GB" sz="1600" dirty="0">
                <a:effectLst/>
                <a:latin typeface="Century Gothic" panose="020B0502020202020204" pitchFamily="34" charset="0"/>
                <a:ea typeface="Calibri" panose="020F0502020204030204" pitchFamily="34" charset="0"/>
                <a:cs typeface="Times New Roman" panose="02020603050405020304" pitchFamily="18" charset="0"/>
              </a:rPr>
              <a:t>This resource was originally developed by Declan McGeown, who worked at Royal Society of Chemistry from 2015 to 2022. It encapsulates his passion for getting learners excited about a subject he loved and is published in his memory. Beth Anderson, Alex Farrer and Helen Scally adapted, tested and reviewed the materials.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485089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6A189-5B9D-3B4C-AE28-0BB2A37FB471}"/>
              </a:ext>
            </a:extLst>
          </p:cNvPr>
          <p:cNvSpPr>
            <a:spLocks noGrp="1"/>
          </p:cNvSpPr>
          <p:nvPr>
            <p:ph type="title"/>
          </p:nvPr>
        </p:nvSpPr>
        <p:spPr/>
        <p:txBody>
          <a:bodyPr/>
          <a:lstStyle/>
          <a:p>
            <a:r>
              <a:rPr lang="en-US" dirty="0"/>
              <a:t>Popping good chemistry</a:t>
            </a:r>
          </a:p>
        </p:txBody>
      </p:sp>
      <p:sp>
        <p:nvSpPr>
          <p:cNvPr id="3" name="Content Placeholder 2">
            <a:extLst>
              <a:ext uri="{FF2B5EF4-FFF2-40B4-BE49-F238E27FC236}">
                <a16:creationId xmlns:a16="http://schemas.microsoft.com/office/drawing/2014/main" id="{8E591F83-42F0-EC41-8DC5-2424DF6DB415}"/>
              </a:ext>
            </a:extLst>
          </p:cNvPr>
          <p:cNvSpPr>
            <a:spLocks noGrp="1"/>
          </p:cNvSpPr>
          <p:nvPr>
            <p:ph idx="1"/>
          </p:nvPr>
        </p:nvSpPr>
        <p:spPr>
          <a:xfrm>
            <a:off x="540000" y="1457482"/>
            <a:ext cx="9540000" cy="4878000"/>
          </a:xfrm>
        </p:spPr>
        <p:txBody>
          <a:bodyPr/>
          <a:lstStyle/>
          <a:p>
            <a:r>
              <a:rPr lang="en-US" b="1" dirty="0"/>
              <a:t>We will be: </a:t>
            </a:r>
            <a:r>
              <a:rPr lang="en-US" dirty="0"/>
              <a:t>investigating what happens when carbon dioxide gas is produced from an irreversible change inside a container.</a:t>
            </a:r>
          </a:p>
        </p:txBody>
      </p:sp>
      <p:pic>
        <p:nvPicPr>
          <p:cNvPr id="4" name="Picture 3">
            <a:extLst>
              <a:ext uri="{FF2B5EF4-FFF2-40B4-BE49-F238E27FC236}">
                <a16:creationId xmlns:a16="http://schemas.microsoft.com/office/drawing/2014/main" id="{C31158F6-AB89-6E4B-AA4E-FFEE013B440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571396" y="4643250"/>
            <a:ext cx="1178690" cy="2038999"/>
          </a:xfrm>
          <a:prstGeom prst="rect">
            <a:avLst/>
          </a:prstGeom>
        </p:spPr>
      </p:pic>
      <p:pic>
        <p:nvPicPr>
          <p:cNvPr id="7" name="EDE38A38-908B-4955-BCF0-D35F6429B76F" descr="Glass containing water with effervescent tablet reacted in it - solution is orange and a few bubbles can be seen on the surface of the liquid">
            <a:extLst>
              <a:ext uri="{FF2B5EF4-FFF2-40B4-BE49-F238E27FC236}">
                <a16:creationId xmlns:a16="http://schemas.microsoft.com/office/drawing/2014/main" id="{4C8BD3A8-4173-8CE3-A224-EECBEC6E7376}"/>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a:stretch/>
        </p:blipFill>
        <p:spPr bwMode="auto">
          <a:xfrm>
            <a:off x="3695700" y="2391461"/>
            <a:ext cx="3719996" cy="3968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7276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8906B-F224-FB40-97D4-60AB1FD0717A}"/>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A15938DC-E51C-344C-BB10-2AE3BEB6DA29}"/>
              </a:ext>
            </a:extLst>
          </p:cNvPr>
          <p:cNvSpPr>
            <a:spLocks noGrp="1"/>
          </p:cNvSpPr>
          <p:nvPr>
            <p:ph idx="1"/>
          </p:nvPr>
        </p:nvSpPr>
        <p:spPr>
          <a:xfrm>
            <a:off x="540000" y="1260000"/>
            <a:ext cx="9540000" cy="5058000"/>
          </a:xfrm>
        </p:spPr>
        <p:txBody>
          <a:bodyPr>
            <a:normAutofit lnSpcReduction="10000"/>
          </a:bodyPr>
          <a:lstStyle/>
          <a:p>
            <a:pPr marL="0" indent="0">
              <a:buNone/>
            </a:pPr>
            <a:r>
              <a:rPr lang="en-US" b="1" dirty="0">
                <a:solidFill>
                  <a:srgbClr val="DA1884"/>
                </a:solidFill>
              </a:rPr>
              <a:t>Understanding</a:t>
            </a:r>
          </a:p>
          <a:p>
            <a:r>
              <a:rPr lang="en-US" dirty="0"/>
              <a:t>I understand that some solids dissolve.</a:t>
            </a:r>
          </a:p>
          <a:p>
            <a:r>
              <a:rPr lang="en-US" dirty="0"/>
              <a:t>I can describe an irreversible change.</a:t>
            </a:r>
          </a:p>
          <a:p>
            <a:pPr lvl="0"/>
            <a:r>
              <a:rPr lang="en-US" dirty="0"/>
              <a:t>I know </a:t>
            </a:r>
            <a:r>
              <a:rPr lang="en-GB" dirty="0"/>
              <a:t>that an irreversible change produces new materials. </a:t>
            </a:r>
          </a:p>
          <a:p>
            <a:pPr marL="0" indent="0">
              <a:spcAft>
                <a:spcPts val="0"/>
              </a:spcAft>
              <a:buNone/>
            </a:pPr>
            <a:endParaRPr lang="en-US" dirty="0"/>
          </a:p>
          <a:p>
            <a:pPr marL="0" indent="0">
              <a:buNone/>
            </a:pPr>
            <a:r>
              <a:rPr lang="en-US" b="1" dirty="0">
                <a:solidFill>
                  <a:srgbClr val="DA1884"/>
                </a:solidFill>
              </a:rPr>
              <a:t>Enquiry skills</a:t>
            </a:r>
          </a:p>
          <a:p>
            <a:r>
              <a:rPr lang="en-US" dirty="0"/>
              <a:t>I can make and test predictions.</a:t>
            </a:r>
          </a:p>
          <a:p>
            <a:r>
              <a:rPr lang="en-US" dirty="0"/>
              <a:t>I can make observations, take measurements and record my results.</a:t>
            </a:r>
          </a:p>
          <a:p>
            <a:r>
              <a:rPr lang="en-US" dirty="0"/>
              <a:t>I understand what ‘variables’ are.</a:t>
            </a:r>
          </a:p>
          <a:p>
            <a:r>
              <a:rPr lang="en-US" dirty="0"/>
              <a:t>I can suggest how to improve my investigation.</a:t>
            </a:r>
          </a:p>
          <a:p>
            <a:pPr marL="0" indent="0">
              <a:buNone/>
            </a:pPr>
            <a:endParaRPr lang="en-US" b="1" dirty="0">
              <a:solidFill>
                <a:srgbClr val="DA1884"/>
              </a:solidFill>
            </a:endParaRPr>
          </a:p>
          <a:p>
            <a:pPr marL="0" indent="0">
              <a:buNone/>
            </a:pPr>
            <a:endParaRPr lang="en-US" dirty="0"/>
          </a:p>
        </p:txBody>
      </p:sp>
      <p:pic>
        <p:nvPicPr>
          <p:cNvPr id="4" name="Picture 3">
            <a:extLst>
              <a:ext uri="{FF2B5EF4-FFF2-40B4-BE49-F238E27FC236}">
                <a16:creationId xmlns:a16="http://schemas.microsoft.com/office/drawing/2014/main" id="{80D6B7B3-72E7-994E-AF98-A0B29CAA0FE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746846" y="4625006"/>
            <a:ext cx="1061599" cy="2042492"/>
          </a:xfrm>
          <a:prstGeom prst="rect">
            <a:avLst/>
          </a:prstGeom>
        </p:spPr>
      </p:pic>
    </p:spTree>
    <p:extLst>
      <p:ext uri="{BB962C8B-B14F-4D97-AF65-F5344CB8AC3E}">
        <p14:creationId xmlns:p14="http://schemas.microsoft.com/office/powerpoint/2010/main" val="4225568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0DFC3-A926-634A-966D-210FC71955F0}"/>
              </a:ext>
            </a:extLst>
          </p:cNvPr>
          <p:cNvSpPr>
            <a:spLocks noGrp="1"/>
          </p:cNvSpPr>
          <p:nvPr>
            <p:ph type="title"/>
          </p:nvPr>
        </p:nvSpPr>
        <p:spPr/>
        <p:txBody>
          <a:bodyPr/>
          <a:lstStyle/>
          <a:p>
            <a:r>
              <a:rPr lang="en-US" dirty="0"/>
              <a:t>Useful vocabulary 1</a:t>
            </a:r>
          </a:p>
        </p:txBody>
      </p:sp>
      <p:sp>
        <p:nvSpPr>
          <p:cNvPr id="3" name="Content Placeholder 2">
            <a:extLst>
              <a:ext uri="{FF2B5EF4-FFF2-40B4-BE49-F238E27FC236}">
                <a16:creationId xmlns:a16="http://schemas.microsoft.com/office/drawing/2014/main" id="{FE289223-347F-1349-BDF8-4774A16A0991}"/>
              </a:ext>
            </a:extLst>
          </p:cNvPr>
          <p:cNvSpPr>
            <a:spLocks noGrp="1"/>
          </p:cNvSpPr>
          <p:nvPr>
            <p:ph idx="1"/>
          </p:nvPr>
        </p:nvSpPr>
        <p:spPr>
          <a:xfrm>
            <a:off x="540000" y="1260000"/>
            <a:ext cx="6987235" cy="5380181"/>
          </a:xfrm>
        </p:spPr>
        <p:txBody>
          <a:bodyPr>
            <a:normAutofit fontScale="92500" lnSpcReduction="20000"/>
          </a:bodyPr>
          <a:lstStyle/>
          <a:p>
            <a:pPr>
              <a:lnSpc>
                <a:spcPct val="110000"/>
              </a:lnSpc>
            </a:pPr>
            <a:r>
              <a:rPr lang="en-US" sz="2200" b="1" dirty="0">
                <a:solidFill>
                  <a:srgbClr val="DA1884"/>
                </a:solidFill>
              </a:rPr>
              <a:t>Dissolve:</a:t>
            </a:r>
            <a:r>
              <a:rPr lang="en-US" sz="2200" dirty="0"/>
              <a:t> </a:t>
            </a:r>
            <a:r>
              <a:rPr lang="en-GB" sz="2200" dirty="0">
                <a:effectLst/>
                <a:latin typeface="Century Gothic" panose="020B0502020202020204" pitchFamily="34" charset="0"/>
                <a:ea typeface="Calibri" panose="020F0502020204030204" pitchFamily="34" charset="0"/>
                <a:cs typeface="Times New Roman" panose="02020603050405020304" pitchFamily="18" charset="0"/>
              </a:rPr>
              <a:t>some substances dissolve when mixed with water or other liquids. The substance doesn’t disappear</a:t>
            </a:r>
            <a:r>
              <a:rPr lang="en-GB" sz="2200" dirty="0">
                <a:ea typeface="Calibri" panose="020F0502020204030204" pitchFamily="34" charset="0"/>
                <a:cs typeface="Times New Roman" panose="02020603050405020304" pitchFamily="18" charset="0"/>
              </a:rPr>
              <a:t> </a:t>
            </a:r>
            <a:r>
              <a:rPr lang="en-GB" sz="2200" dirty="0">
                <a:effectLst/>
                <a:latin typeface="Century Gothic" panose="020B0502020202020204" pitchFamily="34" charset="0"/>
                <a:ea typeface="Calibri" panose="020F0502020204030204" pitchFamily="34" charset="0"/>
                <a:cs typeface="Times New Roman" panose="02020603050405020304" pitchFamily="18" charset="0"/>
              </a:rPr>
              <a:t>but breaks down into tiny particles and spreads out. </a:t>
            </a:r>
            <a:r>
              <a:rPr lang="en-US" sz="2200" dirty="0"/>
              <a:t> </a:t>
            </a:r>
            <a:br>
              <a:rPr lang="en-US" sz="2200" dirty="0"/>
            </a:br>
            <a:r>
              <a:rPr lang="en-US" sz="2200" i="1" dirty="0">
                <a:solidFill>
                  <a:srgbClr val="DA1884"/>
                </a:solidFill>
              </a:rPr>
              <a:t>Can you think of some substances that dissolve?</a:t>
            </a:r>
          </a:p>
          <a:p>
            <a:pPr>
              <a:lnSpc>
                <a:spcPct val="110000"/>
              </a:lnSpc>
            </a:pPr>
            <a:endParaRPr lang="en-GB" sz="2200" b="1" dirty="0">
              <a:solidFill>
                <a:srgbClr val="DA1884"/>
              </a:solidFill>
            </a:endParaRPr>
          </a:p>
          <a:p>
            <a:pPr>
              <a:lnSpc>
                <a:spcPct val="110000"/>
              </a:lnSpc>
            </a:pPr>
            <a:endParaRPr lang="en-GB" sz="2200" b="1" dirty="0">
              <a:solidFill>
                <a:srgbClr val="DA1884"/>
              </a:solidFill>
            </a:endParaRPr>
          </a:p>
          <a:p>
            <a:pPr>
              <a:lnSpc>
                <a:spcPct val="110000"/>
              </a:lnSpc>
            </a:pPr>
            <a:r>
              <a:rPr lang="en-GB" sz="2200" b="1" dirty="0">
                <a:solidFill>
                  <a:srgbClr val="DA1884"/>
                </a:solidFill>
              </a:rPr>
              <a:t>Effervescent: </a:t>
            </a:r>
            <a:r>
              <a:rPr lang="en-GB" sz="2200" dirty="0">
                <a:ea typeface="Calibri" panose="020F0502020204030204" pitchFamily="34" charset="0"/>
                <a:cs typeface="Times New Roman" panose="02020603050405020304" pitchFamily="18" charset="0"/>
              </a:rPr>
              <a:t>a reaction that produces bubbles of gas. </a:t>
            </a:r>
          </a:p>
          <a:p>
            <a:pPr>
              <a:lnSpc>
                <a:spcPct val="110000"/>
              </a:lnSpc>
            </a:pPr>
            <a:endParaRPr lang="en-GB" sz="2200" dirty="0">
              <a:ea typeface="Calibri" panose="020F0502020204030204" pitchFamily="34" charset="0"/>
              <a:cs typeface="Times New Roman" panose="02020603050405020304" pitchFamily="18" charset="0"/>
            </a:endParaRPr>
          </a:p>
          <a:p>
            <a:pPr marL="0" indent="0">
              <a:lnSpc>
                <a:spcPct val="110000"/>
              </a:lnSpc>
              <a:buNone/>
            </a:pPr>
            <a:endParaRPr lang="en-US" sz="2200" dirty="0">
              <a:ea typeface="Calibri" panose="020F0502020204030204" pitchFamily="34" charset="0"/>
              <a:cs typeface="Times New Roman" panose="02020603050405020304" pitchFamily="18" charset="0"/>
            </a:endParaRPr>
          </a:p>
          <a:p>
            <a:pPr>
              <a:lnSpc>
                <a:spcPct val="110000"/>
              </a:lnSpc>
            </a:pPr>
            <a:r>
              <a:rPr lang="en-US" sz="2200" b="1" dirty="0">
                <a:solidFill>
                  <a:srgbClr val="DA1884"/>
                </a:solidFill>
              </a:rPr>
              <a:t>Gas:</a:t>
            </a:r>
            <a:r>
              <a:rPr lang="en-US" sz="2200" dirty="0"/>
              <a:t> a state of matter where particles have high energy and can move around freely in all directions. Gases can change their shape and spread out.</a:t>
            </a:r>
          </a:p>
          <a:p>
            <a:endParaRPr lang="en-US" sz="2000" dirty="0">
              <a:latin typeface="Century Gothic" panose="020B0502020202020204" pitchFamily="34" charset="0"/>
            </a:endParaRPr>
          </a:p>
          <a:p>
            <a:endParaRPr lang="en-US" dirty="0"/>
          </a:p>
        </p:txBody>
      </p:sp>
      <p:pic>
        <p:nvPicPr>
          <p:cNvPr id="11" name="Picture 10" descr="An image of a glass of water with a spoonful of powder being dropped in - the powder is dissolving in the water">
            <a:extLst>
              <a:ext uri="{FF2B5EF4-FFF2-40B4-BE49-F238E27FC236}">
                <a16:creationId xmlns:a16="http://schemas.microsoft.com/office/drawing/2014/main" id="{B6A17CE6-BEFE-961A-C47F-46EE4497ECB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1" t="10906" r="16535"/>
          <a:stretch/>
        </p:blipFill>
        <p:spPr>
          <a:xfrm>
            <a:off x="7527235" y="217819"/>
            <a:ext cx="1833086" cy="2582877"/>
          </a:xfrm>
          <a:prstGeom prst="rect">
            <a:avLst/>
          </a:prstGeom>
        </p:spPr>
      </p:pic>
      <p:pic>
        <p:nvPicPr>
          <p:cNvPr id="14" name="Picture 13" descr="An effervescent tablet reacting. The tablet is descending and a trail of bubbles rise above it">
            <a:extLst>
              <a:ext uri="{FF2B5EF4-FFF2-40B4-BE49-F238E27FC236}">
                <a16:creationId xmlns:a16="http://schemas.microsoft.com/office/drawing/2014/main" id="{A71E0FA2-1A67-D627-867B-CEA562C5080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flipH="1">
            <a:off x="7713527" y="2897514"/>
            <a:ext cx="1460501" cy="2105151"/>
          </a:xfrm>
          <a:prstGeom prst="rect">
            <a:avLst/>
          </a:prstGeom>
        </p:spPr>
      </p:pic>
      <p:pic>
        <p:nvPicPr>
          <p:cNvPr id="12" name="Picture 11" descr="A hot air balloon on the ground on its side being filled with gas">
            <a:extLst>
              <a:ext uri="{FF2B5EF4-FFF2-40B4-BE49-F238E27FC236}">
                <a16:creationId xmlns:a16="http://schemas.microsoft.com/office/drawing/2014/main" id="{67437B37-95BA-E856-3BD0-E011AAEA87AC}"/>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356985" y="5082571"/>
            <a:ext cx="2481642" cy="1654428"/>
          </a:xfrm>
          <a:prstGeom prst="rect">
            <a:avLst/>
          </a:prstGeom>
        </p:spPr>
      </p:pic>
      <p:sp>
        <p:nvSpPr>
          <p:cNvPr id="4" name="Rectangle 3"/>
          <p:cNvSpPr/>
          <p:nvPr/>
        </p:nvSpPr>
        <p:spPr>
          <a:xfrm>
            <a:off x="812237" y="2600641"/>
            <a:ext cx="3499676" cy="400110"/>
          </a:xfrm>
          <a:prstGeom prst="rect">
            <a:avLst/>
          </a:prstGeom>
        </p:spPr>
        <p:txBody>
          <a:bodyPr wrap="none">
            <a:spAutoFit/>
          </a:bodyPr>
          <a:lstStyle/>
          <a:p>
            <a:r>
              <a:rPr lang="en-GB" sz="2000" dirty="0">
                <a:solidFill>
                  <a:srgbClr val="DA1884"/>
                </a:solidFill>
                <a:latin typeface="Century Gothic" panose="020B0502020202020204" pitchFamily="34" charset="0"/>
              </a:rPr>
              <a:t>Salt, sugar, coffee, vinegar</a:t>
            </a:r>
          </a:p>
        </p:txBody>
      </p:sp>
      <p:pic>
        <p:nvPicPr>
          <p:cNvPr id="9" name="Picture 8">
            <a:extLst>
              <a:ext uri="{FF2B5EF4-FFF2-40B4-BE49-F238E27FC236}">
                <a16:creationId xmlns:a16="http://schemas.microsoft.com/office/drawing/2014/main" id="{2169E960-9EEB-4631-8353-658E2CB3E83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503225" y="4506581"/>
            <a:ext cx="1460500" cy="2133600"/>
          </a:xfrm>
          <a:prstGeom prst="rect">
            <a:avLst/>
          </a:prstGeom>
        </p:spPr>
      </p:pic>
    </p:spTree>
    <p:extLst>
      <p:ext uri="{BB962C8B-B14F-4D97-AF65-F5344CB8AC3E}">
        <p14:creationId xmlns:p14="http://schemas.microsoft.com/office/powerpoint/2010/main" val="347893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0DFC3-A926-634A-966D-210FC71955F0}"/>
              </a:ext>
            </a:extLst>
          </p:cNvPr>
          <p:cNvSpPr>
            <a:spLocks noGrp="1"/>
          </p:cNvSpPr>
          <p:nvPr>
            <p:ph type="title"/>
          </p:nvPr>
        </p:nvSpPr>
        <p:spPr>
          <a:xfrm>
            <a:off x="540000" y="425177"/>
            <a:ext cx="9540000" cy="440661"/>
          </a:xfrm>
        </p:spPr>
        <p:txBody>
          <a:bodyPr/>
          <a:lstStyle/>
          <a:p>
            <a:r>
              <a:rPr lang="en-US" dirty="0"/>
              <a:t>Useful vocabulary 2</a:t>
            </a:r>
          </a:p>
        </p:txBody>
      </p:sp>
      <p:sp>
        <p:nvSpPr>
          <p:cNvPr id="3" name="Content Placeholder 2">
            <a:extLst>
              <a:ext uri="{FF2B5EF4-FFF2-40B4-BE49-F238E27FC236}">
                <a16:creationId xmlns:a16="http://schemas.microsoft.com/office/drawing/2014/main" id="{FE289223-347F-1349-BDF8-4774A16A0991}"/>
              </a:ext>
            </a:extLst>
          </p:cNvPr>
          <p:cNvSpPr>
            <a:spLocks noGrp="1"/>
          </p:cNvSpPr>
          <p:nvPr>
            <p:ph idx="1"/>
          </p:nvPr>
        </p:nvSpPr>
        <p:spPr>
          <a:xfrm>
            <a:off x="540000" y="1086852"/>
            <a:ext cx="6513984" cy="5972854"/>
          </a:xfrm>
        </p:spPr>
        <p:txBody>
          <a:bodyPr>
            <a:normAutofit/>
          </a:bodyPr>
          <a:lstStyle/>
          <a:p>
            <a:pPr lvl="0"/>
            <a:r>
              <a:rPr lang="en-GB" sz="2000" b="1" dirty="0">
                <a:solidFill>
                  <a:srgbClr val="DA1884"/>
                </a:solidFill>
              </a:rPr>
              <a:t>Reversible change:</a:t>
            </a:r>
            <a:r>
              <a:rPr lang="en-GB" sz="2000" dirty="0"/>
              <a:t> a change where no new materials are created and the original material can be recovered.  For example: melting, evaporating, freezing, dissolving and mixing.</a:t>
            </a:r>
          </a:p>
          <a:p>
            <a:pPr marL="0" lvl="0" indent="0">
              <a:buNone/>
            </a:pPr>
            <a:endParaRPr lang="en-GB" sz="2000" dirty="0"/>
          </a:p>
          <a:p>
            <a:pPr lvl="0"/>
            <a:r>
              <a:rPr lang="en-GB" sz="2000" b="1" dirty="0">
                <a:solidFill>
                  <a:srgbClr val="DA1884"/>
                </a:solidFill>
              </a:rPr>
              <a:t>Irreversible change:</a:t>
            </a:r>
            <a:r>
              <a:rPr lang="en-GB" sz="2000" dirty="0"/>
              <a:t> a chemical change or reaction where new materials are formed.       </a:t>
            </a:r>
            <a:r>
              <a:rPr lang="en-US" sz="2000" i="1" dirty="0">
                <a:solidFill>
                  <a:srgbClr val="DA1884"/>
                </a:solidFill>
              </a:rPr>
              <a:t>Can you think of any examples?</a:t>
            </a:r>
          </a:p>
          <a:p>
            <a:pPr lvl="0"/>
            <a:endParaRPr lang="en-GB" dirty="0"/>
          </a:p>
          <a:p>
            <a:r>
              <a:rPr lang="en-US" sz="2000" b="1" dirty="0">
                <a:solidFill>
                  <a:srgbClr val="DA1884"/>
                </a:solidFill>
              </a:rPr>
              <a:t>Variable:</a:t>
            </a:r>
            <a:r>
              <a:rPr lang="en-US" sz="2000" dirty="0"/>
              <a:t> something that is observed or measured in a science experiment.</a:t>
            </a:r>
            <a:br>
              <a:rPr lang="en-US" sz="2000" dirty="0"/>
            </a:br>
            <a:r>
              <a:rPr lang="en-US" sz="2000" i="1" dirty="0">
                <a:solidFill>
                  <a:srgbClr val="DA1884"/>
                </a:solidFill>
                <a:latin typeface="Century Gothic" panose="020B0502020202020204" pitchFamily="34" charset="0"/>
              </a:rPr>
              <a:t>Can you think of some examples?</a:t>
            </a:r>
          </a:p>
          <a:p>
            <a:endParaRPr lang="en-US" sz="2000" i="1" dirty="0">
              <a:solidFill>
                <a:srgbClr val="DA1884"/>
              </a:solidFill>
              <a:latin typeface="Century Gothic" panose="020B0502020202020204" pitchFamily="34" charset="0"/>
            </a:endParaRPr>
          </a:p>
          <a:p>
            <a:r>
              <a:rPr lang="en-US" sz="2000" b="1" dirty="0">
                <a:solidFill>
                  <a:srgbClr val="DA1884"/>
                </a:solidFill>
              </a:rPr>
              <a:t>Vitamin:</a:t>
            </a:r>
            <a:r>
              <a:rPr lang="en-US" sz="2000" dirty="0"/>
              <a:t> </a:t>
            </a:r>
            <a:r>
              <a:rPr lang="en-GB" sz="2000" dirty="0">
                <a:effectLst/>
                <a:latin typeface="Century Gothic" panose="020B0502020202020204" pitchFamily="34" charset="0"/>
                <a:ea typeface="Calibri" panose="020F0502020204030204" pitchFamily="34" charset="0"/>
                <a:cs typeface="Times New Roman" panose="02020603050405020304" pitchFamily="18" charset="0"/>
              </a:rPr>
              <a:t>found in foods in very small amounts as part of a healthy diet</a:t>
            </a:r>
            <a:r>
              <a:rPr lang="en-US" sz="2000" dirty="0"/>
              <a:t>.</a:t>
            </a:r>
            <a:br>
              <a:rPr lang="en-US" sz="2000" dirty="0"/>
            </a:br>
            <a:r>
              <a:rPr lang="en-US" sz="2000" i="1" dirty="0">
                <a:solidFill>
                  <a:srgbClr val="DA1884"/>
                </a:solidFill>
                <a:latin typeface="Century Gothic" panose="020B0502020202020204" pitchFamily="34" charset="0"/>
              </a:rPr>
              <a:t>Have you heard of any vitamins?</a:t>
            </a:r>
          </a:p>
          <a:p>
            <a:pPr lvl="0"/>
            <a:endParaRPr lang="en-GB" dirty="0"/>
          </a:p>
        </p:txBody>
      </p:sp>
      <p:pic>
        <p:nvPicPr>
          <p:cNvPr id="5" name="Picture 4" descr="Ice cubes ">
            <a:extLst>
              <a:ext uri="{FF2B5EF4-FFF2-40B4-BE49-F238E27FC236}">
                <a16:creationId xmlns:a16="http://schemas.microsoft.com/office/drawing/2014/main" id="{2073DB3C-CF65-4888-B737-486617BD394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053984" y="583090"/>
            <a:ext cx="2546676" cy="1737575"/>
          </a:xfrm>
          <a:prstGeom prst="rect">
            <a:avLst/>
          </a:prstGeom>
        </p:spPr>
      </p:pic>
      <p:pic>
        <p:nvPicPr>
          <p:cNvPr id="7" name="Picture 6" descr="A clear liquid is being added to a white powder on a spoon. A foam is forming where the liquid and powder have been in contact">
            <a:extLst>
              <a:ext uri="{FF2B5EF4-FFF2-40B4-BE49-F238E27FC236}">
                <a16:creationId xmlns:a16="http://schemas.microsoft.com/office/drawing/2014/main" id="{79CE9825-2F64-4884-9086-67BFB9D4A1A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053984" y="2478578"/>
            <a:ext cx="2546676" cy="1697997"/>
          </a:xfrm>
          <a:prstGeom prst="rect">
            <a:avLst/>
          </a:prstGeom>
        </p:spPr>
      </p:pic>
      <p:sp>
        <p:nvSpPr>
          <p:cNvPr id="4" name="Rectangle 3"/>
          <p:cNvSpPr/>
          <p:nvPr/>
        </p:nvSpPr>
        <p:spPr>
          <a:xfrm>
            <a:off x="773391" y="3738805"/>
            <a:ext cx="5464958" cy="400110"/>
          </a:xfrm>
          <a:prstGeom prst="rect">
            <a:avLst/>
          </a:prstGeom>
        </p:spPr>
        <p:txBody>
          <a:bodyPr wrap="none">
            <a:spAutoFit/>
          </a:bodyPr>
          <a:lstStyle/>
          <a:p>
            <a:r>
              <a:rPr lang="en-GB" sz="2000" dirty="0">
                <a:solidFill>
                  <a:srgbClr val="DA1884"/>
                </a:solidFill>
                <a:latin typeface="Century Gothic" panose="020B0502020202020204" pitchFamily="34" charset="0"/>
              </a:rPr>
              <a:t>Baking a cake, burning coal, a bike rusting</a:t>
            </a:r>
          </a:p>
        </p:txBody>
      </p:sp>
      <p:pic>
        <p:nvPicPr>
          <p:cNvPr id="8" name="Picture 7" descr="A thermometer inside a flask of clear liquid">
            <a:extLst>
              <a:ext uri="{FF2B5EF4-FFF2-40B4-BE49-F238E27FC236}">
                <a16:creationId xmlns:a16="http://schemas.microsoft.com/office/drawing/2014/main" id="{352E7DF2-421C-7F04-8B8B-FE443EA3D786}"/>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053985" y="4334488"/>
            <a:ext cx="2546676" cy="1727122"/>
          </a:xfrm>
          <a:prstGeom prst="rect">
            <a:avLst/>
          </a:prstGeom>
        </p:spPr>
      </p:pic>
      <p:sp>
        <p:nvSpPr>
          <p:cNvPr id="9" name="Rectangle 8"/>
          <p:cNvSpPr/>
          <p:nvPr/>
        </p:nvSpPr>
        <p:spPr>
          <a:xfrm>
            <a:off x="788949" y="5265590"/>
            <a:ext cx="3794629" cy="400110"/>
          </a:xfrm>
          <a:prstGeom prst="rect">
            <a:avLst/>
          </a:prstGeom>
        </p:spPr>
        <p:txBody>
          <a:bodyPr wrap="none">
            <a:spAutoFit/>
          </a:bodyPr>
          <a:lstStyle/>
          <a:p>
            <a:r>
              <a:rPr lang="en-GB" sz="2000" dirty="0">
                <a:solidFill>
                  <a:srgbClr val="DA1884"/>
                </a:solidFill>
                <a:latin typeface="Century Gothic" panose="020B0502020202020204" pitchFamily="34" charset="0"/>
              </a:rPr>
              <a:t>Size, mass, temperature, time</a:t>
            </a:r>
          </a:p>
        </p:txBody>
      </p:sp>
      <p:sp>
        <p:nvSpPr>
          <p:cNvPr id="10" name="Rectangle 9">
            <a:extLst>
              <a:ext uri="{FF2B5EF4-FFF2-40B4-BE49-F238E27FC236}">
                <a16:creationId xmlns:a16="http://schemas.microsoft.com/office/drawing/2014/main" id="{F467E763-B531-4553-DAC4-62BD6E18BCD4}"/>
              </a:ext>
            </a:extLst>
          </p:cNvPr>
          <p:cNvSpPr/>
          <p:nvPr/>
        </p:nvSpPr>
        <p:spPr>
          <a:xfrm>
            <a:off x="4888634" y="6419571"/>
            <a:ext cx="4038285" cy="400110"/>
          </a:xfrm>
          <a:prstGeom prst="rect">
            <a:avLst/>
          </a:prstGeom>
        </p:spPr>
        <p:txBody>
          <a:bodyPr wrap="none">
            <a:spAutoFit/>
          </a:bodyPr>
          <a:lstStyle/>
          <a:p>
            <a:r>
              <a:rPr lang="en-GB" sz="2000" dirty="0">
                <a:solidFill>
                  <a:srgbClr val="DA1884"/>
                </a:solidFill>
                <a:latin typeface="Century Gothic" panose="020B0502020202020204" pitchFamily="34" charset="0"/>
              </a:rPr>
              <a:t>Vitamin C, Vitamin D, Vitamin E</a:t>
            </a:r>
          </a:p>
        </p:txBody>
      </p:sp>
      <p:pic>
        <p:nvPicPr>
          <p:cNvPr id="11" name="Picture 10">
            <a:extLst>
              <a:ext uri="{FF2B5EF4-FFF2-40B4-BE49-F238E27FC236}">
                <a16:creationId xmlns:a16="http://schemas.microsoft.com/office/drawing/2014/main" id="{BB230BAE-ADDA-A253-887F-1E0D7BBA21C2}"/>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0641095" y="4617124"/>
            <a:ext cx="1124965" cy="2038999"/>
          </a:xfrm>
          <a:prstGeom prst="rect">
            <a:avLst/>
          </a:prstGeom>
        </p:spPr>
      </p:pic>
    </p:spTree>
    <p:extLst>
      <p:ext uri="{BB962C8B-B14F-4D97-AF65-F5344CB8AC3E}">
        <p14:creationId xmlns:p14="http://schemas.microsoft.com/office/powerpoint/2010/main" val="411436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36C445-97F1-5949-BD1E-E9AC5E267771}"/>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43681" y="4628498"/>
            <a:ext cx="927376" cy="2038999"/>
          </a:xfrm>
          <a:prstGeom prst="rect">
            <a:avLst/>
          </a:prstGeom>
        </p:spPr>
      </p:pic>
      <p:sp>
        <p:nvSpPr>
          <p:cNvPr id="2" name="Title 1">
            <a:extLst>
              <a:ext uri="{FF2B5EF4-FFF2-40B4-BE49-F238E27FC236}">
                <a16:creationId xmlns:a16="http://schemas.microsoft.com/office/drawing/2014/main" id="{E9FAD2F2-EE1D-F343-A2C5-DA71AF7F8DA6}"/>
              </a:ext>
            </a:extLst>
          </p:cNvPr>
          <p:cNvSpPr>
            <a:spLocks noGrp="1"/>
          </p:cNvSpPr>
          <p:nvPr>
            <p:ph type="title"/>
          </p:nvPr>
        </p:nvSpPr>
        <p:spPr>
          <a:xfrm>
            <a:off x="507092" y="496455"/>
            <a:ext cx="9540000" cy="440661"/>
          </a:xfrm>
        </p:spPr>
        <p:txBody>
          <a:bodyPr/>
          <a:lstStyle/>
          <a:p>
            <a:r>
              <a:rPr lang="en-US" dirty="0"/>
              <a:t>Discussion</a:t>
            </a:r>
          </a:p>
        </p:txBody>
      </p:sp>
      <p:sp>
        <p:nvSpPr>
          <p:cNvPr id="3" name="Content Placeholder 2">
            <a:extLst>
              <a:ext uri="{FF2B5EF4-FFF2-40B4-BE49-F238E27FC236}">
                <a16:creationId xmlns:a16="http://schemas.microsoft.com/office/drawing/2014/main" id="{55B5EE6A-5643-2447-A449-DF5E3502C11E}"/>
              </a:ext>
            </a:extLst>
          </p:cNvPr>
          <p:cNvSpPr>
            <a:spLocks noGrp="1"/>
          </p:cNvSpPr>
          <p:nvPr>
            <p:ph idx="1"/>
          </p:nvPr>
        </p:nvSpPr>
        <p:spPr>
          <a:xfrm>
            <a:off x="507092" y="1081812"/>
            <a:ext cx="9540000" cy="1138071"/>
          </a:xfrm>
        </p:spPr>
        <p:txBody>
          <a:bodyPr>
            <a:noAutofit/>
          </a:bodyPr>
          <a:lstStyle/>
          <a:p>
            <a:r>
              <a:rPr lang="en-US" sz="1900" dirty="0"/>
              <a:t>Watch while your teacher puts a vitamin tablet in a glass of water.</a:t>
            </a:r>
          </a:p>
          <a:p>
            <a:r>
              <a:rPr lang="en-GB" sz="1900" dirty="0"/>
              <a:t>What do you think will happen when you put a tablet inside the tube with some water and put the lid on?</a:t>
            </a:r>
          </a:p>
        </p:txBody>
      </p:sp>
      <p:sp>
        <p:nvSpPr>
          <p:cNvPr id="5" name="Thought Bubble: Cloud 4">
            <a:extLst>
              <a:ext uri="{FF2B5EF4-FFF2-40B4-BE49-F238E27FC236}">
                <a16:creationId xmlns:a16="http://schemas.microsoft.com/office/drawing/2014/main" id="{ED5BF021-6966-0F4B-61F0-C6C1EE53E9D4}"/>
              </a:ext>
              <a:ext uri="{C183D7F6-B498-43B3-948B-1728B52AA6E4}">
                <adec:decorative xmlns:adec="http://schemas.microsoft.com/office/drawing/2017/decorative" val="1"/>
              </a:ext>
            </a:extLst>
          </p:cNvPr>
          <p:cNvSpPr/>
          <p:nvPr/>
        </p:nvSpPr>
        <p:spPr>
          <a:xfrm>
            <a:off x="5179745" y="4813530"/>
            <a:ext cx="2754352" cy="1661532"/>
          </a:xfrm>
          <a:prstGeom prst="cloudCallout">
            <a:avLst/>
          </a:prstGeom>
          <a:noFill/>
          <a:ln w="38100">
            <a:solidFill>
              <a:srgbClr val="DA18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hought Bubble: Cloud 11">
            <a:extLst>
              <a:ext uri="{FF2B5EF4-FFF2-40B4-BE49-F238E27FC236}">
                <a16:creationId xmlns:a16="http://schemas.microsoft.com/office/drawing/2014/main" id="{EE9622F3-823D-A22A-CBA6-80395C7A34E6}"/>
              </a:ext>
              <a:ext uri="{C183D7F6-B498-43B3-948B-1728B52AA6E4}">
                <adec:decorative xmlns:adec="http://schemas.microsoft.com/office/drawing/2017/decorative" val="1"/>
              </a:ext>
            </a:extLst>
          </p:cNvPr>
          <p:cNvSpPr/>
          <p:nvPr/>
        </p:nvSpPr>
        <p:spPr>
          <a:xfrm>
            <a:off x="1569731" y="4166822"/>
            <a:ext cx="3160272" cy="2198732"/>
          </a:xfrm>
          <a:prstGeom prst="cloudCallout">
            <a:avLst/>
          </a:prstGeom>
          <a:noFill/>
          <a:ln w="38100">
            <a:solidFill>
              <a:srgbClr val="DA18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hought Bubble: Cloud 12">
            <a:extLst>
              <a:ext uri="{FF2B5EF4-FFF2-40B4-BE49-F238E27FC236}">
                <a16:creationId xmlns:a16="http://schemas.microsoft.com/office/drawing/2014/main" id="{4B7C2285-20C0-C550-92C9-D7CB126F4950}"/>
              </a:ext>
              <a:ext uri="{C183D7F6-B498-43B3-948B-1728B52AA6E4}">
                <adec:decorative xmlns:adec="http://schemas.microsoft.com/office/drawing/2017/decorative" val="1"/>
              </a:ext>
            </a:extLst>
          </p:cNvPr>
          <p:cNvSpPr/>
          <p:nvPr/>
        </p:nvSpPr>
        <p:spPr>
          <a:xfrm>
            <a:off x="3995526" y="1987930"/>
            <a:ext cx="3160272" cy="2057380"/>
          </a:xfrm>
          <a:prstGeom prst="cloudCallout">
            <a:avLst/>
          </a:prstGeom>
          <a:noFill/>
          <a:ln w="38100">
            <a:solidFill>
              <a:srgbClr val="DA18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hought Bubble: Cloud 13">
            <a:extLst>
              <a:ext uri="{FF2B5EF4-FFF2-40B4-BE49-F238E27FC236}">
                <a16:creationId xmlns:a16="http://schemas.microsoft.com/office/drawing/2014/main" id="{213788B1-7DE6-09AD-4AB9-4A9B2664F7FE}"/>
              </a:ext>
              <a:ext uri="{C183D7F6-B498-43B3-948B-1728B52AA6E4}">
                <adec:decorative xmlns:adec="http://schemas.microsoft.com/office/drawing/2017/decorative" val="1"/>
              </a:ext>
            </a:extLst>
          </p:cNvPr>
          <p:cNvSpPr/>
          <p:nvPr/>
        </p:nvSpPr>
        <p:spPr>
          <a:xfrm>
            <a:off x="7175491" y="2484050"/>
            <a:ext cx="3026337" cy="2116291"/>
          </a:xfrm>
          <a:prstGeom prst="cloudCallout">
            <a:avLst/>
          </a:prstGeom>
          <a:noFill/>
          <a:ln w="38100">
            <a:solidFill>
              <a:srgbClr val="DA18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hought Bubble: Cloud 14">
            <a:extLst>
              <a:ext uri="{FF2B5EF4-FFF2-40B4-BE49-F238E27FC236}">
                <a16:creationId xmlns:a16="http://schemas.microsoft.com/office/drawing/2014/main" id="{DCFE01D9-AC86-317E-405F-DD438B551484}"/>
              </a:ext>
              <a:ext uri="{C183D7F6-B498-43B3-948B-1728B52AA6E4}">
                <adec:decorative xmlns:adec="http://schemas.microsoft.com/office/drawing/2017/decorative" val="1"/>
              </a:ext>
            </a:extLst>
          </p:cNvPr>
          <p:cNvSpPr/>
          <p:nvPr/>
        </p:nvSpPr>
        <p:spPr>
          <a:xfrm>
            <a:off x="641733" y="2271085"/>
            <a:ext cx="2856515" cy="1907826"/>
          </a:xfrm>
          <a:prstGeom prst="cloudCallout">
            <a:avLst/>
          </a:prstGeom>
          <a:noFill/>
          <a:ln w="38100">
            <a:solidFill>
              <a:srgbClr val="DA18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45C5B4B0-8D69-9B05-E46C-B466F78249F8}"/>
              </a:ext>
            </a:extLst>
          </p:cNvPr>
          <p:cNvSpPr txBox="1"/>
          <p:nvPr/>
        </p:nvSpPr>
        <p:spPr>
          <a:xfrm>
            <a:off x="1266524" y="2832057"/>
            <a:ext cx="2509024" cy="923330"/>
          </a:xfrm>
          <a:prstGeom prst="rect">
            <a:avLst/>
          </a:prstGeom>
          <a:noFill/>
        </p:spPr>
        <p:txBody>
          <a:bodyPr wrap="square" rtlCol="0">
            <a:spAutoFit/>
          </a:bodyPr>
          <a:lstStyle/>
          <a:p>
            <a:r>
              <a:rPr lang="en-GB" dirty="0">
                <a:latin typeface="Century Gothic" panose="020B0502020202020204" pitchFamily="34" charset="0"/>
              </a:rPr>
              <a:t>The </a:t>
            </a:r>
            <a:r>
              <a:rPr lang="en-GB" sz="1800" dirty="0">
                <a:effectLst/>
                <a:latin typeface="Century Gothic" panose="020B0502020202020204" pitchFamily="34" charset="0"/>
                <a:ea typeface="Times New Roman" panose="02020603050405020304" pitchFamily="18" charset="0"/>
              </a:rPr>
              <a:t>tube will explode!</a:t>
            </a:r>
            <a:endParaRPr lang="en-GB" sz="1800" dirty="0">
              <a:effectLst/>
              <a:latin typeface="Century Gothic" panose="020B0502020202020204" pitchFamily="34" charset="0"/>
              <a:ea typeface="Calibri" panose="020F0502020204030204" pitchFamily="34" charset="0"/>
            </a:endParaRPr>
          </a:p>
          <a:p>
            <a:r>
              <a:rPr lang="en-GB" dirty="0">
                <a:latin typeface="Century Gothic" panose="020B0502020202020204" pitchFamily="34" charset="0"/>
              </a:rPr>
              <a:t> </a:t>
            </a:r>
          </a:p>
        </p:txBody>
      </p:sp>
      <p:sp>
        <p:nvSpPr>
          <p:cNvPr id="16" name="TextBox 15">
            <a:extLst>
              <a:ext uri="{FF2B5EF4-FFF2-40B4-BE49-F238E27FC236}">
                <a16:creationId xmlns:a16="http://schemas.microsoft.com/office/drawing/2014/main" id="{1BC1D2A4-2EDE-07BC-44E3-C6E761EC921B}"/>
              </a:ext>
            </a:extLst>
          </p:cNvPr>
          <p:cNvSpPr txBox="1"/>
          <p:nvPr/>
        </p:nvSpPr>
        <p:spPr>
          <a:xfrm>
            <a:off x="4484482" y="2399681"/>
            <a:ext cx="2269025" cy="1473407"/>
          </a:xfrm>
          <a:prstGeom prst="rect">
            <a:avLst/>
          </a:prstGeom>
          <a:noFill/>
        </p:spPr>
        <p:txBody>
          <a:bodyPr wrap="square" rtlCol="0">
            <a:spAutoFit/>
          </a:bodyPr>
          <a:lstStyle/>
          <a:p>
            <a:r>
              <a:rPr lang="en-GB" sz="1800" dirty="0">
                <a:effectLst/>
                <a:latin typeface="Century Gothic" panose="020B0502020202020204" pitchFamily="34" charset="0"/>
                <a:ea typeface="Times New Roman" panose="02020603050405020304" pitchFamily="18" charset="0"/>
              </a:rPr>
              <a:t>I don’t think the tablet will fizz because it needs air to make it fizz.</a:t>
            </a:r>
            <a:endParaRPr lang="en-GB" sz="1800" dirty="0">
              <a:effectLst/>
              <a:latin typeface="Century Gothic" panose="020B0502020202020204" pitchFamily="34" charset="0"/>
              <a:ea typeface="Calibri" panose="020F0502020204030204" pitchFamily="34" charset="0"/>
            </a:endParaRPr>
          </a:p>
          <a:p>
            <a:endParaRPr lang="en-GB" dirty="0">
              <a:latin typeface="Century Gothic" panose="020B0502020202020204" pitchFamily="34" charset="0"/>
            </a:endParaRPr>
          </a:p>
        </p:txBody>
      </p:sp>
      <p:sp>
        <p:nvSpPr>
          <p:cNvPr id="17" name="TextBox 16">
            <a:extLst>
              <a:ext uri="{FF2B5EF4-FFF2-40B4-BE49-F238E27FC236}">
                <a16:creationId xmlns:a16="http://schemas.microsoft.com/office/drawing/2014/main" id="{04B57479-C46A-DE5A-C404-D9D5448FF521}"/>
              </a:ext>
            </a:extLst>
          </p:cNvPr>
          <p:cNvSpPr txBox="1"/>
          <p:nvPr/>
        </p:nvSpPr>
        <p:spPr>
          <a:xfrm>
            <a:off x="2149091" y="4739883"/>
            <a:ext cx="2285841" cy="1477328"/>
          </a:xfrm>
          <a:prstGeom prst="rect">
            <a:avLst/>
          </a:prstGeom>
          <a:noFill/>
        </p:spPr>
        <p:txBody>
          <a:bodyPr wrap="square" rtlCol="0">
            <a:spAutoFit/>
          </a:bodyPr>
          <a:lstStyle/>
          <a:p>
            <a:r>
              <a:rPr lang="en-GB" sz="1800" dirty="0">
                <a:effectLst/>
                <a:latin typeface="Century Gothic" panose="020B0502020202020204" pitchFamily="34" charset="0"/>
                <a:ea typeface="Times New Roman" panose="02020603050405020304" pitchFamily="18" charset="0"/>
              </a:rPr>
              <a:t>The bubbles will push against the cap until it pops off!</a:t>
            </a:r>
            <a:endParaRPr lang="en-GB" sz="1800" dirty="0">
              <a:effectLst/>
              <a:latin typeface="Century Gothic" panose="020B0502020202020204" pitchFamily="34" charset="0"/>
              <a:ea typeface="Calibri" panose="020F0502020204030204" pitchFamily="34" charset="0"/>
            </a:endParaRPr>
          </a:p>
          <a:p>
            <a:endParaRPr lang="en-GB" dirty="0">
              <a:latin typeface="Century Gothic" panose="020B0502020202020204" pitchFamily="34" charset="0"/>
            </a:endParaRPr>
          </a:p>
        </p:txBody>
      </p:sp>
      <p:sp>
        <p:nvSpPr>
          <p:cNvPr id="18" name="TextBox 17">
            <a:extLst>
              <a:ext uri="{FF2B5EF4-FFF2-40B4-BE49-F238E27FC236}">
                <a16:creationId xmlns:a16="http://schemas.microsoft.com/office/drawing/2014/main" id="{22A98DB9-188E-44D2-9D3C-34A1E2894CCD}"/>
              </a:ext>
            </a:extLst>
          </p:cNvPr>
          <p:cNvSpPr txBox="1"/>
          <p:nvPr/>
        </p:nvSpPr>
        <p:spPr>
          <a:xfrm>
            <a:off x="7653076" y="2880475"/>
            <a:ext cx="2139445" cy="1323439"/>
          </a:xfrm>
          <a:prstGeom prst="rect">
            <a:avLst/>
          </a:prstGeom>
          <a:noFill/>
        </p:spPr>
        <p:txBody>
          <a:bodyPr wrap="square" rtlCol="0">
            <a:spAutoFit/>
          </a:bodyPr>
          <a:lstStyle/>
          <a:p>
            <a:r>
              <a:rPr lang="en-GB" sz="1600" dirty="0">
                <a:effectLst/>
                <a:latin typeface="Century Gothic" panose="020B0502020202020204" pitchFamily="34" charset="0"/>
                <a:ea typeface="Times New Roman" panose="02020603050405020304" pitchFamily="18" charset="0"/>
              </a:rPr>
              <a:t>You won’t see anything happen - the tablet and water will just react in the tube.</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04B57479-C46A-DE5A-C404-D9D5448FF521}"/>
              </a:ext>
            </a:extLst>
          </p:cNvPr>
          <p:cNvSpPr txBox="1"/>
          <p:nvPr/>
        </p:nvSpPr>
        <p:spPr>
          <a:xfrm>
            <a:off x="5676242" y="5318277"/>
            <a:ext cx="2509024" cy="923330"/>
          </a:xfrm>
          <a:prstGeom prst="rect">
            <a:avLst/>
          </a:prstGeom>
          <a:noFill/>
        </p:spPr>
        <p:txBody>
          <a:bodyPr wrap="square" rtlCol="0">
            <a:spAutoFit/>
          </a:bodyPr>
          <a:lstStyle/>
          <a:p>
            <a:r>
              <a:rPr lang="en-GB" i="1" dirty="0">
                <a:solidFill>
                  <a:srgbClr val="DA1884"/>
                </a:solidFill>
                <a:latin typeface="Century Gothic" panose="020B0502020202020204" pitchFamily="34" charset="0"/>
                <a:ea typeface="Calibri" panose="020F0502020204030204" pitchFamily="34" charset="0"/>
              </a:rPr>
              <a:t>What are your ideas?</a:t>
            </a:r>
            <a:endParaRPr lang="en-GB" sz="1800" i="1" dirty="0">
              <a:solidFill>
                <a:srgbClr val="DA1884"/>
              </a:solidFill>
              <a:effectLst/>
              <a:latin typeface="Century Gothic" panose="020B0502020202020204" pitchFamily="34" charset="0"/>
              <a:ea typeface="Calibri" panose="020F0502020204030204" pitchFamily="34" charset="0"/>
            </a:endParaRPr>
          </a:p>
          <a:p>
            <a:endParaRPr lang="en-GB" dirty="0">
              <a:latin typeface="Century Gothic" panose="020B0502020202020204" pitchFamily="34" charset="0"/>
            </a:endParaRPr>
          </a:p>
        </p:txBody>
      </p:sp>
    </p:spTree>
    <p:extLst>
      <p:ext uri="{BB962C8B-B14F-4D97-AF65-F5344CB8AC3E}">
        <p14:creationId xmlns:p14="http://schemas.microsoft.com/office/powerpoint/2010/main" val="1791761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20CC1-8B23-C94F-BED2-E4981A6F0BAB}"/>
              </a:ext>
            </a:extLst>
          </p:cNvPr>
          <p:cNvSpPr>
            <a:spLocks noGrp="1"/>
          </p:cNvSpPr>
          <p:nvPr>
            <p:ph type="title"/>
          </p:nvPr>
        </p:nvSpPr>
        <p:spPr>
          <a:xfrm>
            <a:off x="540000" y="452916"/>
            <a:ext cx="9540000" cy="440661"/>
          </a:xfrm>
        </p:spPr>
        <p:txBody>
          <a:bodyPr/>
          <a:lstStyle/>
          <a:p>
            <a:r>
              <a:rPr lang="en-US" dirty="0"/>
              <a:t>Safety</a:t>
            </a:r>
          </a:p>
        </p:txBody>
      </p:sp>
      <p:sp>
        <p:nvSpPr>
          <p:cNvPr id="3" name="Content Placeholder 2">
            <a:extLst>
              <a:ext uri="{FF2B5EF4-FFF2-40B4-BE49-F238E27FC236}">
                <a16:creationId xmlns:a16="http://schemas.microsoft.com/office/drawing/2014/main" id="{E097AF26-C618-0F40-8825-4CF7B0C6F061}"/>
              </a:ext>
            </a:extLst>
          </p:cNvPr>
          <p:cNvSpPr>
            <a:spLocks noGrp="1"/>
          </p:cNvSpPr>
          <p:nvPr>
            <p:ph idx="1"/>
          </p:nvPr>
        </p:nvSpPr>
        <p:spPr>
          <a:xfrm>
            <a:off x="540000" y="1027775"/>
            <a:ext cx="9540000" cy="5506840"/>
          </a:xfrm>
        </p:spPr>
        <p:txBody>
          <a:bodyPr>
            <a:normAutofit lnSpcReduction="10000"/>
          </a:bodyPr>
          <a:lstStyle/>
          <a:p>
            <a:pPr>
              <a:buClr>
                <a:srgbClr val="DA1884"/>
              </a:buClr>
              <a:buSzPct val="125000"/>
            </a:pPr>
            <a:r>
              <a:rPr lang="en-GB" dirty="0"/>
              <a:t>We need to be careful when doing science experiments to make sure everyone is safe. </a:t>
            </a:r>
          </a:p>
          <a:p>
            <a:pPr>
              <a:buClr>
                <a:srgbClr val="DA1884"/>
              </a:buClr>
              <a:buSzPct val="125000"/>
            </a:pPr>
            <a:r>
              <a:rPr lang="en-GB" dirty="0"/>
              <a:t>Never put anything in your mouth during a science experiment and always follow instructions from your teacher.</a:t>
            </a:r>
            <a:endParaRPr lang="en-GB" dirty="0">
              <a:ea typeface="Calibri" panose="020F0502020204030204" pitchFamily="34" charset="0"/>
              <a:cs typeface="Times New Roman" panose="02020603050405020304" pitchFamily="18" charset="0"/>
            </a:endParaRPr>
          </a:p>
          <a:p>
            <a:pPr>
              <a:buClr>
                <a:srgbClr val="DA1884"/>
              </a:buClr>
              <a:buSzPct val="125000"/>
            </a:pPr>
            <a:r>
              <a:rPr lang="en-GB" b="1" dirty="0">
                <a:solidFill>
                  <a:srgbClr val="DA1884"/>
                </a:solidFill>
                <a:ea typeface="+mj-ea"/>
                <a:cs typeface="+mj-cs"/>
              </a:rPr>
              <a:t>Safety rules</a:t>
            </a:r>
          </a:p>
          <a:p>
            <a:pPr marL="457200" indent="-457200">
              <a:buClr>
                <a:srgbClr val="DA1884"/>
              </a:buClr>
              <a:buSzPct val="125000"/>
              <a:buFont typeface="+mj-lt"/>
              <a:buAutoNum type="arabicPeriod"/>
            </a:pPr>
            <a:r>
              <a:rPr lang="en-US" dirty="0"/>
              <a:t>Protect your eyes by wearing safety glasses.</a:t>
            </a:r>
          </a:p>
          <a:p>
            <a:pPr marL="457200" indent="-457200">
              <a:buClr>
                <a:srgbClr val="DA1884"/>
              </a:buClr>
              <a:buSzPct val="125000"/>
              <a:buFont typeface="+mj-lt"/>
              <a:buAutoNum type="arabicPeriod"/>
            </a:pPr>
            <a:r>
              <a:rPr lang="en-US" dirty="0">
                <a:ea typeface="Calibri" panose="020F0502020204030204" pitchFamily="34" charset="0"/>
                <a:cs typeface="Times New Roman" panose="02020603050405020304" pitchFamily="18" charset="0"/>
              </a:rPr>
              <a:t>Make sure the tube is standing upright when you add your tablet. Never point it towards anyone.</a:t>
            </a:r>
          </a:p>
          <a:p>
            <a:pPr marL="457200" indent="-457200">
              <a:buClr>
                <a:srgbClr val="DA1884"/>
              </a:buClr>
              <a:buSzPct val="125000"/>
              <a:buFont typeface="+mj-lt"/>
              <a:buAutoNum type="arabicPeriod"/>
            </a:pPr>
            <a:r>
              <a:rPr lang="en-US" dirty="0">
                <a:ea typeface="Calibri" panose="020F0502020204030204" pitchFamily="34" charset="0"/>
                <a:cs typeface="Times New Roman" panose="02020603050405020304" pitchFamily="18" charset="0"/>
              </a:rPr>
              <a:t>Do not look directly down at the tube as the lid might pop off suddenly.</a:t>
            </a:r>
          </a:p>
          <a:p>
            <a:pPr marL="457200" indent="-457200">
              <a:buClr>
                <a:srgbClr val="DA1884"/>
              </a:buClr>
              <a:buSzPct val="125000"/>
              <a:buFont typeface="+mj-lt"/>
              <a:buAutoNum type="arabicPeriod"/>
            </a:pPr>
            <a:r>
              <a:rPr lang="en-US" dirty="0">
                <a:ea typeface="Calibri" panose="020F0502020204030204" pitchFamily="34" charset="0"/>
                <a:cs typeface="Times New Roman" panose="02020603050405020304" pitchFamily="18" charset="0"/>
              </a:rPr>
              <a:t>If the lid has not popped off after a few minutes, ask your teacher for help.</a:t>
            </a:r>
          </a:p>
          <a:p>
            <a:pPr marL="457200" indent="-457200">
              <a:buClr>
                <a:srgbClr val="DA1884"/>
              </a:buClr>
              <a:buSzPct val="125000"/>
              <a:buFont typeface="+mj-lt"/>
              <a:buAutoNum type="arabicPeriod"/>
            </a:pPr>
            <a:r>
              <a:rPr lang="en-GB" dirty="0">
                <a:ea typeface="Calibri" panose="020F0502020204030204" pitchFamily="34" charset="0"/>
                <a:cs typeface="Times New Roman" panose="02020603050405020304" pitchFamily="18" charset="0"/>
              </a:rPr>
              <a:t>Wash your hands after you have finished the experiment.</a:t>
            </a:r>
          </a:p>
          <a:p>
            <a:pPr>
              <a:buClr>
                <a:srgbClr val="DA1884"/>
              </a:buClr>
              <a:buSzPct val="125000"/>
            </a:pPr>
            <a:endParaRPr lang="en-GB" dirty="0">
              <a:ea typeface="Calibri" panose="020F0502020204030204" pitchFamily="34" charset="0"/>
              <a:cs typeface="Times New Roman" panose="02020603050405020304" pitchFamily="18" charset="0"/>
            </a:endParaRPr>
          </a:p>
          <a:p>
            <a:pPr>
              <a:buClr>
                <a:srgbClr val="DA1884"/>
              </a:buClr>
              <a:buSzPct val="125000"/>
            </a:pP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Clr>
                <a:srgbClr val="DA1884"/>
              </a:buClr>
              <a:buSzPct val="125000"/>
              <a:buFont typeface="+mj-lt"/>
              <a:buAutoNum type="arabicPeriod"/>
            </a:pPr>
            <a:endParaRPr lang="en-US" dirty="0"/>
          </a:p>
        </p:txBody>
      </p:sp>
      <p:pic>
        <p:nvPicPr>
          <p:cNvPr id="4" name="Picture 3">
            <a:extLst>
              <a:ext uri="{FF2B5EF4-FFF2-40B4-BE49-F238E27FC236}">
                <a16:creationId xmlns:a16="http://schemas.microsoft.com/office/drawing/2014/main" id="{E6135CD9-02BD-034A-A687-B4C9CC03B2B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820229" y="4656312"/>
            <a:ext cx="991945" cy="2038999"/>
          </a:xfrm>
          <a:prstGeom prst="rect">
            <a:avLst/>
          </a:prstGeom>
        </p:spPr>
      </p:pic>
    </p:spTree>
    <p:extLst>
      <p:ext uri="{BB962C8B-B14F-4D97-AF65-F5344CB8AC3E}">
        <p14:creationId xmlns:p14="http://schemas.microsoft.com/office/powerpoint/2010/main" val="1686216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20CC1-8B23-C94F-BED2-E4981A6F0BAB}"/>
              </a:ext>
            </a:extLst>
          </p:cNvPr>
          <p:cNvSpPr>
            <a:spLocks noGrp="1"/>
          </p:cNvSpPr>
          <p:nvPr>
            <p:ph type="title"/>
          </p:nvPr>
        </p:nvSpPr>
        <p:spPr>
          <a:xfrm>
            <a:off x="540000" y="452916"/>
            <a:ext cx="9540000" cy="440661"/>
          </a:xfrm>
        </p:spPr>
        <p:txBody>
          <a:bodyPr/>
          <a:lstStyle/>
          <a:p>
            <a:r>
              <a:rPr lang="en-US" dirty="0"/>
              <a:t>Instructions</a:t>
            </a:r>
          </a:p>
        </p:txBody>
      </p:sp>
      <p:sp>
        <p:nvSpPr>
          <p:cNvPr id="3" name="Content Placeholder 2">
            <a:extLst>
              <a:ext uri="{FF2B5EF4-FFF2-40B4-BE49-F238E27FC236}">
                <a16:creationId xmlns:a16="http://schemas.microsoft.com/office/drawing/2014/main" id="{E097AF26-C618-0F40-8825-4CF7B0C6F061}"/>
              </a:ext>
            </a:extLst>
          </p:cNvPr>
          <p:cNvSpPr>
            <a:spLocks noGrp="1"/>
          </p:cNvSpPr>
          <p:nvPr>
            <p:ph idx="1"/>
          </p:nvPr>
        </p:nvSpPr>
        <p:spPr>
          <a:xfrm>
            <a:off x="540000" y="1027774"/>
            <a:ext cx="9540000" cy="5612407"/>
          </a:xfrm>
        </p:spPr>
        <p:txBody>
          <a:bodyPr>
            <a:normAutofit fontScale="92500" lnSpcReduction="10000"/>
          </a:bodyPr>
          <a:lstStyle/>
          <a:p>
            <a:pPr>
              <a:buClr>
                <a:srgbClr val="DA1884"/>
              </a:buClr>
              <a:buSzPct val="125000"/>
            </a:pPr>
            <a:r>
              <a:rPr lang="en-US" b="1" dirty="0"/>
              <a:t>Remember to follow the safety rules.</a:t>
            </a:r>
          </a:p>
          <a:p>
            <a:pPr>
              <a:buClr>
                <a:srgbClr val="DA1884"/>
              </a:buClr>
              <a:buSzPct val="125000"/>
            </a:pPr>
            <a:r>
              <a:rPr lang="en-US" dirty="0">
                <a:solidFill>
                  <a:srgbClr val="DA1884"/>
                </a:solidFill>
              </a:rPr>
              <a:t>Before you start:</a:t>
            </a:r>
            <a:r>
              <a:rPr lang="en-US" dirty="0"/>
              <a:t> fill the empty tube with water, then pour it into a measuring cylinder or jug. Write down the volume and calculate half. This is the volume of water you will use each time. </a:t>
            </a:r>
          </a:p>
          <a:p>
            <a:pPr>
              <a:buClr>
                <a:srgbClr val="DA1884"/>
              </a:buClr>
              <a:buSzPct val="125000"/>
            </a:pPr>
            <a:endParaRPr lang="en-US" sz="1200" dirty="0"/>
          </a:p>
          <a:p>
            <a:pPr marL="457200" indent="-457200">
              <a:buClr>
                <a:srgbClr val="DA1884"/>
              </a:buClr>
              <a:buSzPct val="125000"/>
              <a:buFont typeface="+mj-lt"/>
              <a:buAutoNum type="arabicPeriod"/>
            </a:pPr>
            <a:r>
              <a:rPr lang="en-US" dirty="0"/>
              <a:t>Measure out the water and carefully pour into the tube. </a:t>
            </a:r>
          </a:p>
          <a:p>
            <a:pPr marL="457200" indent="-457200">
              <a:buClr>
                <a:srgbClr val="DA1884"/>
              </a:buClr>
              <a:buSzPct val="125000"/>
              <a:buFont typeface="+mj-lt"/>
              <a:buAutoNum type="arabicPeriod"/>
            </a:pPr>
            <a:r>
              <a:rPr lang="en-US" dirty="0"/>
              <a:t>Break one of the tablets in half.</a:t>
            </a:r>
          </a:p>
          <a:p>
            <a:pPr marL="457200" indent="-457200">
              <a:buClr>
                <a:srgbClr val="DA1884"/>
              </a:buClr>
              <a:buSzPct val="125000"/>
              <a:buFont typeface="+mj-lt"/>
              <a:buAutoNum type="arabicPeriod"/>
            </a:pPr>
            <a:r>
              <a:rPr lang="en-GB" dirty="0">
                <a:ea typeface="Calibri" panose="020F0502020204030204" pitchFamily="34" charset="0"/>
                <a:cs typeface="Times New Roman" panose="02020603050405020304" pitchFamily="18" charset="0"/>
              </a:rPr>
              <a:t>Put </a:t>
            </a:r>
            <a:r>
              <a:rPr lang="en-GB" b="1" dirty="0">
                <a:ea typeface="Calibri" panose="020F0502020204030204" pitchFamily="34" charset="0"/>
                <a:cs typeface="Times New Roman" panose="02020603050405020304" pitchFamily="18" charset="0"/>
              </a:rPr>
              <a:t>half of one </a:t>
            </a:r>
            <a:r>
              <a:rPr lang="en-GB" dirty="0">
                <a:ea typeface="Calibri" panose="020F0502020204030204" pitchFamily="34" charset="0"/>
                <a:cs typeface="Times New Roman" panose="02020603050405020304" pitchFamily="18" charset="0"/>
              </a:rPr>
              <a:t>tablet in the tube and put the lid on firmly. Work </a:t>
            </a:r>
            <a:r>
              <a:rPr lang="en-GB" dirty="0">
                <a:effectLst/>
                <a:latin typeface="Century Gothic" panose="020B0502020202020204" pitchFamily="34" charset="0"/>
                <a:ea typeface="Calibri" panose="020F0502020204030204" pitchFamily="34" charset="0"/>
                <a:cs typeface="Times New Roman" panose="02020603050405020304" pitchFamily="18" charset="0"/>
              </a:rPr>
              <a:t>with a partner to make sure you start the timer as soon as the lid is on.</a:t>
            </a:r>
          </a:p>
          <a:p>
            <a:pPr marL="457200" indent="-457200">
              <a:buClr>
                <a:srgbClr val="DA1884"/>
              </a:buClr>
              <a:buSzPct val="125000"/>
              <a:buFont typeface="+mj-lt"/>
              <a:buAutoNum type="arabicPeriod"/>
            </a:pPr>
            <a:r>
              <a:rPr lang="en-GB" dirty="0">
                <a:ea typeface="Calibri" panose="020F0502020204030204" pitchFamily="34" charset="0"/>
                <a:cs typeface="Times New Roman" panose="02020603050405020304" pitchFamily="18" charset="0"/>
              </a:rPr>
              <a:t>Stop the timer when the lid pops off.</a:t>
            </a:r>
          </a:p>
          <a:p>
            <a:pPr marL="457200" indent="-457200">
              <a:buClr>
                <a:srgbClr val="DA1884"/>
              </a:buClr>
              <a:buSzPct val="125000"/>
              <a:buFont typeface="+mj-lt"/>
              <a:buAutoNum type="arabicPeriod"/>
            </a:pPr>
            <a:r>
              <a:rPr lang="en-GB" dirty="0">
                <a:effectLst/>
                <a:latin typeface="Century Gothic" panose="020B0502020202020204" pitchFamily="34" charset="0"/>
                <a:ea typeface="Calibri" panose="020F0502020204030204" pitchFamily="34" charset="0"/>
                <a:cs typeface="Times New Roman" panose="02020603050405020304" pitchFamily="18" charset="0"/>
              </a:rPr>
              <a:t>Record the result.</a:t>
            </a:r>
          </a:p>
          <a:p>
            <a:pPr marL="457200" indent="-457200">
              <a:buClr>
                <a:srgbClr val="DA1884"/>
              </a:buClr>
              <a:buSzPct val="125000"/>
              <a:buFont typeface="+mj-lt"/>
              <a:buAutoNum type="arabicPeriod"/>
            </a:pPr>
            <a:r>
              <a:rPr lang="en-GB" dirty="0">
                <a:ea typeface="Calibri" panose="020F0502020204030204" pitchFamily="34" charset="0"/>
                <a:cs typeface="Times New Roman" panose="02020603050405020304" pitchFamily="18" charset="0"/>
              </a:rPr>
              <a:t>Repeat with one tablet.</a:t>
            </a:r>
          </a:p>
          <a:p>
            <a:pPr>
              <a:buClr>
                <a:srgbClr val="DA1884"/>
              </a:buClr>
              <a:buSzPct val="125000"/>
            </a:pPr>
            <a:endParaRPr lang="en-GB" sz="1200" dirty="0">
              <a:ea typeface="Calibri" panose="020F0502020204030204" pitchFamily="34" charset="0"/>
              <a:cs typeface="Times New Roman" panose="02020603050405020304" pitchFamily="18" charset="0"/>
            </a:endParaRPr>
          </a:p>
          <a:p>
            <a:pPr>
              <a:buClr>
                <a:srgbClr val="DA1884"/>
              </a:buClr>
              <a:buSzPct val="125000"/>
            </a:pPr>
            <a:r>
              <a:rPr lang="en-GB" dirty="0">
                <a:ea typeface="Calibri" panose="020F0502020204030204" pitchFamily="34" charset="0"/>
                <a:cs typeface="Times New Roman" panose="02020603050405020304" pitchFamily="18" charset="0"/>
              </a:rPr>
              <a:t>Your results will be more reliable if you do more repeats.</a:t>
            </a:r>
          </a:p>
        </p:txBody>
      </p:sp>
      <p:pic>
        <p:nvPicPr>
          <p:cNvPr id="7" name="Picture 6">
            <a:extLst>
              <a:ext uri="{FF2B5EF4-FFF2-40B4-BE49-F238E27FC236}">
                <a16:creationId xmlns:a16="http://schemas.microsoft.com/office/drawing/2014/main" id="{2169E960-9EEB-4631-8353-658E2CB3E837}"/>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69218" y="4506581"/>
            <a:ext cx="1460500" cy="2133600"/>
          </a:xfrm>
          <a:prstGeom prst="rect">
            <a:avLst/>
          </a:prstGeom>
        </p:spPr>
      </p:pic>
    </p:spTree>
    <p:extLst>
      <p:ext uri="{BB962C8B-B14F-4D97-AF65-F5344CB8AC3E}">
        <p14:creationId xmlns:p14="http://schemas.microsoft.com/office/powerpoint/2010/main" val="1384865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6A189-5B9D-3B4C-AE28-0BB2A37FB471}"/>
              </a:ext>
            </a:extLst>
          </p:cNvPr>
          <p:cNvSpPr>
            <a:spLocks noGrp="1"/>
          </p:cNvSpPr>
          <p:nvPr>
            <p:ph type="title"/>
          </p:nvPr>
        </p:nvSpPr>
        <p:spPr/>
        <p:txBody>
          <a:bodyPr/>
          <a:lstStyle/>
          <a:p>
            <a:pPr>
              <a:buClr>
                <a:srgbClr val="DA1884"/>
              </a:buClr>
              <a:buSzPct val="125000"/>
            </a:pPr>
            <a:r>
              <a:rPr lang="en-US" dirty="0"/>
              <a:t>Results</a:t>
            </a:r>
            <a:br>
              <a:rPr lang="en-US" dirty="0"/>
            </a:br>
            <a:br>
              <a:rPr lang="en-US" dirty="0"/>
            </a:br>
            <a:r>
              <a:rPr lang="en-GB" sz="2400" b="0" dirty="0">
                <a:solidFill>
                  <a:schemeClr val="tx1"/>
                </a:solidFill>
                <a:ea typeface="Calibri" panose="020F0502020204030204" pitchFamily="34" charset="0"/>
                <a:cs typeface="Times New Roman" panose="02020603050405020304" pitchFamily="18" charset="0"/>
              </a:rPr>
              <a:t>Make a table to record your results.</a:t>
            </a:r>
            <a:br>
              <a:rPr lang="en-GB" sz="2400" b="0" dirty="0">
                <a:solidFill>
                  <a:schemeClr val="tx1"/>
                </a:solidFill>
                <a:ea typeface="Calibri" panose="020F0502020204030204" pitchFamily="34" charset="0"/>
                <a:cs typeface="Times New Roman" panose="02020603050405020304" pitchFamily="18" charset="0"/>
              </a:rPr>
            </a:br>
            <a:br>
              <a:rPr lang="en-GB" sz="2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br>
              <a:rPr lang="en-GB"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7" name="Picture 6">
            <a:extLst>
              <a:ext uri="{FF2B5EF4-FFF2-40B4-BE49-F238E27FC236}">
                <a16:creationId xmlns:a16="http://schemas.microsoft.com/office/drawing/2014/main" id="{1F75000B-684C-5748-937C-4DF0C117A237}"/>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14164" y="4625008"/>
            <a:ext cx="1059783" cy="2042491"/>
          </a:xfrm>
          <a:prstGeom prst="rect">
            <a:avLst/>
          </a:prstGeom>
        </p:spPr>
      </p:pic>
      <p:graphicFrame>
        <p:nvGraphicFramePr>
          <p:cNvPr id="12" name="Table 12">
            <a:extLst>
              <a:ext uri="{FF2B5EF4-FFF2-40B4-BE49-F238E27FC236}">
                <a16:creationId xmlns:a16="http://schemas.microsoft.com/office/drawing/2014/main" id="{CA5B11C9-9226-3B15-3993-25DDD7223EA9}"/>
              </a:ext>
            </a:extLst>
          </p:cNvPr>
          <p:cNvGraphicFramePr>
            <a:graphicFrameLocks noGrp="1"/>
          </p:cNvGraphicFramePr>
          <p:nvPr>
            <p:ph idx="1"/>
            <p:extLst>
              <p:ext uri="{D42A27DB-BD31-4B8C-83A1-F6EECF244321}">
                <p14:modId xmlns:p14="http://schemas.microsoft.com/office/powerpoint/2010/main" val="2744495253"/>
              </p:ext>
            </p:extLst>
          </p:nvPr>
        </p:nvGraphicFramePr>
        <p:xfrm>
          <a:off x="539125" y="2424113"/>
          <a:ext cx="9540875" cy="2499360"/>
        </p:xfrm>
        <a:graphic>
          <a:graphicData uri="http://schemas.openxmlformats.org/drawingml/2006/table">
            <a:tbl>
              <a:tblPr firstRow="1" bandRow="1">
                <a:tableStyleId>{F5AB1C69-6EDB-4FF4-983F-18BD219EF322}</a:tableStyleId>
              </a:tblPr>
              <a:tblGrid>
                <a:gridCol w="2063750">
                  <a:extLst>
                    <a:ext uri="{9D8B030D-6E8A-4147-A177-3AD203B41FA5}">
                      <a16:colId xmlns:a16="http://schemas.microsoft.com/office/drawing/2014/main" val="3380473097"/>
                    </a:ext>
                  </a:extLst>
                </a:gridCol>
                <a:gridCol w="1752600">
                  <a:extLst>
                    <a:ext uri="{9D8B030D-6E8A-4147-A177-3AD203B41FA5}">
                      <a16:colId xmlns:a16="http://schemas.microsoft.com/office/drawing/2014/main" val="1380895462"/>
                    </a:ext>
                  </a:extLst>
                </a:gridCol>
                <a:gridCol w="1908175">
                  <a:extLst>
                    <a:ext uri="{9D8B030D-6E8A-4147-A177-3AD203B41FA5}">
                      <a16:colId xmlns:a16="http://schemas.microsoft.com/office/drawing/2014/main" val="3467503222"/>
                    </a:ext>
                  </a:extLst>
                </a:gridCol>
                <a:gridCol w="1908175">
                  <a:extLst>
                    <a:ext uri="{9D8B030D-6E8A-4147-A177-3AD203B41FA5}">
                      <a16:colId xmlns:a16="http://schemas.microsoft.com/office/drawing/2014/main" val="3301515050"/>
                    </a:ext>
                  </a:extLst>
                </a:gridCol>
                <a:gridCol w="1908175">
                  <a:extLst>
                    <a:ext uri="{9D8B030D-6E8A-4147-A177-3AD203B41FA5}">
                      <a16:colId xmlns:a16="http://schemas.microsoft.com/office/drawing/2014/main" val="530979109"/>
                    </a:ext>
                  </a:extLst>
                </a:gridCol>
              </a:tblGrid>
              <a:tr h="370840">
                <a:tc>
                  <a:txBody>
                    <a:bodyPr/>
                    <a:lstStyle/>
                    <a:p>
                      <a:endParaRPr lang="en-GB" sz="2800" dirty="0">
                        <a:solidFill>
                          <a:schemeClr val="tx1"/>
                        </a:solidFill>
                        <a:latin typeface="Bradley Hand ITC" panose="03070402050302030203" pitchFamily="66" charset="0"/>
                      </a:endParaRPr>
                    </a:p>
                  </a:txBody>
                  <a:tcPr>
                    <a:lnL w="1905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a:r>
                        <a:rPr lang="en-GB" sz="2800" dirty="0">
                          <a:solidFill>
                            <a:schemeClr val="tx1"/>
                          </a:solidFill>
                          <a:latin typeface="Bradley Hand ITC" panose="03070402050302030203" pitchFamily="66" charset="0"/>
                        </a:rPr>
                        <a:t>Time (seconds)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B7DA"/>
                    </a:solidFill>
                  </a:tcPr>
                </a:tc>
                <a:tc hMerge="1">
                  <a:txBody>
                    <a:bodyPr/>
                    <a:lstStyle/>
                    <a:p>
                      <a:endParaRPr lang="en-GB" sz="2000" dirty="0">
                        <a:latin typeface="Bradley Hand ITC" panose="03070402050302030203" pitchFamily="66" charset="0"/>
                      </a:endParaRPr>
                    </a:p>
                  </a:txBody>
                  <a:tcPr/>
                </a:tc>
                <a:tc hMerge="1">
                  <a:txBody>
                    <a:bodyPr/>
                    <a:lstStyle/>
                    <a:p>
                      <a:endParaRPr lang="en-GB" sz="2000" dirty="0">
                        <a:latin typeface="Bradley Hand ITC" panose="03070402050302030203" pitchFamily="66" charset="0"/>
                      </a:endParaRPr>
                    </a:p>
                  </a:txBody>
                  <a:tcPr/>
                </a:tc>
                <a:tc hMerge="1">
                  <a:txBody>
                    <a:bodyPr/>
                    <a:lstStyle/>
                    <a:p>
                      <a:endParaRPr lang="en-GB" sz="2800" dirty="0">
                        <a:latin typeface="Bradley Hand ITC" panose="03070402050302030203" pitchFamily="66" charset="0"/>
                      </a:endParaRPr>
                    </a:p>
                  </a:txBody>
                  <a:tcPr/>
                </a:tc>
                <a:extLst>
                  <a:ext uri="{0D108BD9-81ED-4DB2-BD59-A6C34878D82A}">
                    <a16:rowId xmlns:a16="http://schemas.microsoft.com/office/drawing/2014/main" val="182467603"/>
                  </a:ext>
                </a:extLst>
              </a:tr>
              <a:tr h="370840">
                <a:tc>
                  <a:txBody>
                    <a:bodyPr/>
                    <a:lstStyle/>
                    <a:p>
                      <a:pPr algn="ctr"/>
                      <a:r>
                        <a:rPr lang="en-GB" sz="2800" b="1" dirty="0">
                          <a:solidFill>
                            <a:schemeClr val="tx1"/>
                          </a:solidFill>
                          <a:latin typeface="Bradley Hand ITC" panose="03070402050302030203" pitchFamily="66" charset="0"/>
                        </a:rPr>
                        <a:t>Amount of tablet</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B7DA"/>
                    </a:solidFill>
                  </a:tcPr>
                </a:tc>
                <a:tc>
                  <a:txBody>
                    <a:bodyPr/>
                    <a:lstStyle/>
                    <a:p>
                      <a:pPr algn="ctr"/>
                      <a:r>
                        <a:rPr lang="en-GB" sz="2800" dirty="0">
                          <a:solidFill>
                            <a:schemeClr val="tx1"/>
                          </a:solidFill>
                          <a:latin typeface="Bradley Hand ITC" panose="03070402050302030203" pitchFamily="66" charset="0"/>
                        </a:rPr>
                        <a:t>1</a:t>
                      </a:r>
                      <a:r>
                        <a:rPr lang="en-GB" sz="2800" baseline="30000" dirty="0">
                          <a:solidFill>
                            <a:schemeClr val="tx1"/>
                          </a:solidFill>
                          <a:latin typeface="Bradley Hand ITC" panose="03070402050302030203" pitchFamily="66" charset="0"/>
                        </a:rPr>
                        <a:t>st</a:t>
                      </a:r>
                      <a:r>
                        <a:rPr lang="en-GB" sz="2800" dirty="0">
                          <a:solidFill>
                            <a:schemeClr val="tx1"/>
                          </a:solidFill>
                          <a:latin typeface="Bradley Hand ITC" panose="03070402050302030203" pitchFamily="66" charset="0"/>
                        </a:rPr>
                        <a:t> test</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chemeClr val="tx1"/>
                          </a:solidFill>
                          <a:latin typeface="Bradley Hand ITC" panose="03070402050302030203" pitchFamily="66" charset="0"/>
                        </a:rPr>
                        <a:t>2</a:t>
                      </a:r>
                      <a:r>
                        <a:rPr lang="en-GB" sz="2800" baseline="30000" dirty="0">
                          <a:solidFill>
                            <a:schemeClr val="tx1"/>
                          </a:solidFill>
                          <a:latin typeface="Bradley Hand ITC" panose="03070402050302030203" pitchFamily="66" charset="0"/>
                        </a:rPr>
                        <a:t>nd</a:t>
                      </a:r>
                      <a:r>
                        <a:rPr lang="en-GB" sz="2800" dirty="0">
                          <a:solidFill>
                            <a:schemeClr val="tx1"/>
                          </a:solidFill>
                          <a:latin typeface="Bradley Hand ITC" panose="03070402050302030203" pitchFamily="66" charset="0"/>
                        </a:rPr>
                        <a:t> test</a:t>
                      </a:r>
                    </a:p>
                    <a:p>
                      <a:pPr algn="ctr"/>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chemeClr val="tx1"/>
                          </a:solidFill>
                          <a:latin typeface="Bradley Hand ITC" panose="03070402050302030203" pitchFamily="66" charset="0"/>
                        </a:rPr>
                        <a:t>3</a:t>
                      </a:r>
                      <a:r>
                        <a:rPr lang="en-GB" sz="2800" baseline="30000" dirty="0">
                          <a:solidFill>
                            <a:schemeClr val="tx1"/>
                          </a:solidFill>
                          <a:latin typeface="Bradley Hand ITC" panose="03070402050302030203" pitchFamily="66" charset="0"/>
                        </a:rPr>
                        <a:t>rd</a:t>
                      </a:r>
                      <a:r>
                        <a:rPr lang="en-GB" sz="2800" dirty="0">
                          <a:solidFill>
                            <a:schemeClr val="tx1"/>
                          </a:solidFill>
                          <a:latin typeface="Bradley Hand ITC" panose="03070402050302030203" pitchFamily="66" charset="0"/>
                        </a:rPr>
                        <a:t> test</a:t>
                      </a:r>
                    </a:p>
                    <a:p>
                      <a:pPr algn="ctr"/>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800" dirty="0">
                          <a:solidFill>
                            <a:schemeClr val="tx1"/>
                          </a:solidFill>
                          <a:latin typeface="Bradley Hand ITC" panose="03070402050302030203" pitchFamily="66" charset="0"/>
                        </a:rPr>
                        <a:t>Mean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33229137"/>
                  </a:ext>
                </a:extLst>
              </a:tr>
              <a:tr h="370840">
                <a:tc>
                  <a:txBody>
                    <a:bodyPr/>
                    <a:lstStyle/>
                    <a:p>
                      <a:pPr algn="ctr"/>
                      <a:r>
                        <a:rPr lang="en-GB" sz="2800" b="1" dirty="0">
                          <a:solidFill>
                            <a:schemeClr val="tx1"/>
                          </a:solidFill>
                          <a:latin typeface="Bradley Hand ITC" panose="03070402050302030203" pitchFamily="66" charset="0"/>
                        </a:rPr>
                        <a:t>0.5</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B7DA"/>
                    </a:solidFill>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0359620"/>
                  </a:ext>
                </a:extLst>
              </a:tr>
              <a:tr h="370840">
                <a:tc>
                  <a:txBody>
                    <a:bodyPr/>
                    <a:lstStyle/>
                    <a:p>
                      <a:pPr algn="ctr"/>
                      <a:r>
                        <a:rPr lang="en-GB" sz="2800" b="1" dirty="0">
                          <a:solidFill>
                            <a:schemeClr val="tx1"/>
                          </a:solidFill>
                          <a:latin typeface="Bradley Hand ITC" panose="03070402050302030203" pitchFamily="66" charset="0"/>
                        </a:rPr>
                        <a:t>1.0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B7DA"/>
                    </a:solidFill>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000" dirty="0">
                        <a:solidFill>
                          <a:schemeClr val="tx1"/>
                        </a:solidFill>
                        <a:latin typeface="Bradley Hand ITC" panose="03070402050302030203" pitchFamily="66"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27050148"/>
                  </a:ext>
                </a:extLst>
              </a:tr>
            </a:tbl>
          </a:graphicData>
        </a:graphic>
      </p:graphicFrame>
    </p:spTree>
    <p:extLst>
      <p:ext uri="{BB962C8B-B14F-4D97-AF65-F5344CB8AC3E}">
        <p14:creationId xmlns:p14="http://schemas.microsoft.com/office/powerpoint/2010/main" val="41977020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10898</TotalTime>
  <Words>1516</Words>
  <Application>Microsoft Office PowerPoint</Application>
  <PresentationFormat>Widescreen</PresentationFormat>
  <Paragraphs>161</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Bradley Hand ITC</vt:lpstr>
      <vt:lpstr>Calibri</vt:lpstr>
      <vt:lpstr>Calibri Light</vt:lpstr>
      <vt:lpstr>Century Gothic</vt:lpstr>
      <vt:lpstr>Office Theme</vt:lpstr>
      <vt:lpstr>Downloaded from rsc.li/3ZLzbFi </vt:lpstr>
      <vt:lpstr>Popping good chemistry</vt:lpstr>
      <vt:lpstr>Learning objectives</vt:lpstr>
      <vt:lpstr>Useful vocabulary 1</vt:lpstr>
      <vt:lpstr>Useful vocabulary 2</vt:lpstr>
      <vt:lpstr>Discussion</vt:lpstr>
      <vt:lpstr>Safety</vt:lpstr>
      <vt:lpstr>Instructions</vt:lpstr>
      <vt:lpstr>Results  Make a table to record your results.   </vt:lpstr>
      <vt:lpstr>What did you find out (understanding)?</vt:lpstr>
      <vt:lpstr>What did you find out (enquiry skills)?</vt:lpstr>
      <vt:lpstr>What did you find out (everyday life)?</vt:lpstr>
      <vt:lpstr>Evaluation</vt:lpstr>
      <vt:lpstr>   Acknowledgements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Popping good chemsitry_primary science investigation_presentation</dc:title>
  <dc:subject/>
  <dc:creator>Royal Society of Chemistry</dc:creator>
  <cp:keywords>Experiment, investigation; primary, dissolving, irreversible change, gas, variables, enquiry skills</cp:keywords>
  <dc:description>From rsc.li/3ZLzbFi, find slides and a lower secondary version of this experiment</dc:description>
  <cp:lastModifiedBy>Juliet Kennard</cp:lastModifiedBy>
  <cp:revision>293</cp:revision>
  <dcterms:created xsi:type="dcterms:W3CDTF">2021-04-13T16:26:00Z</dcterms:created>
  <dcterms:modified xsi:type="dcterms:W3CDTF">2024-10-14T06:11:57Z</dcterms:modified>
  <cp:category>Primary science investigation</cp:category>
</cp:coreProperties>
</file>