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1" r:id="rId6"/>
    <p:sldId id="269" r:id="rId7"/>
    <p:sldId id="270" r:id="rId8"/>
    <p:sldId id="27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DA1884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61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rWJlQH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675693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2"/>
              </a:rPr>
              <a:t>https://rsc.li/3rWJlQH</a:t>
            </a:r>
            <a:r>
              <a:rPr lang="cy-GB" sz="1800" b="0" dirty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1" y="5499067"/>
            <a:ext cx="10065587" cy="713843"/>
          </a:xfrm>
        </p:spPr>
        <p:txBody>
          <a:bodyPr/>
          <a:lstStyle/>
          <a:p>
            <a:r>
              <a:rPr lang="cy-GB"/>
              <a:t>Diffoddydd tân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Diffoddydd tân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57482"/>
            <a:ext cx="9540000" cy="4878000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Archwilio sut y gellir defnyddio nwy carbon deuocsid i ddiffodd fflamau.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group of eggs in a glass bowl&#10;&#10;Description automatically generated with low confidence">
            <a:extLst>
              <a:ext uri="{FF2B5EF4-FFF2-40B4-BE49-F238E27FC236}">
                <a16:creationId xmlns:a16="http://schemas.microsoft.com/office/drawing/2014/main" id="{93F5913E-E9FB-41AA-BC8B-9F3D9DE0D4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4407" y="2771400"/>
            <a:ext cx="4752109" cy="35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Gallaf esbonio’r gwahaniaeth rhwng newid y gellir ei ddadwneud a newid na ellir ei ddadwneud.</a:t>
            </a:r>
          </a:p>
          <a:p>
            <a:r>
              <a:rPr lang="cy-GB"/>
              <a:t>Rwy'n gwybod bod adweithiau cemegol yn cynhyrchu deunyddiau newydd.</a:t>
            </a:r>
          </a:p>
          <a:p>
            <a:r>
              <a:rPr lang="cy-GB"/>
              <a:t>Rwy’n deall pan fyddwch yn cymysgu finegr a soda pobi mai un o’r pethau rydych chi’n ei wneud ydy nwy, carbon deuocsid.</a:t>
            </a:r>
          </a:p>
          <a:p>
            <a:r>
              <a:rPr lang="cy-GB"/>
              <a:t>Rwy’n gwybod bod rhai nwyon yn drymach nag eraill.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</a:t>
            </a:r>
          </a:p>
          <a:p>
            <a:r>
              <a:rPr lang="cy-GB"/>
              <a:t>Rwy’n deall beth yw ‘newidynnau’.</a:t>
            </a:r>
          </a:p>
          <a:p>
            <a:pPr marL="0" indent="0">
              <a:buNone/>
            </a:pPr>
            <a:endParaRPr lang="en-US" b="1" dirty="0">
              <a:solidFill>
                <a:srgbClr val="DA1884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Newid y gellir ei ddadwneud:</a:t>
            </a:r>
            <a:r>
              <a:rPr lang="cy-GB" dirty="0"/>
              <a:t> newid lle nad oes unrhyw ddeunyddiau newydd yn cael eu creu a lle bydd modd adfer y deunydd gwreiddiol. </a:t>
            </a:r>
            <a:br>
              <a:rPr lang="cy-GB" dirty="0"/>
            </a:br>
            <a:r>
              <a:rPr lang="cy-GB" dirty="0"/>
              <a:t>Wyt ti’n gallu meddwl am ychydig o enghreifftiau o’r rhain?</a:t>
            </a:r>
          </a:p>
          <a:p>
            <a:r>
              <a:rPr lang="cy-GB" b="1" dirty="0">
                <a:solidFill>
                  <a:srgbClr val="DA1884"/>
                </a:solidFill>
              </a:rPr>
              <a:t>Newid na ellir ei ddadwneud:</a:t>
            </a:r>
            <a:r>
              <a:rPr lang="cy-GB" dirty="0"/>
              <a:t> newid cemegol lle mae deunyddiau newydd yn cael eu ffurfio.</a:t>
            </a:r>
            <a:br>
              <a:rPr lang="cy-GB" dirty="0"/>
            </a:br>
            <a:r>
              <a:rPr lang="cy-GB" dirty="0"/>
              <a:t>Wyt ti’n gallu meddwl am unrhyw enghreifftiau?</a:t>
            </a:r>
          </a:p>
          <a:p>
            <a:r>
              <a:rPr lang="cy-GB" b="1" dirty="0">
                <a:solidFill>
                  <a:srgbClr val="DA1884"/>
                </a:solidFill>
              </a:rPr>
              <a:t>Nwy:</a:t>
            </a:r>
            <a:r>
              <a:rPr lang="cy-GB" dirty="0"/>
              <a:t> cyflwr mater lle mae gronynnau yn llawn ynni a gofodau mawr rhyngddynt. Mae nwy’n cymryd siâp y cynhwysydd y mae ynddo a bydd yn llifo.</a:t>
            </a:r>
          </a:p>
          <a:p>
            <a:r>
              <a:rPr lang="cy-GB" b="1" dirty="0">
                <a:solidFill>
                  <a:srgbClr val="DA1884"/>
                </a:solidFill>
              </a:rPr>
              <a:t>Newidyn:</a:t>
            </a:r>
            <a:r>
              <a:rPr lang="cy-GB" dirty="0"/>
              <a:t> rhywbeth sy’n cael ei arsylwi neu ei fesur mewn arbrawf gwyddonol.</a:t>
            </a:r>
            <a:br>
              <a:rPr lang="cy-GB" dirty="0"/>
            </a:br>
            <a:r>
              <a:rPr lang="cy-GB" dirty="0">
                <a:latin typeface="Century Gothic" panose="020B0502020202020204" pitchFamily="34" charset="0"/>
              </a:rPr>
              <a:t>Wyt ti’n gallu meddwl am ychydig o enghreifftiau </a:t>
            </a:r>
            <a:br>
              <a:rPr lang="cy-GB" dirty="0">
                <a:latin typeface="Century Gothic" panose="020B0502020202020204" pitchFamily="34" charset="0"/>
              </a:rPr>
            </a:br>
            <a:r>
              <a:rPr lang="cy-GB" dirty="0">
                <a:latin typeface="Century Gothic" panose="020B0502020202020204" pitchFamily="34" charset="0"/>
              </a:rPr>
              <a:t>o’r rhain?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52916"/>
            <a:ext cx="9540000" cy="440661"/>
          </a:xfrm>
        </p:spPr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27775"/>
            <a:ext cx="9540000" cy="4701317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Llenwa’r fowlen gyda chanhwyllau bach a’u tanio (neu gofynna i’r athro eu tanio).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Rho soda pobi a finegr mewn jwg. Bydd yn adweithio, ac yn creu swigod o garbon deuocsid.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Bydd y carbon deuocsid yn aros yn y jwg, uwchben y gymysgedd. Arllwysa’r nwy carbon deuocsid yn ofalus dros y canhwyllau i ddiffodd y fflamau. Gwna’n siŵr dy fod yn gwneud hyn yn araf, neu bydd y gymysgedd yn llifo allan hefyd.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6FFF57-CC89-43FD-949C-EA355C8FC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63" y="4820457"/>
            <a:ext cx="9403837" cy="1264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69E960-9EEB-4631-8353-658E2CB3E8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65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ddarganfod?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Sut rydyn ni’n gwybod nad yw’n bosibl dadwneud yr adwaith hwn?</a:t>
            </a:r>
          </a:p>
          <a:p>
            <a:r>
              <a:rPr lang="cy-GB" dirty="0"/>
              <a:t>Sut oeddet ti’n gwybod bod nwy wedi cael ei greu?</a:t>
            </a:r>
          </a:p>
          <a:p>
            <a:r>
              <a:rPr lang="cy-GB" dirty="0"/>
              <a:t>Pe byddet ti’n ail-gynnal yr arbrawf, pa newidynnau allet ti eu newid ac ymchwilio iddynt? Er enghraifft, a allai faint o finegr a ddefnyddir effeithio ar faint o nwy a gynhyrchir?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F1A2B-C68C-4DC3-92E2-16A2E1D985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89E846-3DC3-4991-99B0-F7CB9B7BC905}"/>
              </a:ext>
            </a:extLst>
          </p:cNvPr>
          <p:cNvSpPr txBox="1"/>
          <p:nvPr/>
        </p:nvSpPr>
        <p:spPr>
          <a:xfrm>
            <a:off x="3367454" y="3937116"/>
            <a:ext cx="6712546" cy="292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DA1884"/>
              </a:buClr>
              <a:buFont typeface="Arial" panose="020B0604020202020204" pitchFamily="34" charset="0"/>
              <a:buChar char="•"/>
            </a:pPr>
            <a:r>
              <a:rPr lang="cy-GB" sz="2400" dirty="0">
                <a:latin typeface="Century Gothic" panose="020B0502020202020204" pitchFamily="34" charset="0"/>
              </a:rPr>
              <a:t>Sut mae diffoddyddion tân go iawn yn gweithio? Oes diffoddydd tân carbon deuocsid yn dy ystafell ddosbarth?</a:t>
            </a:r>
          </a:p>
          <a:p>
            <a:pPr>
              <a:buClr>
                <a:srgbClr val="DA1884"/>
              </a:buClr>
            </a:pPr>
            <a:endParaRPr lang="en-US" sz="1000" dirty="0"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1000"/>
              </a:spcAft>
              <a:buClr>
                <a:srgbClr val="DA1884"/>
              </a:buClr>
              <a:buFont typeface="Arial" panose="020B0604020202020204" pitchFamily="34" charset="0"/>
              <a:buChar char="•"/>
            </a:pPr>
            <a:r>
              <a:rPr lang="cy-GB" sz="2400" dirty="0">
                <a:latin typeface="Century Gothic" panose="020B0502020202020204" pitchFamily="34" charset="0"/>
              </a:rPr>
              <a:t>Wyt ti’n gallu meddwl am unrhyw adweithiau cemegol eraill sy'n cynhyrchu carbon deuocsid?</a:t>
            </a:r>
          </a:p>
          <a:p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F676543-5521-4AF5-8EDB-6FE02B50B0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92" y="3758593"/>
            <a:ext cx="1934615" cy="290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96455"/>
            <a:ext cx="9540000" cy="440661"/>
          </a:xfrm>
        </p:spPr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980661"/>
            <a:ext cx="9540000" cy="3923608"/>
          </a:xfrm>
        </p:spPr>
        <p:txBody>
          <a:bodyPr>
            <a:noAutofit/>
          </a:bodyPr>
          <a:lstStyle/>
          <a:p>
            <a:r>
              <a:rPr lang="cy-GB" sz="1900"/>
              <a:t>Sut wyt ti’n teimlo am ein </a:t>
            </a:r>
            <a:r>
              <a:rPr lang="cy-GB" sz="1900" b="1">
                <a:solidFill>
                  <a:srgbClr val="DA1884"/>
                </a:solidFill>
              </a:rPr>
              <a:t>hamcanion dysgu</a:t>
            </a:r>
            <a:r>
              <a:rPr lang="cy-GB" sz="1900"/>
              <a:t> heddiw?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y-GB" sz="1900"/>
              <a:t>Gallaf esbonio’r gwahaniaeth rhwng newid y gellir ei ddadwneud a newid na ellir ei ddadwneud.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y-GB" sz="1900"/>
              <a:t>Rwy'n gwybod bod adweithiau cemegol yn cynhyrchu deunyddiau newydd.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y-GB" sz="1900"/>
              <a:t>Rwy’n deall pan fyddwch yn cymysgu finegr a soda pobi mai un o’r pethau rydych chi’n ei wneud ydy nwy, carbon deuocsid.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y-GB" sz="1900"/>
              <a:t>Rwy’n gwybod bod rhai nwyon yn drymach nag eraill.</a:t>
            </a:r>
          </a:p>
          <a:p>
            <a:pPr>
              <a:spcAft>
                <a:spcPts val="0"/>
              </a:spcAft>
            </a:pPr>
            <a:endParaRPr lang="en-US" sz="1900" dirty="0"/>
          </a:p>
          <a:p>
            <a:r>
              <a:rPr lang="cy-GB" sz="1900"/>
              <a:t>Wyt ti’n gallu esbonio’r gwahaniaeth rhwng newid na ellir ei ddadwneud a newid y gellir ei ddadwneud, a rhoi enghreifftiau?  </a:t>
            </a:r>
          </a:p>
          <a:p>
            <a:r>
              <a:rPr lang="cy-GB" sz="1900"/>
              <a:t>Os wyt ti’n teimlo’n hyderus dy fod yn gallu, dangosa 5 bys i’r athro, neu dangosa 1 os wyt ti’n teimlo bod angen i ti gael sgwrs arall i egluro’r wers.</a:t>
            </a: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42FC09C-767F-42E2-A6BF-AA233A9BF2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6" y="4715838"/>
            <a:ext cx="8753583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Sleidiau 2 a 5: delweddau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6: delwedd © Daniel Heighton / 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7: delwedd © Sichonl/Shutterstock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Ymchwiliadau gwyddoniaeth cynradd https://rsc.li/3rWJlQH   </vt:lpstr>
      <vt:lpstr>Diffoddydd tân</vt:lpstr>
      <vt:lpstr>Amcanion dysgu</vt:lpstr>
      <vt:lpstr>Geirfa ddefnyddiol</vt:lpstr>
      <vt:lpstr>Dull</vt:lpstr>
      <vt:lpstr>Beth wnaethoch chi ei ddarganfod?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Diffoddydd tân: sleidiau dosbarth</dc:title>
  <dc:subject>Mae’r arbrawf hwn yn canolbwyntio ar ddefnyddio carbon deuocsid i ddiffodd cannwyll.</dc:subject>
  <dc:creator>Melinda Welch</dc:creator>
  <cp:keywords>Primary science experiment_investigation_reversible_irreversible reactions_gas_slides_classroom</cp:keywords>
  <cp:lastModifiedBy>Chloe Francis</cp:lastModifiedBy>
  <cp:revision>256</cp:revision>
  <dcterms:created xsi:type="dcterms:W3CDTF">2021-04-13T16:26:00Z</dcterms:created>
  <dcterms:modified xsi:type="dcterms:W3CDTF">2021-08-10T08:49:32Z</dcterms:modified>
  <cp:category>Royal society of Chemistry</cp:category>
</cp:coreProperties>
</file>