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7"/>
  </p:notesMasterIdLst>
  <p:sldIdLst>
    <p:sldId id="292" r:id="rId5"/>
    <p:sldId id="330" r:id="rId6"/>
    <p:sldId id="293" r:id="rId7"/>
    <p:sldId id="334" r:id="rId8"/>
    <p:sldId id="340" r:id="rId9"/>
    <p:sldId id="295" r:id="rId10"/>
    <p:sldId id="341" r:id="rId11"/>
    <p:sldId id="342" r:id="rId12"/>
    <p:sldId id="331" r:id="rId13"/>
    <p:sldId id="336" r:id="rId14"/>
    <p:sldId id="311" r:id="rId15"/>
    <p:sldId id="306" r:id="rId16"/>
    <p:sldId id="302" r:id="rId17"/>
    <p:sldId id="312" r:id="rId18"/>
    <p:sldId id="313" r:id="rId19"/>
    <p:sldId id="314" r:id="rId20"/>
    <p:sldId id="315" r:id="rId21"/>
    <p:sldId id="316" r:id="rId22"/>
    <p:sldId id="317" r:id="rId23"/>
    <p:sldId id="318" r:id="rId24"/>
    <p:sldId id="319" r:id="rId25"/>
    <p:sldId id="320" r:id="rId26"/>
    <p:sldId id="321" r:id="rId27"/>
    <p:sldId id="322" r:id="rId28"/>
    <p:sldId id="323" r:id="rId29"/>
    <p:sldId id="324" r:id="rId30"/>
    <p:sldId id="325" r:id="rId31"/>
    <p:sldId id="326" r:id="rId32"/>
    <p:sldId id="327" r:id="rId33"/>
    <p:sldId id="328" r:id="rId34"/>
    <p:sldId id="335" r:id="rId35"/>
    <p:sldId id="339" r:id="rId36"/>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 id="{6AFCBE25-129D-71BD-2520-C70EFDD5EC17}" name="Katie Haylor" initials="KH" userId="S::HaylorK@rsc.org::79d54f7f-ffc1-4b04-bab6-1092a29c2844" providerId="AD"/>
  <p188:author id="{5F1CC0B0-84E0-BD6A-D99C-C314168B48E6}" name="Juliet Kennard" initials="JK" userId="S::kennardj@rsc.org::171ce03e-ecb9-44f8-bcbb-a85643c4c66a" providerId="AD"/>
  <p188:author id="{C74B60E9-655C-E89A-6316-3841AD519658}" name="Juliet Kennard" initials="JK" userId="S::KennardJ@rsc.org::171ce03e-ecb9-44f8-bcbb-a85643c4c66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E0C0"/>
    <a:srgbClr val="F2A36E"/>
    <a:srgbClr val="F9D3B9"/>
    <a:srgbClr val="ED7D31"/>
    <a:srgbClr val="C8102E"/>
    <a:srgbClr val="FBF0E1"/>
    <a:srgbClr val="E6F1EF"/>
    <a:srgbClr val="006F62"/>
    <a:srgbClr val="EDF6F9"/>
    <a:srgbClr val="48A9C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BFD099-F9F7-4D38-86FE-A8405FCC79F8}" v="30" dt="2025-04-25T09:24:30.7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80" autoAdjust="0"/>
    <p:restoredTop sz="85372" autoAdjust="0"/>
  </p:normalViewPr>
  <p:slideViewPr>
    <p:cSldViewPr snapToGrid="0" snapToObjects="1">
      <p:cViewPr varScale="1">
        <p:scale>
          <a:sx n="95" d="100"/>
          <a:sy n="95" d="100"/>
        </p:scale>
        <p:origin x="960" y="9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Haylor" userId="79d54f7f-ffc1-4b04-bab6-1092a29c2844" providerId="ADAL" clId="{9FBFD099-F9F7-4D38-86FE-A8405FCC79F8}"/>
    <pc:docChg chg="undo custSel addSld delSld modSld sldOrd modMainMaster modNotesMaster">
      <pc:chgData name="Katie Haylor" userId="79d54f7f-ffc1-4b04-bab6-1092a29c2844" providerId="ADAL" clId="{9FBFD099-F9F7-4D38-86FE-A8405FCC79F8}" dt="2025-04-25T11:51:07.234" v="871" actId="115"/>
      <pc:docMkLst>
        <pc:docMk/>
      </pc:docMkLst>
      <pc:sldChg chg="modSp mod modCm">
        <pc:chgData name="Katie Haylor" userId="79d54f7f-ffc1-4b04-bab6-1092a29c2844" providerId="ADAL" clId="{9FBFD099-F9F7-4D38-86FE-A8405FCC79F8}" dt="2025-04-25T11:35:28.732" v="754" actId="1037"/>
        <pc:sldMkLst>
          <pc:docMk/>
          <pc:sldMk cId="1148474611" sldId="295"/>
        </pc:sldMkLst>
        <pc:spChg chg="mod">
          <ac:chgData name="Katie Haylor" userId="79d54f7f-ffc1-4b04-bab6-1092a29c2844" providerId="ADAL" clId="{9FBFD099-F9F7-4D38-86FE-A8405FCC79F8}" dt="2025-04-25T11:35:22.901" v="738" actId="14100"/>
          <ac:spMkLst>
            <pc:docMk/>
            <pc:sldMk cId="1148474611" sldId="295"/>
            <ac:spMk id="7" creationId="{427CC05B-1AC5-92FA-578E-D5FDFB211B68}"/>
          </ac:spMkLst>
        </pc:spChg>
        <pc:spChg chg="mod">
          <ac:chgData name="Katie Haylor" userId="79d54f7f-ffc1-4b04-bab6-1092a29c2844" providerId="ADAL" clId="{9FBFD099-F9F7-4D38-86FE-A8405FCC79F8}" dt="2025-04-25T11:35:28.732" v="754" actId="1037"/>
          <ac:spMkLst>
            <pc:docMk/>
            <pc:sldMk cId="1148474611" sldId="295"/>
            <ac:spMk id="9" creationId="{5EC9FC3D-442F-39B8-C90D-6A292D3526A1}"/>
          </ac:spMkLst>
        </pc:spChg>
        <pc:graphicFrameChg chg="mod">
          <ac:chgData name="Katie Haylor" userId="79d54f7f-ffc1-4b04-bab6-1092a29c2844" providerId="ADAL" clId="{9FBFD099-F9F7-4D38-86FE-A8405FCC79F8}" dt="2025-04-25T11:35:28.732" v="754" actId="1037"/>
          <ac:graphicFrameMkLst>
            <pc:docMk/>
            <pc:sldMk cId="1148474611" sldId="295"/>
            <ac:graphicFrameMk id="3" creationId="{65823529-2C0B-2CFE-DA1F-C1EF7058C2A6}"/>
          </ac:graphicFrameMkLst>
        </pc:graphicFrameChg>
        <pc:picChg chg="mod">
          <ac:chgData name="Katie Haylor" userId="79d54f7f-ffc1-4b04-bab6-1092a29c2844" providerId="ADAL" clId="{9FBFD099-F9F7-4D38-86FE-A8405FCC79F8}" dt="2025-04-25T11:35:28.732" v="754" actId="1037"/>
          <ac:picMkLst>
            <pc:docMk/>
            <pc:sldMk cId="1148474611" sldId="295"/>
            <ac:picMk id="6" creationId="{A110845C-4EED-C4A0-00C3-1A89D44DFA5A}"/>
          </ac:picMkLst>
        </pc:picChg>
        <pc:picChg chg="mod">
          <ac:chgData name="Katie Haylor" userId="79d54f7f-ffc1-4b04-bab6-1092a29c2844" providerId="ADAL" clId="{9FBFD099-F9F7-4D38-86FE-A8405FCC79F8}" dt="2025-04-25T11:35:28.732" v="754" actId="1037"/>
          <ac:picMkLst>
            <pc:docMk/>
            <pc:sldMk cId="1148474611" sldId="295"/>
            <ac:picMk id="8" creationId="{E14CAA70-2BF0-8EFB-3BE5-3981AE64B594}"/>
          </ac:picMkLst>
        </pc:picChg>
        <pc:picChg chg="mod">
          <ac:chgData name="Katie Haylor" userId="79d54f7f-ffc1-4b04-bab6-1092a29c2844" providerId="ADAL" clId="{9FBFD099-F9F7-4D38-86FE-A8405FCC79F8}" dt="2025-04-25T11:35:28.732" v="754" actId="1037"/>
          <ac:picMkLst>
            <pc:docMk/>
            <pc:sldMk cId="1148474611" sldId="295"/>
            <ac:picMk id="15" creationId="{8E823AE3-9CFA-4878-C721-3BD98DF31FF2}"/>
          </ac:picMkLst>
        </pc:picChg>
        <pc:extLst>
          <p:ext xmlns:p="http://schemas.openxmlformats.org/presentationml/2006/main" uri="{D6D511B9-2390-475A-947B-AFAB55BFBCF1}">
            <pc226:cmChg xmlns:pc226="http://schemas.microsoft.com/office/powerpoint/2022/06/main/command" chg="mod">
              <pc226:chgData name="Katie Haylor" userId="79d54f7f-ffc1-4b04-bab6-1092a29c2844" providerId="ADAL" clId="{9FBFD099-F9F7-4D38-86FE-A8405FCC79F8}" dt="2025-04-15T15:24:56.063" v="132" actId="20577"/>
              <pc2:cmMkLst xmlns:pc2="http://schemas.microsoft.com/office/powerpoint/2019/9/main/command">
                <pc:docMk/>
                <pc:sldMk cId="1148474611" sldId="295"/>
                <pc2:cmMk id="{840217F4-776B-411F-9AD3-61B3A84F8A96}"/>
              </pc2:cmMkLst>
            </pc226:cmChg>
          </p:ext>
        </pc:extLst>
      </pc:sldChg>
      <pc:sldChg chg="addSp delSp modSp mod">
        <pc:chgData name="Katie Haylor" userId="79d54f7f-ffc1-4b04-bab6-1092a29c2844" providerId="ADAL" clId="{9FBFD099-F9F7-4D38-86FE-A8405FCC79F8}" dt="2025-04-25T09:26:44.649" v="686" actId="13244"/>
        <pc:sldMkLst>
          <pc:docMk/>
          <pc:sldMk cId="2930087102" sldId="302"/>
        </pc:sldMkLst>
        <pc:spChg chg="add mod ord">
          <ac:chgData name="Katie Haylor" userId="79d54f7f-ffc1-4b04-bab6-1092a29c2844" providerId="ADAL" clId="{9FBFD099-F9F7-4D38-86FE-A8405FCC79F8}" dt="2025-04-25T09:26:44.649" v="686" actId="13244"/>
          <ac:spMkLst>
            <pc:docMk/>
            <pc:sldMk cId="2930087102" sldId="302"/>
            <ac:spMk id="3" creationId="{B7C923B0-0A82-0322-F40F-2A33B56E6A8F}"/>
          </ac:spMkLst>
        </pc:spChg>
        <pc:spChg chg="add mod ord">
          <ac:chgData name="Katie Haylor" userId="79d54f7f-ffc1-4b04-bab6-1092a29c2844" providerId="ADAL" clId="{9FBFD099-F9F7-4D38-86FE-A8405FCC79F8}" dt="2025-04-25T09:26:37.410" v="685" actId="13244"/>
          <ac:spMkLst>
            <pc:docMk/>
            <pc:sldMk cId="2930087102" sldId="302"/>
            <ac:spMk id="5" creationId="{F6C5714E-22B9-1338-4F99-B483FF0B537F}"/>
          </ac:spMkLst>
        </pc:spChg>
        <pc:picChg chg="mod">
          <ac:chgData name="Katie Haylor" userId="79d54f7f-ffc1-4b04-bab6-1092a29c2844" providerId="ADAL" clId="{9FBFD099-F9F7-4D38-86FE-A8405FCC79F8}" dt="2025-04-25T08:30:31.175" v="432" actId="1076"/>
          <ac:picMkLst>
            <pc:docMk/>
            <pc:sldMk cId="2930087102" sldId="302"/>
            <ac:picMk id="6" creationId="{20EAF60C-DD96-F077-E0E7-4B48C9502221}"/>
          </ac:picMkLst>
        </pc:picChg>
      </pc:sldChg>
      <pc:sldChg chg="modSp mod modCm">
        <pc:chgData name="Katie Haylor" userId="79d54f7f-ffc1-4b04-bab6-1092a29c2844" providerId="ADAL" clId="{9FBFD099-F9F7-4D38-86FE-A8405FCC79F8}" dt="2025-04-25T11:45:02.039" v="830" actId="1037"/>
        <pc:sldMkLst>
          <pc:docMk/>
          <pc:sldMk cId="4110700375" sldId="306"/>
        </pc:sldMkLst>
        <pc:spChg chg="mod">
          <ac:chgData name="Katie Haylor" userId="79d54f7f-ffc1-4b04-bab6-1092a29c2844" providerId="ADAL" clId="{9FBFD099-F9F7-4D38-86FE-A8405FCC79F8}" dt="2025-04-25T08:39:20.806" v="677" actId="20577"/>
          <ac:spMkLst>
            <pc:docMk/>
            <pc:sldMk cId="4110700375" sldId="306"/>
            <ac:spMk id="10" creationId="{0B5BA5A9-5C32-AA2A-7B1D-471A2F9D6BDF}"/>
          </ac:spMkLst>
        </pc:spChg>
        <pc:picChg chg="mod">
          <ac:chgData name="Katie Haylor" userId="79d54f7f-ffc1-4b04-bab6-1092a29c2844" providerId="ADAL" clId="{9FBFD099-F9F7-4D38-86FE-A8405FCC79F8}" dt="2025-04-25T11:45:02.039" v="830" actId="1037"/>
          <ac:picMkLst>
            <pc:docMk/>
            <pc:sldMk cId="4110700375" sldId="306"/>
            <ac:picMk id="6" creationId="{A6AD53B5-0FD0-F885-D38B-01D264877875}"/>
          </ac:picMkLst>
        </pc:picChg>
        <pc:extLst>
          <p:ext xmlns:p="http://schemas.openxmlformats.org/presentationml/2006/main" uri="{D6D511B9-2390-475A-947B-AFAB55BFBCF1}">
            <pc226:cmChg xmlns:pc226="http://schemas.microsoft.com/office/powerpoint/2022/06/main/command" chg="mod">
              <pc226:chgData name="Katie Haylor" userId="79d54f7f-ffc1-4b04-bab6-1092a29c2844" providerId="ADAL" clId="{9FBFD099-F9F7-4D38-86FE-A8405FCC79F8}" dt="2025-04-15T15:50:00.968" v="284" actId="20577"/>
              <pc2:cmMkLst xmlns:pc2="http://schemas.microsoft.com/office/powerpoint/2019/9/main/command">
                <pc:docMk/>
                <pc:sldMk cId="4110700375" sldId="306"/>
                <pc2:cmMk id="{2474AD9C-FBF6-4FDB-AFD1-9CA1AE1E4EE5}"/>
              </pc2:cmMkLst>
            </pc226:cmChg>
          </p:ext>
        </pc:extLst>
      </pc:sldChg>
      <pc:sldChg chg="modSp mod">
        <pc:chgData name="Katie Haylor" userId="79d54f7f-ffc1-4b04-bab6-1092a29c2844" providerId="ADAL" clId="{9FBFD099-F9F7-4D38-86FE-A8405FCC79F8}" dt="2025-04-25T11:38:44.743" v="766" actId="115"/>
        <pc:sldMkLst>
          <pc:docMk/>
          <pc:sldMk cId="3898468720" sldId="311"/>
        </pc:sldMkLst>
        <pc:spChg chg="mod">
          <ac:chgData name="Katie Haylor" userId="79d54f7f-ffc1-4b04-bab6-1092a29c2844" providerId="ADAL" clId="{9FBFD099-F9F7-4D38-86FE-A8405FCC79F8}" dt="2025-04-25T11:38:44.743" v="766" actId="115"/>
          <ac:spMkLst>
            <pc:docMk/>
            <pc:sldMk cId="3898468720" sldId="311"/>
            <ac:spMk id="3" creationId="{74E4FF49-BB10-C6E1-49E1-E55E2D8550FE}"/>
          </ac:spMkLst>
        </pc:spChg>
      </pc:sldChg>
      <pc:sldChg chg="modSp mod">
        <pc:chgData name="Katie Haylor" userId="79d54f7f-ffc1-4b04-bab6-1092a29c2844" providerId="ADAL" clId="{9FBFD099-F9F7-4D38-86FE-A8405FCC79F8}" dt="2025-04-25T11:40:00.407" v="781" actId="20577"/>
        <pc:sldMkLst>
          <pc:docMk/>
          <pc:sldMk cId="40501580" sldId="312"/>
        </pc:sldMkLst>
        <pc:spChg chg="mod">
          <ac:chgData name="Katie Haylor" userId="79d54f7f-ffc1-4b04-bab6-1092a29c2844" providerId="ADAL" clId="{9FBFD099-F9F7-4D38-86FE-A8405FCC79F8}" dt="2025-04-25T11:40:00.407" v="781" actId="20577"/>
          <ac:spMkLst>
            <pc:docMk/>
            <pc:sldMk cId="40501580" sldId="312"/>
            <ac:spMk id="6" creationId="{7606BB64-AAB8-4EAB-539D-BE21295FA7E3}"/>
          </ac:spMkLst>
        </pc:spChg>
      </pc:sldChg>
      <pc:sldChg chg="modSp mod">
        <pc:chgData name="Katie Haylor" userId="79d54f7f-ffc1-4b04-bab6-1092a29c2844" providerId="ADAL" clId="{9FBFD099-F9F7-4D38-86FE-A8405FCC79F8}" dt="2025-04-16T09:59:50.943" v="398" actId="20577"/>
        <pc:sldMkLst>
          <pc:docMk/>
          <pc:sldMk cId="1093484075" sldId="313"/>
        </pc:sldMkLst>
        <pc:spChg chg="mod">
          <ac:chgData name="Katie Haylor" userId="79d54f7f-ffc1-4b04-bab6-1092a29c2844" providerId="ADAL" clId="{9FBFD099-F9F7-4D38-86FE-A8405FCC79F8}" dt="2025-04-16T09:59:50.943" v="398" actId="20577"/>
          <ac:spMkLst>
            <pc:docMk/>
            <pc:sldMk cId="1093484075" sldId="313"/>
            <ac:spMk id="4" creationId="{D7B1ABA9-852B-A1C6-08D2-853A28AE24D9}"/>
          </ac:spMkLst>
        </pc:spChg>
      </pc:sldChg>
      <pc:sldChg chg="modSp mod">
        <pc:chgData name="Katie Haylor" userId="79d54f7f-ffc1-4b04-bab6-1092a29c2844" providerId="ADAL" clId="{9FBFD099-F9F7-4D38-86FE-A8405FCC79F8}" dt="2025-04-25T11:41:41.206" v="810" actId="20577"/>
        <pc:sldMkLst>
          <pc:docMk/>
          <pc:sldMk cId="1998804385" sldId="314"/>
        </pc:sldMkLst>
        <pc:spChg chg="mod">
          <ac:chgData name="Katie Haylor" userId="79d54f7f-ffc1-4b04-bab6-1092a29c2844" providerId="ADAL" clId="{9FBFD099-F9F7-4D38-86FE-A8405FCC79F8}" dt="2025-04-25T11:41:41.206" v="810" actId="20577"/>
          <ac:spMkLst>
            <pc:docMk/>
            <pc:sldMk cId="1998804385" sldId="314"/>
            <ac:spMk id="8" creationId="{188A6102-528C-8784-7BFD-5E4A46114061}"/>
          </ac:spMkLst>
        </pc:spChg>
      </pc:sldChg>
      <pc:sldChg chg="addSp delSp modSp mod">
        <pc:chgData name="Katie Haylor" userId="79d54f7f-ffc1-4b04-bab6-1092a29c2844" providerId="ADAL" clId="{9FBFD099-F9F7-4D38-86FE-A8405FCC79F8}" dt="2025-04-25T09:27:14.903" v="705" actId="13244"/>
        <pc:sldMkLst>
          <pc:docMk/>
          <pc:sldMk cId="1914292437" sldId="315"/>
        </pc:sldMkLst>
        <pc:spChg chg="add mod ord">
          <ac:chgData name="Katie Haylor" userId="79d54f7f-ffc1-4b04-bab6-1092a29c2844" providerId="ADAL" clId="{9FBFD099-F9F7-4D38-86FE-A8405FCC79F8}" dt="2025-04-25T09:27:14.903" v="705" actId="13244"/>
          <ac:spMkLst>
            <pc:docMk/>
            <pc:sldMk cId="1914292437" sldId="315"/>
            <ac:spMk id="3" creationId="{6451909F-EFDC-D277-DDF4-9400E84C3B52}"/>
          </ac:spMkLst>
        </pc:spChg>
        <pc:spChg chg="add mod ord">
          <ac:chgData name="Katie Haylor" userId="79d54f7f-ffc1-4b04-bab6-1092a29c2844" providerId="ADAL" clId="{9FBFD099-F9F7-4D38-86FE-A8405FCC79F8}" dt="2025-04-25T09:27:09.799" v="704" actId="13244"/>
          <ac:spMkLst>
            <pc:docMk/>
            <pc:sldMk cId="1914292437" sldId="315"/>
            <ac:spMk id="7" creationId="{E3FA0CFD-E88F-DF32-A54D-4C710380E897}"/>
          </ac:spMkLst>
        </pc:spChg>
        <pc:picChg chg="mod">
          <ac:chgData name="Katie Haylor" userId="79d54f7f-ffc1-4b04-bab6-1092a29c2844" providerId="ADAL" clId="{9FBFD099-F9F7-4D38-86FE-A8405FCC79F8}" dt="2025-04-25T08:31:48.859" v="440" actId="1076"/>
          <ac:picMkLst>
            <pc:docMk/>
            <pc:sldMk cId="1914292437" sldId="315"/>
            <ac:picMk id="5" creationId="{521DFB19-9E0F-B74A-A619-154744616AB7}"/>
          </ac:picMkLst>
        </pc:picChg>
      </pc:sldChg>
      <pc:sldChg chg="modSp mod">
        <pc:chgData name="Katie Haylor" userId="79d54f7f-ffc1-4b04-bab6-1092a29c2844" providerId="ADAL" clId="{9FBFD099-F9F7-4D38-86FE-A8405FCC79F8}" dt="2025-04-25T09:27:24.006" v="708" actId="1037"/>
        <pc:sldMkLst>
          <pc:docMk/>
          <pc:sldMk cId="1296083740" sldId="316"/>
        </pc:sldMkLst>
        <pc:spChg chg="mod">
          <ac:chgData name="Katie Haylor" userId="79d54f7f-ffc1-4b04-bab6-1092a29c2844" providerId="ADAL" clId="{9FBFD099-F9F7-4D38-86FE-A8405FCC79F8}" dt="2025-04-25T09:27:24.006" v="708" actId="1037"/>
          <ac:spMkLst>
            <pc:docMk/>
            <pc:sldMk cId="1296083740" sldId="316"/>
            <ac:spMk id="5" creationId="{E0EFA2FA-0A5B-A054-7300-134BBDC300E6}"/>
          </ac:spMkLst>
        </pc:spChg>
      </pc:sldChg>
      <pc:sldChg chg="modSp mod">
        <pc:chgData name="Katie Haylor" userId="79d54f7f-ffc1-4b04-bab6-1092a29c2844" providerId="ADAL" clId="{9FBFD099-F9F7-4D38-86FE-A8405FCC79F8}" dt="2025-04-15T15:59:56.683" v="324" actId="113"/>
        <pc:sldMkLst>
          <pc:docMk/>
          <pc:sldMk cId="3707162841" sldId="317"/>
        </pc:sldMkLst>
        <pc:spChg chg="mod">
          <ac:chgData name="Katie Haylor" userId="79d54f7f-ffc1-4b04-bab6-1092a29c2844" providerId="ADAL" clId="{9FBFD099-F9F7-4D38-86FE-A8405FCC79F8}" dt="2025-04-15T15:59:56.683" v="324" actId="113"/>
          <ac:spMkLst>
            <pc:docMk/>
            <pc:sldMk cId="3707162841" sldId="317"/>
            <ac:spMk id="7" creationId="{A0682712-C7E9-EE74-F381-643776D366EC}"/>
          </ac:spMkLst>
        </pc:spChg>
      </pc:sldChg>
      <pc:sldChg chg="modSp mod">
        <pc:chgData name="Katie Haylor" userId="79d54f7f-ffc1-4b04-bab6-1092a29c2844" providerId="ADAL" clId="{9FBFD099-F9F7-4D38-86FE-A8405FCC79F8}" dt="2025-04-25T09:27:32.399" v="710" actId="1076"/>
        <pc:sldMkLst>
          <pc:docMk/>
          <pc:sldMk cId="1257520278" sldId="318"/>
        </pc:sldMkLst>
        <pc:spChg chg="mod">
          <ac:chgData name="Katie Haylor" userId="79d54f7f-ffc1-4b04-bab6-1092a29c2844" providerId="ADAL" clId="{9FBFD099-F9F7-4D38-86FE-A8405FCC79F8}" dt="2025-04-25T09:27:32.399" v="710" actId="1076"/>
          <ac:spMkLst>
            <pc:docMk/>
            <pc:sldMk cId="1257520278" sldId="318"/>
            <ac:spMk id="3" creationId="{947381F4-C86F-5822-4FD2-FCD54B79E6C7}"/>
          </ac:spMkLst>
        </pc:spChg>
      </pc:sldChg>
      <pc:sldChg chg="addSp delSp modSp mod">
        <pc:chgData name="Katie Haylor" userId="79d54f7f-ffc1-4b04-bab6-1092a29c2844" providerId="ADAL" clId="{9FBFD099-F9F7-4D38-86FE-A8405FCC79F8}" dt="2025-04-25T09:27:48.670" v="730" actId="1035"/>
        <pc:sldMkLst>
          <pc:docMk/>
          <pc:sldMk cId="3003572344" sldId="319"/>
        </pc:sldMkLst>
        <pc:spChg chg="add mod ord">
          <ac:chgData name="Katie Haylor" userId="79d54f7f-ffc1-4b04-bab6-1092a29c2844" providerId="ADAL" clId="{9FBFD099-F9F7-4D38-86FE-A8405FCC79F8}" dt="2025-04-25T09:27:40.256" v="712" actId="13244"/>
          <ac:spMkLst>
            <pc:docMk/>
            <pc:sldMk cId="3003572344" sldId="319"/>
            <ac:spMk id="3" creationId="{51ACFBC5-0E35-226B-6421-2EB17361A868}"/>
          </ac:spMkLst>
        </pc:spChg>
        <pc:spChg chg="add mod ord">
          <ac:chgData name="Katie Haylor" userId="79d54f7f-ffc1-4b04-bab6-1092a29c2844" providerId="ADAL" clId="{9FBFD099-F9F7-4D38-86FE-A8405FCC79F8}" dt="2025-04-25T09:27:38.763" v="711" actId="13244"/>
          <ac:spMkLst>
            <pc:docMk/>
            <pc:sldMk cId="3003572344" sldId="319"/>
            <ac:spMk id="5" creationId="{2F556E98-CA36-E074-E7D0-917724643CE4}"/>
          </ac:spMkLst>
        </pc:spChg>
        <pc:picChg chg="mod">
          <ac:chgData name="Katie Haylor" userId="79d54f7f-ffc1-4b04-bab6-1092a29c2844" providerId="ADAL" clId="{9FBFD099-F9F7-4D38-86FE-A8405FCC79F8}" dt="2025-04-25T09:27:48.670" v="730" actId="1035"/>
          <ac:picMkLst>
            <pc:docMk/>
            <pc:sldMk cId="3003572344" sldId="319"/>
            <ac:picMk id="6" creationId="{7B530FD6-B82F-9AC4-2A25-FD21DC6A5EBE}"/>
          </ac:picMkLst>
        </pc:picChg>
      </pc:sldChg>
      <pc:sldChg chg="modSp mod">
        <pc:chgData name="Katie Haylor" userId="79d54f7f-ffc1-4b04-bab6-1092a29c2844" providerId="ADAL" clId="{9FBFD099-F9F7-4D38-86FE-A8405FCC79F8}" dt="2025-04-16T10:00:10.643" v="407" actId="20577"/>
        <pc:sldMkLst>
          <pc:docMk/>
          <pc:sldMk cId="3789109876" sldId="321"/>
        </pc:sldMkLst>
        <pc:spChg chg="mod">
          <ac:chgData name="Katie Haylor" userId="79d54f7f-ffc1-4b04-bab6-1092a29c2844" providerId="ADAL" clId="{9FBFD099-F9F7-4D38-86FE-A8405FCC79F8}" dt="2025-04-16T10:00:10.643" v="407" actId="20577"/>
          <ac:spMkLst>
            <pc:docMk/>
            <pc:sldMk cId="3789109876" sldId="321"/>
            <ac:spMk id="7" creationId="{A0EF7B93-FA3E-2405-2633-D608D9FD2552}"/>
          </ac:spMkLst>
        </pc:spChg>
      </pc:sldChg>
      <pc:sldChg chg="modSp mod">
        <pc:chgData name="Katie Haylor" userId="79d54f7f-ffc1-4b04-bab6-1092a29c2844" providerId="ADAL" clId="{9FBFD099-F9F7-4D38-86FE-A8405FCC79F8}" dt="2025-04-25T11:43:00.004" v="811" actId="115"/>
        <pc:sldMkLst>
          <pc:docMk/>
          <pc:sldMk cId="3832729939" sldId="322"/>
        </pc:sldMkLst>
        <pc:spChg chg="mod">
          <ac:chgData name="Katie Haylor" userId="79d54f7f-ffc1-4b04-bab6-1092a29c2844" providerId="ADAL" clId="{9FBFD099-F9F7-4D38-86FE-A8405FCC79F8}" dt="2025-04-25T11:43:00.004" v="811" actId="115"/>
          <ac:spMkLst>
            <pc:docMk/>
            <pc:sldMk cId="3832729939" sldId="322"/>
            <ac:spMk id="4" creationId="{30F50A2D-609B-7286-8F5C-22F68CF03CF1}"/>
          </ac:spMkLst>
        </pc:spChg>
      </pc:sldChg>
      <pc:sldChg chg="addSp delSp modSp mod">
        <pc:chgData name="Katie Haylor" userId="79d54f7f-ffc1-4b04-bab6-1092a29c2844" providerId="ADAL" clId="{9FBFD099-F9F7-4D38-86FE-A8405FCC79F8}" dt="2025-04-25T09:28:13.416" v="734" actId="732"/>
        <pc:sldMkLst>
          <pc:docMk/>
          <pc:sldMk cId="1787030339" sldId="323"/>
        </pc:sldMkLst>
        <pc:spChg chg="add mod ord">
          <ac:chgData name="Katie Haylor" userId="79d54f7f-ffc1-4b04-bab6-1092a29c2844" providerId="ADAL" clId="{9FBFD099-F9F7-4D38-86FE-A8405FCC79F8}" dt="2025-04-25T09:28:04.728" v="732" actId="13244"/>
          <ac:spMkLst>
            <pc:docMk/>
            <pc:sldMk cId="1787030339" sldId="323"/>
            <ac:spMk id="3" creationId="{B5839B1D-DC00-71BF-F588-910C77BAECD9}"/>
          </ac:spMkLst>
        </pc:spChg>
        <pc:spChg chg="add mod ord">
          <ac:chgData name="Katie Haylor" userId="79d54f7f-ffc1-4b04-bab6-1092a29c2844" providerId="ADAL" clId="{9FBFD099-F9F7-4D38-86FE-A8405FCC79F8}" dt="2025-04-25T09:28:03.080" v="731" actId="13244"/>
          <ac:spMkLst>
            <pc:docMk/>
            <pc:sldMk cId="1787030339" sldId="323"/>
            <ac:spMk id="5" creationId="{AA22A101-81D3-2EAF-F79E-A3AC79F4FAD3}"/>
          </ac:spMkLst>
        </pc:spChg>
        <pc:picChg chg="mod modCrop">
          <ac:chgData name="Katie Haylor" userId="79d54f7f-ffc1-4b04-bab6-1092a29c2844" providerId="ADAL" clId="{9FBFD099-F9F7-4D38-86FE-A8405FCC79F8}" dt="2025-04-25T09:28:13.416" v="734" actId="732"/>
          <ac:picMkLst>
            <pc:docMk/>
            <pc:sldMk cId="1787030339" sldId="323"/>
            <ac:picMk id="8" creationId="{08188F2D-78CA-DBE6-B03F-CAA2799DCE7D}"/>
          </ac:picMkLst>
        </pc:picChg>
      </pc:sldChg>
      <pc:sldChg chg="modSp mod">
        <pc:chgData name="Katie Haylor" userId="79d54f7f-ffc1-4b04-bab6-1092a29c2844" providerId="ADAL" clId="{9FBFD099-F9F7-4D38-86FE-A8405FCC79F8}" dt="2025-04-16T10:00:25.794" v="416" actId="20577"/>
        <pc:sldMkLst>
          <pc:docMk/>
          <pc:sldMk cId="2524475055" sldId="325"/>
        </pc:sldMkLst>
        <pc:spChg chg="mod">
          <ac:chgData name="Katie Haylor" userId="79d54f7f-ffc1-4b04-bab6-1092a29c2844" providerId="ADAL" clId="{9FBFD099-F9F7-4D38-86FE-A8405FCC79F8}" dt="2025-04-16T10:00:25.794" v="416" actId="20577"/>
          <ac:spMkLst>
            <pc:docMk/>
            <pc:sldMk cId="2524475055" sldId="325"/>
            <ac:spMk id="7" creationId="{1A553E7C-B9B7-702A-555C-816DBA08669F}"/>
          </ac:spMkLst>
        </pc:spChg>
      </pc:sldChg>
      <pc:sldChg chg="modSp mod">
        <pc:chgData name="Katie Haylor" userId="79d54f7f-ffc1-4b04-bab6-1092a29c2844" providerId="ADAL" clId="{9FBFD099-F9F7-4D38-86FE-A8405FCC79F8}" dt="2025-04-25T11:51:07.234" v="871" actId="115"/>
        <pc:sldMkLst>
          <pc:docMk/>
          <pc:sldMk cId="3517033193" sldId="326"/>
        </pc:sldMkLst>
        <pc:spChg chg="mod">
          <ac:chgData name="Katie Haylor" userId="79d54f7f-ffc1-4b04-bab6-1092a29c2844" providerId="ADAL" clId="{9FBFD099-F9F7-4D38-86FE-A8405FCC79F8}" dt="2025-04-25T11:51:07.234" v="871" actId="115"/>
          <ac:spMkLst>
            <pc:docMk/>
            <pc:sldMk cId="3517033193" sldId="326"/>
            <ac:spMk id="3" creationId="{54F25822-AB07-99EE-C861-3F0D0BE6AF5A}"/>
          </ac:spMkLst>
        </pc:spChg>
      </pc:sldChg>
      <pc:sldChg chg="addSp delSp modSp mod">
        <pc:chgData name="Katie Haylor" userId="79d54f7f-ffc1-4b04-bab6-1092a29c2844" providerId="ADAL" clId="{9FBFD099-F9F7-4D38-86FE-A8405FCC79F8}" dt="2025-04-25T09:28:39.736" v="736" actId="13244"/>
        <pc:sldMkLst>
          <pc:docMk/>
          <pc:sldMk cId="4000837066" sldId="327"/>
        </pc:sldMkLst>
        <pc:spChg chg="add mod ord">
          <ac:chgData name="Katie Haylor" userId="79d54f7f-ffc1-4b04-bab6-1092a29c2844" providerId="ADAL" clId="{9FBFD099-F9F7-4D38-86FE-A8405FCC79F8}" dt="2025-04-25T09:28:34.506" v="735" actId="13244"/>
          <ac:spMkLst>
            <pc:docMk/>
            <pc:sldMk cId="4000837066" sldId="327"/>
            <ac:spMk id="3" creationId="{14EC628D-7BFC-64F0-8E13-359687DC666E}"/>
          </ac:spMkLst>
        </pc:spChg>
        <pc:spChg chg="add mod ord">
          <ac:chgData name="Katie Haylor" userId="79d54f7f-ffc1-4b04-bab6-1092a29c2844" providerId="ADAL" clId="{9FBFD099-F9F7-4D38-86FE-A8405FCC79F8}" dt="2025-04-25T09:28:39.736" v="736" actId="13244"/>
          <ac:spMkLst>
            <pc:docMk/>
            <pc:sldMk cId="4000837066" sldId="327"/>
            <ac:spMk id="7" creationId="{C31A18E4-701C-3FF2-C0AE-F760BCE13A4D}"/>
          </ac:spMkLst>
        </pc:spChg>
        <pc:picChg chg="mod">
          <ac:chgData name="Katie Haylor" userId="79d54f7f-ffc1-4b04-bab6-1092a29c2844" providerId="ADAL" clId="{9FBFD099-F9F7-4D38-86FE-A8405FCC79F8}" dt="2025-04-25T08:34:57.792" v="654" actId="1076"/>
          <ac:picMkLst>
            <pc:docMk/>
            <pc:sldMk cId="4000837066" sldId="327"/>
            <ac:picMk id="8" creationId="{218382BE-54B8-D652-0A5A-13397EB4BAFC}"/>
          </ac:picMkLst>
        </pc:picChg>
      </pc:sldChg>
      <pc:sldChg chg="modSp mod modCm">
        <pc:chgData name="Katie Haylor" userId="79d54f7f-ffc1-4b04-bab6-1092a29c2844" providerId="ADAL" clId="{9FBFD099-F9F7-4D38-86FE-A8405FCC79F8}" dt="2025-04-15T15:24:14.132" v="107" actId="207"/>
        <pc:sldMkLst>
          <pc:docMk/>
          <pc:sldMk cId="4215192274" sldId="330"/>
        </pc:sldMkLst>
        <pc:spChg chg="mod">
          <ac:chgData name="Katie Haylor" userId="79d54f7f-ffc1-4b04-bab6-1092a29c2844" providerId="ADAL" clId="{9FBFD099-F9F7-4D38-86FE-A8405FCC79F8}" dt="2025-04-15T15:24:14.132" v="107" actId="207"/>
          <ac:spMkLst>
            <pc:docMk/>
            <pc:sldMk cId="4215192274" sldId="330"/>
            <ac:spMk id="3" creationId="{66869353-CDEC-1BCE-2A57-787DA446B0EB}"/>
          </ac:spMkLst>
        </pc:spChg>
        <pc:extLst>
          <p:ext xmlns:p="http://schemas.openxmlformats.org/presentationml/2006/main" uri="{D6D511B9-2390-475A-947B-AFAB55BFBCF1}">
            <pc226:cmChg xmlns:pc226="http://schemas.microsoft.com/office/powerpoint/2022/06/main/command" chg="mod">
              <pc226:chgData name="Katie Haylor" userId="79d54f7f-ffc1-4b04-bab6-1092a29c2844" providerId="ADAL" clId="{9FBFD099-F9F7-4D38-86FE-A8405FCC79F8}" dt="2025-04-15T15:24:08.583" v="105" actId="20577"/>
              <pc2:cmMkLst xmlns:pc2="http://schemas.microsoft.com/office/powerpoint/2019/9/main/command">
                <pc:docMk/>
                <pc:sldMk cId="4215192274" sldId="330"/>
                <pc2:cmMk id="{A1DFC67D-36A6-497D-BDA6-C16417B674E9}"/>
              </pc2:cmMkLst>
            </pc226:cmChg>
            <pc226:cmChg xmlns:pc226="http://schemas.microsoft.com/office/powerpoint/2022/06/main/command" chg="mod">
              <pc226:chgData name="Katie Haylor" userId="79d54f7f-ffc1-4b04-bab6-1092a29c2844" providerId="ADAL" clId="{9FBFD099-F9F7-4D38-86FE-A8405FCC79F8}" dt="2025-04-15T15:24:08.583" v="105" actId="20577"/>
              <pc2:cmMkLst xmlns:pc2="http://schemas.microsoft.com/office/powerpoint/2019/9/main/command">
                <pc:docMk/>
                <pc:sldMk cId="4215192274" sldId="330"/>
                <pc2:cmMk id="{40E6A79A-B6AE-4B16-902A-D4272A678E89}"/>
              </pc2:cmMkLst>
            </pc226:cmChg>
          </p:ext>
        </pc:extLst>
      </pc:sldChg>
      <pc:sldChg chg="delSp modSp mod ord">
        <pc:chgData name="Katie Haylor" userId="79d54f7f-ffc1-4b04-bab6-1092a29c2844" providerId="ADAL" clId="{9FBFD099-F9F7-4D38-86FE-A8405FCC79F8}" dt="2025-04-25T11:36:09.908" v="756" actId="115"/>
        <pc:sldMkLst>
          <pc:docMk/>
          <pc:sldMk cId="1543945282" sldId="331"/>
        </pc:sldMkLst>
        <pc:spChg chg="mod">
          <ac:chgData name="Katie Haylor" userId="79d54f7f-ffc1-4b04-bab6-1092a29c2844" providerId="ADAL" clId="{9FBFD099-F9F7-4D38-86FE-A8405FCC79F8}" dt="2025-04-25T11:36:09.908" v="756" actId="115"/>
          <ac:spMkLst>
            <pc:docMk/>
            <pc:sldMk cId="1543945282" sldId="331"/>
            <ac:spMk id="7" creationId="{7B95A2A8-5072-280F-AE0F-DAA6BD976FEB}"/>
          </ac:spMkLst>
        </pc:spChg>
      </pc:sldChg>
      <pc:sldChg chg="del">
        <pc:chgData name="Katie Haylor" userId="79d54f7f-ffc1-4b04-bab6-1092a29c2844" providerId="ADAL" clId="{9FBFD099-F9F7-4D38-86FE-A8405FCC79F8}" dt="2025-04-15T15:47:23.228" v="256" actId="47"/>
        <pc:sldMkLst>
          <pc:docMk/>
          <pc:sldMk cId="4232573392" sldId="333"/>
        </pc:sldMkLst>
      </pc:sldChg>
      <pc:sldChg chg="modSp mod">
        <pc:chgData name="Katie Haylor" userId="79d54f7f-ffc1-4b04-bab6-1092a29c2844" providerId="ADAL" clId="{9FBFD099-F9F7-4D38-86FE-A8405FCC79F8}" dt="2025-04-16T09:58:52.834" v="389" actId="20577"/>
        <pc:sldMkLst>
          <pc:docMk/>
          <pc:sldMk cId="3594463893" sldId="336"/>
        </pc:sldMkLst>
        <pc:spChg chg="mod">
          <ac:chgData name="Katie Haylor" userId="79d54f7f-ffc1-4b04-bab6-1092a29c2844" providerId="ADAL" clId="{9FBFD099-F9F7-4D38-86FE-A8405FCC79F8}" dt="2025-04-16T09:58:52.834" v="389" actId="20577"/>
          <ac:spMkLst>
            <pc:docMk/>
            <pc:sldMk cId="3594463893" sldId="336"/>
            <ac:spMk id="4" creationId="{15E679A6-BF07-DEFF-6FCB-4C9A7D74F74F}"/>
          </ac:spMkLst>
        </pc:spChg>
      </pc:sldChg>
      <pc:sldChg chg="delSp modSp del mod">
        <pc:chgData name="Katie Haylor" userId="79d54f7f-ffc1-4b04-bab6-1092a29c2844" providerId="ADAL" clId="{9FBFD099-F9F7-4D38-86FE-A8405FCC79F8}" dt="2025-04-15T15:43:17.352" v="253" actId="47"/>
        <pc:sldMkLst>
          <pc:docMk/>
          <pc:sldMk cId="348928897" sldId="337"/>
        </pc:sldMkLst>
      </pc:sldChg>
      <pc:sldChg chg="modSp mod">
        <pc:chgData name="Katie Haylor" userId="79d54f7f-ffc1-4b04-bab6-1092a29c2844" providerId="ADAL" clId="{9FBFD099-F9F7-4D38-86FE-A8405FCC79F8}" dt="2025-04-25T08:36:26.933" v="673" actId="20577"/>
        <pc:sldMkLst>
          <pc:docMk/>
          <pc:sldMk cId="3249813708" sldId="339"/>
        </pc:sldMkLst>
        <pc:spChg chg="mod">
          <ac:chgData name="Katie Haylor" userId="79d54f7f-ffc1-4b04-bab6-1092a29c2844" providerId="ADAL" clId="{9FBFD099-F9F7-4D38-86FE-A8405FCC79F8}" dt="2025-04-25T08:36:26.933" v="673" actId="20577"/>
          <ac:spMkLst>
            <pc:docMk/>
            <pc:sldMk cId="3249813708" sldId="339"/>
            <ac:spMk id="3" creationId="{471B3B00-7602-83C3-74E1-FE297B3A804D}"/>
          </ac:spMkLst>
        </pc:spChg>
      </pc:sldChg>
      <pc:sldChg chg="addSp modSp new mod">
        <pc:chgData name="Katie Haylor" userId="79d54f7f-ffc1-4b04-bab6-1092a29c2844" providerId="ADAL" clId="{9FBFD099-F9F7-4D38-86FE-A8405FCC79F8}" dt="2025-04-15T15:27:23.126" v="208" actId="1076"/>
        <pc:sldMkLst>
          <pc:docMk/>
          <pc:sldMk cId="1009722926" sldId="340"/>
        </pc:sldMkLst>
        <pc:spChg chg="mod">
          <ac:chgData name="Katie Haylor" userId="79d54f7f-ffc1-4b04-bab6-1092a29c2844" providerId="ADAL" clId="{9FBFD099-F9F7-4D38-86FE-A8405FCC79F8}" dt="2025-04-15T15:25:49.726" v="141" actId="20577"/>
          <ac:spMkLst>
            <pc:docMk/>
            <pc:sldMk cId="1009722926" sldId="340"/>
            <ac:spMk id="2" creationId="{3E83ACE2-0B00-D27F-2E83-250553547A36}"/>
          </ac:spMkLst>
        </pc:spChg>
        <pc:spChg chg="mod">
          <ac:chgData name="Katie Haylor" userId="79d54f7f-ffc1-4b04-bab6-1092a29c2844" providerId="ADAL" clId="{9FBFD099-F9F7-4D38-86FE-A8405FCC79F8}" dt="2025-04-15T15:26:12.760" v="195" actId="5793"/>
          <ac:spMkLst>
            <pc:docMk/>
            <pc:sldMk cId="1009722926" sldId="340"/>
            <ac:spMk id="3" creationId="{5A3C5055-C4E6-29E2-C550-8E8369C68AC5}"/>
          </ac:spMkLst>
        </pc:spChg>
        <pc:spChg chg="add mod">
          <ac:chgData name="Katie Haylor" userId="79d54f7f-ffc1-4b04-bab6-1092a29c2844" providerId="ADAL" clId="{9FBFD099-F9F7-4D38-86FE-A8405FCC79F8}" dt="2025-04-15T15:26:25.510" v="199" actId="1076"/>
          <ac:spMkLst>
            <pc:docMk/>
            <pc:sldMk cId="1009722926" sldId="340"/>
            <ac:spMk id="5" creationId="{5766681A-C889-767A-A724-34C33F9CAD55}"/>
          </ac:spMkLst>
        </pc:spChg>
        <pc:spChg chg="add mod">
          <ac:chgData name="Katie Haylor" userId="79d54f7f-ffc1-4b04-bab6-1092a29c2844" providerId="ADAL" clId="{9FBFD099-F9F7-4D38-86FE-A8405FCC79F8}" dt="2025-04-15T15:26:37.516" v="203" actId="1076"/>
          <ac:spMkLst>
            <pc:docMk/>
            <pc:sldMk cId="1009722926" sldId="340"/>
            <ac:spMk id="7" creationId="{45F2B108-DB7F-065B-B732-9554349B994F}"/>
          </ac:spMkLst>
        </pc:spChg>
        <pc:spChg chg="add mod">
          <ac:chgData name="Katie Haylor" userId="79d54f7f-ffc1-4b04-bab6-1092a29c2844" providerId="ADAL" clId="{9FBFD099-F9F7-4D38-86FE-A8405FCC79F8}" dt="2025-04-15T15:26:50.980" v="207" actId="1076"/>
          <ac:spMkLst>
            <pc:docMk/>
            <pc:sldMk cId="1009722926" sldId="340"/>
            <ac:spMk id="9" creationId="{ED154166-767B-B384-19DC-D6F6BB34052C}"/>
          </ac:spMkLst>
        </pc:spChg>
        <pc:picChg chg="add mod">
          <ac:chgData name="Katie Haylor" userId="79d54f7f-ffc1-4b04-bab6-1092a29c2844" providerId="ADAL" clId="{9FBFD099-F9F7-4D38-86FE-A8405FCC79F8}" dt="2025-04-15T15:27:23.126" v="208" actId="1076"/>
          <ac:picMkLst>
            <pc:docMk/>
            <pc:sldMk cId="1009722926" sldId="340"/>
            <ac:picMk id="4" creationId="{1000E83C-2E46-2BE1-B645-9B91AE141FFF}"/>
          </ac:picMkLst>
        </pc:picChg>
        <pc:picChg chg="add mod">
          <ac:chgData name="Katie Haylor" userId="79d54f7f-ffc1-4b04-bab6-1092a29c2844" providerId="ADAL" clId="{9FBFD099-F9F7-4D38-86FE-A8405FCC79F8}" dt="2025-04-15T15:26:30.831" v="201" actId="1076"/>
          <ac:picMkLst>
            <pc:docMk/>
            <pc:sldMk cId="1009722926" sldId="340"/>
            <ac:picMk id="6" creationId="{D10FBF80-5BB5-2A1D-8838-42B9C10A4C4A}"/>
          </ac:picMkLst>
        </pc:picChg>
        <pc:picChg chg="add mod">
          <ac:chgData name="Katie Haylor" userId="79d54f7f-ffc1-4b04-bab6-1092a29c2844" providerId="ADAL" clId="{9FBFD099-F9F7-4D38-86FE-A8405FCC79F8}" dt="2025-04-15T15:26:42.833" v="205" actId="1076"/>
          <ac:picMkLst>
            <pc:docMk/>
            <pc:sldMk cId="1009722926" sldId="340"/>
            <ac:picMk id="8" creationId="{C220D53F-E5ED-842D-CAC1-26A693574468}"/>
          </ac:picMkLst>
        </pc:picChg>
      </pc:sldChg>
      <pc:sldChg chg="modSp add mod">
        <pc:chgData name="Katie Haylor" userId="79d54f7f-ffc1-4b04-bab6-1092a29c2844" providerId="ADAL" clId="{9FBFD099-F9F7-4D38-86FE-A8405FCC79F8}" dt="2025-04-25T11:49:14.390" v="869" actId="14100"/>
        <pc:sldMkLst>
          <pc:docMk/>
          <pc:sldMk cId="1389116612" sldId="341"/>
        </pc:sldMkLst>
        <pc:spChg chg="mod">
          <ac:chgData name="Katie Haylor" userId="79d54f7f-ffc1-4b04-bab6-1092a29c2844" providerId="ADAL" clId="{9FBFD099-F9F7-4D38-86FE-A8405FCC79F8}" dt="2025-04-25T11:46:34.141" v="865" actId="1037"/>
          <ac:spMkLst>
            <pc:docMk/>
            <pc:sldMk cId="1389116612" sldId="341"/>
            <ac:spMk id="2" creationId="{8E55D426-F61A-3F03-67A2-FEE3E29F2924}"/>
          </ac:spMkLst>
        </pc:spChg>
        <pc:spChg chg="mod">
          <ac:chgData name="Katie Haylor" userId="79d54f7f-ffc1-4b04-bab6-1092a29c2844" providerId="ADAL" clId="{9FBFD099-F9F7-4D38-86FE-A8405FCC79F8}" dt="2025-04-25T11:46:34.141" v="865" actId="1037"/>
          <ac:spMkLst>
            <pc:docMk/>
            <pc:sldMk cId="1389116612" sldId="341"/>
            <ac:spMk id="3" creationId="{03E691C3-DBF4-58E2-D85A-ED8065C9A0E5}"/>
          </ac:spMkLst>
        </pc:spChg>
        <pc:spChg chg="mod">
          <ac:chgData name="Katie Haylor" userId="79d54f7f-ffc1-4b04-bab6-1092a29c2844" providerId="ADAL" clId="{9FBFD099-F9F7-4D38-86FE-A8405FCC79F8}" dt="2025-04-25T11:49:14.390" v="869" actId="14100"/>
          <ac:spMkLst>
            <pc:docMk/>
            <pc:sldMk cId="1389116612" sldId="341"/>
            <ac:spMk id="4" creationId="{7EAE23AD-6C92-AE6D-921C-1AA4E66B645C}"/>
          </ac:spMkLst>
        </pc:spChg>
        <pc:spChg chg="mod">
          <ac:chgData name="Katie Haylor" userId="79d54f7f-ffc1-4b04-bab6-1092a29c2844" providerId="ADAL" clId="{9FBFD099-F9F7-4D38-86FE-A8405FCC79F8}" dt="2025-04-25T11:46:34.141" v="865" actId="1037"/>
          <ac:spMkLst>
            <pc:docMk/>
            <pc:sldMk cId="1389116612" sldId="341"/>
            <ac:spMk id="6" creationId="{D313F879-D435-72C7-775F-FE0F5576B083}"/>
          </ac:spMkLst>
        </pc:spChg>
        <pc:spChg chg="mod">
          <ac:chgData name="Katie Haylor" userId="79d54f7f-ffc1-4b04-bab6-1092a29c2844" providerId="ADAL" clId="{9FBFD099-F9F7-4D38-86FE-A8405FCC79F8}" dt="2025-04-25T11:46:34.141" v="865" actId="1037"/>
          <ac:spMkLst>
            <pc:docMk/>
            <pc:sldMk cId="1389116612" sldId="341"/>
            <ac:spMk id="7" creationId="{69E35933-0C92-B830-5740-0FBBFC3B313D}"/>
          </ac:spMkLst>
        </pc:spChg>
        <pc:spChg chg="mod">
          <ac:chgData name="Katie Haylor" userId="79d54f7f-ffc1-4b04-bab6-1092a29c2844" providerId="ADAL" clId="{9FBFD099-F9F7-4D38-86FE-A8405FCC79F8}" dt="2025-04-25T11:46:34.141" v="865" actId="1037"/>
          <ac:spMkLst>
            <pc:docMk/>
            <pc:sldMk cId="1389116612" sldId="341"/>
            <ac:spMk id="8" creationId="{701E883D-EF01-A2C2-0638-724DF341CF24}"/>
          </ac:spMkLst>
        </pc:spChg>
        <pc:spChg chg="mod">
          <ac:chgData name="Katie Haylor" userId="79d54f7f-ffc1-4b04-bab6-1092a29c2844" providerId="ADAL" clId="{9FBFD099-F9F7-4D38-86FE-A8405FCC79F8}" dt="2025-04-25T11:46:34.141" v="865" actId="1037"/>
          <ac:spMkLst>
            <pc:docMk/>
            <pc:sldMk cId="1389116612" sldId="341"/>
            <ac:spMk id="9" creationId="{7716D3BC-1087-CE4F-7714-4507F4C1F4B7}"/>
          </ac:spMkLst>
        </pc:spChg>
        <pc:picChg chg="mod">
          <ac:chgData name="Katie Haylor" userId="79d54f7f-ffc1-4b04-bab6-1092a29c2844" providerId="ADAL" clId="{9FBFD099-F9F7-4D38-86FE-A8405FCC79F8}" dt="2025-04-25T11:46:34.141" v="865" actId="1037"/>
          <ac:picMkLst>
            <pc:docMk/>
            <pc:sldMk cId="1389116612" sldId="341"/>
            <ac:picMk id="10" creationId="{AA083889-D2E6-06EA-0463-F727CE369881}"/>
          </ac:picMkLst>
        </pc:picChg>
        <pc:picChg chg="mod">
          <ac:chgData name="Katie Haylor" userId="79d54f7f-ffc1-4b04-bab6-1092a29c2844" providerId="ADAL" clId="{9FBFD099-F9F7-4D38-86FE-A8405FCC79F8}" dt="2025-04-25T11:46:34.141" v="865" actId="1037"/>
          <ac:picMkLst>
            <pc:docMk/>
            <pc:sldMk cId="1389116612" sldId="341"/>
            <ac:picMk id="12" creationId="{C652D3F6-F7FD-C6DF-DEB2-589DC6D7D8E0}"/>
          </ac:picMkLst>
        </pc:picChg>
        <pc:picChg chg="mod">
          <ac:chgData name="Katie Haylor" userId="79d54f7f-ffc1-4b04-bab6-1092a29c2844" providerId="ADAL" clId="{9FBFD099-F9F7-4D38-86FE-A8405FCC79F8}" dt="2025-04-25T11:46:34.141" v="865" actId="1037"/>
          <ac:picMkLst>
            <pc:docMk/>
            <pc:sldMk cId="1389116612" sldId="341"/>
            <ac:picMk id="14" creationId="{950A9539-EFA2-AF33-0CFE-27BDDD378ABF}"/>
          </ac:picMkLst>
        </pc:picChg>
      </pc:sldChg>
      <pc:sldChg chg="modSp add">
        <pc:chgData name="Katie Haylor" userId="79d54f7f-ffc1-4b04-bab6-1092a29c2844" providerId="ADAL" clId="{9FBFD099-F9F7-4D38-86FE-A8405FCC79F8}" dt="2025-04-25T09:24:30.797" v="684" actId="962"/>
        <pc:sldMkLst>
          <pc:docMk/>
          <pc:sldMk cId="3176244009" sldId="342"/>
        </pc:sldMkLst>
        <pc:graphicFrameChg chg="mod">
          <ac:chgData name="Katie Haylor" userId="79d54f7f-ffc1-4b04-bab6-1092a29c2844" providerId="ADAL" clId="{9FBFD099-F9F7-4D38-86FE-A8405FCC79F8}" dt="2025-04-25T09:24:30.797" v="684" actId="962"/>
          <ac:graphicFrameMkLst>
            <pc:docMk/>
            <pc:sldMk cId="3176244009" sldId="342"/>
            <ac:graphicFrameMk id="4" creationId="{A12AC09E-9B3B-BCE9-AB72-4BB500A270B1}"/>
          </ac:graphicFrameMkLst>
        </pc:graphicFrameChg>
      </pc:sldChg>
      <pc:sldMasterChg chg="modSldLayout">
        <pc:chgData name="Katie Haylor" userId="79d54f7f-ffc1-4b04-bab6-1092a29c2844" providerId="ADAL" clId="{9FBFD099-F9F7-4D38-86FE-A8405FCC79F8}" dt="2025-04-15T15:22:50.830" v="83" actId="20577"/>
        <pc:sldMasterMkLst>
          <pc:docMk/>
          <pc:sldMasterMk cId="2405364243" sldId="2147483648"/>
        </pc:sldMasterMkLst>
        <pc:sldLayoutChg chg="modSp mod">
          <pc:chgData name="Katie Haylor" userId="79d54f7f-ffc1-4b04-bab6-1092a29c2844" providerId="ADAL" clId="{9FBFD099-F9F7-4D38-86FE-A8405FCC79F8}" dt="2025-04-15T15:22:50.830" v="83" actId="20577"/>
          <pc:sldLayoutMkLst>
            <pc:docMk/>
            <pc:sldMasterMk cId="2405364243" sldId="2147483648"/>
            <pc:sldLayoutMk cId="486097431" sldId="2147483679"/>
          </pc:sldLayoutMkLst>
          <pc:spChg chg="mod">
            <ac:chgData name="Katie Haylor" userId="79d54f7f-ffc1-4b04-bab6-1092a29c2844" providerId="ADAL" clId="{9FBFD099-F9F7-4D38-86FE-A8405FCC79F8}" dt="2025-04-15T15:22:50.830" v="83" actId="20577"/>
            <ac:spMkLst>
              <pc:docMk/>
              <pc:sldMasterMk cId="2405364243" sldId="2147483648"/>
              <pc:sldLayoutMk cId="486097431" sldId="2147483679"/>
              <ac:spMk id="2" creationId="{FC7ADA91-F011-06F4-E48F-B3D2A5F4E90C}"/>
            </ac:spMkLst>
          </pc:sp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CDF7EB-D80D-42EA-A1D6-B2A225E6EBC6}"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n-GB"/>
        </a:p>
      </dgm:t>
    </dgm:pt>
    <dgm:pt modelId="{A7EBF7D3-70F3-4AE2-B41C-F0BB0B862F89}">
      <dgm:prSet phldrT="[Text]" custT="1"/>
      <dgm:spPr/>
      <dgm:t>
        <a:bodyPr/>
        <a:lstStyle/>
        <a:p>
          <a:r>
            <a:rPr lang="en-GB" sz="4000" b="1" dirty="0">
              <a:solidFill>
                <a:srgbClr val="F6E0C0"/>
              </a:solidFill>
              <a:latin typeface="Century Gothic" panose="020B0502020202020204" pitchFamily="34" charset="0"/>
            </a:rPr>
            <a:t>Plan</a:t>
          </a:r>
        </a:p>
      </dgm:t>
    </dgm:pt>
    <dgm:pt modelId="{D459E710-E415-49DE-8FBA-1E940C2114E8}" type="parTrans" cxnId="{CC0F217F-7FCF-413E-A5EA-95F46D0EFF4C}">
      <dgm:prSet/>
      <dgm:spPr/>
      <dgm:t>
        <a:bodyPr/>
        <a:lstStyle/>
        <a:p>
          <a:endParaRPr lang="en-GB"/>
        </a:p>
      </dgm:t>
    </dgm:pt>
    <dgm:pt modelId="{1C6ED44C-4092-49B8-A5B3-491A61AE1DB4}" type="sibTrans" cxnId="{CC0F217F-7FCF-413E-A5EA-95F46D0EFF4C}">
      <dgm:prSet/>
      <dgm:spPr/>
      <dgm:t>
        <a:bodyPr/>
        <a:lstStyle/>
        <a:p>
          <a:endParaRPr lang="en-GB"/>
        </a:p>
      </dgm:t>
    </dgm:pt>
    <dgm:pt modelId="{C513E0E7-6346-4B64-8C56-D2702EA2CA23}">
      <dgm:prSet phldrT="[Text]" custT="1"/>
      <dgm:spPr/>
      <dgm:t>
        <a:bodyPr/>
        <a:lstStyle/>
        <a:p>
          <a:r>
            <a:rPr lang="en-GB" sz="3200" b="1" dirty="0">
              <a:solidFill>
                <a:srgbClr val="ED7D31"/>
              </a:solidFill>
              <a:latin typeface="Century Gothic" panose="020B0502020202020204" pitchFamily="34" charset="0"/>
            </a:rPr>
            <a:t>Monitor</a:t>
          </a:r>
        </a:p>
      </dgm:t>
    </dgm:pt>
    <dgm:pt modelId="{19B06C88-453E-4859-AB70-EAA3C28D8D55}" type="parTrans" cxnId="{0C05DAFE-812E-4B14-A3B5-401811E87CE5}">
      <dgm:prSet/>
      <dgm:spPr/>
      <dgm:t>
        <a:bodyPr/>
        <a:lstStyle/>
        <a:p>
          <a:endParaRPr lang="en-GB"/>
        </a:p>
      </dgm:t>
    </dgm:pt>
    <dgm:pt modelId="{4A0C7FE5-5A4E-4E6E-8D6F-862F94B886A9}" type="sibTrans" cxnId="{0C05DAFE-812E-4B14-A3B5-401811E87CE5}">
      <dgm:prSet/>
      <dgm:spPr/>
      <dgm:t>
        <a:bodyPr/>
        <a:lstStyle/>
        <a:p>
          <a:endParaRPr lang="en-GB"/>
        </a:p>
      </dgm:t>
    </dgm:pt>
    <dgm:pt modelId="{32F70404-FABE-412A-B5EC-AF1E7347BE8F}">
      <dgm:prSet phldrT="[Text]" custT="1"/>
      <dgm:spPr/>
      <dgm:t>
        <a:bodyPr/>
        <a:lstStyle/>
        <a:p>
          <a:r>
            <a:rPr lang="en-GB" sz="2800" b="1" dirty="0">
              <a:solidFill>
                <a:srgbClr val="C8102E"/>
              </a:solidFill>
              <a:latin typeface="Century Gothic" panose="020B0502020202020204" pitchFamily="34" charset="0"/>
            </a:rPr>
            <a:t>Evaluate</a:t>
          </a:r>
        </a:p>
      </dgm:t>
    </dgm:pt>
    <dgm:pt modelId="{9F06D7D1-3345-4ED8-9793-AD6F2D9C1486}" type="parTrans" cxnId="{FE066661-94B6-4727-82C1-8C9C93374F0E}">
      <dgm:prSet/>
      <dgm:spPr/>
      <dgm:t>
        <a:bodyPr/>
        <a:lstStyle/>
        <a:p>
          <a:endParaRPr lang="en-GB"/>
        </a:p>
      </dgm:t>
    </dgm:pt>
    <dgm:pt modelId="{3E53DD5B-B286-4521-B618-5C9517627C49}" type="sibTrans" cxnId="{FE066661-94B6-4727-82C1-8C9C93374F0E}">
      <dgm:prSet/>
      <dgm:spPr/>
      <dgm:t>
        <a:bodyPr/>
        <a:lstStyle/>
        <a:p>
          <a:endParaRPr lang="en-GB"/>
        </a:p>
      </dgm:t>
    </dgm:pt>
    <dgm:pt modelId="{A4D34846-9F13-48C9-B0DB-B18E3262AC36}" type="pres">
      <dgm:prSet presAssocID="{74CDF7EB-D80D-42EA-A1D6-B2A225E6EBC6}" presName="Name0" presStyleCnt="0">
        <dgm:presLayoutVars>
          <dgm:chMax val="7"/>
          <dgm:chPref val="7"/>
          <dgm:dir/>
          <dgm:animLvl val="lvl"/>
        </dgm:presLayoutVars>
      </dgm:prSet>
      <dgm:spPr/>
    </dgm:pt>
    <dgm:pt modelId="{A28D38D2-CACC-4851-B0DF-31950C3636F8}" type="pres">
      <dgm:prSet presAssocID="{A7EBF7D3-70F3-4AE2-B41C-F0BB0B862F89}" presName="Accent1" presStyleCnt="0"/>
      <dgm:spPr/>
    </dgm:pt>
    <dgm:pt modelId="{8A02336D-DFC0-4871-BD84-D57ADBFCA756}" type="pres">
      <dgm:prSet presAssocID="{A7EBF7D3-70F3-4AE2-B41C-F0BB0B862F89}" presName="Accent" presStyleLbl="node1" presStyleIdx="0" presStyleCnt="3"/>
      <dgm:spPr>
        <a:solidFill>
          <a:srgbClr val="F6E0C0"/>
        </a:solidFill>
        <a:ln>
          <a:solidFill>
            <a:srgbClr val="F6E0C0"/>
          </a:solidFill>
        </a:ln>
      </dgm:spPr>
    </dgm:pt>
    <dgm:pt modelId="{E3208C07-6506-4824-9C09-AA443ACBB789}" type="pres">
      <dgm:prSet presAssocID="{A7EBF7D3-70F3-4AE2-B41C-F0BB0B862F89}" presName="Parent1" presStyleLbl="revTx" presStyleIdx="0" presStyleCnt="3" custLinFactNeighborX="2291" custLinFactNeighborY="-6822">
        <dgm:presLayoutVars>
          <dgm:chMax val="1"/>
          <dgm:chPref val="1"/>
          <dgm:bulletEnabled val="1"/>
        </dgm:presLayoutVars>
      </dgm:prSet>
      <dgm:spPr/>
    </dgm:pt>
    <dgm:pt modelId="{75C175BC-3062-4C18-8215-909E88AD5FC5}" type="pres">
      <dgm:prSet presAssocID="{C513E0E7-6346-4B64-8C56-D2702EA2CA23}" presName="Accent2" presStyleCnt="0"/>
      <dgm:spPr/>
    </dgm:pt>
    <dgm:pt modelId="{D536E7C5-6D58-4B1D-A6F0-3C974EBC50C9}" type="pres">
      <dgm:prSet presAssocID="{C513E0E7-6346-4B64-8C56-D2702EA2CA23}" presName="Accent" presStyleLbl="node1" presStyleIdx="1" presStyleCnt="3"/>
      <dgm:spPr>
        <a:solidFill>
          <a:srgbClr val="ED7D31"/>
        </a:solidFill>
        <a:ln>
          <a:solidFill>
            <a:srgbClr val="ED7D31"/>
          </a:solidFill>
        </a:ln>
      </dgm:spPr>
    </dgm:pt>
    <dgm:pt modelId="{74EB3396-6BD0-43D2-8612-A46E2C81FC04}" type="pres">
      <dgm:prSet presAssocID="{C513E0E7-6346-4B64-8C56-D2702EA2CA23}" presName="Parent2" presStyleLbl="revTx" presStyleIdx="1" presStyleCnt="3" custScaleX="117492" custLinFactNeighborX="-422" custLinFactNeighborY="-2682">
        <dgm:presLayoutVars>
          <dgm:chMax val="1"/>
          <dgm:chPref val="1"/>
          <dgm:bulletEnabled val="1"/>
        </dgm:presLayoutVars>
      </dgm:prSet>
      <dgm:spPr/>
    </dgm:pt>
    <dgm:pt modelId="{3E17C3CC-9F69-4A65-9920-990324AA2AD8}" type="pres">
      <dgm:prSet presAssocID="{32F70404-FABE-412A-B5EC-AF1E7347BE8F}" presName="Accent3" presStyleCnt="0"/>
      <dgm:spPr/>
    </dgm:pt>
    <dgm:pt modelId="{D86EE9FB-9CA9-48E2-B55C-BDFB3AF01A0B}" type="pres">
      <dgm:prSet presAssocID="{32F70404-FABE-412A-B5EC-AF1E7347BE8F}" presName="Accent" presStyleLbl="node1" presStyleIdx="2" presStyleCnt="3"/>
      <dgm:spPr>
        <a:solidFill>
          <a:srgbClr val="C8102E"/>
        </a:solidFill>
      </dgm:spPr>
    </dgm:pt>
    <dgm:pt modelId="{238877CF-91C1-4C5F-BB05-AD0011DC5527}" type="pres">
      <dgm:prSet presAssocID="{32F70404-FABE-412A-B5EC-AF1E7347BE8F}" presName="Parent3" presStyleLbl="revTx" presStyleIdx="2" presStyleCnt="3" custScaleX="135117">
        <dgm:presLayoutVars>
          <dgm:chMax val="1"/>
          <dgm:chPref val="1"/>
          <dgm:bulletEnabled val="1"/>
        </dgm:presLayoutVars>
      </dgm:prSet>
      <dgm:spPr/>
    </dgm:pt>
  </dgm:ptLst>
  <dgm:cxnLst>
    <dgm:cxn modelId="{D768AA08-2E11-4C1F-A06C-D182FF3B1E89}" type="presOf" srcId="{A7EBF7D3-70F3-4AE2-B41C-F0BB0B862F89}" destId="{E3208C07-6506-4824-9C09-AA443ACBB789}" srcOrd="0" destOrd="0" presId="urn:microsoft.com/office/officeart/2009/layout/CircleArrowProcess"/>
    <dgm:cxn modelId="{FE066661-94B6-4727-82C1-8C9C93374F0E}" srcId="{74CDF7EB-D80D-42EA-A1D6-B2A225E6EBC6}" destId="{32F70404-FABE-412A-B5EC-AF1E7347BE8F}" srcOrd="2" destOrd="0" parTransId="{9F06D7D1-3345-4ED8-9793-AD6F2D9C1486}" sibTransId="{3E53DD5B-B286-4521-B618-5C9517627C49}"/>
    <dgm:cxn modelId="{2932B96B-4C2E-4895-AEC1-EE74D50DA914}" type="presOf" srcId="{74CDF7EB-D80D-42EA-A1D6-B2A225E6EBC6}" destId="{A4D34846-9F13-48C9-B0DB-B18E3262AC36}" srcOrd="0" destOrd="0" presId="urn:microsoft.com/office/officeart/2009/layout/CircleArrowProcess"/>
    <dgm:cxn modelId="{CC0F217F-7FCF-413E-A5EA-95F46D0EFF4C}" srcId="{74CDF7EB-D80D-42EA-A1D6-B2A225E6EBC6}" destId="{A7EBF7D3-70F3-4AE2-B41C-F0BB0B862F89}" srcOrd="0" destOrd="0" parTransId="{D459E710-E415-49DE-8FBA-1E940C2114E8}" sibTransId="{1C6ED44C-4092-49B8-A5B3-491A61AE1DB4}"/>
    <dgm:cxn modelId="{34FE2487-D137-42C0-B6FF-B2FCC2718CAE}" type="presOf" srcId="{32F70404-FABE-412A-B5EC-AF1E7347BE8F}" destId="{238877CF-91C1-4C5F-BB05-AD0011DC5527}" srcOrd="0" destOrd="0" presId="urn:microsoft.com/office/officeart/2009/layout/CircleArrowProcess"/>
    <dgm:cxn modelId="{8E10B5A6-9623-4A98-914E-1ED2BAB7E01D}" type="presOf" srcId="{C513E0E7-6346-4B64-8C56-D2702EA2CA23}" destId="{74EB3396-6BD0-43D2-8612-A46E2C81FC04}" srcOrd="0" destOrd="0" presId="urn:microsoft.com/office/officeart/2009/layout/CircleArrowProcess"/>
    <dgm:cxn modelId="{0C05DAFE-812E-4B14-A3B5-401811E87CE5}" srcId="{74CDF7EB-D80D-42EA-A1D6-B2A225E6EBC6}" destId="{C513E0E7-6346-4B64-8C56-D2702EA2CA23}" srcOrd="1" destOrd="0" parTransId="{19B06C88-453E-4859-AB70-EAA3C28D8D55}" sibTransId="{4A0C7FE5-5A4E-4E6E-8D6F-862F94B886A9}"/>
    <dgm:cxn modelId="{DFEA6C02-FB10-44C4-8D44-126E1FDEA3A9}" type="presParOf" srcId="{A4D34846-9F13-48C9-B0DB-B18E3262AC36}" destId="{A28D38D2-CACC-4851-B0DF-31950C3636F8}" srcOrd="0" destOrd="0" presId="urn:microsoft.com/office/officeart/2009/layout/CircleArrowProcess"/>
    <dgm:cxn modelId="{85490797-1CA6-4FDC-BD23-DD0BC953B99E}" type="presParOf" srcId="{A28D38D2-CACC-4851-B0DF-31950C3636F8}" destId="{8A02336D-DFC0-4871-BD84-D57ADBFCA756}" srcOrd="0" destOrd="0" presId="urn:microsoft.com/office/officeart/2009/layout/CircleArrowProcess"/>
    <dgm:cxn modelId="{88221E9B-8DD3-4B5D-ACC6-5E62B9CCB794}" type="presParOf" srcId="{A4D34846-9F13-48C9-B0DB-B18E3262AC36}" destId="{E3208C07-6506-4824-9C09-AA443ACBB789}" srcOrd="1" destOrd="0" presId="urn:microsoft.com/office/officeart/2009/layout/CircleArrowProcess"/>
    <dgm:cxn modelId="{B3FFA56C-6774-4008-B7DC-6C84C2E35D6C}" type="presParOf" srcId="{A4D34846-9F13-48C9-B0DB-B18E3262AC36}" destId="{75C175BC-3062-4C18-8215-909E88AD5FC5}" srcOrd="2" destOrd="0" presId="urn:microsoft.com/office/officeart/2009/layout/CircleArrowProcess"/>
    <dgm:cxn modelId="{2FE9FE9A-357D-40AF-BF9D-16562BB27B34}" type="presParOf" srcId="{75C175BC-3062-4C18-8215-909E88AD5FC5}" destId="{D536E7C5-6D58-4B1D-A6F0-3C974EBC50C9}" srcOrd="0" destOrd="0" presId="urn:microsoft.com/office/officeart/2009/layout/CircleArrowProcess"/>
    <dgm:cxn modelId="{E7C7A2A0-ED92-476B-86E7-F9C82A2A13C6}" type="presParOf" srcId="{A4D34846-9F13-48C9-B0DB-B18E3262AC36}" destId="{74EB3396-6BD0-43D2-8612-A46E2C81FC04}" srcOrd="3" destOrd="0" presId="urn:microsoft.com/office/officeart/2009/layout/CircleArrowProcess"/>
    <dgm:cxn modelId="{40321263-4BC8-49CD-BF61-545903703BFD}" type="presParOf" srcId="{A4D34846-9F13-48C9-B0DB-B18E3262AC36}" destId="{3E17C3CC-9F69-4A65-9920-990324AA2AD8}" srcOrd="4" destOrd="0" presId="urn:microsoft.com/office/officeart/2009/layout/CircleArrowProcess"/>
    <dgm:cxn modelId="{EF8A40B0-5C3A-4712-A510-BE05EC7CFFE0}" type="presParOf" srcId="{3E17C3CC-9F69-4A65-9920-990324AA2AD8}" destId="{D86EE9FB-9CA9-48E2-B55C-BDFB3AF01A0B}" srcOrd="0" destOrd="0" presId="urn:microsoft.com/office/officeart/2009/layout/CircleArrowProcess"/>
    <dgm:cxn modelId="{1CCF68B2-A0F7-41CB-BB31-BCF0A9F13699}" type="presParOf" srcId="{A4D34846-9F13-48C9-B0DB-B18E3262AC36}" destId="{238877CF-91C1-4C5F-BB05-AD0011DC5527}"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02336D-DFC0-4871-BD84-D57ADBFCA756}">
      <dsp:nvSpPr>
        <dsp:cNvPr id="0" name=""/>
        <dsp:cNvSpPr/>
      </dsp:nvSpPr>
      <dsp:spPr>
        <a:xfrm>
          <a:off x="3122127" y="0"/>
          <a:ext cx="2608149" cy="2608546"/>
        </a:xfrm>
        <a:prstGeom prst="circularArrow">
          <a:avLst>
            <a:gd name="adj1" fmla="val 10980"/>
            <a:gd name="adj2" fmla="val 1142322"/>
            <a:gd name="adj3" fmla="val 4500000"/>
            <a:gd name="adj4" fmla="val 10800000"/>
            <a:gd name="adj5" fmla="val 12500"/>
          </a:avLst>
        </a:prstGeom>
        <a:solidFill>
          <a:srgbClr val="F6E0C0"/>
        </a:solidFill>
        <a:ln w="12700" cap="flat" cmpd="sng" algn="ctr">
          <a:solidFill>
            <a:srgbClr val="F6E0C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3208C07-6506-4824-9C09-AA443ACBB789}">
      <dsp:nvSpPr>
        <dsp:cNvPr id="0" name=""/>
        <dsp:cNvSpPr/>
      </dsp:nvSpPr>
      <dsp:spPr>
        <a:xfrm>
          <a:off x="3731817" y="892340"/>
          <a:ext cx="1449298" cy="724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n-GB" sz="4000" b="1" kern="1200" dirty="0">
              <a:solidFill>
                <a:srgbClr val="F6E0C0"/>
              </a:solidFill>
              <a:latin typeface="Century Gothic" panose="020B0502020202020204" pitchFamily="34" charset="0"/>
            </a:rPr>
            <a:t>Plan</a:t>
          </a:r>
        </a:p>
      </dsp:txBody>
      <dsp:txXfrm>
        <a:off x="3731817" y="892340"/>
        <a:ext cx="1449298" cy="724475"/>
      </dsp:txXfrm>
    </dsp:sp>
    <dsp:sp modelId="{D536E7C5-6D58-4B1D-A6F0-3C974EBC50C9}">
      <dsp:nvSpPr>
        <dsp:cNvPr id="0" name=""/>
        <dsp:cNvSpPr/>
      </dsp:nvSpPr>
      <dsp:spPr>
        <a:xfrm>
          <a:off x="2397723" y="1498803"/>
          <a:ext cx="2608149" cy="2608546"/>
        </a:xfrm>
        <a:prstGeom prst="leftCircularArrow">
          <a:avLst>
            <a:gd name="adj1" fmla="val 10980"/>
            <a:gd name="adj2" fmla="val 1142322"/>
            <a:gd name="adj3" fmla="val 6300000"/>
            <a:gd name="adj4" fmla="val 18900000"/>
            <a:gd name="adj5" fmla="val 12500"/>
          </a:avLst>
        </a:prstGeom>
        <a:solidFill>
          <a:srgbClr val="ED7D31"/>
        </a:solidFill>
        <a:ln w="12700" cap="flat" cmpd="sng" algn="ctr">
          <a:solidFill>
            <a:srgbClr val="ED7D3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4EB3396-6BD0-43D2-8612-A46E2C81FC04}">
      <dsp:nvSpPr>
        <dsp:cNvPr id="0" name=""/>
        <dsp:cNvSpPr/>
      </dsp:nvSpPr>
      <dsp:spPr>
        <a:xfrm>
          <a:off x="2844276" y="2429807"/>
          <a:ext cx="1702809" cy="724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n-GB" sz="3200" b="1" kern="1200" dirty="0">
              <a:solidFill>
                <a:srgbClr val="ED7D31"/>
              </a:solidFill>
              <a:latin typeface="Century Gothic" panose="020B0502020202020204" pitchFamily="34" charset="0"/>
            </a:rPr>
            <a:t>Monitor</a:t>
          </a:r>
        </a:p>
      </dsp:txBody>
      <dsp:txXfrm>
        <a:off x="2844276" y="2429807"/>
        <a:ext cx="1702809" cy="724475"/>
      </dsp:txXfrm>
    </dsp:sp>
    <dsp:sp modelId="{D86EE9FB-9CA9-48E2-B55C-BDFB3AF01A0B}">
      <dsp:nvSpPr>
        <dsp:cNvPr id="0" name=""/>
        <dsp:cNvSpPr/>
      </dsp:nvSpPr>
      <dsp:spPr>
        <a:xfrm>
          <a:off x="3307759" y="3176964"/>
          <a:ext cx="2240804" cy="2241702"/>
        </a:xfrm>
        <a:prstGeom prst="blockArc">
          <a:avLst>
            <a:gd name="adj1" fmla="val 13500000"/>
            <a:gd name="adj2" fmla="val 10800000"/>
            <a:gd name="adj3" fmla="val 12740"/>
          </a:avLst>
        </a:prstGeom>
        <a:solidFill>
          <a:srgbClr val="C8102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38877CF-91C1-4C5F-BB05-AD0011DC5527}">
      <dsp:nvSpPr>
        <dsp:cNvPr id="0" name=""/>
        <dsp:cNvSpPr/>
      </dsp:nvSpPr>
      <dsp:spPr>
        <a:xfrm>
          <a:off x="3447567" y="3958878"/>
          <a:ext cx="1958248" cy="724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b="1" kern="1200" dirty="0">
              <a:solidFill>
                <a:srgbClr val="C8102E"/>
              </a:solidFill>
              <a:latin typeface="Century Gothic" panose="020B0502020202020204" pitchFamily="34" charset="0"/>
            </a:rPr>
            <a:t>Evaluate</a:t>
          </a:r>
        </a:p>
      </dsp:txBody>
      <dsp:txXfrm>
        <a:off x="3447567" y="3958878"/>
        <a:ext cx="1958248" cy="724475"/>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78343AA-F83C-4FD9-BC96-2DC37F8C51BF}" type="datetimeFigureOut">
              <a:rPr lang="en-GB" smtClean="0"/>
              <a:t>25/04/2025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E7187C4E-E9C3-4C9B-9C91-E90607B8B6A6}" type="slidenum">
              <a:rPr lang="en-GB" smtClean="0"/>
              <a:t>‹#›</a:t>
            </a:fld>
            <a:endParaRPr lang="en-GB"/>
          </a:p>
        </p:txBody>
      </p:sp>
    </p:spTree>
    <p:extLst>
      <p:ext uri="{BB962C8B-B14F-4D97-AF65-F5344CB8AC3E}">
        <p14:creationId xmlns:p14="http://schemas.microsoft.com/office/powerpoint/2010/main" val="2598512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educationendowmentfoundation.org.uk/education-evidence/guidance-reports/literacy-ks3-ks4"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u="none" strike="noStrike" dirty="0">
                <a:solidFill>
                  <a:srgbClr val="000000"/>
                </a:solidFill>
                <a:effectLst/>
                <a:highlight>
                  <a:srgbClr val="F5F5F5"/>
                </a:highlight>
                <a:latin typeface="Aptos" panose="020B0004020202020204" pitchFamily="34" charset="0"/>
              </a:rPr>
              <a:t>These three starting points are from the accountable talk framework. Read more: </a:t>
            </a:r>
            <a:r>
              <a:rPr lang="en-GB" b="0" i="0" u="sng" strike="noStrike" dirty="0">
                <a:solidFill>
                  <a:srgbClr val="0563C1"/>
                </a:solidFill>
                <a:effectLst/>
                <a:highlight>
                  <a:srgbClr val="F5F5F5"/>
                </a:highlight>
                <a:latin typeface="Aptos" panose="020B0004020202020204" pitchFamily="34" charset="0"/>
                <a:hlinkClick r:id="rId3"/>
              </a:rPr>
              <a:t>Improving Literacy in Secondary Schools | EEF (educationendowmentfoundation.org.uk)</a:t>
            </a:r>
            <a:r>
              <a:rPr lang="en-GB" b="0" i="0" u="none" strike="noStrike" dirty="0">
                <a:solidFill>
                  <a:srgbClr val="000000"/>
                </a:solidFill>
                <a:effectLst/>
                <a:highlight>
                  <a:srgbClr val="F5F5F5"/>
                </a:highlight>
                <a:latin typeface="Aptos" panose="020B0004020202020204" pitchFamily="34" charset="0"/>
              </a:rPr>
              <a:t> -https://educationendowmentfoundation.org.uk/education-evidence/guidance-reports/literacy-ks3-ks4 (page 27)</a:t>
            </a:r>
          </a:p>
          <a:p>
            <a:endParaRPr lang="en-GB" dirty="0"/>
          </a:p>
        </p:txBody>
      </p:sp>
      <p:sp>
        <p:nvSpPr>
          <p:cNvPr id="4" name="Slide Number Placeholder 3"/>
          <p:cNvSpPr>
            <a:spLocks noGrp="1"/>
          </p:cNvSpPr>
          <p:nvPr>
            <p:ph type="sldNum" sz="quarter" idx="5"/>
          </p:nvPr>
        </p:nvSpPr>
        <p:spPr/>
        <p:txBody>
          <a:bodyPr/>
          <a:lstStyle/>
          <a:p>
            <a:fld id="{E7187C4E-E9C3-4C9B-9C91-E90607B8B6A6}" type="slidenum">
              <a:rPr lang="en-GB" smtClean="0"/>
              <a:t>3</a:t>
            </a:fld>
            <a:endParaRPr lang="en-GB"/>
          </a:p>
        </p:txBody>
      </p:sp>
    </p:spTree>
    <p:extLst>
      <p:ext uri="{BB962C8B-B14F-4D97-AF65-F5344CB8AC3E}">
        <p14:creationId xmlns:p14="http://schemas.microsoft.com/office/powerpoint/2010/main" val="1153487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7187C4E-E9C3-4C9B-9C91-E90607B8B6A6}" type="slidenum">
              <a:rPr lang="en-GB" smtClean="0"/>
              <a:t>6</a:t>
            </a:fld>
            <a:endParaRPr lang="en-GB"/>
          </a:p>
        </p:txBody>
      </p:sp>
    </p:spTree>
    <p:extLst>
      <p:ext uri="{BB962C8B-B14F-4D97-AF65-F5344CB8AC3E}">
        <p14:creationId xmlns:p14="http://schemas.microsoft.com/office/powerpoint/2010/main" val="18337481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7187C4E-E9C3-4C9B-9C91-E90607B8B6A6}" type="slidenum">
              <a:rPr lang="en-GB" smtClean="0"/>
              <a:t>8</a:t>
            </a:fld>
            <a:endParaRPr lang="en-GB"/>
          </a:p>
        </p:txBody>
      </p:sp>
    </p:spTree>
    <p:extLst>
      <p:ext uri="{BB962C8B-B14F-4D97-AF65-F5344CB8AC3E}">
        <p14:creationId xmlns:p14="http://schemas.microsoft.com/office/powerpoint/2010/main" val="805715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DD5BDC-AC56-49CB-49FA-45F5F1AF25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B061DA-3D6F-C3C3-8079-48A543BC80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387921C-933E-4CE1-A2D9-D12CC71DC23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NB – the sample answers to the word bridges provided throughout this slide deck are just one of multiple possible correct answers. These are intended as a guide and not to be prescriptive, as fundamentally this resource is based on conversation. Reinforce this with your learners if necessary.</a:t>
            </a:r>
          </a:p>
          <a:p>
            <a:pPr rtl="0" fontAlgn="auto"/>
            <a:endParaRPr lang="en-GB" dirty="0"/>
          </a:p>
        </p:txBody>
      </p:sp>
      <p:sp>
        <p:nvSpPr>
          <p:cNvPr id="4" name="Slide Number Placeholder 3">
            <a:extLst>
              <a:ext uri="{FF2B5EF4-FFF2-40B4-BE49-F238E27FC236}">
                <a16:creationId xmlns:a16="http://schemas.microsoft.com/office/drawing/2014/main" id="{AA4D7EE2-747B-CAB7-8E39-669CD5326B4A}"/>
              </a:ext>
            </a:extLst>
          </p:cNvPr>
          <p:cNvSpPr>
            <a:spLocks noGrp="1"/>
          </p:cNvSpPr>
          <p:nvPr>
            <p:ph type="sldNum" sz="quarter" idx="5"/>
          </p:nvPr>
        </p:nvSpPr>
        <p:spPr/>
        <p:txBody>
          <a:bodyPr/>
          <a:lstStyle/>
          <a:p>
            <a:fld id="{E7187C4E-E9C3-4C9B-9C91-E90607B8B6A6}" type="slidenum">
              <a:rPr lang="en-GB" smtClean="0"/>
              <a:t>9</a:t>
            </a:fld>
            <a:endParaRPr lang="en-GB"/>
          </a:p>
        </p:txBody>
      </p:sp>
    </p:spTree>
    <p:extLst>
      <p:ext uri="{BB962C8B-B14F-4D97-AF65-F5344CB8AC3E}">
        <p14:creationId xmlns:p14="http://schemas.microsoft.com/office/powerpoint/2010/main" val="2843749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7187C4E-E9C3-4C9B-9C91-E90607B8B6A6}" type="slidenum">
              <a:rPr lang="en-GB" smtClean="0"/>
              <a:t>31</a:t>
            </a:fld>
            <a:endParaRPr lang="en-GB"/>
          </a:p>
        </p:txBody>
      </p:sp>
    </p:spTree>
    <p:extLst>
      <p:ext uri="{BB962C8B-B14F-4D97-AF65-F5344CB8AC3E}">
        <p14:creationId xmlns:p14="http://schemas.microsoft.com/office/powerpoint/2010/main" val="381167315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cstate="print">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2" name="Title 1">
            <a:extLst>
              <a:ext uri="{FF2B5EF4-FFF2-40B4-BE49-F238E27FC236}">
                <a16:creationId xmlns:a16="http://schemas.microsoft.com/office/drawing/2014/main" id="{FC7ADA91-F011-06F4-E48F-B3D2A5F4E90C}"/>
              </a:ext>
            </a:extLst>
          </p:cNvPr>
          <p:cNvSpPr txBox="1">
            <a:spLocks/>
          </p:cNvSpPr>
          <p:nvPr userDrawn="1"/>
        </p:nvSpPr>
        <p:spPr>
          <a:xfrm>
            <a:off x="7870677" y="5850000"/>
            <a:ext cx="3739323" cy="336777"/>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400" b="1" i="0" u="none" kern="1200" dirty="0">
                <a:solidFill>
                  <a:schemeClr val="bg1"/>
                </a:solidFill>
                <a:effectLst/>
                <a:latin typeface="Century Gothic" panose="020B0502020202020204" pitchFamily="34" charset="0"/>
                <a:ea typeface="+mj-ea"/>
                <a:cs typeface="+mj-cs"/>
              </a:rPr>
              <a:t>Downloaded from </a:t>
            </a:r>
            <a:r>
              <a:rPr lang="en-GB" sz="1400" b="1" i="0" u="none" strike="noStrike" dirty="0">
                <a:solidFill>
                  <a:schemeClr val="bg1"/>
                </a:solidFill>
                <a:effectLst/>
                <a:latin typeface="Century Gothic" panose="020B0502020202020204" pitchFamily="34" charset="0"/>
              </a:rPr>
              <a:t>rsc.li/4i3PSkM</a:t>
            </a:r>
            <a:r>
              <a:rPr lang="en-GB" sz="1400" b="1" i="0" u="none" kern="1200" dirty="0">
                <a:solidFill>
                  <a:schemeClr val="bg1"/>
                </a:solidFill>
                <a:effectLst/>
                <a:latin typeface="Century Gothic" panose="020B0502020202020204" pitchFamily="34" charset="0"/>
                <a:ea typeface="+mj-ea"/>
                <a:cs typeface="+mj-cs"/>
              </a:rPr>
              <a:t>,</a:t>
            </a:r>
          </a:p>
          <a:p>
            <a:pPr algn="r"/>
            <a:r>
              <a:rPr lang="en-GB" sz="1400" b="1" i="0" u="none" kern="1200" dirty="0">
                <a:solidFill>
                  <a:schemeClr val="bg1"/>
                </a:solidFill>
                <a:effectLst/>
                <a:latin typeface="Century Gothic" panose="020B0502020202020204" pitchFamily="34" charset="0"/>
                <a:ea typeface="+mj-ea"/>
                <a:cs typeface="+mj-cs"/>
              </a:rPr>
              <a:t> full teacher notes available. </a:t>
            </a:r>
            <a:endParaRPr lang="en-US" sz="14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4/25/2025</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9" r:id="rId1"/>
    <p:sldLayoutId id="2147483662" r:id="rId2"/>
    <p:sldLayoutId id="2147483672" r:id="rId3"/>
    <p:sldLayoutId id="2147483668" r:id="rId4"/>
    <p:sldLayoutId id="2147483686" r:id="rId5"/>
    <p:sldLayoutId id="2147483689" r:id="rId6"/>
    <p:sldLayoutId id="2147483692" r:id="rId7"/>
    <p:sldLayoutId id="2147483683"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35DD6-39D8-2946-B43E-D8B3E9316A1B}"/>
              </a:ext>
            </a:extLst>
          </p:cNvPr>
          <p:cNvSpPr>
            <a:spLocks noGrp="1"/>
          </p:cNvSpPr>
          <p:nvPr>
            <p:ph type="ctrTitle"/>
          </p:nvPr>
        </p:nvSpPr>
        <p:spPr/>
        <p:txBody>
          <a:bodyPr/>
          <a:lstStyle/>
          <a:p>
            <a:r>
              <a:rPr lang="en-US" dirty="0"/>
              <a:t>14–16 years</a:t>
            </a:r>
          </a:p>
        </p:txBody>
      </p:sp>
      <p:sp>
        <p:nvSpPr>
          <p:cNvPr id="3" name="Subtitle 2">
            <a:extLst>
              <a:ext uri="{FF2B5EF4-FFF2-40B4-BE49-F238E27FC236}">
                <a16:creationId xmlns:a16="http://schemas.microsoft.com/office/drawing/2014/main" id="{DFE117A8-3006-844E-A87E-1574BE8ABE1B}"/>
              </a:ext>
            </a:extLst>
          </p:cNvPr>
          <p:cNvSpPr>
            <a:spLocks noGrp="1"/>
          </p:cNvSpPr>
          <p:nvPr>
            <p:ph type="subTitle" idx="1"/>
          </p:nvPr>
        </p:nvSpPr>
        <p:spPr/>
        <p:txBody>
          <a:bodyPr/>
          <a:lstStyle/>
          <a:p>
            <a:r>
              <a:rPr lang="en-US" dirty="0"/>
              <a:t>Structured talk: atomic model</a:t>
            </a:r>
          </a:p>
        </p:txBody>
      </p:sp>
    </p:spTree>
    <p:extLst>
      <p:ext uri="{BB962C8B-B14F-4D97-AF65-F5344CB8AC3E}">
        <p14:creationId xmlns:p14="http://schemas.microsoft.com/office/powerpoint/2010/main" val="472853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951CC-0A05-664C-BD94-1187A6671623}"/>
              </a:ext>
            </a:extLst>
          </p:cNvPr>
          <p:cNvSpPr>
            <a:spLocks noGrp="1"/>
          </p:cNvSpPr>
          <p:nvPr>
            <p:ph type="title"/>
          </p:nvPr>
        </p:nvSpPr>
        <p:spPr/>
        <p:txBody>
          <a:bodyPr/>
          <a:lstStyle/>
          <a:p>
            <a:r>
              <a:rPr lang="en-US" dirty="0"/>
              <a:t>Word bridge 1</a:t>
            </a:r>
          </a:p>
        </p:txBody>
      </p:sp>
      <p:sp>
        <p:nvSpPr>
          <p:cNvPr id="4" name="TextBox 3">
            <a:extLst>
              <a:ext uri="{FF2B5EF4-FFF2-40B4-BE49-F238E27FC236}">
                <a16:creationId xmlns:a16="http://schemas.microsoft.com/office/drawing/2014/main" id="{15E679A6-BF07-DEFF-6FCB-4C9A7D74F74F}"/>
              </a:ext>
            </a:extLst>
          </p:cNvPr>
          <p:cNvSpPr txBox="1"/>
          <p:nvPr/>
        </p:nvSpPr>
        <p:spPr>
          <a:xfrm>
            <a:off x="285778" y="1215732"/>
            <a:ext cx="10588443" cy="1107996"/>
          </a:xfrm>
          <a:prstGeom prst="rect">
            <a:avLst/>
          </a:prstGeom>
          <a:noFill/>
        </p:spPr>
        <p:txBody>
          <a:bodyPr wrap="square">
            <a:spAutoFit/>
          </a:bodyPr>
          <a:lstStyle/>
          <a:p>
            <a:r>
              <a:rPr lang="en-GB" sz="2200" dirty="0">
                <a:effectLst/>
                <a:latin typeface="Century Gothic" panose="020B0502020202020204" pitchFamily="34" charset="0"/>
              </a:rPr>
              <a:t>Talk in your three to build the word bridge, from the start to the </a:t>
            </a:r>
            <a:r>
              <a:rPr lang="en-GB" sz="2200" dirty="0">
                <a:latin typeface="Century Gothic" panose="020B0502020202020204" pitchFamily="34" charset="0"/>
              </a:rPr>
              <a:t>finish</a:t>
            </a:r>
            <a:r>
              <a:rPr lang="en-GB" sz="2200" dirty="0">
                <a:effectLst/>
                <a:latin typeface="Century Gothic" panose="020B0502020202020204" pitchFamily="34" charset="0"/>
              </a:rPr>
              <a:t>. Link the words and use the fact to help you.</a:t>
            </a:r>
            <a:r>
              <a:rPr lang="en-GB" sz="2200" dirty="0">
                <a:latin typeface="Century Gothic" panose="020B0502020202020204" pitchFamily="34" charset="0"/>
              </a:rPr>
              <a:t> </a:t>
            </a:r>
            <a:r>
              <a:rPr lang="en-GB" sz="2200" dirty="0">
                <a:effectLst/>
                <a:latin typeface="Century Gothic" panose="020B0502020202020204" pitchFamily="34" charset="0"/>
              </a:rPr>
              <a:t>Keep to your speaking role – either A, B or C.</a:t>
            </a:r>
            <a:endParaRPr lang="en-GB" sz="2200" dirty="0">
              <a:latin typeface="Century Gothic" panose="020B0502020202020204" pitchFamily="34" charset="0"/>
            </a:endParaRPr>
          </a:p>
        </p:txBody>
      </p:sp>
      <p:sp>
        <p:nvSpPr>
          <p:cNvPr id="6" name="Vertical Title 1">
            <a:extLst>
              <a:ext uri="{FF2B5EF4-FFF2-40B4-BE49-F238E27FC236}">
                <a16:creationId xmlns:a16="http://schemas.microsoft.com/office/drawing/2014/main" id="{A41F9482-3B9C-E144-8DBE-2790A6299F6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graphicFrame>
        <p:nvGraphicFramePr>
          <p:cNvPr id="3" name="Table 2" descr="The first word bridge table, showing the starting words, the words to put in order armed with the fact, and the finishing words">
            <a:extLst>
              <a:ext uri="{FF2B5EF4-FFF2-40B4-BE49-F238E27FC236}">
                <a16:creationId xmlns:a16="http://schemas.microsoft.com/office/drawing/2014/main" id="{8657358D-2B74-651B-FF50-BB5D074C21C6}"/>
              </a:ext>
            </a:extLst>
          </p:cNvPr>
          <p:cNvGraphicFramePr>
            <a:graphicFrameLocks noGrp="1"/>
          </p:cNvGraphicFramePr>
          <p:nvPr>
            <p:extLst>
              <p:ext uri="{D42A27DB-BD31-4B8C-83A1-F6EECF244321}">
                <p14:modId xmlns:p14="http://schemas.microsoft.com/office/powerpoint/2010/main" val="1843819722"/>
              </p:ext>
            </p:extLst>
          </p:nvPr>
        </p:nvGraphicFramePr>
        <p:xfrm>
          <a:off x="285778" y="2323728"/>
          <a:ext cx="10588443" cy="3840480"/>
        </p:xfrm>
        <a:graphic>
          <a:graphicData uri="http://schemas.openxmlformats.org/drawingml/2006/table">
            <a:tbl>
              <a:tblPr firstRow="1" bandRow="1">
                <a:tableStyleId>{2D5ABB26-0587-4C30-8999-92F81FD0307C}</a:tableStyleId>
              </a:tblPr>
              <a:tblGrid>
                <a:gridCol w="1948028">
                  <a:extLst>
                    <a:ext uri="{9D8B030D-6E8A-4147-A177-3AD203B41FA5}">
                      <a16:colId xmlns:a16="http://schemas.microsoft.com/office/drawing/2014/main" val="56584357"/>
                    </a:ext>
                  </a:extLst>
                </a:gridCol>
                <a:gridCol w="3346192">
                  <a:extLst>
                    <a:ext uri="{9D8B030D-6E8A-4147-A177-3AD203B41FA5}">
                      <a16:colId xmlns:a16="http://schemas.microsoft.com/office/drawing/2014/main" val="3623156845"/>
                    </a:ext>
                  </a:extLst>
                </a:gridCol>
                <a:gridCol w="3518806">
                  <a:extLst>
                    <a:ext uri="{9D8B030D-6E8A-4147-A177-3AD203B41FA5}">
                      <a16:colId xmlns:a16="http://schemas.microsoft.com/office/drawing/2014/main" val="615250945"/>
                    </a:ext>
                  </a:extLst>
                </a:gridCol>
                <a:gridCol w="1775417">
                  <a:extLst>
                    <a:ext uri="{9D8B030D-6E8A-4147-A177-3AD203B41FA5}">
                      <a16:colId xmlns:a16="http://schemas.microsoft.com/office/drawing/2014/main" val="598199109"/>
                    </a:ext>
                  </a:extLst>
                </a:gridCol>
              </a:tblGrid>
              <a:tr h="370840">
                <a:tc rowSpan="6">
                  <a:txBody>
                    <a:bodyPr/>
                    <a:lstStyle/>
                    <a:p>
                      <a:pPr algn="ctr"/>
                      <a:r>
                        <a:rPr lang="en-GB" sz="2400" b="1" dirty="0">
                          <a:latin typeface="Century Gothic" panose="020B0502020202020204" pitchFamily="34" charset="0"/>
                        </a:rPr>
                        <a:t>Start</a:t>
                      </a:r>
                    </a:p>
                    <a:p>
                      <a:pPr algn="ctr"/>
                      <a:endParaRPr lang="en-GB" sz="2400" b="1" dirty="0">
                        <a:latin typeface="Century Gothic" panose="020B0502020202020204" pitchFamily="34" charset="0"/>
                      </a:endParaRPr>
                    </a:p>
                    <a:p>
                      <a:pPr algn="ctr"/>
                      <a:endParaRPr lang="en-GB" sz="2400" b="1" dirty="0">
                        <a:latin typeface="Century Gothic" panose="020B0502020202020204" pitchFamily="34" charset="0"/>
                      </a:endParaRPr>
                    </a:p>
                    <a:p>
                      <a:pPr algn="ctr"/>
                      <a:endParaRPr lang="en-GB" sz="2400" b="1" dirty="0">
                        <a:latin typeface="Century Gothic" panose="020B0502020202020204" pitchFamily="34" charset="0"/>
                      </a:endParaRPr>
                    </a:p>
                    <a:p>
                      <a:pPr algn="ctr"/>
                      <a:endParaRPr lang="en-GB" sz="2400" b="1" dirty="0">
                        <a:latin typeface="Century Gothic" panose="020B0502020202020204" pitchFamily="34" charset="0"/>
                      </a:endParaRPr>
                    </a:p>
                    <a:p>
                      <a:pPr algn="ctr"/>
                      <a:r>
                        <a:rPr lang="en-GB" sz="2400" kern="1200" dirty="0">
                          <a:solidFill>
                            <a:schemeClr val="tx1"/>
                          </a:solidFill>
                          <a:effectLst/>
                          <a:latin typeface="Century Gothic" panose="020B0502020202020204" pitchFamily="34" charset="0"/>
                          <a:ea typeface="+mn-ea"/>
                          <a:cs typeface="+mn-cs"/>
                        </a:rPr>
                        <a:t>Atoms of an element always have the</a:t>
                      </a:r>
                      <a:endParaRPr lang="en-GB" sz="2400" b="0" dirty="0">
                        <a:latin typeface="Century Gothic" panose="020B0502020202020204" pitchFamily="34" charset="0"/>
                      </a:endParaRPr>
                    </a:p>
                    <a:p>
                      <a:pPr algn="ctr"/>
                      <a:endParaRPr lang="en-GB" sz="2400" b="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tc gridSpan="2">
                  <a:txBody>
                    <a:bodyPr/>
                    <a:lstStyle/>
                    <a:p>
                      <a:pPr algn="ctr"/>
                      <a:r>
                        <a:rPr lang="en-GB" sz="2400" b="1" dirty="0">
                          <a:latin typeface="Century Gothic" panose="020B0502020202020204" pitchFamily="34" charset="0"/>
                        </a:rPr>
                        <a:t>Fact </a:t>
                      </a:r>
                    </a:p>
                    <a:p>
                      <a:r>
                        <a:rPr lang="en-GB" sz="2400" kern="1200" dirty="0">
                          <a:solidFill>
                            <a:schemeClr val="tx1"/>
                          </a:solidFill>
                          <a:effectLst/>
                          <a:latin typeface="Century Gothic" panose="020B0502020202020204" pitchFamily="34" charset="0"/>
                          <a:ea typeface="+mn-ea"/>
                          <a:cs typeface="+mn-cs"/>
                        </a:rPr>
                        <a:t>The number of electrons in an atom is equal to the number of protons in its nucleus. </a:t>
                      </a:r>
                    </a:p>
                    <a:p>
                      <a:r>
                        <a:rPr lang="en-GB" sz="2400" kern="1200" dirty="0">
                          <a:solidFill>
                            <a:schemeClr val="tx1"/>
                          </a:solidFill>
                          <a:effectLst/>
                          <a:latin typeface="Century Gothic" panose="020B0502020202020204" pitchFamily="34" charset="0"/>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rowSpan="6">
                  <a:txBody>
                    <a:bodyPr/>
                    <a:lstStyle/>
                    <a:p>
                      <a:pPr algn="ctr"/>
                      <a:r>
                        <a:rPr lang="en-GB" sz="2400" b="1" dirty="0">
                          <a:latin typeface="Century Gothic" panose="020B0502020202020204" pitchFamily="34" charset="0"/>
                        </a:rPr>
                        <a:t>Finish</a:t>
                      </a:r>
                    </a:p>
                    <a:p>
                      <a:pPr algn="ctr"/>
                      <a:endParaRPr lang="en-GB" sz="2400" b="0" dirty="0">
                        <a:latin typeface="Century Gothic" panose="020B0502020202020204" pitchFamily="34" charset="0"/>
                      </a:endParaRPr>
                    </a:p>
                    <a:p>
                      <a:pPr algn="ctr"/>
                      <a:endParaRPr lang="en-GB" sz="2400" kern="1200" dirty="0">
                        <a:solidFill>
                          <a:schemeClr val="tx1"/>
                        </a:solidFill>
                        <a:effectLst/>
                        <a:latin typeface="Century Gothic" panose="020B0502020202020204" pitchFamily="34" charset="0"/>
                        <a:ea typeface="+mn-ea"/>
                        <a:cs typeface="+mn-cs"/>
                      </a:endParaRPr>
                    </a:p>
                    <a:p>
                      <a:pPr algn="ctr"/>
                      <a:endParaRPr lang="en-GB" sz="2400" kern="1200" dirty="0">
                        <a:solidFill>
                          <a:schemeClr val="tx1"/>
                        </a:solidFill>
                        <a:effectLst/>
                        <a:latin typeface="Century Gothic" panose="020B0502020202020204" pitchFamily="34" charset="0"/>
                        <a:ea typeface="+mn-ea"/>
                        <a:cs typeface="+mn-cs"/>
                      </a:endParaRPr>
                    </a:p>
                    <a:p>
                      <a:pPr algn="ctr"/>
                      <a:endParaRPr lang="en-GB" sz="2400" kern="1200" dirty="0">
                        <a:solidFill>
                          <a:schemeClr val="tx1"/>
                        </a:solidFill>
                        <a:effectLst/>
                        <a:latin typeface="Century Gothic" panose="020B0502020202020204" pitchFamily="34" charset="0"/>
                        <a:ea typeface="+mn-ea"/>
                        <a:cs typeface="+mn-cs"/>
                      </a:endParaRPr>
                    </a:p>
                    <a:p>
                      <a:pPr algn="ctr"/>
                      <a:r>
                        <a:rPr lang="en-GB" sz="2400" kern="1200" dirty="0">
                          <a:solidFill>
                            <a:schemeClr val="tx1"/>
                          </a:solidFill>
                          <a:effectLst/>
                          <a:latin typeface="Century Gothic" panose="020B0502020202020204" pitchFamily="34" charset="0"/>
                          <a:ea typeface="+mn-ea"/>
                          <a:cs typeface="+mn-cs"/>
                        </a:rPr>
                        <a:t>different relative </a:t>
                      </a:r>
                    </a:p>
                    <a:p>
                      <a:pPr algn="ctr"/>
                      <a:r>
                        <a:rPr lang="en-GB" sz="2400" kern="1200" dirty="0">
                          <a:solidFill>
                            <a:schemeClr val="tx1"/>
                          </a:solidFill>
                          <a:effectLst/>
                          <a:latin typeface="Century Gothic" panose="020B0502020202020204" pitchFamily="34" charset="0"/>
                          <a:ea typeface="+mn-ea"/>
                          <a:cs typeface="+mn-cs"/>
                        </a:rPr>
                        <a:t>atomic masses.</a:t>
                      </a:r>
                      <a:endParaRPr lang="en-GB" sz="2400" b="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extLst>
                  <a:ext uri="{0D108BD9-81ED-4DB2-BD59-A6C34878D82A}">
                    <a16:rowId xmlns:a16="http://schemas.microsoft.com/office/drawing/2014/main" val="2145895660"/>
                  </a:ext>
                </a:extLst>
              </a:tr>
              <a:tr h="370840">
                <a:tc vMerge="1">
                  <a:txBody>
                    <a:bodyPr/>
                    <a:lstStyle/>
                    <a:p>
                      <a:endParaRPr lang="en-GB"/>
                    </a:p>
                  </a:txBody>
                  <a:tcPr/>
                </a:tc>
                <a:tc gridSpan="2">
                  <a:txBody>
                    <a:bodyPr/>
                    <a:lstStyle/>
                    <a:p>
                      <a:pPr algn="ctr"/>
                      <a:r>
                        <a:rPr lang="en-GB" sz="2400" b="1" dirty="0">
                          <a:solidFill>
                            <a:schemeClr val="bg1"/>
                          </a:solidFill>
                          <a:latin typeface="Century Gothic" panose="020B0502020202020204" pitchFamily="34" charset="0"/>
                        </a:rPr>
                        <a:t>Link these 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hMerge="1">
                  <a:txBody>
                    <a:bodyPr/>
                    <a:lstStyle/>
                    <a:p>
                      <a:endParaRPr lang="en-GB"/>
                    </a:p>
                  </a:txBody>
                  <a:tcPr/>
                </a:tc>
                <a:tc vMerge="1">
                  <a:txBody>
                    <a:bodyPr/>
                    <a:lstStyle/>
                    <a:p>
                      <a:endParaRPr lang="en-GB"/>
                    </a:p>
                  </a:txBody>
                  <a:tcPr/>
                </a:tc>
                <a:extLst>
                  <a:ext uri="{0D108BD9-81ED-4DB2-BD59-A6C34878D82A}">
                    <a16:rowId xmlns:a16="http://schemas.microsoft.com/office/drawing/2014/main" val="3667614111"/>
                  </a:ext>
                </a:extLst>
              </a:tr>
              <a:tr h="370840">
                <a:tc vMerge="1">
                  <a:txBody>
                    <a:bodyPr/>
                    <a:lstStyle/>
                    <a:p>
                      <a:endParaRPr lang="en-GB"/>
                    </a:p>
                  </a:txBody>
                  <a:tcPr/>
                </a:tc>
                <a:tc gridSpan="2">
                  <a:txBody>
                    <a:bodyPr/>
                    <a:lstStyle/>
                    <a:p>
                      <a:pPr algn="ctr"/>
                      <a:r>
                        <a:rPr lang="en-GB" sz="2400" b="1" dirty="0">
                          <a:solidFill>
                            <a:schemeClr val="tx1"/>
                          </a:solidFill>
                          <a:latin typeface="Century Gothic" panose="020B0502020202020204" pitchFamily="34" charset="0"/>
                        </a:rPr>
                        <a:t>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b="0">
                        <a:solidFill>
                          <a:schemeClr val="bg1">
                            <a:lumMod val="50000"/>
                          </a:schemeClr>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51400160"/>
                  </a:ext>
                </a:extLst>
              </a:tr>
              <a:tr h="370840">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different numbers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2400" b="0" dirty="0">
                          <a:solidFill>
                            <a:schemeClr val="tx1"/>
                          </a:solidFill>
                          <a:latin typeface="Century Gothic" panose="020B0502020202020204" pitchFamily="34" charset="0"/>
                        </a:rPr>
                        <a:t>protons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22431615"/>
                  </a:ext>
                </a:extLst>
              </a:tr>
              <a:tr h="370840">
                <a:tc vMerge="1">
                  <a:txBody>
                    <a:bodyPr/>
                    <a:lstStyle/>
                    <a:p>
                      <a:endParaRPr lang="en-GB"/>
                    </a:p>
                  </a:txBody>
                  <a:tcPr/>
                </a:tc>
                <a:tc>
                  <a:txBody>
                    <a:bodyPr/>
                    <a:lstStyle/>
                    <a:p>
                      <a:pPr marL="0" indent="0" algn="ctr">
                        <a:buFont typeface="Arial" panose="020B0604020202020204" pitchFamily="34" charset="0"/>
                        <a:buNone/>
                      </a:pPr>
                      <a:r>
                        <a:rPr lang="en-GB" sz="2400" kern="1200" dirty="0">
                          <a:solidFill>
                            <a:schemeClr val="tx1"/>
                          </a:solidFill>
                          <a:effectLst/>
                          <a:latin typeface="Century Gothic" panose="020B0502020202020204" pitchFamily="34" charset="0"/>
                          <a:ea typeface="+mn-ea"/>
                          <a:cs typeface="+mn-cs"/>
                        </a:rPr>
                        <a:t>same </a:t>
                      </a:r>
                      <a:endParaRPr lang="en-GB" sz="2400" b="0"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neutrons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61556393"/>
                  </a:ext>
                </a:extLst>
              </a:tr>
              <a:tr h="370840">
                <a:tc vMerge="1">
                  <a:txBody>
                    <a:bodyPr/>
                    <a:lstStyle/>
                    <a:p>
                      <a:endParaRPr lang="en-GB"/>
                    </a:p>
                  </a:txBody>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kern="1200" dirty="0">
                          <a:solidFill>
                            <a:schemeClr val="tx1"/>
                          </a:solidFill>
                          <a:effectLst/>
                          <a:latin typeface="Century Gothic" panose="020B0502020202020204" pitchFamily="34" charset="0"/>
                          <a:ea typeface="+mn-ea"/>
                          <a:cs typeface="+mn-cs"/>
                        </a:rPr>
                        <a:t>atomic number</a:t>
                      </a:r>
                      <a:endParaRPr lang="en-GB" sz="2400" b="0"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tc>
                <a:extLst>
                  <a:ext uri="{0D108BD9-81ED-4DB2-BD59-A6C34878D82A}">
                    <a16:rowId xmlns:a16="http://schemas.microsoft.com/office/drawing/2014/main" val="2741452174"/>
                  </a:ext>
                </a:extLst>
              </a:tr>
            </a:tbl>
          </a:graphicData>
        </a:graphic>
      </p:graphicFrame>
      <p:sp>
        <p:nvSpPr>
          <p:cNvPr id="5" name="Isosceles Triangle 4" descr="An arrow head indicating that learners link the words in the table, with the help of the fact, to get from the starting words to the finishing words">
            <a:extLst>
              <a:ext uri="{FF2B5EF4-FFF2-40B4-BE49-F238E27FC236}">
                <a16:creationId xmlns:a16="http://schemas.microsoft.com/office/drawing/2014/main" id="{BA9BB5AB-449F-159F-1808-7728570BE8EE}"/>
              </a:ext>
              <a:ext uri="{C183D7F6-B498-43B3-948B-1728B52AA6E4}">
                <adec:decorative xmlns:adec="http://schemas.microsoft.com/office/drawing/2017/decorative" val="0"/>
              </a:ext>
            </a:extLst>
          </p:cNvPr>
          <p:cNvSpPr/>
          <p:nvPr/>
        </p:nvSpPr>
        <p:spPr>
          <a:xfrm rot="5400000">
            <a:off x="8828958" y="3837309"/>
            <a:ext cx="993010" cy="462323"/>
          </a:xfrm>
          <a:prstGeom prst="triangl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19CB2A31-2EB5-EF46-23CA-DE9F9E797553}"/>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12610" y="2877477"/>
            <a:ext cx="1010337" cy="1103046"/>
          </a:xfrm>
          <a:prstGeom prst="rect">
            <a:avLst/>
          </a:prstGeom>
        </p:spPr>
      </p:pic>
      <p:pic>
        <p:nvPicPr>
          <p:cNvPr id="10" name="Picture 9">
            <a:extLst>
              <a:ext uri="{FF2B5EF4-FFF2-40B4-BE49-F238E27FC236}">
                <a16:creationId xmlns:a16="http://schemas.microsoft.com/office/drawing/2014/main" id="{B7E86B0A-A9F7-3F95-EAC6-BB085640FC9B}"/>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510739" y="2877477"/>
            <a:ext cx="958573" cy="994265"/>
          </a:xfrm>
          <a:prstGeom prst="rect">
            <a:avLst/>
          </a:prstGeom>
        </p:spPr>
      </p:pic>
    </p:spTree>
    <p:extLst>
      <p:ext uri="{BB962C8B-B14F-4D97-AF65-F5344CB8AC3E}">
        <p14:creationId xmlns:p14="http://schemas.microsoft.com/office/powerpoint/2010/main" val="3594463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Vertical Title 1">
            <a:extLst>
              <a:ext uri="{FF2B5EF4-FFF2-40B4-BE49-F238E27FC236}">
                <a16:creationId xmlns:a16="http://schemas.microsoft.com/office/drawing/2014/main" id="{F5535C47-19FF-734C-86EE-239D00062969}"/>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C314621B-2618-9542-9796-4047F680C1FA}"/>
              </a:ext>
            </a:extLst>
          </p:cNvPr>
          <p:cNvSpPr>
            <a:spLocks noGrp="1"/>
          </p:cNvSpPr>
          <p:nvPr>
            <p:ph type="title"/>
          </p:nvPr>
        </p:nvSpPr>
        <p:spPr>
          <a:xfrm>
            <a:off x="540000" y="540000"/>
            <a:ext cx="10080000" cy="440661"/>
          </a:xfrm>
        </p:spPr>
        <p:txBody>
          <a:bodyPr/>
          <a:lstStyle/>
          <a:p>
            <a:r>
              <a:rPr lang="en-US" dirty="0"/>
              <a:t>Word bridge 1 </a:t>
            </a:r>
            <a:r>
              <a:rPr lang="en-US" dirty="0">
                <a:latin typeface="Aptos" panose="020B0004020202020204" pitchFamily="34" charset="0"/>
              </a:rPr>
              <a:t>– </a:t>
            </a:r>
            <a:r>
              <a:rPr lang="en-US" dirty="0"/>
              <a:t>sample answer</a:t>
            </a:r>
          </a:p>
        </p:txBody>
      </p:sp>
      <p:sp>
        <p:nvSpPr>
          <p:cNvPr id="3" name="TextBox 2">
            <a:extLst>
              <a:ext uri="{FF2B5EF4-FFF2-40B4-BE49-F238E27FC236}">
                <a16:creationId xmlns:a16="http://schemas.microsoft.com/office/drawing/2014/main" id="{74E4FF49-BB10-C6E1-49E1-E55E2D8550FE}"/>
              </a:ext>
            </a:extLst>
          </p:cNvPr>
          <p:cNvSpPr txBox="1"/>
          <p:nvPr/>
        </p:nvSpPr>
        <p:spPr>
          <a:xfrm>
            <a:off x="656960" y="1998156"/>
            <a:ext cx="9294436" cy="1815882"/>
          </a:xfrm>
          <a:prstGeom prst="rect">
            <a:avLst/>
          </a:prstGeom>
          <a:noFill/>
        </p:spPr>
        <p:txBody>
          <a:bodyPr wrap="square">
            <a:spAutoFit/>
          </a:bodyPr>
          <a:lstStyle/>
          <a:p>
            <a:pPr marL="0" rtl="0" eaLnBrk="1" fontAlgn="t" latinLnBrk="0" hangingPunct="1"/>
            <a:r>
              <a:rPr lang="en-GB" sz="2800" b="0" i="0" u="none" strike="noStrike" kern="1200" dirty="0">
                <a:solidFill>
                  <a:srgbClr val="000000"/>
                </a:solidFill>
                <a:effectLst/>
                <a:latin typeface="Century Gothic" panose="020B0502020202020204" pitchFamily="34" charset="0"/>
              </a:rPr>
              <a:t>Atoms of an element always have the </a:t>
            </a:r>
            <a:r>
              <a:rPr lang="en-GB" sz="2800" b="0" i="0" u="sng" strike="noStrike" kern="1200" dirty="0">
                <a:solidFill>
                  <a:srgbClr val="000000"/>
                </a:solidFill>
                <a:effectLst/>
                <a:latin typeface="Century Gothic" panose="020B0502020202020204" pitchFamily="34" charset="0"/>
              </a:rPr>
              <a:t>same</a:t>
            </a:r>
            <a:r>
              <a:rPr lang="en-GB" sz="2800" b="0" i="0" u="none" strike="noStrike" kern="1200" dirty="0">
                <a:solidFill>
                  <a:srgbClr val="000000"/>
                </a:solidFill>
                <a:effectLst/>
                <a:latin typeface="Century Gothic" panose="020B0502020202020204" pitchFamily="34" charset="0"/>
              </a:rPr>
              <a:t> </a:t>
            </a:r>
            <a:r>
              <a:rPr lang="en-GB" sz="2800" b="0" i="0" u="sng" strike="noStrike" kern="1200" dirty="0">
                <a:solidFill>
                  <a:srgbClr val="000000"/>
                </a:solidFill>
                <a:effectLst/>
                <a:latin typeface="Century Gothic" panose="020B0502020202020204" pitchFamily="34" charset="0"/>
              </a:rPr>
              <a:t>atomic number</a:t>
            </a:r>
            <a:r>
              <a:rPr lang="en-GB" sz="2800" dirty="0">
                <a:solidFill>
                  <a:srgbClr val="000000"/>
                </a:solidFill>
                <a:latin typeface="Century Gothic" panose="020B0502020202020204" pitchFamily="34" charset="0"/>
              </a:rPr>
              <a:t> (</a:t>
            </a:r>
            <a:r>
              <a:rPr lang="en-GB" sz="2800" b="0" i="0" u="none" strike="noStrike" kern="1200" dirty="0">
                <a:solidFill>
                  <a:srgbClr val="000000"/>
                </a:solidFill>
                <a:effectLst/>
                <a:latin typeface="Century Gothic" panose="020B0502020202020204" pitchFamily="34" charset="0"/>
              </a:rPr>
              <a:t>the </a:t>
            </a:r>
            <a:r>
              <a:rPr lang="en-GB" sz="2800" b="0" i="0" u="sng" strike="noStrike" kern="1200" dirty="0">
                <a:solidFill>
                  <a:srgbClr val="000000"/>
                </a:solidFill>
                <a:effectLst/>
                <a:latin typeface="Century Gothic" panose="020B0502020202020204" pitchFamily="34" charset="0"/>
              </a:rPr>
              <a:t>number</a:t>
            </a:r>
            <a:r>
              <a:rPr lang="en-GB" sz="2800" b="0" i="0" u="none" strike="noStrike" kern="1200" dirty="0">
                <a:solidFill>
                  <a:srgbClr val="000000"/>
                </a:solidFill>
                <a:effectLst/>
                <a:latin typeface="Century Gothic" panose="020B0502020202020204" pitchFamily="34" charset="0"/>
              </a:rPr>
              <a:t> of </a:t>
            </a:r>
            <a:r>
              <a:rPr lang="en-GB" sz="2800" b="0" i="0" u="sng" strike="noStrike" kern="1200" dirty="0">
                <a:solidFill>
                  <a:srgbClr val="000000"/>
                </a:solidFill>
                <a:effectLst/>
                <a:latin typeface="Century Gothic" panose="020B0502020202020204" pitchFamily="34" charset="0"/>
              </a:rPr>
              <a:t>protons</a:t>
            </a:r>
            <a:r>
              <a:rPr lang="en-GB" sz="2800" dirty="0">
                <a:solidFill>
                  <a:srgbClr val="000000"/>
                </a:solidFill>
                <a:latin typeface="Century Gothic" panose="020B0502020202020204" pitchFamily="34" charset="0"/>
              </a:rPr>
              <a:t>)</a:t>
            </a:r>
            <a:r>
              <a:rPr lang="en-GB" sz="2800" b="0" i="0" strike="noStrike" kern="1200" dirty="0">
                <a:solidFill>
                  <a:srgbClr val="000000"/>
                </a:solidFill>
                <a:effectLst/>
                <a:latin typeface="Century Gothic" panose="020B0502020202020204" pitchFamily="34" charset="0"/>
              </a:rPr>
              <a:t>, but </a:t>
            </a:r>
            <a:r>
              <a:rPr lang="en-GB" sz="2800" b="0" i="0" u="none" strike="noStrike" kern="1200" dirty="0">
                <a:solidFill>
                  <a:srgbClr val="000000"/>
                </a:solidFill>
                <a:effectLst/>
                <a:latin typeface="Century Gothic" panose="020B0502020202020204" pitchFamily="34" charset="0"/>
              </a:rPr>
              <a:t>can have </a:t>
            </a:r>
            <a:r>
              <a:rPr lang="en-GB" sz="2800" b="0" i="0" u="sng" strike="noStrike" kern="1200" dirty="0">
                <a:solidFill>
                  <a:srgbClr val="000000"/>
                </a:solidFill>
                <a:effectLst/>
                <a:latin typeface="Century Gothic" panose="020B0502020202020204" pitchFamily="34" charset="0"/>
              </a:rPr>
              <a:t>different numbers </a:t>
            </a:r>
            <a:r>
              <a:rPr lang="en-GB" sz="2800" b="0" i="0" u="none" strike="noStrike" kern="1200" dirty="0">
                <a:solidFill>
                  <a:srgbClr val="000000"/>
                </a:solidFill>
                <a:effectLst/>
                <a:latin typeface="Century Gothic" panose="020B0502020202020204" pitchFamily="34" charset="0"/>
              </a:rPr>
              <a:t>of </a:t>
            </a:r>
            <a:r>
              <a:rPr lang="en-GB" sz="2800" b="0" i="0" u="sng" strike="noStrike" kern="1200" dirty="0">
                <a:solidFill>
                  <a:srgbClr val="000000"/>
                </a:solidFill>
                <a:effectLst/>
                <a:latin typeface="Century Gothic" panose="020B0502020202020204" pitchFamily="34" charset="0"/>
              </a:rPr>
              <a:t>neutrons</a:t>
            </a:r>
            <a:r>
              <a:rPr lang="en-GB" sz="2800" b="0" i="0" u="none" strike="noStrike" kern="1200" dirty="0">
                <a:solidFill>
                  <a:srgbClr val="000000"/>
                </a:solidFill>
                <a:effectLst/>
                <a:latin typeface="Century Gothic" panose="020B0502020202020204" pitchFamily="34" charset="0"/>
              </a:rPr>
              <a:t> and so different relative atomic masses.</a:t>
            </a:r>
            <a:endParaRPr lang="en-GB" sz="2800" b="0" i="0" u="none" strike="noStrike" dirty="0">
              <a:effectLst/>
              <a:latin typeface="Century Gothic" panose="020B0502020202020204" pitchFamily="34" charset="0"/>
            </a:endParaRPr>
          </a:p>
        </p:txBody>
      </p:sp>
    </p:spTree>
    <p:extLst>
      <p:ext uri="{BB962C8B-B14F-4D97-AF65-F5344CB8AC3E}">
        <p14:creationId xmlns:p14="http://schemas.microsoft.com/office/powerpoint/2010/main" val="3898468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 uri="{C183D7F6-B498-43B3-948B-1728B52AA6E4}">
                <adec:decorative xmlns:adec="http://schemas.microsoft.com/office/drawing/2017/decorative" val="0"/>
              </a:ext>
            </a:extLst>
          </p:cNvPr>
          <p:cNvSpPr>
            <a:spLocks noGrp="1"/>
          </p:cNvSpPr>
          <p:nvPr>
            <p:ph type="title"/>
          </p:nvPr>
        </p:nvSpPr>
        <p:spPr/>
        <p:txBody>
          <a:bodyPr/>
          <a:lstStyle/>
          <a:p>
            <a:r>
              <a:rPr lang="en-US" dirty="0"/>
              <a:t>Fix the bridge</a:t>
            </a:r>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10" name="TextBox 9">
            <a:extLst>
              <a:ext uri="{FF2B5EF4-FFF2-40B4-BE49-F238E27FC236}">
                <a16:creationId xmlns:a16="http://schemas.microsoft.com/office/drawing/2014/main" id="{0B5BA5A9-5C32-AA2A-7B1D-471A2F9D6BDF}"/>
              </a:ext>
            </a:extLst>
          </p:cNvPr>
          <p:cNvSpPr txBox="1"/>
          <p:nvPr/>
        </p:nvSpPr>
        <p:spPr>
          <a:xfrm>
            <a:off x="455629" y="1038720"/>
            <a:ext cx="5804493" cy="5632311"/>
          </a:xfrm>
          <a:prstGeom prst="rect">
            <a:avLst/>
          </a:prstGeom>
          <a:noFill/>
        </p:spPr>
        <p:txBody>
          <a:bodyPr wrap="square" lIns="91440" tIns="45720" rIns="91440" bIns="45720" anchor="t">
            <a:spAutoFit/>
          </a:bodyPr>
          <a:lstStyle/>
          <a:p>
            <a:pPr marL="0" indent="0">
              <a:buNone/>
            </a:pPr>
            <a:r>
              <a:rPr lang="en-GB" sz="2000" dirty="0">
                <a:latin typeface="Century Gothic" panose="020B0502020202020204" pitchFamily="34" charset="0"/>
              </a:rPr>
              <a:t>Start with 30 seconds silent thinking time.</a:t>
            </a:r>
          </a:p>
          <a:p>
            <a:pPr marL="0" indent="0">
              <a:buNone/>
            </a:pPr>
            <a:endParaRPr lang="en-GB" sz="2000" dirty="0">
              <a:latin typeface="Century Gothic" panose="020B0502020202020204" pitchFamily="34" charset="0"/>
            </a:endParaRPr>
          </a:p>
          <a:p>
            <a:pPr marL="0" indent="0">
              <a:buNone/>
            </a:pPr>
            <a:r>
              <a:rPr lang="en-GB" sz="2000" dirty="0">
                <a:latin typeface="Century Gothic" panose="020B0502020202020204" pitchFamily="34" charset="0"/>
              </a:rPr>
              <a:t>You have 2 minutes to fix a wrong statement, or to unpick and clarify a challenging statement.</a:t>
            </a:r>
          </a:p>
          <a:p>
            <a:pPr marL="0" indent="0">
              <a:buNone/>
            </a:pPr>
            <a:endParaRPr lang="en-GB" sz="2000" dirty="0">
              <a:latin typeface="Century Gothic" panose="020B0502020202020204" pitchFamily="34" charset="0"/>
            </a:endParaRPr>
          </a:p>
          <a:p>
            <a:r>
              <a:rPr lang="en-GB" sz="2000" b="1" dirty="0">
                <a:latin typeface="Century Gothic"/>
              </a:rPr>
              <a:t>A starts </a:t>
            </a:r>
            <a:r>
              <a:rPr lang="en-GB" sz="2000" dirty="0">
                <a:latin typeface="Century Gothic"/>
              </a:rPr>
              <a:t>the discussion by making a suggestion. </a:t>
            </a:r>
          </a:p>
          <a:p>
            <a:pPr marL="0" indent="0">
              <a:buNone/>
            </a:pPr>
            <a:endParaRPr lang="en-GB" sz="2000" dirty="0">
              <a:latin typeface="Century Gothic" panose="020B0502020202020204" pitchFamily="34" charset="0"/>
            </a:endParaRPr>
          </a:p>
          <a:p>
            <a:r>
              <a:rPr lang="en-GB" sz="2000" b="1" dirty="0">
                <a:latin typeface="Century Gothic"/>
              </a:rPr>
              <a:t>B responds </a:t>
            </a:r>
            <a:r>
              <a:rPr lang="en-GB" sz="2000" dirty="0">
                <a:latin typeface="Century Gothic"/>
              </a:rPr>
              <a:t>to the comment and if they disagree, they explain why. </a:t>
            </a:r>
          </a:p>
          <a:p>
            <a:pPr marL="0" indent="0">
              <a:buNone/>
            </a:pPr>
            <a:endParaRPr lang="en-GB" sz="2000" dirty="0">
              <a:latin typeface="Century Gothic" panose="020B0502020202020204" pitchFamily="34" charset="0"/>
            </a:endParaRPr>
          </a:p>
          <a:p>
            <a:r>
              <a:rPr lang="en-GB" sz="2000" b="1" dirty="0">
                <a:latin typeface="Century Gothic" panose="020B0502020202020204" pitchFamily="34" charset="0"/>
              </a:rPr>
              <a:t>A responds to B </a:t>
            </a:r>
            <a:r>
              <a:rPr lang="en-GB" sz="2000" dirty="0">
                <a:latin typeface="Century Gothic" panose="020B0502020202020204" pitchFamily="34" charset="0"/>
              </a:rPr>
              <a:t>by clarifying their point before adding to it. </a:t>
            </a:r>
          </a:p>
          <a:p>
            <a:pPr marL="0" indent="0">
              <a:buNone/>
            </a:pPr>
            <a:endParaRPr lang="en-GB" sz="2000" dirty="0">
              <a:latin typeface="Century Gothic" panose="020B0502020202020204" pitchFamily="34" charset="0"/>
            </a:endParaRPr>
          </a:p>
          <a:p>
            <a:pPr marL="0" indent="0">
              <a:buNone/>
            </a:pPr>
            <a:r>
              <a:rPr lang="en-GB" sz="2000" dirty="0">
                <a:latin typeface="Century Gothic" panose="020B0502020202020204" pitchFamily="34" charset="0"/>
              </a:rPr>
              <a:t>Lastly, </a:t>
            </a:r>
            <a:r>
              <a:rPr lang="en-GB" sz="2000" b="1" dirty="0">
                <a:latin typeface="Century Gothic" panose="020B0502020202020204" pitchFamily="34" charset="0"/>
              </a:rPr>
              <a:t>C summarises </a:t>
            </a:r>
            <a:r>
              <a:rPr lang="en-GB" sz="2000" dirty="0">
                <a:latin typeface="Century Gothic" panose="020B0502020202020204" pitchFamily="34" charset="0"/>
              </a:rPr>
              <a:t>the ideas of A and B, seeks their agreement and feeds back to the class.   </a:t>
            </a:r>
          </a:p>
        </p:txBody>
      </p:sp>
      <p:sp>
        <p:nvSpPr>
          <p:cNvPr id="17" name="Oval 16">
            <a:extLst>
              <a:ext uri="{FF2B5EF4-FFF2-40B4-BE49-F238E27FC236}">
                <a16:creationId xmlns:a16="http://schemas.microsoft.com/office/drawing/2014/main" id="{678C1806-2A0C-E90A-1645-0C7C8B0692DB}"/>
              </a:ext>
              <a:ext uri="{C183D7F6-B498-43B3-948B-1728B52AA6E4}">
                <adec:decorative xmlns:adec="http://schemas.microsoft.com/office/drawing/2017/decorative" val="1"/>
              </a:ext>
            </a:extLst>
          </p:cNvPr>
          <p:cNvSpPr/>
          <p:nvPr/>
        </p:nvSpPr>
        <p:spPr>
          <a:xfrm rot="458647">
            <a:off x="10552184" y="3627858"/>
            <a:ext cx="469518" cy="45403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ln w="0"/>
              <a:solidFill>
                <a:schemeClr val="tx1"/>
              </a:solidFill>
              <a:effectLst>
                <a:outerShdw blurRad="38100" dist="19050" dir="2700000" algn="tl" rotWithShape="0">
                  <a:schemeClr val="dk1">
                    <a:alpha val="40000"/>
                  </a:schemeClr>
                </a:outerShdw>
              </a:effectLst>
            </a:endParaRPr>
          </a:p>
        </p:txBody>
      </p:sp>
      <p:pic>
        <p:nvPicPr>
          <p:cNvPr id="6" name="Picture 5" descr="A drawing of a damaged bridge in need of fixing, with the start point, the finish point, words 1-6 as planks and the phrase &quot;Build the bridge. Get from the start to the finish by linking all the given words&quot;.">
            <a:extLst>
              <a:ext uri="{FF2B5EF4-FFF2-40B4-BE49-F238E27FC236}">
                <a16:creationId xmlns:a16="http://schemas.microsoft.com/office/drawing/2014/main" id="{A6AD53B5-0FD0-F885-D38B-01D264877875}"/>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5575505" y="2331218"/>
            <a:ext cx="5432258" cy="2908534"/>
          </a:xfrm>
          <a:prstGeom prst="rect">
            <a:avLst/>
          </a:prstGeom>
        </p:spPr>
      </p:pic>
    </p:spTree>
    <p:extLst>
      <p:ext uri="{BB962C8B-B14F-4D97-AF65-F5344CB8AC3E}">
        <p14:creationId xmlns:p14="http://schemas.microsoft.com/office/powerpoint/2010/main" val="4110700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ED550-F4E5-1749-B387-4BFA0C591B5A}"/>
              </a:ext>
            </a:extLst>
          </p:cNvPr>
          <p:cNvSpPr>
            <a:spLocks noGrp="1"/>
          </p:cNvSpPr>
          <p:nvPr>
            <p:ph type="title"/>
          </p:nvPr>
        </p:nvSpPr>
        <p:spPr>
          <a:xfrm>
            <a:off x="540000" y="656334"/>
            <a:ext cx="10080000" cy="440661"/>
          </a:xfrm>
        </p:spPr>
        <p:txBody>
          <a:bodyPr/>
          <a:lstStyle/>
          <a:p>
            <a:r>
              <a:rPr lang="en-US" dirty="0"/>
              <a:t>Fix the bridge 1</a:t>
            </a:r>
          </a:p>
        </p:txBody>
      </p:sp>
      <p:sp>
        <p:nvSpPr>
          <p:cNvPr id="4" name="Vertical Title 1">
            <a:extLst>
              <a:ext uri="{FF2B5EF4-FFF2-40B4-BE49-F238E27FC236}">
                <a16:creationId xmlns:a16="http://schemas.microsoft.com/office/drawing/2014/main" id="{69B39382-F894-4C47-9647-EB3083DAB08E}"/>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extBox 4">
            <a:extLst>
              <a:ext uri="{FF2B5EF4-FFF2-40B4-BE49-F238E27FC236}">
                <a16:creationId xmlns:a16="http://schemas.microsoft.com/office/drawing/2014/main" id="{F6C5714E-22B9-1338-4F99-B483FF0B537F}"/>
              </a:ext>
            </a:extLst>
          </p:cNvPr>
          <p:cNvSpPr txBox="1"/>
          <p:nvPr/>
        </p:nvSpPr>
        <p:spPr>
          <a:xfrm>
            <a:off x="463255" y="1688122"/>
            <a:ext cx="7816587" cy="430887"/>
          </a:xfrm>
          <a:prstGeom prst="rect">
            <a:avLst/>
          </a:prstGeom>
          <a:noFill/>
        </p:spPr>
        <p:txBody>
          <a:bodyPr wrap="square" rtlCol="0">
            <a:spAutoFit/>
          </a:bodyPr>
          <a:lstStyle/>
          <a:p>
            <a:r>
              <a:rPr lang="en-GB" sz="2200" dirty="0">
                <a:solidFill>
                  <a:srgbClr val="000000"/>
                </a:solidFill>
                <a:effectLst/>
                <a:latin typeface="Century Gothic" panose="020B0502020202020204" pitchFamily="34" charset="0"/>
                <a:ea typeface="Times New Roman" panose="02020603050405020304" pitchFamily="18" charset="0"/>
                <a:cs typeface="Aptos" panose="020B0004020202020204" pitchFamily="34" charset="0"/>
              </a:rPr>
              <a:t>Can you unpick and clarify this challenging statement? </a:t>
            </a:r>
            <a:endParaRPr lang="en-GB" sz="2200" dirty="0">
              <a:latin typeface="Century Gothic" panose="020B0502020202020204" pitchFamily="34" charset="0"/>
            </a:endParaRPr>
          </a:p>
        </p:txBody>
      </p:sp>
      <p:sp>
        <p:nvSpPr>
          <p:cNvPr id="3" name="Speech Bubble: Rectangle with Corners Rounded 2">
            <a:extLst>
              <a:ext uri="{FF2B5EF4-FFF2-40B4-BE49-F238E27FC236}">
                <a16:creationId xmlns:a16="http://schemas.microsoft.com/office/drawing/2014/main" id="{B7C923B0-0A82-0322-F40F-2A33B56E6A8F}"/>
              </a:ext>
            </a:extLst>
          </p:cNvPr>
          <p:cNvSpPr/>
          <p:nvPr/>
        </p:nvSpPr>
        <p:spPr>
          <a:xfrm>
            <a:off x="540000" y="2730234"/>
            <a:ext cx="5670000" cy="2182985"/>
          </a:xfrm>
          <a:prstGeom prst="wedgeRoundRectCallout">
            <a:avLst>
              <a:gd name="adj1" fmla="val -51544"/>
              <a:gd name="adj2" fmla="val 87740"/>
              <a:gd name="adj3" fmla="val 16667"/>
            </a:avLst>
          </a:prstGeom>
          <a:solidFill>
            <a:srgbClr val="F6E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200" b="1" dirty="0">
                <a:solidFill>
                  <a:schemeClr val="tx1"/>
                </a:solidFill>
                <a:latin typeface="Century Gothic" panose="020B0502020202020204" pitchFamily="34" charset="0"/>
              </a:rPr>
              <a:t>Atoms have no charge.</a:t>
            </a:r>
          </a:p>
        </p:txBody>
      </p:sp>
      <p:pic>
        <p:nvPicPr>
          <p:cNvPr id="6" name="Picture 5" descr="A dot and cross diagram of aluminium, showing the atomic number and mass number. The diagram is of Al in the middle and a series of concentric rings representing energy levels, with electrons on them">
            <a:extLst>
              <a:ext uri="{FF2B5EF4-FFF2-40B4-BE49-F238E27FC236}">
                <a16:creationId xmlns:a16="http://schemas.microsoft.com/office/drawing/2014/main" id="{20EAF60C-DD96-F077-E0E7-4B48C950222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434042" y="2360171"/>
            <a:ext cx="3602743" cy="3602743"/>
          </a:xfrm>
          <a:prstGeom prst="rect">
            <a:avLst/>
          </a:prstGeom>
        </p:spPr>
      </p:pic>
    </p:spTree>
    <p:extLst>
      <p:ext uri="{BB962C8B-B14F-4D97-AF65-F5344CB8AC3E}">
        <p14:creationId xmlns:p14="http://schemas.microsoft.com/office/powerpoint/2010/main" val="2930087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ED550-F4E5-1749-B387-4BFA0C591B5A}"/>
              </a:ext>
            </a:extLst>
          </p:cNvPr>
          <p:cNvSpPr>
            <a:spLocks noGrp="1"/>
          </p:cNvSpPr>
          <p:nvPr>
            <p:ph type="title"/>
          </p:nvPr>
        </p:nvSpPr>
        <p:spPr>
          <a:xfrm>
            <a:off x="539999" y="540000"/>
            <a:ext cx="10568987" cy="440661"/>
          </a:xfrm>
        </p:spPr>
        <p:txBody>
          <a:bodyPr/>
          <a:lstStyle/>
          <a:p>
            <a:r>
              <a:rPr lang="en-US" dirty="0"/>
              <a:t>Fix the bridge 1 – sample answer</a:t>
            </a:r>
          </a:p>
        </p:txBody>
      </p:sp>
      <p:sp>
        <p:nvSpPr>
          <p:cNvPr id="4" name="Vertical Title 1">
            <a:extLst>
              <a:ext uri="{FF2B5EF4-FFF2-40B4-BE49-F238E27FC236}">
                <a16:creationId xmlns:a16="http://schemas.microsoft.com/office/drawing/2014/main" id="{69B39382-F894-4C47-9647-EB3083DAB08E}"/>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6" name="Content Placeholder 2">
            <a:extLst>
              <a:ext uri="{FF2B5EF4-FFF2-40B4-BE49-F238E27FC236}">
                <a16:creationId xmlns:a16="http://schemas.microsoft.com/office/drawing/2014/main" id="{7606BB64-AAB8-4EAB-539D-BE21295FA7E3}"/>
              </a:ext>
            </a:extLst>
          </p:cNvPr>
          <p:cNvSpPr txBox="1">
            <a:spLocks/>
          </p:cNvSpPr>
          <p:nvPr/>
        </p:nvSpPr>
        <p:spPr>
          <a:xfrm>
            <a:off x="539999" y="1501458"/>
            <a:ext cx="10192168" cy="4816541"/>
          </a:xfrm>
          <a:prstGeom prst="rect">
            <a:avLst/>
          </a:prstGeom>
        </p:spPr>
        <p:txBody>
          <a:bodyPr vert="horz" lIns="0" tIns="0" rIns="0" bIns="0" rtlCol="0">
            <a:normAutofit/>
          </a:bodyPr>
          <a:lstStyle>
            <a:lvl1pPr marL="230400" indent="-230400" algn="l" defTabSz="914400" rtl="0" eaLnBrk="1" latinLnBrk="0" hangingPunct="1">
              <a:lnSpc>
                <a:spcPct val="100000"/>
              </a:lnSpc>
              <a:spcBef>
                <a:spcPts val="0"/>
              </a:spcBef>
              <a:spcAft>
                <a:spcPts val="1200"/>
              </a:spcAft>
              <a:buFontTx/>
              <a:buNone/>
              <a:defRPr sz="18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GB" sz="2800" dirty="0"/>
              <a:t>Atoms are made up of three types of subatomic particles. Protons have a positive charge, electrons have a negative charge and neutrons are neutral. </a:t>
            </a:r>
          </a:p>
          <a:p>
            <a:pPr marL="0" indent="0"/>
            <a:r>
              <a:rPr lang="en-GB" sz="2800" dirty="0"/>
              <a:t>The number of positive protons and negative electrons is the same so atoms have no overall electrical charge, they are neutral.</a:t>
            </a:r>
          </a:p>
        </p:txBody>
      </p:sp>
    </p:spTree>
    <p:extLst>
      <p:ext uri="{BB962C8B-B14F-4D97-AF65-F5344CB8AC3E}">
        <p14:creationId xmlns:p14="http://schemas.microsoft.com/office/powerpoint/2010/main" val="40501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E9D6BE-A5F0-FF84-FEE7-5465971CDE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2ED1CE-FD0B-001A-D105-71052E231323}"/>
              </a:ext>
            </a:extLst>
          </p:cNvPr>
          <p:cNvSpPr>
            <a:spLocks noGrp="1"/>
          </p:cNvSpPr>
          <p:nvPr>
            <p:ph type="title"/>
          </p:nvPr>
        </p:nvSpPr>
        <p:spPr/>
        <p:txBody>
          <a:bodyPr/>
          <a:lstStyle/>
          <a:p>
            <a:r>
              <a:rPr lang="en-US" dirty="0"/>
              <a:t>Word bridge 2</a:t>
            </a:r>
          </a:p>
        </p:txBody>
      </p:sp>
      <p:sp>
        <p:nvSpPr>
          <p:cNvPr id="4" name="TextBox 3">
            <a:extLst>
              <a:ext uri="{FF2B5EF4-FFF2-40B4-BE49-F238E27FC236}">
                <a16:creationId xmlns:a16="http://schemas.microsoft.com/office/drawing/2014/main" id="{D7B1ABA9-852B-A1C6-08D2-853A28AE24D9}"/>
              </a:ext>
            </a:extLst>
          </p:cNvPr>
          <p:cNvSpPr txBox="1"/>
          <p:nvPr/>
        </p:nvSpPr>
        <p:spPr>
          <a:xfrm>
            <a:off x="540000" y="1312112"/>
            <a:ext cx="10238246" cy="1107996"/>
          </a:xfrm>
          <a:prstGeom prst="rect">
            <a:avLst/>
          </a:prstGeom>
          <a:noFill/>
        </p:spPr>
        <p:txBody>
          <a:bodyPr wrap="square">
            <a:spAutoFit/>
          </a:bodyPr>
          <a:lstStyle/>
          <a:p>
            <a:r>
              <a:rPr lang="en-GB" sz="2200" dirty="0">
                <a:effectLst/>
                <a:latin typeface="Century Gothic" panose="020B0502020202020204" pitchFamily="34" charset="0"/>
              </a:rPr>
              <a:t>Talk in your three to build the word bridge, from the start to the </a:t>
            </a:r>
            <a:r>
              <a:rPr lang="en-GB" sz="2200" dirty="0">
                <a:latin typeface="Century Gothic" panose="020B0502020202020204" pitchFamily="34" charset="0"/>
              </a:rPr>
              <a:t>finish</a:t>
            </a:r>
            <a:r>
              <a:rPr lang="en-GB" sz="2200" dirty="0">
                <a:effectLst/>
                <a:latin typeface="Century Gothic" panose="020B0502020202020204" pitchFamily="34" charset="0"/>
              </a:rPr>
              <a:t>. Link the words and use the fact to help you.</a:t>
            </a:r>
            <a:r>
              <a:rPr lang="en-GB" sz="2200" dirty="0">
                <a:latin typeface="Century Gothic" panose="020B0502020202020204" pitchFamily="34" charset="0"/>
              </a:rPr>
              <a:t> </a:t>
            </a:r>
            <a:r>
              <a:rPr lang="en-GB" sz="2200" dirty="0">
                <a:effectLst/>
                <a:latin typeface="Century Gothic" panose="020B0502020202020204" pitchFamily="34" charset="0"/>
              </a:rPr>
              <a:t>Keep to your speaking role – either A, B or C.</a:t>
            </a:r>
            <a:endParaRPr lang="en-GB" sz="2200" dirty="0">
              <a:latin typeface="Century Gothic" panose="020B0502020202020204" pitchFamily="34" charset="0"/>
            </a:endParaRPr>
          </a:p>
        </p:txBody>
      </p:sp>
      <p:sp>
        <p:nvSpPr>
          <p:cNvPr id="6" name="Vertical Title 1">
            <a:extLst>
              <a:ext uri="{FF2B5EF4-FFF2-40B4-BE49-F238E27FC236}">
                <a16:creationId xmlns:a16="http://schemas.microsoft.com/office/drawing/2014/main" id="{323CEBB0-0F97-E4F3-4C43-6F3C7DA2ACC7}"/>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graphicFrame>
        <p:nvGraphicFramePr>
          <p:cNvPr id="5" name="Table 4" descr="The second word bridge table, showing the starting words, the words to put in order armed with the fact, and the finishing words">
            <a:extLst>
              <a:ext uri="{FF2B5EF4-FFF2-40B4-BE49-F238E27FC236}">
                <a16:creationId xmlns:a16="http://schemas.microsoft.com/office/drawing/2014/main" id="{6912C414-1458-6D28-9816-D9EC8C7DA9DF}"/>
              </a:ext>
            </a:extLst>
          </p:cNvPr>
          <p:cNvGraphicFramePr>
            <a:graphicFrameLocks noGrp="1"/>
          </p:cNvGraphicFramePr>
          <p:nvPr>
            <p:extLst>
              <p:ext uri="{D42A27DB-BD31-4B8C-83A1-F6EECF244321}">
                <p14:modId xmlns:p14="http://schemas.microsoft.com/office/powerpoint/2010/main" val="1631909540"/>
              </p:ext>
            </p:extLst>
          </p:nvPr>
        </p:nvGraphicFramePr>
        <p:xfrm>
          <a:off x="437745" y="2600605"/>
          <a:ext cx="10340501" cy="3840480"/>
        </p:xfrm>
        <a:graphic>
          <a:graphicData uri="http://schemas.openxmlformats.org/drawingml/2006/table">
            <a:tbl>
              <a:tblPr firstRow="1" bandRow="1">
                <a:tableStyleId>{2D5ABB26-0587-4C30-8999-92F81FD0307C}</a:tableStyleId>
              </a:tblPr>
              <a:tblGrid>
                <a:gridCol w="1902413">
                  <a:extLst>
                    <a:ext uri="{9D8B030D-6E8A-4147-A177-3AD203B41FA5}">
                      <a16:colId xmlns:a16="http://schemas.microsoft.com/office/drawing/2014/main" val="56584357"/>
                    </a:ext>
                  </a:extLst>
                </a:gridCol>
                <a:gridCol w="3267837">
                  <a:extLst>
                    <a:ext uri="{9D8B030D-6E8A-4147-A177-3AD203B41FA5}">
                      <a16:colId xmlns:a16="http://schemas.microsoft.com/office/drawing/2014/main" val="3623156845"/>
                    </a:ext>
                  </a:extLst>
                </a:gridCol>
                <a:gridCol w="2789771">
                  <a:extLst>
                    <a:ext uri="{9D8B030D-6E8A-4147-A177-3AD203B41FA5}">
                      <a16:colId xmlns:a16="http://schemas.microsoft.com/office/drawing/2014/main" val="615250945"/>
                    </a:ext>
                  </a:extLst>
                </a:gridCol>
                <a:gridCol w="2380480">
                  <a:extLst>
                    <a:ext uri="{9D8B030D-6E8A-4147-A177-3AD203B41FA5}">
                      <a16:colId xmlns:a16="http://schemas.microsoft.com/office/drawing/2014/main" val="598199109"/>
                    </a:ext>
                  </a:extLst>
                </a:gridCol>
              </a:tblGrid>
              <a:tr h="370840">
                <a:tc rowSpan="6">
                  <a:txBody>
                    <a:bodyPr/>
                    <a:lstStyle/>
                    <a:p>
                      <a:pPr algn="ctr"/>
                      <a:r>
                        <a:rPr lang="en-GB" sz="2400" b="1" dirty="0">
                          <a:solidFill>
                            <a:schemeClr val="tx1"/>
                          </a:solidFill>
                          <a:latin typeface="Century Gothic" panose="020B0502020202020204" pitchFamily="34" charset="0"/>
                        </a:rPr>
                        <a:t>Start</a:t>
                      </a:r>
                    </a:p>
                    <a:p>
                      <a:pPr algn="ctr"/>
                      <a:endParaRPr lang="en-GB" sz="2400" b="1" dirty="0">
                        <a:solidFill>
                          <a:schemeClr val="tx1"/>
                        </a:solidFill>
                        <a:latin typeface="Century Gothic" panose="020B0502020202020204" pitchFamily="34" charset="0"/>
                      </a:endParaRPr>
                    </a:p>
                    <a:p>
                      <a:pPr algn="ctr"/>
                      <a:endParaRPr lang="en-GB" sz="2400" b="1" dirty="0">
                        <a:solidFill>
                          <a:schemeClr val="tx1"/>
                        </a:solidFill>
                        <a:latin typeface="Century Gothic" panose="020B0502020202020204" pitchFamily="34" charset="0"/>
                      </a:endParaRPr>
                    </a:p>
                    <a:p>
                      <a:pPr algn="ctr"/>
                      <a:r>
                        <a:rPr lang="en-GB" sz="2400" kern="1200" dirty="0">
                          <a:solidFill>
                            <a:schemeClr val="tx1"/>
                          </a:solidFill>
                          <a:effectLst/>
                          <a:latin typeface="Century Gothic" panose="020B0502020202020204" pitchFamily="34" charset="0"/>
                          <a:ea typeface="+mn-ea"/>
                          <a:cs typeface="+mn-cs"/>
                        </a:rPr>
                        <a:t>The nuclear model describes an atom as having </a:t>
                      </a:r>
                      <a:endParaRPr lang="en-GB" sz="2400" b="1"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tc gridSpan="2">
                  <a:txBody>
                    <a:bodyPr/>
                    <a:lstStyle/>
                    <a:p>
                      <a:pPr algn="ctr"/>
                      <a:r>
                        <a:rPr lang="en-GB" sz="2400" b="1" dirty="0">
                          <a:solidFill>
                            <a:schemeClr val="tx1"/>
                          </a:solidFill>
                          <a:latin typeface="Century Gothic" panose="020B0502020202020204" pitchFamily="34" charset="0"/>
                        </a:rPr>
                        <a:t>Fact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kern="1200" dirty="0">
                          <a:solidFill>
                            <a:schemeClr val="tx1"/>
                          </a:solidFill>
                          <a:effectLst/>
                          <a:latin typeface="Century Gothic" panose="020B0502020202020204" pitchFamily="34" charset="0"/>
                          <a:ea typeface="+mn-ea"/>
                          <a:cs typeface="+mn-cs"/>
                        </a:rPr>
                        <a:t>Most of an atom is empty space. </a:t>
                      </a:r>
                    </a:p>
                    <a:p>
                      <a:pPr algn="ctr"/>
                      <a:endParaRPr lang="en-GB" sz="2400" b="1"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rowSpan="6">
                  <a:txBody>
                    <a:bodyPr/>
                    <a:lstStyle/>
                    <a:p>
                      <a:pPr algn="ctr"/>
                      <a:r>
                        <a:rPr lang="en-GB" sz="2400" b="1" dirty="0">
                          <a:solidFill>
                            <a:schemeClr val="tx1"/>
                          </a:solidFill>
                          <a:latin typeface="Century Gothic" panose="020B0502020202020204" pitchFamily="34" charset="0"/>
                        </a:rPr>
                        <a:t>Finish</a:t>
                      </a:r>
                    </a:p>
                    <a:p>
                      <a:pPr algn="ctr"/>
                      <a:endParaRPr lang="en-GB" sz="2400" b="1" dirty="0">
                        <a:solidFill>
                          <a:schemeClr val="tx1"/>
                        </a:solidFill>
                        <a:latin typeface="Century Gothic" panose="020B0502020202020204" pitchFamily="34" charset="0"/>
                      </a:endParaRPr>
                    </a:p>
                    <a:p>
                      <a:pPr algn="ctr"/>
                      <a:endParaRPr lang="en-GB" sz="2400" b="1" dirty="0">
                        <a:solidFill>
                          <a:schemeClr val="tx1"/>
                        </a:solidFill>
                        <a:latin typeface="Century Gothic" panose="020B0502020202020204" pitchFamily="34" charset="0"/>
                      </a:endParaRPr>
                    </a:p>
                    <a:p>
                      <a:pPr algn="ctr"/>
                      <a:endParaRPr lang="en-GB" sz="2400" b="1" dirty="0">
                        <a:solidFill>
                          <a:schemeClr val="tx1"/>
                        </a:solidFill>
                        <a:latin typeface="Century Gothic" panose="020B0502020202020204" pitchFamily="34" charset="0"/>
                      </a:endParaRPr>
                    </a:p>
                    <a:p>
                      <a:pPr algn="ctr"/>
                      <a:endParaRPr lang="en-GB" sz="2400" b="0" dirty="0">
                        <a:solidFill>
                          <a:schemeClr val="tx1"/>
                        </a:solidFill>
                        <a:latin typeface="Century Gothic" panose="020B0502020202020204" pitchFamily="34" charset="0"/>
                      </a:endParaRPr>
                    </a:p>
                    <a:p>
                      <a:pPr algn="ctr"/>
                      <a:r>
                        <a:rPr lang="en-GB" sz="2400" b="0" dirty="0">
                          <a:solidFill>
                            <a:schemeClr val="tx1"/>
                          </a:solidFill>
                          <a:latin typeface="Century Gothic" panose="020B0502020202020204" pitchFamily="34" charset="0"/>
                        </a:rPr>
                        <a:t>called shells or energy levels.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extLst>
                  <a:ext uri="{0D108BD9-81ED-4DB2-BD59-A6C34878D82A}">
                    <a16:rowId xmlns:a16="http://schemas.microsoft.com/office/drawing/2014/main" val="2145895660"/>
                  </a:ext>
                </a:extLst>
              </a:tr>
              <a:tr h="370840">
                <a:tc vMerge="1">
                  <a:txBody>
                    <a:bodyPr/>
                    <a:lstStyle/>
                    <a:p>
                      <a:endParaRPr lang="en-GB"/>
                    </a:p>
                  </a:txBody>
                  <a:tcPr/>
                </a:tc>
                <a:tc gridSpan="2">
                  <a:txBody>
                    <a:bodyPr/>
                    <a:lstStyle/>
                    <a:p>
                      <a:pPr algn="ctr"/>
                      <a:r>
                        <a:rPr lang="en-GB" sz="2400" b="1" dirty="0">
                          <a:solidFill>
                            <a:schemeClr val="bg1"/>
                          </a:solidFill>
                          <a:latin typeface="Century Gothic" panose="020B0502020202020204" pitchFamily="34" charset="0"/>
                        </a:rPr>
                        <a:t>Link these 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hMerge="1">
                  <a:txBody>
                    <a:bodyPr/>
                    <a:lstStyle/>
                    <a:p>
                      <a:endParaRPr lang="en-GB"/>
                    </a:p>
                  </a:txBody>
                  <a:tcPr/>
                </a:tc>
                <a:tc vMerge="1">
                  <a:txBody>
                    <a:bodyPr/>
                    <a:lstStyle/>
                    <a:p>
                      <a:endParaRPr lang="en-GB"/>
                    </a:p>
                  </a:txBody>
                  <a:tcPr/>
                </a:tc>
                <a:extLst>
                  <a:ext uri="{0D108BD9-81ED-4DB2-BD59-A6C34878D82A}">
                    <a16:rowId xmlns:a16="http://schemas.microsoft.com/office/drawing/2014/main" val="3667614111"/>
                  </a:ext>
                </a:extLst>
              </a:tr>
              <a:tr h="370840">
                <a:tc vMerge="1">
                  <a:txBody>
                    <a:bodyPr/>
                    <a:lstStyle/>
                    <a:p>
                      <a:endParaRPr lang="en-GB"/>
                    </a:p>
                  </a:txBody>
                  <a:tcPr/>
                </a:tc>
                <a:tc gridSpan="2">
                  <a:txBody>
                    <a:bodyPr/>
                    <a:lstStyle/>
                    <a:p>
                      <a:pPr algn="ctr"/>
                      <a:r>
                        <a:rPr lang="en-GB" sz="2400" b="1" dirty="0">
                          <a:solidFill>
                            <a:schemeClr val="tx1"/>
                          </a:solidFill>
                          <a:latin typeface="Century Gothic" panose="020B0502020202020204" pitchFamily="34" charset="0"/>
                        </a:rPr>
                        <a:t>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b="0">
                        <a:solidFill>
                          <a:schemeClr val="bg1">
                            <a:lumMod val="50000"/>
                          </a:schemeClr>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51400160"/>
                  </a:ext>
                </a:extLst>
              </a:tr>
              <a:tr h="370840">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indent="0" algn="ctr">
                        <a:buFont typeface="Arial" panose="020B0604020202020204" pitchFamily="34" charset="0"/>
                        <a:buNone/>
                      </a:pPr>
                      <a:r>
                        <a:rPr lang="en-GB" sz="2400" kern="1200" dirty="0">
                          <a:solidFill>
                            <a:schemeClr val="tx1"/>
                          </a:solidFill>
                          <a:effectLst/>
                          <a:latin typeface="Century Gothic" panose="020B0502020202020204" pitchFamily="34" charset="0"/>
                          <a:ea typeface="+mn-ea"/>
                          <a:cs typeface="+mn-cs"/>
                        </a:rPr>
                        <a:t>dense</a:t>
                      </a:r>
                      <a:endParaRPr lang="en-GB" sz="2400" b="0"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2400" b="0" dirty="0">
                          <a:solidFill>
                            <a:schemeClr val="tx1"/>
                          </a:solidFill>
                          <a:latin typeface="Century Gothic" panose="020B0502020202020204" pitchFamily="34" charset="0"/>
                        </a:rPr>
                        <a:t>nucleus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22431615"/>
                  </a:ext>
                </a:extLst>
              </a:tr>
              <a:tr h="370840">
                <a:tc vMerge="1">
                  <a:txBody>
                    <a:bodyPr/>
                    <a:lstStyle/>
                    <a:p>
                      <a:endParaRPr lang="en-GB"/>
                    </a:p>
                  </a:txBody>
                  <a:tcPr/>
                </a:tc>
                <a:tc>
                  <a:txBody>
                    <a:bodyPr/>
                    <a:lstStyle/>
                    <a:p>
                      <a:pPr marL="0" indent="0" algn="ctr">
                        <a:buFont typeface="Arial" panose="020B0604020202020204" pitchFamily="34" charset="0"/>
                        <a:buNone/>
                      </a:pPr>
                      <a:r>
                        <a:rPr lang="en-GB" sz="2400" kern="1200" dirty="0">
                          <a:solidFill>
                            <a:schemeClr val="tx1"/>
                          </a:solidFill>
                          <a:effectLst/>
                          <a:latin typeface="Century Gothic" panose="020B0502020202020204" pitchFamily="34" charset="0"/>
                          <a:ea typeface="+mn-ea"/>
                          <a:cs typeface="+mn-cs"/>
                        </a:rPr>
                        <a:t>positively charged</a:t>
                      </a:r>
                      <a:endParaRPr lang="en-GB" sz="2400" b="0"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Century Gothic" panose="020B0502020202020204" pitchFamily="34" charset="0"/>
                        </a:rPr>
                        <a:t>protons and neutrons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61556393"/>
                  </a:ext>
                </a:extLst>
              </a:tr>
              <a:tr h="370840">
                <a:tc vMerge="1">
                  <a:txBody>
                    <a:bodyPr/>
                    <a:lstStyle/>
                    <a:p>
                      <a:endParaRPr lang="en-GB"/>
                    </a:p>
                  </a:txBody>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negatively charged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2400" b="0" dirty="0">
                          <a:solidFill>
                            <a:schemeClr val="tx1"/>
                          </a:solidFill>
                          <a:latin typeface="Century Gothic" panose="020B0502020202020204" pitchFamily="34" charset="0"/>
                        </a:rPr>
                        <a:t>electrons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tc>
                <a:extLst>
                  <a:ext uri="{0D108BD9-81ED-4DB2-BD59-A6C34878D82A}">
                    <a16:rowId xmlns:a16="http://schemas.microsoft.com/office/drawing/2014/main" val="2741452174"/>
                  </a:ext>
                </a:extLst>
              </a:tr>
            </a:tbl>
          </a:graphicData>
        </a:graphic>
      </p:graphicFrame>
      <p:sp>
        <p:nvSpPr>
          <p:cNvPr id="7" name="Isosceles Triangle 6" descr="An arrow head indicating that learners link the words in the table, with the help of the fact, to get from the starting words to the finishing words">
            <a:extLst>
              <a:ext uri="{FF2B5EF4-FFF2-40B4-BE49-F238E27FC236}">
                <a16:creationId xmlns:a16="http://schemas.microsoft.com/office/drawing/2014/main" id="{AD40C156-67B6-C524-E7BC-7A179CCEB4A0}"/>
              </a:ext>
              <a:ext uri="{C183D7F6-B498-43B3-948B-1728B52AA6E4}">
                <adec:decorative xmlns:adec="http://schemas.microsoft.com/office/drawing/2017/decorative" val="0"/>
              </a:ext>
            </a:extLst>
          </p:cNvPr>
          <p:cNvSpPr/>
          <p:nvPr/>
        </p:nvSpPr>
        <p:spPr>
          <a:xfrm rot="5400000">
            <a:off x="8123611" y="3800909"/>
            <a:ext cx="993010" cy="462323"/>
          </a:xfrm>
          <a:prstGeom prst="triangl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4156B3CA-8A90-B9DD-1C94-6E64C24481EA}"/>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06493" y="3026864"/>
            <a:ext cx="1010337" cy="1103046"/>
          </a:xfrm>
          <a:prstGeom prst="rect">
            <a:avLst/>
          </a:prstGeom>
        </p:spPr>
      </p:pic>
      <p:pic>
        <p:nvPicPr>
          <p:cNvPr id="10" name="Picture 9">
            <a:extLst>
              <a:ext uri="{FF2B5EF4-FFF2-40B4-BE49-F238E27FC236}">
                <a16:creationId xmlns:a16="http://schemas.microsoft.com/office/drawing/2014/main" id="{5686C422-2CEA-D9AE-3CC1-DE4305139C37}"/>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112971" y="3104902"/>
            <a:ext cx="958573" cy="994265"/>
          </a:xfrm>
          <a:prstGeom prst="rect">
            <a:avLst/>
          </a:prstGeom>
        </p:spPr>
      </p:pic>
    </p:spTree>
    <p:extLst>
      <p:ext uri="{BB962C8B-B14F-4D97-AF65-F5344CB8AC3E}">
        <p14:creationId xmlns:p14="http://schemas.microsoft.com/office/powerpoint/2010/main" val="1093484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720C93-EF08-14B1-8CD1-F1D0E164FF1E}"/>
            </a:ext>
          </a:extLst>
        </p:cNvPr>
        <p:cNvGrpSpPr/>
        <p:nvPr/>
      </p:nvGrpSpPr>
      <p:grpSpPr>
        <a:xfrm>
          <a:off x="0" y="0"/>
          <a:ext cx="0" cy="0"/>
          <a:chOff x="0" y="0"/>
          <a:chExt cx="0" cy="0"/>
        </a:xfrm>
      </p:grpSpPr>
      <p:sp>
        <p:nvSpPr>
          <p:cNvPr id="7" name="Vertical Title 1">
            <a:extLst>
              <a:ext uri="{FF2B5EF4-FFF2-40B4-BE49-F238E27FC236}">
                <a16:creationId xmlns:a16="http://schemas.microsoft.com/office/drawing/2014/main" id="{D7FFB437-207E-2165-9FB3-1752AE4A07CB}"/>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2D20C9D5-23A9-5CB6-0ED4-64848282DBCF}"/>
              </a:ext>
            </a:extLst>
          </p:cNvPr>
          <p:cNvSpPr>
            <a:spLocks noGrp="1"/>
          </p:cNvSpPr>
          <p:nvPr>
            <p:ph type="title"/>
          </p:nvPr>
        </p:nvSpPr>
        <p:spPr>
          <a:xfrm>
            <a:off x="540000" y="540000"/>
            <a:ext cx="10080000" cy="440661"/>
          </a:xfrm>
        </p:spPr>
        <p:txBody>
          <a:bodyPr/>
          <a:lstStyle/>
          <a:p>
            <a:r>
              <a:rPr lang="en-US" dirty="0"/>
              <a:t>Word bridge 2 </a:t>
            </a:r>
            <a:r>
              <a:rPr lang="en-US" dirty="0">
                <a:latin typeface="Aptos" panose="020B0004020202020204" pitchFamily="34" charset="0"/>
              </a:rPr>
              <a:t>– </a:t>
            </a:r>
            <a:r>
              <a:rPr lang="en-US" dirty="0"/>
              <a:t>sample answer</a:t>
            </a:r>
          </a:p>
        </p:txBody>
      </p:sp>
      <p:sp>
        <p:nvSpPr>
          <p:cNvPr id="8" name="TextBox 7">
            <a:extLst>
              <a:ext uri="{FF2B5EF4-FFF2-40B4-BE49-F238E27FC236}">
                <a16:creationId xmlns:a16="http://schemas.microsoft.com/office/drawing/2014/main" id="{188A6102-528C-8784-7BFD-5E4A46114061}"/>
              </a:ext>
            </a:extLst>
          </p:cNvPr>
          <p:cNvSpPr txBox="1"/>
          <p:nvPr/>
        </p:nvSpPr>
        <p:spPr>
          <a:xfrm>
            <a:off x="493487" y="1947334"/>
            <a:ext cx="9604000" cy="2246769"/>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2800" kern="1200" dirty="0">
                <a:solidFill>
                  <a:schemeClr val="tx1"/>
                </a:solidFill>
                <a:effectLst/>
                <a:latin typeface="Century Gothic" panose="020B0502020202020204" pitchFamily="34" charset="0"/>
              </a:rPr>
              <a:t>The nuclear model describes an atom as having a </a:t>
            </a:r>
            <a:r>
              <a:rPr lang="en-GB" sz="2800" u="sng" kern="1200" dirty="0">
                <a:solidFill>
                  <a:schemeClr val="tx1"/>
                </a:solidFill>
                <a:effectLst/>
                <a:latin typeface="Century Gothic" panose="020B0502020202020204" pitchFamily="34" charset="0"/>
              </a:rPr>
              <a:t>dense</a:t>
            </a:r>
            <a:r>
              <a:rPr lang="en-GB" sz="2800" kern="1200" dirty="0">
                <a:solidFill>
                  <a:schemeClr val="tx1"/>
                </a:solidFill>
                <a:effectLst/>
                <a:latin typeface="Century Gothic" panose="020B0502020202020204" pitchFamily="34" charset="0"/>
              </a:rPr>
              <a:t>, </a:t>
            </a:r>
            <a:r>
              <a:rPr lang="en-GB" sz="2800" u="sng" kern="1200" dirty="0">
                <a:solidFill>
                  <a:schemeClr val="tx1"/>
                </a:solidFill>
                <a:effectLst/>
                <a:latin typeface="Century Gothic" panose="020B0502020202020204" pitchFamily="34" charset="0"/>
              </a:rPr>
              <a:t>positively charged</a:t>
            </a:r>
            <a:r>
              <a:rPr lang="en-GB" sz="2800" kern="1200" dirty="0">
                <a:solidFill>
                  <a:schemeClr val="tx1"/>
                </a:solidFill>
                <a:effectLst/>
                <a:latin typeface="Century Gothic" panose="020B0502020202020204" pitchFamily="34" charset="0"/>
              </a:rPr>
              <a:t> </a:t>
            </a:r>
            <a:r>
              <a:rPr lang="en-GB" sz="2800" u="sng" kern="1200" dirty="0">
                <a:solidFill>
                  <a:schemeClr val="tx1"/>
                </a:solidFill>
                <a:effectLst/>
                <a:latin typeface="Century Gothic" panose="020B0502020202020204" pitchFamily="34" charset="0"/>
              </a:rPr>
              <a:t>nucleus </a:t>
            </a:r>
            <a:r>
              <a:rPr lang="en-GB" sz="2800" kern="1200" dirty="0">
                <a:solidFill>
                  <a:schemeClr val="tx1"/>
                </a:solidFill>
                <a:effectLst/>
                <a:latin typeface="Century Gothic" panose="020B0502020202020204" pitchFamily="34" charset="0"/>
              </a:rPr>
              <a:t>containing </a:t>
            </a:r>
            <a:r>
              <a:rPr lang="en-GB" sz="2800" u="sng" kern="1200" dirty="0">
                <a:solidFill>
                  <a:schemeClr val="tx1"/>
                </a:solidFill>
                <a:effectLst/>
                <a:latin typeface="Century Gothic" panose="020B0502020202020204" pitchFamily="34" charset="0"/>
              </a:rPr>
              <a:t>protons and neutrons</a:t>
            </a:r>
            <a:r>
              <a:rPr lang="en-GB" sz="2800" kern="1200" dirty="0">
                <a:solidFill>
                  <a:schemeClr val="tx1"/>
                </a:solidFill>
                <a:effectLst/>
                <a:latin typeface="Century Gothic" panose="020B0502020202020204" pitchFamily="34" charset="0"/>
              </a:rPr>
              <a:t>, with </a:t>
            </a:r>
            <a:r>
              <a:rPr lang="en-GB" sz="2800" u="sng" kern="1200" dirty="0">
                <a:solidFill>
                  <a:schemeClr val="tx1"/>
                </a:solidFill>
                <a:effectLst/>
                <a:latin typeface="Century Gothic" panose="020B0502020202020204" pitchFamily="34" charset="0"/>
              </a:rPr>
              <a:t>negatively charged</a:t>
            </a:r>
          </a:p>
          <a:p>
            <a:pPr marL="0" marR="0" lvl="0" indent="0" defTabSz="914400" rtl="0" eaLnBrk="1" fontAlgn="auto" latinLnBrk="0" hangingPunct="1">
              <a:lnSpc>
                <a:spcPct val="100000"/>
              </a:lnSpc>
              <a:spcBef>
                <a:spcPts val="0"/>
              </a:spcBef>
              <a:spcAft>
                <a:spcPts val="0"/>
              </a:spcAft>
              <a:buClrTx/>
              <a:buSzTx/>
              <a:buFontTx/>
              <a:buNone/>
              <a:tabLst/>
              <a:defRPr/>
            </a:pPr>
            <a:r>
              <a:rPr lang="en-GB" sz="2800" u="sng" kern="1200" dirty="0">
                <a:solidFill>
                  <a:schemeClr val="tx1"/>
                </a:solidFill>
                <a:effectLst/>
                <a:latin typeface="Century Gothic" panose="020B0502020202020204" pitchFamily="34" charset="0"/>
              </a:rPr>
              <a:t>electrons </a:t>
            </a:r>
            <a:r>
              <a:rPr lang="en-GB" sz="2800" kern="1200" dirty="0">
                <a:solidFill>
                  <a:schemeClr val="tx1"/>
                </a:solidFill>
                <a:effectLst/>
                <a:latin typeface="Century Gothic" panose="020B0502020202020204" pitchFamily="34" charset="0"/>
              </a:rPr>
              <a:t>in surrounding regions called shells or energy levels.</a:t>
            </a:r>
            <a:endParaRPr lang="en-GB" sz="2800" dirty="0">
              <a:latin typeface="Century Gothic" panose="020B0502020202020204" pitchFamily="34" charset="0"/>
            </a:endParaRPr>
          </a:p>
        </p:txBody>
      </p:sp>
    </p:spTree>
    <p:extLst>
      <p:ext uri="{BB962C8B-B14F-4D97-AF65-F5344CB8AC3E}">
        <p14:creationId xmlns:p14="http://schemas.microsoft.com/office/powerpoint/2010/main" val="19988043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26E80C-E6F8-D6C7-AD5A-5FE3A740BD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96F084-1F9E-3498-C33F-6E479AE7B1F9}"/>
              </a:ext>
            </a:extLst>
          </p:cNvPr>
          <p:cNvSpPr>
            <a:spLocks noGrp="1"/>
          </p:cNvSpPr>
          <p:nvPr>
            <p:ph type="title"/>
          </p:nvPr>
        </p:nvSpPr>
        <p:spPr>
          <a:xfrm>
            <a:off x="539999" y="737405"/>
            <a:ext cx="10080000" cy="440661"/>
          </a:xfrm>
        </p:spPr>
        <p:txBody>
          <a:bodyPr/>
          <a:lstStyle/>
          <a:p>
            <a:r>
              <a:rPr lang="en-US" dirty="0"/>
              <a:t>Fix the bridge 2</a:t>
            </a:r>
          </a:p>
        </p:txBody>
      </p:sp>
      <p:sp>
        <p:nvSpPr>
          <p:cNvPr id="7" name="TextBox 6">
            <a:extLst>
              <a:ext uri="{FF2B5EF4-FFF2-40B4-BE49-F238E27FC236}">
                <a16:creationId xmlns:a16="http://schemas.microsoft.com/office/drawing/2014/main" id="{E3FA0CFD-E88F-DF32-A54D-4C710380E897}"/>
              </a:ext>
            </a:extLst>
          </p:cNvPr>
          <p:cNvSpPr txBox="1"/>
          <p:nvPr/>
        </p:nvSpPr>
        <p:spPr>
          <a:xfrm>
            <a:off x="469663" y="1447455"/>
            <a:ext cx="9594582" cy="430887"/>
          </a:xfrm>
          <a:prstGeom prst="rect">
            <a:avLst/>
          </a:prstGeom>
          <a:noFill/>
        </p:spPr>
        <p:txBody>
          <a:bodyPr wrap="square" rtlCol="0">
            <a:spAutoFit/>
          </a:bodyPr>
          <a:lstStyle/>
          <a:p>
            <a:r>
              <a:rPr lang="en-GB" sz="2200" dirty="0">
                <a:latin typeface="Century Gothic" panose="020B0502020202020204" pitchFamily="34" charset="0"/>
              </a:rPr>
              <a:t>There is something wrong with the statement below, can you fix it?</a:t>
            </a:r>
          </a:p>
        </p:txBody>
      </p:sp>
      <p:sp>
        <p:nvSpPr>
          <p:cNvPr id="3" name="Speech Bubble: Rectangle with Corners Rounded 2">
            <a:extLst>
              <a:ext uri="{FF2B5EF4-FFF2-40B4-BE49-F238E27FC236}">
                <a16:creationId xmlns:a16="http://schemas.microsoft.com/office/drawing/2014/main" id="{6451909F-EFDC-D277-DDF4-9400E84C3B52}"/>
              </a:ext>
            </a:extLst>
          </p:cNvPr>
          <p:cNvSpPr/>
          <p:nvPr/>
        </p:nvSpPr>
        <p:spPr>
          <a:xfrm>
            <a:off x="477807" y="2340336"/>
            <a:ext cx="5670000" cy="2182985"/>
          </a:xfrm>
          <a:prstGeom prst="wedgeRoundRectCallout">
            <a:avLst>
              <a:gd name="adj1" fmla="val -51544"/>
              <a:gd name="adj2" fmla="val 87740"/>
              <a:gd name="adj3" fmla="val 16667"/>
            </a:avLst>
          </a:prstGeom>
          <a:solidFill>
            <a:srgbClr val="F6E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200" b="1" kern="1200" dirty="0">
                <a:solidFill>
                  <a:schemeClr val="tx1"/>
                </a:solidFill>
                <a:effectLst/>
                <a:latin typeface="Century Gothic" panose="020B0502020202020204" pitchFamily="34" charset="0"/>
              </a:rPr>
              <a:t>The relative mass of </a:t>
            </a:r>
            <a:r>
              <a:rPr lang="en-GB" sz="2200" b="1" dirty="0">
                <a:solidFill>
                  <a:schemeClr val="tx1"/>
                </a:solidFill>
                <a:latin typeface="Century Gothic" panose="020B0502020202020204" pitchFamily="34" charset="0"/>
              </a:rPr>
              <a:t>the</a:t>
            </a:r>
            <a:r>
              <a:rPr lang="en-GB" sz="2200" b="1" kern="1200" dirty="0">
                <a:solidFill>
                  <a:schemeClr val="tx1"/>
                </a:solidFill>
                <a:effectLst/>
                <a:latin typeface="Century Gothic" panose="020B0502020202020204" pitchFamily="34" charset="0"/>
              </a:rPr>
              <a:t> atom shown is 12. </a:t>
            </a:r>
            <a:endParaRPr lang="en-GB" sz="2200" b="1" dirty="0">
              <a:solidFill>
                <a:schemeClr val="tx1"/>
              </a:solidFill>
              <a:latin typeface="Century Gothic" panose="020B0502020202020204" pitchFamily="34" charset="0"/>
            </a:endParaRPr>
          </a:p>
        </p:txBody>
      </p:sp>
      <p:sp>
        <p:nvSpPr>
          <p:cNvPr id="4" name="Vertical Title 1">
            <a:extLst>
              <a:ext uri="{FF2B5EF4-FFF2-40B4-BE49-F238E27FC236}">
                <a16:creationId xmlns:a16="http://schemas.microsoft.com/office/drawing/2014/main" id="{A1CDE882-A2CB-368B-0181-C790401D360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6" name="Content Placeholder 5">
            <a:extLst>
              <a:ext uri="{FF2B5EF4-FFF2-40B4-BE49-F238E27FC236}">
                <a16:creationId xmlns:a16="http://schemas.microsoft.com/office/drawing/2014/main" id="{B0E5117C-C904-2A0F-2EEC-CB8AEEF86C5C}"/>
              </a:ext>
              <a:ext uri="{C183D7F6-B498-43B3-948B-1728B52AA6E4}">
                <adec:decorative xmlns:adec="http://schemas.microsoft.com/office/drawing/2017/decorative" val="1"/>
              </a:ext>
            </a:extLst>
          </p:cNvPr>
          <p:cNvSpPr>
            <a:spLocks noGrp="1"/>
          </p:cNvSpPr>
          <p:nvPr>
            <p:ph idx="1"/>
          </p:nvPr>
        </p:nvSpPr>
        <p:spPr>
          <a:xfrm>
            <a:off x="539999" y="1260000"/>
            <a:ext cx="5257685" cy="5040000"/>
          </a:xfrm>
        </p:spPr>
        <p:txBody>
          <a:bodyPr/>
          <a:lstStyle/>
          <a:p>
            <a:endParaRPr lang="en-GB" dirty="0"/>
          </a:p>
          <a:p>
            <a:endParaRPr lang="en-GB" dirty="0"/>
          </a:p>
        </p:txBody>
      </p:sp>
      <p:pic>
        <p:nvPicPr>
          <p:cNvPr id="5" name="Picture 4" descr="A diagram of an atom where a proton, a neutron, an electron and the nucleus are labelled">
            <a:extLst>
              <a:ext uri="{FF2B5EF4-FFF2-40B4-BE49-F238E27FC236}">
                <a16:creationId xmlns:a16="http://schemas.microsoft.com/office/drawing/2014/main" id="{521DFB19-9E0F-B74A-A619-154744616AB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559685" y="2340336"/>
            <a:ext cx="3835365" cy="3835365"/>
          </a:xfrm>
          <a:prstGeom prst="rect">
            <a:avLst/>
          </a:prstGeom>
        </p:spPr>
      </p:pic>
    </p:spTree>
    <p:extLst>
      <p:ext uri="{BB962C8B-B14F-4D97-AF65-F5344CB8AC3E}">
        <p14:creationId xmlns:p14="http://schemas.microsoft.com/office/powerpoint/2010/main" val="19142924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DB867C-22F4-9DB7-F6F3-10E1A1AC17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C721FC3-7F1F-FF25-19A8-406EEA461DB2}"/>
              </a:ext>
            </a:extLst>
          </p:cNvPr>
          <p:cNvSpPr>
            <a:spLocks noGrp="1"/>
          </p:cNvSpPr>
          <p:nvPr>
            <p:ph type="title"/>
          </p:nvPr>
        </p:nvSpPr>
        <p:spPr>
          <a:xfrm>
            <a:off x="539999" y="540000"/>
            <a:ext cx="10568987" cy="440661"/>
          </a:xfrm>
        </p:spPr>
        <p:txBody>
          <a:bodyPr/>
          <a:lstStyle/>
          <a:p>
            <a:r>
              <a:rPr lang="en-US" dirty="0"/>
              <a:t>Fix the bridge 2 – sample answer</a:t>
            </a:r>
          </a:p>
        </p:txBody>
      </p:sp>
      <p:sp>
        <p:nvSpPr>
          <p:cNvPr id="4" name="Vertical Title 1">
            <a:extLst>
              <a:ext uri="{FF2B5EF4-FFF2-40B4-BE49-F238E27FC236}">
                <a16:creationId xmlns:a16="http://schemas.microsoft.com/office/drawing/2014/main" id="{9B0139A6-7638-9E68-E25F-59EE9AEC2B29}"/>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6" name="Content Placeholder 5">
            <a:extLst>
              <a:ext uri="{FF2B5EF4-FFF2-40B4-BE49-F238E27FC236}">
                <a16:creationId xmlns:a16="http://schemas.microsoft.com/office/drawing/2014/main" id="{665E03AC-51FE-3245-410E-990EA54D80E0}"/>
              </a:ext>
              <a:ext uri="{C183D7F6-B498-43B3-948B-1728B52AA6E4}">
                <adec:decorative xmlns:adec="http://schemas.microsoft.com/office/drawing/2017/decorative" val="1"/>
              </a:ext>
            </a:extLst>
          </p:cNvPr>
          <p:cNvSpPr>
            <a:spLocks noGrp="1"/>
          </p:cNvSpPr>
          <p:nvPr>
            <p:ph idx="1"/>
          </p:nvPr>
        </p:nvSpPr>
        <p:spPr>
          <a:xfrm>
            <a:off x="539999" y="1260000"/>
            <a:ext cx="5257685" cy="5040000"/>
          </a:xfrm>
        </p:spPr>
        <p:txBody>
          <a:bodyPr/>
          <a:lstStyle/>
          <a:p>
            <a:endParaRPr lang="en-GB" dirty="0"/>
          </a:p>
          <a:p>
            <a:endParaRPr lang="en-GB" dirty="0"/>
          </a:p>
        </p:txBody>
      </p:sp>
      <p:sp>
        <p:nvSpPr>
          <p:cNvPr id="5" name="TextBox 4">
            <a:extLst>
              <a:ext uri="{FF2B5EF4-FFF2-40B4-BE49-F238E27FC236}">
                <a16:creationId xmlns:a16="http://schemas.microsoft.com/office/drawing/2014/main" id="{E0EFA2FA-0A5B-A054-7300-134BBDC300E6}"/>
              </a:ext>
            </a:extLst>
          </p:cNvPr>
          <p:cNvSpPr txBox="1"/>
          <p:nvPr/>
        </p:nvSpPr>
        <p:spPr>
          <a:xfrm>
            <a:off x="509854" y="1794932"/>
            <a:ext cx="10324517" cy="1815882"/>
          </a:xfrm>
          <a:prstGeom prst="rect">
            <a:avLst/>
          </a:prstGeom>
          <a:noFill/>
        </p:spPr>
        <p:txBody>
          <a:bodyPr wrap="square">
            <a:spAutoFit/>
          </a:bodyPr>
          <a:lstStyle/>
          <a:p>
            <a:r>
              <a:rPr lang="en-GB" sz="2800" kern="1200" dirty="0">
                <a:solidFill>
                  <a:schemeClr val="tx1"/>
                </a:solidFill>
                <a:effectLst/>
                <a:latin typeface="Century Gothic" panose="020B0502020202020204" pitchFamily="34" charset="0"/>
              </a:rPr>
              <a:t>There are 12 subatomic particles shown in the image, 4 protons, 4 neutrons and 4 electrons. The relative mass of this atom is 8 because </a:t>
            </a:r>
            <a:r>
              <a:rPr lang="en-GB" sz="2800" dirty="0">
                <a:latin typeface="Century Gothic" panose="020B0502020202020204" pitchFamily="34" charset="0"/>
              </a:rPr>
              <a:t>e</a:t>
            </a:r>
            <a:r>
              <a:rPr lang="en-GB" sz="2800" kern="1200" dirty="0">
                <a:solidFill>
                  <a:schemeClr val="tx1"/>
                </a:solidFill>
                <a:effectLst/>
                <a:latin typeface="Century Gothic" panose="020B0502020202020204" pitchFamily="34" charset="0"/>
              </a:rPr>
              <a:t>lectrons have negligible influence on the mass of an atom. </a:t>
            </a:r>
            <a:endParaRPr lang="en-GB" sz="2800" dirty="0">
              <a:latin typeface="Century Gothic" panose="020B0502020202020204" pitchFamily="34" charset="0"/>
            </a:endParaRPr>
          </a:p>
        </p:txBody>
      </p:sp>
    </p:spTree>
    <p:extLst>
      <p:ext uri="{BB962C8B-B14F-4D97-AF65-F5344CB8AC3E}">
        <p14:creationId xmlns:p14="http://schemas.microsoft.com/office/powerpoint/2010/main" val="12960837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80D11D-A9A5-BC3D-982F-C4728824C7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AFA519-7FC0-D195-07EF-DA35CC350FB4}"/>
              </a:ext>
            </a:extLst>
          </p:cNvPr>
          <p:cNvSpPr>
            <a:spLocks noGrp="1"/>
          </p:cNvSpPr>
          <p:nvPr>
            <p:ph type="title"/>
          </p:nvPr>
        </p:nvSpPr>
        <p:spPr/>
        <p:txBody>
          <a:bodyPr/>
          <a:lstStyle/>
          <a:p>
            <a:r>
              <a:rPr lang="en-US" dirty="0"/>
              <a:t>Word bridge 3</a:t>
            </a:r>
          </a:p>
        </p:txBody>
      </p:sp>
      <p:sp>
        <p:nvSpPr>
          <p:cNvPr id="7" name="TextBox 6">
            <a:extLst>
              <a:ext uri="{FF2B5EF4-FFF2-40B4-BE49-F238E27FC236}">
                <a16:creationId xmlns:a16="http://schemas.microsoft.com/office/drawing/2014/main" id="{A0682712-C7E9-EE74-F381-643776D366EC}"/>
              </a:ext>
            </a:extLst>
          </p:cNvPr>
          <p:cNvSpPr txBox="1"/>
          <p:nvPr/>
        </p:nvSpPr>
        <p:spPr>
          <a:xfrm>
            <a:off x="540000" y="1271087"/>
            <a:ext cx="9270847" cy="1107996"/>
          </a:xfrm>
          <a:prstGeom prst="rect">
            <a:avLst/>
          </a:prstGeom>
          <a:noFill/>
        </p:spPr>
        <p:txBody>
          <a:bodyPr wrap="square">
            <a:spAutoFit/>
          </a:bodyPr>
          <a:lstStyle/>
          <a:p>
            <a:r>
              <a:rPr lang="en-GB" sz="2200" dirty="0">
                <a:effectLst/>
                <a:latin typeface="Century Gothic" panose="020B0502020202020204" pitchFamily="34" charset="0"/>
              </a:rPr>
              <a:t>Talk in your three to build the word bridge, from the start to the end. Link the words and use the fact to help you.</a:t>
            </a:r>
            <a:r>
              <a:rPr lang="en-GB" sz="2200" dirty="0">
                <a:latin typeface="Century Gothic" panose="020B0502020202020204" pitchFamily="34" charset="0"/>
              </a:rPr>
              <a:t> </a:t>
            </a:r>
            <a:r>
              <a:rPr lang="en-GB" sz="2200" dirty="0">
                <a:effectLst/>
                <a:latin typeface="Century Gothic" panose="020B0502020202020204" pitchFamily="34" charset="0"/>
              </a:rPr>
              <a:t>Keep to your speaking role – either A, B or C.</a:t>
            </a:r>
            <a:endParaRPr lang="en-GB" sz="2200" dirty="0">
              <a:latin typeface="Century Gothic" panose="020B0502020202020204" pitchFamily="34" charset="0"/>
            </a:endParaRPr>
          </a:p>
        </p:txBody>
      </p:sp>
      <p:sp>
        <p:nvSpPr>
          <p:cNvPr id="6" name="Vertical Title 1">
            <a:extLst>
              <a:ext uri="{FF2B5EF4-FFF2-40B4-BE49-F238E27FC236}">
                <a16:creationId xmlns:a16="http://schemas.microsoft.com/office/drawing/2014/main" id="{92DDECAA-2D61-4759-E447-8C6D9BE5195B}"/>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graphicFrame>
        <p:nvGraphicFramePr>
          <p:cNvPr id="3" name="Table 2" descr="The third word bridge table, showing the starting words, the words to put in order armed with the fact, and the finishing words">
            <a:extLst>
              <a:ext uri="{FF2B5EF4-FFF2-40B4-BE49-F238E27FC236}">
                <a16:creationId xmlns:a16="http://schemas.microsoft.com/office/drawing/2014/main" id="{081BE213-8939-6480-F587-2F0AF75AABF0}"/>
              </a:ext>
            </a:extLst>
          </p:cNvPr>
          <p:cNvGraphicFramePr>
            <a:graphicFrameLocks noGrp="1"/>
          </p:cNvGraphicFramePr>
          <p:nvPr>
            <p:extLst>
              <p:ext uri="{D42A27DB-BD31-4B8C-83A1-F6EECF244321}">
                <p14:modId xmlns:p14="http://schemas.microsoft.com/office/powerpoint/2010/main" val="576302664"/>
              </p:ext>
            </p:extLst>
          </p:nvPr>
        </p:nvGraphicFramePr>
        <p:xfrm>
          <a:off x="437746" y="2642769"/>
          <a:ext cx="10418322" cy="3840480"/>
        </p:xfrm>
        <a:graphic>
          <a:graphicData uri="http://schemas.openxmlformats.org/drawingml/2006/table">
            <a:tbl>
              <a:tblPr firstRow="1" bandRow="1">
                <a:tableStyleId>{2D5ABB26-0587-4C30-8999-92F81FD0307C}</a:tableStyleId>
              </a:tblPr>
              <a:tblGrid>
                <a:gridCol w="2171036">
                  <a:extLst>
                    <a:ext uri="{9D8B030D-6E8A-4147-A177-3AD203B41FA5}">
                      <a16:colId xmlns:a16="http://schemas.microsoft.com/office/drawing/2014/main" val="56584357"/>
                    </a:ext>
                  </a:extLst>
                </a:gridCol>
                <a:gridCol w="3729261">
                  <a:extLst>
                    <a:ext uri="{9D8B030D-6E8A-4147-A177-3AD203B41FA5}">
                      <a16:colId xmlns:a16="http://schemas.microsoft.com/office/drawing/2014/main" val="3623156845"/>
                    </a:ext>
                  </a:extLst>
                </a:gridCol>
                <a:gridCol w="2129158">
                  <a:extLst>
                    <a:ext uri="{9D8B030D-6E8A-4147-A177-3AD203B41FA5}">
                      <a16:colId xmlns:a16="http://schemas.microsoft.com/office/drawing/2014/main" val="615250945"/>
                    </a:ext>
                  </a:extLst>
                </a:gridCol>
                <a:gridCol w="2388867">
                  <a:extLst>
                    <a:ext uri="{9D8B030D-6E8A-4147-A177-3AD203B41FA5}">
                      <a16:colId xmlns:a16="http://schemas.microsoft.com/office/drawing/2014/main" val="598199109"/>
                    </a:ext>
                  </a:extLst>
                </a:gridCol>
              </a:tblGrid>
              <a:tr h="1240499">
                <a:tc rowSpan="6">
                  <a:txBody>
                    <a:bodyPr/>
                    <a:lstStyle/>
                    <a:p>
                      <a:pPr algn="ctr"/>
                      <a:r>
                        <a:rPr lang="en-GB" sz="2400" b="1" dirty="0">
                          <a:latin typeface="Century Gothic" panose="020B0502020202020204" pitchFamily="34" charset="0"/>
                        </a:rPr>
                        <a:t>Start</a:t>
                      </a:r>
                    </a:p>
                    <a:p>
                      <a:pPr algn="ctr"/>
                      <a:endParaRPr lang="en-GB" sz="2400" b="1" dirty="0">
                        <a:latin typeface="Century Gothic" panose="020B0502020202020204" pitchFamily="34" charset="0"/>
                      </a:endParaRPr>
                    </a:p>
                    <a:p>
                      <a:pPr algn="ctr"/>
                      <a:endParaRPr lang="en-GB" sz="2400" b="0" dirty="0">
                        <a:latin typeface="Century Gothic" panose="020B0502020202020204" pitchFamily="34" charset="0"/>
                      </a:endParaRPr>
                    </a:p>
                    <a:p>
                      <a:pPr algn="ctr"/>
                      <a:endParaRPr lang="en-GB" sz="2400" b="0" dirty="0">
                        <a:latin typeface="Century Gothic" panose="020B0502020202020204" pitchFamily="34" charset="0"/>
                      </a:endParaRPr>
                    </a:p>
                    <a:p>
                      <a:pPr algn="ctr"/>
                      <a:r>
                        <a:rPr lang="en-GB" sz="2400" b="0" dirty="0">
                          <a:latin typeface="Century Gothic" panose="020B0502020202020204" pitchFamily="34" charset="0"/>
                        </a:rPr>
                        <a:t>Atoms form positive ions when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tc gridSpan="2">
                  <a:txBody>
                    <a:bodyPr/>
                    <a:lstStyle/>
                    <a:p>
                      <a:pPr algn="ctr"/>
                      <a:r>
                        <a:rPr lang="en-GB" sz="2400" b="1" dirty="0">
                          <a:latin typeface="Century Gothic" panose="020B0502020202020204" pitchFamily="34" charset="0"/>
                        </a:rPr>
                        <a:t>Fact </a:t>
                      </a:r>
                    </a:p>
                    <a:p>
                      <a:pPr lvl="0"/>
                      <a:r>
                        <a:rPr lang="en-GB" sz="2400" kern="1200" dirty="0">
                          <a:solidFill>
                            <a:schemeClr val="tx1"/>
                          </a:solidFill>
                          <a:effectLst/>
                          <a:latin typeface="Century Gothic" panose="020B0502020202020204" pitchFamily="34" charset="0"/>
                          <a:ea typeface="+mn-ea"/>
                          <a:cs typeface="+mn-cs"/>
                        </a:rPr>
                        <a:t>Atoms are neutral particles with equal numbers of protons and electrons, while ions are charged particles.</a:t>
                      </a:r>
                      <a:endParaRPr lang="en-GB" sz="2400" b="1"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rowSpan="6">
                  <a:txBody>
                    <a:bodyPr/>
                    <a:lstStyle/>
                    <a:p>
                      <a:pPr algn="ctr"/>
                      <a:r>
                        <a:rPr lang="en-GB" sz="2400" b="1" dirty="0">
                          <a:latin typeface="Century Gothic" panose="020B0502020202020204" pitchFamily="34" charset="0"/>
                        </a:rPr>
                        <a:t>Finish</a:t>
                      </a:r>
                    </a:p>
                    <a:p>
                      <a:pPr algn="ctr"/>
                      <a:endParaRPr lang="en-GB" sz="2400" b="1" dirty="0">
                        <a:latin typeface="Century Gothic" panose="020B0502020202020204" pitchFamily="34" charset="0"/>
                      </a:endParaRPr>
                    </a:p>
                    <a:p>
                      <a:pPr algn="ctr"/>
                      <a:endParaRPr lang="en-GB" sz="2400" b="1" dirty="0">
                        <a:latin typeface="Century Gothic" panose="020B0502020202020204" pitchFamily="34" charset="0"/>
                      </a:endParaRPr>
                    </a:p>
                    <a:p>
                      <a:pPr algn="ctr"/>
                      <a:endParaRPr lang="en-GB" sz="2400" b="0" dirty="0">
                        <a:latin typeface="Century Gothic" panose="020B0502020202020204" pitchFamily="34" charset="0"/>
                      </a:endParaRPr>
                    </a:p>
                    <a:p>
                      <a:pPr algn="ctr"/>
                      <a:r>
                        <a:rPr lang="en-GB" sz="2400" b="0" dirty="0">
                          <a:latin typeface="Century Gothic" panose="020B0502020202020204" pitchFamily="34" charset="0"/>
                        </a:rPr>
                        <a:t>but the number of protons    remains the same.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extLst>
                  <a:ext uri="{0D108BD9-81ED-4DB2-BD59-A6C34878D82A}">
                    <a16:rowId xmlns:a16="http://schemas.microsoft.com/office/drawing/2014/main" val="2145895660"/>
                  </a:ext>
                </a:extLst>
              </a:tr>
              <a:tr h="386993">
                <a:tc vMerge="1">
                  <a:txBody>
                    <a:bodyPr/>
                    <a:lstStyle/>
                    <a:p>
                      <a:endParaRPr lang="en-GB"/>
                    </a:p>
                  </a:txBody>
                  <a:tcPr/>
                </a:tc>
                <a:tc gridSpan="2">
                  <a:txBody>
                    <a:bodyPr/>
                    <a:lstStyle/>
                    <a:p>
                      <a:pPr algn="ctr"/>
                      <a:r>
                        <a:rPr lang="en-GB" sz="2400" b="1" dirty="0">
                          <a:solidFill>
                            <a:schemeClr val="bg1"/>
                          </a:solidFill>
                          <a:latin typeface="Century Gothic" panose="020B0502020202020204" pitchFamily="34" charset="0"/>
                        </a:rPr>
                        <a:t>Link these 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hMerge="1">
                  <a:txBody>
                    <a:bodyPr/>
                    <a:lstStyle/>
                    <a:p>
                      <a:endParaRPr lang="en-GB"/>
                    </a:p>
                  </a:txBody>
                  <a:tcPr/>
                </a:tc>
                <a:tc vMerge="1">
                  <a:txBody>
                    <a:bodyPr/>
                    <a:lstStyle/>
                    <a:p>
                      <a:endParaRPr lang="en-GB"/>
                    </a:p>
                  </a:txBody>
                  <a:tcPr/>
                </a:tc>
                <a:extLst>
                  <a:ext uri="{0D108BD9-81ED-4DB2-BD59-A6C34878D82A}">
                    <a16:rowId xmlns:a16="http://schemas.microsoft.com/office/drawing/2014/main" val="3667614111"/>
                  </a:ext>
                </a:extLst>
              </a:tr>
              <a:tr h="386993">
                <a:tc vMerge="1">
                  <a:txBody>
                    <a:bodyPr/>
                    <a:lstStyle/>
                    <a:p>
                      <a:endParaRPr lang="en-GB"/>
                    </a:p>
                  </a:txBody>
                  <a:tcPr/>
                </a:tc>
                <a:tc gridSpan="2">
                  <a:txBody>
                    <a:bodyPr/>
                    <a:lstStyle/>
                    <a:p>
                      <a:pPr algn="ctr"/>
                      <a:r>
                        <a:rPr lang="en-GB" sz="2400" b="1">
                          <a:solidFill>
                            <a:schemeClr val="tx1"/>
                          </a:solidFill>
                          <a:latin typeface="Century Gothic" panose="020B0502020202020204" pitchFamily="34" charset="0"/>
                        </a:rPr>
                        <a:t>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b="0">
                        <a:solidFill>
                          <a:schemeClr val="bg1">
                            <a:lumMod val="50000"/>
                          </a:schemeClr>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51400160"/>
                  </a:ext>
                </a:extLst>
              </a:tr>
              <a:tr h="386993">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negative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2400" b="0" dirty="0">
                          <a:solidFill>
                            <a:schemeClr val="tx1"/>
                          </a:solidFill>
                          <a:latin typeface="Century Gothic" panose="020B0502020202020204" pitchFamily="34" charset="0"/>
                        </a:rPr>
                        <a:t>electron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22431615"/>
                  </a:ext>
                </a:extLst>
              </a:tr>
              <a:tr h="386993">
                <a:tc vMerge="1">
                  <a:txBody>
                    <a:bodyPr/>
                    <a:lstStyle/>
                    <a:p>
                      <a:endParaRPr lang="en-GB"/>
                    </a:p>
                  </a:txBody>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gain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Century Gothic" panose="020B0502020202020204" pitchFamily="34" charset="0"/>
                        </a:rPr>
                        <a:t>electron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61556393"/>
                  </a:ext>
                </a:extLst>
              </a:tr>
              <a:tr h="381692">
                <a:tc vMerge="1">
                  <a:txBody>
                    <a:bodyPr/>
                    <a:lstStyle/>
                    <a:p>
                      <a:endParaRPr lang="en-GB"/>
                    </a:p>
                  </a:txBody>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lose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Century Gothic" panose="020B0502020202020204" pitchFamily="34" charset="0"/>
                        </a:rPr>
                        <a:t>atoms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tc>
                <a:extLst>
                  <a:ext uri="{0D108BD9-81ED-4DB2-BD59-A6C34878D82A}">
                    <a16:rowId xmlns:a16="http://schemas.microsoft.com/office/drawing/2014/main" val="2741452174"/>
                  </a:ext>
                </a:extLst>
              </a:tr>
            </a:tbl>
          </a:graphicData>
        </a:graphic>
      </p:graphicFrame>
      <p:sp>
        <p:nvSpPr>
          <p:cNvPr id="4" name="Isosceles Triangle 3" descr="An arrow head indicating that learners link the words in the table, with the help of the fact, to get from the starting words to the finishing words">
            <a:extLst>
              <a:ext uri="{FF2B5EF4-FFF2-40B4-BE49-F238E27FC236}">
                <a16:creationId xmlns:a16="http://schemas.microsoft.com/office/drawing/2014/main" id="{58657327-D284-53A4-9324-30F0595B5D77}"/>
              </a:ext>
              <a:ext uri="{C183D7F6-B498-43B3-948B-1728B52AA6E4}">
                <adec:decorative xmlns:adec="http://schemas.microsoft.com/office/drawing/2017/decorative" val="0"/>
              </a:ext>
            </a:extLst>
          </p:cNvPr>
          <p:cNvSpPr/>
          <p:nvPr/>
        </p:nvSpPr>
        <p:spPr>
          <a:xfrm rot="5400000">
            <a:off x="8201927" y="4200832"/>
            <a:ext cx="993010" cy="462323"/>
          </a:xfrm>
          <a:prstGeom prst="triangl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F50401D3-81EF-3322-2B33-103F47591041}"/>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64526" y="3082393"/>
            <a:ext cx="1010337" cy="1103046"/>
          </a:xfrm>
          <a:prstGeom prst="rect">
            <a:avLst/>
          </a:prstGeom>
        </p:spPr>
      </p:pic>
      <p:pic>
        <p:nvPicPr>
          <p:cNvPr id="10" name="Picture 9">
            <a:extLst>
              <a:ext uri="{FF2B5EF4-FFF2-40B4-BE49-F238E27FC236}">
                <a16:creationId xmlns:a16="http://schemas.microsoft.com/office/drawing/2014/main" id="{91A21A15-CFB7-632E-FED0-5AAB856B29A6}"/>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158564" y="3082393"/>
            <a:ext cx="958573" cy="994265"/>
          </a:xfrm>
          <a:prstGeom prst="rect">
            <a:avLst/>
          </a:prstGeom>
        </p:spPr>
      </p:pic>
    </p:spTree>
    <p:extLst>
      <p:ext uri="{BB962C8B-B14F-4D97-AF65-F5344CB8AC3E}">
        <p14:creationId xmlns:p14="http://schemas.microsoft.com/office/powerpoint/2010/main" val="37071628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3D53C-60B1-7D4A-EC94-359930D899CC}"/>
              </a:ext>
            </a:extLst>
          </p:cNvPr>
          <p:cNvSpPr>
            <a:spLocks noGrp="1"/>
          </p:cNvSpPr>
          <p:nvPr>
            <p:ph type="title"/>
          </p:nvPr>
        </p:nvSpPr>
        <p:spPr/>
        <p:txBody>
          <a:bodyPr/>
          <a:lstStyle/>
          <a:p>
            <a:r>
              <a:rPr lang="en-GB" dirty="0"/>
              <a:t>Learning objectives</a:t>
            </a:r>
          </a:p>
        </p:txBody>
      </p:sp>
      <p:sp>
        <p:nvSpPr>
          <p:cNvPr id="3" name="Content Placeholder 2">
            <a:extLst>
              <a:ext uri="{FF2B5EF4-FFF2-40B4-BE49-F238E27FC236}">
                <a16:creationId xmlns:a16="http://schemas.microsoft.com/office/drawing/2014/main" id="{66869353-CDEC-1BCE-2A57-787DA446B0EB}"/>
              </a:ext>
            </a:extLst>
          </p:cNvPr>
          <p:cNvSpPr>
            <a:spLocks noGrp="1"/>
          </p:cNvSpPr>
          <p:nvPr>
            <p:ph idx="1"/>
          </p:nvPr>
        </p:nvSpPr>
        <p:spPr/>
        <p:txBody>
          <a:bodyPr/>
          <a:lstStyle/>
          <a:p>
            <a:pPr marL="342900" lvl="0" indent="-342900" algn="just">
              <a:lnSpc>
                <a:spcPct val="150000"/>
              </a:lnSpc>
              <a:buClr>
                <a:srgbClr val="C8102E"/>
              </a:buClr>
              <a:buFont typeface="+mj-lt"/>
              <a:buAutoNum type="arabicPeriod"/>
            </a:pPr>
            <a:r>
              <a:rPr lang="en-GB" sz="1800" dirty="0">
                <a:effectLst/>
                <a:latin typeface="Century Gothic" panose="020B0502020202020204" pitchFamily="34" charset="0"/>
                <a:ea typeface="Calibri" panose="020F0502020204030204" pitchFamily="34" charset="0"/>
                <a:cs typeface="Arial" panose="020B0604020202020204" pitchFamily="34" charset="0"/>
              </a:rPr>
              <a:t>Apply the nuclear model to describe an element’s atoms, isotopes and ions.   </a:t>
            </a:r>
          </a:p>
          <a:p>
            <a:pPr>
              <a:buNone/>
            </a:pPr>
            <a:r>
              <a:rPr lang="en-GB" sz="1800" dirty="0">
                <a:solidFill>
                  <a:srgbClr val="C00000"/>
                </a:solidFill>
                <a:effectLst/>
                <a:latin typeface="Century Gothic" panose="020B0502020202020204" pitchFamily="34" charset="0"/>
              </a:rPr>
              <a:t>2.  </a:t>
            </a:r>
            <a:r>
              <a:rPr lang="en-GB" sz="1800" dirty="0">
                <a:effectLst/>
                <a:latin typeface="Century Gothic" panose="020B0502020202020204" pitchFamily="34" charset="0"/>
              </a:rPr>
              <a:t>Develop speaking and listening skills by using the structured talk foundations to help manage your group’s discussion.</a:t>
            </a:r>
          </a:p>
          <a:p>
            <a:pPr lvl="0" algn="just">
              <a:lnSpc>
                <a:spcPct val="150000"/>
              </a:lnSpc>
              <a:buClr>
                <a:srgbClr val="C8102E"/>
              </a:buClr>
            </a:pPr>
            <a:r>
              <a:rPr lang="en-GB" sz="1800" dirty="0">
                <a:solidFill>
                  <a:srgbClr val="C00000"/>
                </a:solidFill>
                <a:effectLst/>
                <a:latin typeface="Century Gothic" panose="020B0502020202020204" pitchFamily="34" charset="0"/>
                <a:ea typeface="Calibri" panose="020F0502020204030204" pitchFamily="34" charset="0"/>
                <a:cs typeface="Arial" panose="020B0604020202020204" pitchFamily="34" charset="0"/>
              </a:rPr>
              <a:t>3. </a:t>
            </a:r>
            <a:r>
              <a:rPr lang="en-GB" sz="1800" dirty="0">
                <a:ea typeface="Calibri" panose="020F0502020204030204" pitchFamily="34" charset="0"/>
                <a:cs typeface="Arial" panose="020B0604020202020204" pitchFamily="34" charset="0"/>
              </a:rPr>
              <a:t>B</a:t>
            </a:r>
            <a:r>
              <a:rPr lang="en-GB" sz="1800" dirty="0">
                <a:effectLst/>
                <a:latin typeface="Century Gothic" panose="020B0502020202020204" pitchFamily="34" charset="0"/>
                <a:ea typeface="Calibri" panose="020F0502020204030204" pitchFamily="34" charset="0"/>
                <a:cs typeface="Arial" panose="020B0604020202020204" pitchFamily="34" charset="0"/>
              </a:rPr>
              <a:t>uild a shared understanding of how the model of atomic structure has developed and share this understanding with other groups.</a:t>
            </a:r>
          </a:p>
          <a:p>
            <a:pPr algn="just">
              <a:lnSpc>
                <a:spcPct val="150000"/>
              </a:lnSpc>
              <a:buClr>
                <a:srgbClr val="C8102E"/>
              </a:buClr>
            </a:pPr>
            <a:r>
              <a:rPr lang="en-GB" sz="1800" dirty="0">
                <a:solidFill>
                  <a:srgbClr val="C00000"/>
                </a:solidFill>
                <a:ea typeface="Calibri" panose="020F0502020204030204" pitchFamily="34" charset="0"/>
                <a:cs typeface="Arial" panose="020B0604020202020204" pitchFamily="34" charset="0"/>
              </a:rPr>
              <a:t>4. </a:t>
            </a:r>
            <a:r>
              <a:rPr lang="en-GB" sz="1800" dirty="0">
                <a:effectLst/>
                <a:latin typeface="Century Gothic" panose="020B0502020202020204" pitchFamily="34" charset="0"/>
              </a:rPr>
              <a:t>Evaluate how successful your group’s word bridge is by comparing to the other examples. </a:t>
            </a:r>
            <a:endParaRPr lang="en-GB" sz="1800" dirty="0">
              <a:latin typeface="Century Gothic" panose="020B0502020202020204" pitchFamily="34" charset="0"/>
            </a:endParaRPr>
          </a:p>
          <a:p>
            <a:pPr lvl="0" algn="just">
              <a:lnSpc>
                <a:spcPct val="150000"/>
              </a:lnSpc>
              <a:buClr>
                <a:srgbClr val="C8102E"/>
              </a:buClr>
            </a:pPr>
            <a:endParaRPr lang="en-GB" sz="1800" dirty="0">
              <a:effectLst/>
              <a:latin typeface="Century Gothic" panose="020B0502020202020204" pitchFamily="34" charset="0"/>
              <a:ea typeface="Calibri" panose="020F050202020403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4215192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EB2ED4-B239-63E1-7E48-A2D69480FB2B}"/>
            </a:ext>
          </a:extLst>
        </p:cNvPr>
        <p:cNvGrpSpPr/>
        <p:nvPr/>
      </p:nvGrpSpPr>
      <p:grpSpPr>
        <a:xfrm>
          <a:off x="0" y="0"/>
          <a:ext cx="0" cy="0"/>
          <a:chOff x="0" y="0"/>
          <a:chExt cx="0" cy="0"/>
        </a:xfrm>
      </p:grpSpPr>
      <p:sp>
        <p:nvSpPr>
          <p:cNvPr id="7" name="Vertical Title 1">
            <a:extLst>
              <a:ext uri="{FF2B5EF4-FFF2-40B4-BE49-F238E27FC236}">
                <a16:creationId xmlns:a16="http://schemas.microsoft.com/office/drawing/2014/main" id="{CE7FDEB7-A63F-99C3-7963-38060EFE6579}"/>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001931E5-570D-57B3-D955-149AEB9708AA}"/>
              </a:ext>
            </a:extLst>
          </p:cNvPr>
          <p:cNvSpPr>
            <a:spLocks noGrp="1"/>
          </p:cNvSpPr>
          <p:nvPr>
            <p:ph type="title"/>
          </p:nvPr>
        </p:nvSpPr>
        <p:spPr>
          <a:xfrm>
            <a:off x="540000" y="540000"/>
            <a:ext cx="10080000" cy="440661"/>
          </a:xfrm>
        </p:spPr>
        <p:txBody>
          <a:bodyPr/>
          <a:lstStyle/>
          <a:p>
            <a:r>
              <a:rPr lang="en-US" dirty="0"/>
              <a:t>Word bridge 3 </a:t>
            </a:r>
            <a:r>
              <a:rPr lang="en-US" dirty="0">
                <a:latin typeface="Aptos" panose="020B0004020202020204" pitchFamily="34" charset="0"/>
              </a:rPr>
              <a:t>– </a:t>
            </a:r>
            <a:r>
              <a:rPr lang="en-US" dirty="0"/>
              <a:t>sample answer</a:t>
            </a:r>
          </a:p>
        </p:txBody>
      </p:sp>
      <p:sp>
        <p:nvSpPr>
          <p:cNvPr id="3" name="Content Placeholder 5">
            <a:extLst>
              <a:ext uri="{FF2B5EF4-FFF2-40B4-BE49-F238E27FC236}">
                <a16:creationId xmlns:a16="http://schemas.microsoft.com/office/drawing/2014/main" id="{947381F4-C86F-5822-4FD2-FCD54B79E6C7}"/>
              </a:ext>
            </a:extLst>
          </p:cNvPr>
          <p:cNvSpPr>
            <a:spLocks noGrp="1"/>
          </p:cNvSpPr>
          <p:nvPr>
            <p:ph idx="1"/>
          </p:nvPr>
        </p:nvSpPr>
        <p:spPr>
          <a:xfrm>
            <a:off x="449564" y="1979525"/>
            <a:ext cx="10456863" cy="2471578"/>
          </a:xfrm>
        </p:spPr>
        <p:txBody>
          <a:bodyPr>
            <a:normAutofit/>
          </a:bodyPr>
          <a:lstStyle/>
          <a:p>
            <a:pPr algn="l"/>
            <a:r>
              <a:rPr lang="en-GB" sz="2800" b="0" dirty="0"/>
              <a:t>Atoms form positive ions when they</a:t>
            </a:r>
            <a:r>
              <a:rPr lang="en-GB" sz="2800" b="0" u="sng" dirty="0"/>
              <a:t> lose </a:t>
            </a:r>
            <a:r>
              <a:rPr lang="en-GB" sz="2800" b="0" dirty="0"/>
              <a:t>an </a:t>
            </a:r>
            <a:r>
              <a:rPr lang="en-GB" sz="2800" b="0" u="sng" dirty="0"/>
              <a:t>electron,</a:t>
            </a:r>
            <a:r>
              <a:rPr lang="en-GB" sz="2800" b="0" dirty="0"/>
              <a:t> and </a:t>
            </a:r>
            <a:r>
              <a:rPr lang="en-GB" sz="2800" b="0" u="sng" dirty="0"/>
              <a:t>atoms</a:t>
            </a:r>
            <a:r>
              <a:rPr lang="en-GB" sz="2800" b="0" dirty="0"/>
              <a:t> form a </a:t>
            </a:r>
            <a:r>
              <a:rPr lang="en-GB" sz="2800" b="0" u="sng" dirty="0"/>
              <a:t>negative </a:t>
            </a:r>
            <a:r>
              <a:rPr lang="en-GB" sz="2800" b="0" dirty="0"/>
              <a:t>ion when they </a:t>
            </a:r>
            <a:r>
              <a:rPr lang="en-GB" sz="2800" b="0" u="sng" dirty="0"/>
              <a:t>gain </a:t>
            </a:r>
            <a:r>
              <a:rPr lang="en-GB" sz="2800" b="0" dirty="0"/>
              <a:t>an </a:t>
            </a:r>
            <a:r>
              <a:rPr lang="en-GB" sz="2800" b="0" u="sng" dirty="0"/>
              <a:t>electron, </a:t>
            </a:r>
            <a:r>
              <a:rPr lang="en-GB" sz="2800" b="0" dirty="0"/>
              <a:t>but the number of protons remains the same.</a:t>
            </a:r>
          </a:p>
          <a:p>
            <a:pPr algn="l"/>
            <a:endParaRPr lang="en-GB" sz="2800" b="0" dirty="0"/>
          </a:p>
        </p:txBody>
      </p:sp>
    </p:spTree>
    <p:extLst>
      <p:ext uri="{BB962C8B-B14F-4D97-AF65-F5344CB8AC3E}">
        <p14:creationId xmlns:p14="http://schemas.microsoft.com/office/powerpoint/2010/main" val="12575202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C9DC22-6AF1-EE02-EB2D-9D8DAE98F6D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E26EFE4-92BD-4F59-8995-B68BE6615AB0}"/>
              </a:ext>
            </a:extLst>
          </p:cNvPr>
          <p:cNvSpPr>
            <a:spLocks noGrp="1"/>
          </p:cNvSpPr>
          <p:nvPr>
            <p:ph type="title"/>
          </p:nvPr>
        </p:nvSpPr>
        <p:spPr>
          <a:xfrm>
            <a:off x="540000" y="689140"/>
            <a:ext cx="10080000" cy="440661"/>
          </a:xfrm>
        </p:spPr>
        <p:txBody>
          <a:bodyPr/>
          <a:lstStyle/>
          <a:p>
            <a:r>
              <a:rPr lang="en-US" dirty="0"/>
              <a:t>Fix the bridge 3</a:t>
            </a:r>
          </a:p>
        </p:txBody>
      </p:sp>
      <p:sp>
        <p:nvSpPr>
          <p:cNvPr id="4" name="Vertical Title 1">
            <a:extLst>
              <a:ext uri="{FF2B5EF4-FFF2-40B4-BE49-F238E27FC236}">
                <a16:creationId xmlns:a16="http://schemas.microsoft.com/office/drawing/2014/main" id="{8FA05993-0D01-C7C6-A22D-2E942653185C}"/>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extBox 4">
            <a:extLst>
              <a:ext uri="{FF2B5EF4-FFF2-40B4-BE49-F238E27FC236}">
                <a16:creationId xmlns:a16="http://schemas.microsoft.com/office/drawing/2014/main" id="{2F556E98-CA36-E074-E7D0-917724643CE4}"/>
              </a:ext>
            </a:extLst>
          </p:cNvPr>
          <p:cNvSpPr txBox="1"/>
          <p:nvPr/>
        </p:nvSpPr>
        <p:spPr>
          <a:xfrm>
            <a:off x="469663" y="1569429"/>
            <a:ext cx="9594582" cy="430887"/>
          </a:xfrm>
          <a:prstGeom prst="rect">
            <a:avLst/>
          </a:prstGeom>
          <a:noFill/>
        </p:spPr>
        <p:txBody>
          <a:bodyPr wrap="square" rtlCol="0">
            <a:spAutoFit/>
          </a:bodyPr>
          <a:lstStyle/>
          <a:p>
            <a:r>
              <a:rPr lang="en-GB" sz="2200" dirty="0">
                <a:latin typeface="Century Gothic" panose="020B0502020202020204" pitchFamily="34" charset="0"/>
              </a:rPr>
              <a:t>There is something wrong with the statement below, can you fix it?</a:t>
            </a:r>
          </a:p>
        </p:txBody>
      </p:sp>
      <p:sp>
        <p:nvSpPr>
          <p:cNvPr id="3" name="Speech Bubble: Rectangle with Corners Rounded 2">
            <a:extLst>
              <a:ext uri="{FF2B5EF4-FFF2-40B4-BE49-F238E27FC236}">
                <a16:creationId xmlns:a16="http://schemas.microsoft.com/office/drawing/2014/main" id="{51ACFBC5-0E35-226B-6421-2EB17361A868}"/>
              </a:ext>
            </a:extLst>
          </p:cNvPr>
          <p:cNvSpPr/>
          <p:nvPr/>
        </p:nvSpPr>
        <p:spPr>
          <a:xfrm>
            <a:off x="469663" y="2674700"/>
            <a:ext cx="5670000" cy="2182985"/>
          </a:xfrm>
          <a:prstGeom prst="wedgeRoundRectCallout">
            <a:avLst>
              <a:gd name="adj1" fmla="val -51544"/>
              <a:gd name="adj2" fmla="val 87740"/>
              <a:gd name="adj3" fmla="val 16667"/>
            </a:avLst>
          </a:prstGeom>
          <a:solidFill>
            <a:srgbClr val="F6E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r>
              <a:rPr lang="en-GB" sz="2200" b="1" dirty="0">
                <a:solidFill>
                  <a:schemeClr val="tx1"/>
                </a:solidFill>
                <a:latin typeface="Century Gothic" panose="020B0502020202020204" pitchFamily="34" charset="0"/>
              </a:rPr>
              <a:t>A positive hydrogen ion forms when a hydrogen atom gains a proton.</a:t>
            </a:r>
          </a:p>
        </p:txBody>
      </p:sp>
      <p:pic>
        <p:nvPicPr>
          <p:cNvPr id="6" name="Picture 5" descr="A hydrogen ion">
            <a:extLst>
              <a:ext uri="{FF2B5EF4-FFF2-40B4-BE49-F238E27FC236}">
                <a16:creationId xmlns:a16="http://schemas.microsoft.com/office/drawing/2014/main" id="{7B530FD6-B82F-9AC4-2A25-FD21DC6A5EB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671289" y="2634275"/>
            <a:ext cx="4541564" cy="2563116"/>
          </a:xfrm>
          <a:prstGeom prst="rect">
            <a:avLst/>
          </a:prstGeom>
        </p:spPr>
      </p:pic>
    </p:spTree>
    <p:extLst>
      <p:ext uri="{BB962C8B-B14F-4D97-AF65-F5344CB8AC3E}">
        <p14:creationId xmlns:p14="http://schemas.microsoft.com/office/powerpoint/2010/main" val="30035723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725009-9ACC-0F53-A29D-131FB3D252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0F25FA-D27B-8046-D385-45A34E9841AB}"/>
              </a:ext>
            </a:extLst>
          </p:cNvPr>
          <p:cNvSpPr>
            <a:spLocks noGrp="1"/>
          </p:cNvSpPr>
          <p:nvPr>
            <p:ph type="title"/>
          </p:nvPr>
        </p:nvSpPr>
        <p:spPr>
          <a:xfrm>
            <a:off x="539999" y="540000"/>
            <a:ext cx="10568987" cy="440661"/>
          </a:xfrm>
        </p:spPr>
        <p:txBody>
          <a:bodyPr/>
          <a:lstStyle/>
          <a:p>
            <a:r>
              <a:rPr lang="en-US" dirty="0"/>
              <a:t>Fix the bridge 3 – sample answer</a:t>
            </a:r>
          </a:p>
        </p:txBody>
      </p:sp>
      <p:sp>
        <p:nvSpPr>
          <p:cNvPr id="4" name="Vertical Title 1">
            <a:extLst>
              <a:ext uri="{FF2B5EF4-FFF2-40B4-BE49-F238E27FC236}">
                <a16:creationId xmlns:a16="http://schemas.microsoft.com/office/drawing/2014/main" id="{49A57107-9C36-F2C6-7114-3F6D510FADE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6" name="Content Placeholder 5">
            <a:extLst>
              <a:ext uri="{FF2B5EF4-FFF2-40B4-BE49-F238E27FC236}">
                <a16:creationId xmlns:a16="http://schemas.microsoft.com/office/drawing/2014/main" id="{78C3CACD-5DA8-4B98-5CAF-342657F53BA2}"/>
              </a:ext>
              <a:ext uri="{C183D7F6-B498-43B3-948B-1728B52AA6E4}">
                <adec:decorative xmlns:adec="http://schemas.microsoft.com/office/drawing/2017/decorative" val="1"/>
              </a:ext>
            </a:extLst>
          </p:cNvPr>
          <p:cNvSpPr>
            <a:spLocks noGrp="1"/>
          </p:cNvSpPr>
          <p:nvPr>
            <p:ph idx="1"/>
          </p:nvPr>
        </p:nvSpPr>
        <p:spPr>
          <a:xfrm>
            <a:off x="539999" y="1260000"/>
            <a:ext cx="5257685" cy="5040000"/>
          </a:xfrm>
        </p:spPr>
        <p:txBody>
          <a:bodyPr/>
          <a:lstStyle/>
          <a:p>
            <a:endParaRPr lang="en-GB" dirty="0"/>
          </a:p>
          <a:p>
            <a:endParaRPr lang="en-GB" dirty="0"/>
          </a:p>
        </p:txBody>
      </p:sp>
      <p:sp>
        <p:nvSpPr>
          <p:cNvPr id="5" name="TextBox 4">
            <a:extLst>
              <a:ext uri="{FF2B5EF4-FFF2-40B4-BE49-F238E27FC236}">
                <a16:creationId xmlns:a16="http://schemas.microsoft.com/office/drawing/2014/main" id="{97BE5C7A-765A-25C9-E27C-782FE69FEFEC}"/>
              </a:ext>
            </a:extLst>
          </p:cNvPr>
          <p:cNvSpPr txBox="1"/>
          <p:nvPr/>
        </p:nvSpPr>
        <p:spPr>
          <a:xfrm>
            <a:off x="425751" y="1983554"/>
            <a:ext cx="10024533" cy="2677656"/>
          </a:xfrm>
          <a:prstGeom prst="rect">
            <a:avLst/>
          </a:prstGeom>
          <a:noFill/>
        </p:spPr>
        <p:txBody>
          <a:bodyPr wrap="square">
            <a:spAutoFit/>
          </a:bodyPr>
          <a:lstStyle/>
          <a:p>
            <a:r>
              <a:rPr lang="en-GB" sz="2800" dirty="0">
                <a:latin typeface="Century Gothic" panose="020B0502020202020204" pitchFamily="34" charset="0"/>
              </a:rPr>
              <a:t>Ions are created when an atom or molecule gains or loses electrons, altering the balance between positive protons and negative electrons. The number of protons in an ion remains unchanged, as it determines the identity of the element. If a hydrogen atom gained a proton, it would become a helium atom.</a:t>
            </a:r>
          </a:p>
        </p:txBody>
      </p:sp>
    </p:spTree>
    <p:extLst>
      <p:ext uri="{BB962C8B-B14F-4D97-AF65-F5344CB8AC3E}">
        <p14:creationId xmlns:p14="http://schemas.microsoft.com/office/powerpoint/2010/main" val="7020055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4303EA-B7E9-8DCE-5C96-D8CF6715AB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1342D8-71A9-8016-3039-F1DC8CC8EA9B}"/>
              </a:ext>
            </a:extLst>
          </p:cNvPr>
          <p:cNvSpPr>
            <a:spLocks noGrp="1"/>
          </p:cNvSpPr>
          <p:nvPr>
            <p:ph type="title"/>
          </p:nvPr>
        </p:nvSpPr>
        <p:spPr/>
        <p:txBody>
          <a:bodyPr/>
          <a:lstStyle/>
          <a:p>
            <a:r>
              <a:rPr lang="en-US" dirty="0"/>
              <a:t>Word bridge 4</a:t>
            </a:r>
          </a:p>
        </p:txBody>
      </p:sp>
      <p:sp>
        <p:nvSpPr>
          <p:cNvPr id="7" name="TextBox 6">
            <a:extLst>
              <a:ext uri="{FF2B5EF4-FFF2-40B4-BE49-F238E27FC236}">
                <a16:creationId xmlns:a16="http://schemas.microsoft.com/office/drawing/2014/main" id="{A0EF7B93-FA3E-2405-2633-D608D9FD2552}"/>
              </a:ext>
            </a:extLst>
          </p:cNvPr>
          <p:cNvSpPr txBox="1"/>
          <p:nvPr/>
        </p:nvSpPr>
        <p:spPr>
          <a:xfrm>
            <a:off x="516675" y="1361029"/>
            <a:ext cx="9907504" cy="1107996"/>
          </a:xfrm>
          <a:prstGeom prst="rect">
            <a:avLst/>
          </a:prstGeom>
          <a:noFill/>
        </p:spPr>
        <p:txBody>
          <a:bodyPr wrap="square">
            <a:spAutoFit/>
          </a:bodyPr>
          <a:lstStyle/>
          <a:p>
            <a:r>
              <a:rPr lang="en-GB" sz="2200" dirty="0">
                <a:effectLst/>
                <a:latin typeface="Century Gothic" panose="020B0502020202020204" pitchFamily="34" charset="0"/>
              </a:rPr>
              <a:t>Talk in your three to build the word bridge, from the start to the </a:t>
            </a:r>
            <a:r>
              <a:rPr lang="en-GB" sz="2200" dirty="0">
                <a:latin typeface="Century Gothic" panose="020B0502020202020204" pitchFamily="34" charset="0"/>
              </a:rPr>
              <a:t>finish</a:t>
            </a:r>
            <a:r>
              <a:rPr lang="en-GB" sz="2200" dirty="0">
                <a:effectLst/>
                <a:latin typeface="Century Gothic" panose="020B0502020202020204" pitchFamily="34" charset="0"/>
              </a:rPr>
              <a:t>. Link the words and use the fact to help you.</a:t>
            </a:r>
            <a:r>
              <a:rPr lang="en-GB" sz="2200" dirty="0">
                <a:latin typeface="Century Gothic" panose="020B0502020202020204" pitchFamily="34" charset="0"/>
              </a:rPr>
              <a:t> </a:t>
            </a:r>
            <a:r>
              <a:rPr lang="en-GB" sz="2200" dirty="0">
                <a:effectLst/>
                <a:latin typeface="Century Gothic" panose="020B0502020202020204" pitchFamily="34" charset="0"/>
              </a:rPr>
              <a:t>Keep to your speaking role – either A, B or C.</a:t>
            </a:r>
            <a:endParaRPr lang="en-GB" sz="2200" dirty="0">
              <a:latin typeface="Century Gothic" panose="020B0502020202020204" pitchFamily="34" charset="0"/>
            </a:endParaRPr>
          </a:p>
        </p:txBody>
      </p:sp>
      <p:sp>
        <p:nvSpPr>
          <p:cNvPr id="6" name="Vertical Title 1">
            <a:extLst>
              <a:ext uri="{FF2B5EF4-FFF2-40B4-BE49-F238E27FC236}">
                <a16:creationId xmlns:a16="http://schemas.microsoft.com/office/drawing/2014/main" id="{65B9F9C4-478F-5511-6DE3-47DD96243356}"/>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graphicFrame>
        <p:nvGraphicFramePr>
          <p:cNvPr id="3" name="Table 2" descr="The fourth word bridge table, showing the starting words, the words to put in order armed with the fact, and the finishing words">
            <a:extLst>
              <a:ext uri="{FF2B5EF4-FFF2-40B4-BE49-F238E27FC236}">
                <a16:creationId xmlns:a16="http://schemas.microsoft.com/office/drawing/2014/main" id="{450DECA9-C772-40C9-BBD7-B16C785BF1F3}"/>
              </a:ext>
            </a:extLst>
          </p:cNvPr>
          <p:cNvGraphicFramePr>
            <a:graphicFrameLocks noGrp="1"/>
          </p:cNvGraphicFramePr>
          <p:nvPr>
            <p:extLst>
              <p:ext uri="{D42A27DB-BD31-4B8C-83A1-F6EECF244321}">
                <p14:modId xmlns:p14="http://schemas.microsoft.com/office/powerpoint/2010/main" val="1019534835"/>
              </p:ext>
            </p:extLst>
          </p:nvPr>
        </p:nvGraphicFramePr>
        <p:xfrm>
          <a:off x="540000" y="2417574"/>
          <a:ext cx="9907504" cy="3474720"/>
        </p:xfrm>
        <a:graphic>
          <a:graphicData uri="http://schemas.openxmlformats.org/drawingml/2006/table">
            <a:tbl>
              <a:tblPr firstRow="1" bandRow="1">
                <a:tableStyleId>{2D5ABB26-0587-4C30-8999-92F81FD0307C}</a:tableStyleId>
              </a:tblPr>
              <a:tblGrid>
                <a:gridCol w="1648394">
                  <a:extLst>
                    <a:ext uri="{9D8B030D-6E8A-4147-A177-3AD203B41FA5}">
                      <a16:colId xmlns:a16="http://schemas.microsoft.com/office/drawing/2014/main" val="56584357"/>
                    </a:ext>
                  </a:extLst>
                </a:gridCol>
                <a:gridCol w="3264377">
                  <a:extLst>
                    <a:ext uri="{9D8B030D-6E8A-4147-A177-3AD203B41FA5}">
                      <a16:colId xmlns:a16="http://schemas.microsoft.com/office/drawing/2014/main" val="3623156845"/>
                    </a:ext>
                  </a:extLst>
                </a:gridCol>
                <a:gridCol w="2713767">
                  <a:extLst>
                    <a:ext uri="{9D8B030D-6E8A-4147-A177-3AD203B41FA5}">
                      <a16:colId xmlns:a16="http://schemas.microsoft.com/office/drawing/2014/main" val="615250945"/>
                    </a:ext>
                  </a:extLst>
                </a:gridCol>
                <a:gridCol w="2280966">
                  <a:extLst>
                    <a:ext uri="{9D8B030D-6E8A-4147-A177-3AD203B41FA5}">
                      <a16:colId xmlns:a16="http://schemas.microsoft.com/office/drawing/2014/main" val="598199109"/>
                    </a:ext>
                  </a:extLst>
                </a:gridCol>
              </a:tblGrid>
              <a:tr h="370840">
                <a:tc rowSpan="6">
                  <a:txBody>
                    <a:bodyPr/>
                    <a:lstStyle/>
                    <a:p>
                      <a:pPr algn="ctr"/>
                      <a:r>
                        <a:rPr lang="en-GB" sz="2400" b="1" dirty="0">
                          <a:solidFill>
                            <a:schemeClr val="tx1"/>
                          </a:solidFill>
                          <a:latin typeface="Century Gothic" panose="020B0502020202020204" pitchFamily="34" charset="0"/>
                        </a:rPr>
                        <a:t>Start</a:t>
                      </a:r>
                    </a:p>
                    <a:p>
                      <a:pPr algn="ctr"/>
                      <a:endParaRPr lang="en-GB" sz="2400" b="1" dirty="0">
                        <a:solidFill>
                          <a:schemeClr val="tx1"/>
                        </a:solidFill>
                        <a:latin typeface="Century Gothic" panose="020B0502020202020204" pitchFamily="34" charset="0"/>
                      </a:endParaRPr>
                    </a:p>
                    <a:p>
                      <a:pPr algn="ctr"/>
                      <a:endParaRPr lang="en-GB" sz="2400" b="1" dirty="0">
                        <a:solidFill>
                          <a:schemeClr val="tx1"/>
                        </a:solidFill>
                        <a:latin typeface="Century Gothic" panose="020B0502020202020204" pitchFamily="34" charset="0"/>
                      </a:endParaRPr>
                    </a:p>
                    <a:p>
                      <a:pPr algn="l"/>
                      <a:endParaRPr lang="en-GB" sz="2400" b="0" dirty="0">
                        <a:solidFill>
                          <a:schemeClr val="tx1"/>
                        </a:solidFill>
                        <a:latin typeface="Century Gothic" panose="020B0502020202020204" pitchFamily="34" charset="0"/>
                      </a:endParaRPr>
                    </a:p>
                    <a:p>
                      <a:pPr algn="l"/>
                      <a:r>
                        <a:rPr lang="en-GB" sz="2400" b="0" dirty="0">
                          <a:solidFill>
                            <a:schemeClr val="tx1"/>
                          </a:solidFill>
                          <a:latin typeface="Century Gothic" panose="020B0502020202020204" pitchFamily="34" charset="0"/>
                        </a:rPr>
                        <a:t>Isotopes of an element are</a:t>
                      </a:r>
                    </a:p>
                    <a:p>
                      <a:pPr algn="ctr"/>
                      <a:endParaRPr lang="en-GB" sz="2400" b="0"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tc gridSpan="2">
                  <a:txBody>
                    <a:bodyPr/>
                    <a:lstStyle/>
                    <a:p>
                      <a:pPr algn="ctr"/>
                      <a:r>
                        <a:rPr lang="en-GB" sz="2400" b="1" dirty="0">
                          <a:solidFill>
                            <a:schemeClr val="tx1"/>
                          </a:solidFill>
                          <a:latin typeface="Century Gothic" panose="020B0502020202020204" pitchFamily="34" charset="0"/>
                        </a:rPr>
                        <a:t>Fact </a:t>
                      </a:r>
                    </a:p>
                    <a:p>
                      <a:pPr lvl="0"/>
                      <a:r>
                        <a:rPr lang="en-GB" sz="2400" kern="1200" dirty="0">
                          <a:solidFill>
                            <a:schemeClr val="tx1"/>
                          </a:solidFill>
                          <a:effectLst/>
                          <a:latin typeface="Century Gothic" panose="020B0502020202020204" pitchFamily="34" charset="0"/>
                          <a:ea typeface="+mn-ea"/>
                          <a:cs typeface="+mn-cs"/>
                        </a:rPr>
                        <a:t>Isotopes are variants of the same element with different atomic masses.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rowSpan="6">
                  <a:txBody>
                    <a:bodyPr/>
                    <a:lstStyle/>
                    <a:p>
                      <a:pPr algn="ctr"/>
                      <a:r>
                        <a:rPr lang="en-GB" sz="2400" b="1" dirty="0">
                          <a:solidFill>
                            <a:schemeClr val="tx1"/>
                          </a:solidFill>
                          <a:latin typeface="Century Gothic" panose="020B0502020202020204" pitchFamily="34" charset="0"/>
                        </a:rPr>
                        <a:t>Finish</a:t>
                      </a:r>
                    </a:p>
                    <a:p>
                      <a:pPr algn="ctr"/>
                      <a:endParaRPr lang="en-GB" sz="2400" b="1" dirty="0">
                        <a:solidFill>
                          <a:schemeClr val="tx1"/>
                        </a:solidFill>
                        <a:latin typeface="Century Gothic" panose="020B0502020202020204" pitchFamily="34" charset="0"/>
                      </a:endParaRPr>
                    </a:p>
                    <a:p>
                      <a:pPr algn="ctr"/>
                      <a:endParaRPr lang="en-GB" sz="2400" b="1" dirty="0">
                        <a:solidFill>
                          <a:schemeClr val="tx1"/>
                        </a:solidFill>
                        <a:latin typeface="Century Gothic" panose="020B0502020202020204" pitchFamily="34" charset="0"/>
                      </a:endParaRPr>
                    </a:p>
                    <a:p>
                      <a:pPr algn="ctr"/>
                      <a:endParaRPr lang="en-GB" sz="2400" b="1" dirty="0">
                        <a:solidFill>
                          <a:schemeClr val="tx1"/>
                        </a:solidFill>
                        <a:latin typeface="Century Gothic" panose="020B0502020202020204" pitchFamily="34" charset="0"/>
                      </a:endParaRPr>
                    </a:p>
                    <a:p>
                      <a:pPr algn="ctr"/>
                      <a:endParaRPr lang="en-GB" sz="2400" b="0" dirty="0">
                        <a:solidFill>
                          <a:schemeClr val="tx1"/>
                        </a:solidFill>
                        <a:latin typeface="Century Gothic" panose="020B0502020202020204" pitchFamily="34" charset="0"/>
                      </a:endParaRPr>
                    </a:p>
                    <a:p>
                      <a:pPr algn="ctr"/>
                      <a:r>
                        <a:rPr lang="en-GB" sz="2400" b="0" dirty="0">
                          <a:solidFill>
                            <a:schemeClr val="tx1"/>
                          </a:solidFill>
                          <a:latin typeface="Century Gothic" panose="020B0502020202020204" pitchFamily="34" charset="0"/>
                        </a:rPr>
                        <a:t>but have the </a:t>
                      </a:r>
                    </a:p>
                    <a:p>
                      <a:pPr algn="ctr"/>
                      <a:r>
                        <a:rPr lang="en-GB" sz="2400" b="0" dirty="0">
                          <a:solidFill>
                            <a:schemeClr val="tx1"/>
                          </a:solidFill>
                          <a:latin typeface="Century Gothic" panose="020B0502020202020204" pitchFamily="34" charset="0"/>
                        </a:rPr>
                        <a:t>same chemical properties.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extLst>
                  <a:ext uri="{0D108BD9-81ED-4DB2-BD59-A6C34878D82A}">
                    <a16:rowId xmlns:a16="http://schemas.microsoft.com/office/drawing/2014/main" val="2145895660"/>
                  </a:ext>
                </a:extLst>
              </a:tr>
              <a:tr h="370840">
                <a:tc vMerge="1">
                  <a:txBody>
                    <a:bodyPr/>
                    <a:lstStyle/>
                    <a:p>
                      <a:endParaRPr lang="en-GB"/>
                    </a:p>
                  </a:txBody>
                  <a:tcPr/>
                </a:tc>
                <a:tc gridSpan="2">
                  <a:txBody>
                    <a:bodyPr/>
                    <a:lstStyle/>
                    <a:p>
                      <a:pPr algn="ctr"/>
                      <a:r>
                        <a:rPr lang="en-GB" sz="2400" b="1" dirty="0">
                          <a:solidFill>
                            <a:schemeClr val="bg1"/>
                          </a:solidFill>
                          <a:latin typeface="Century Gothic" panose="020B0502020202020204" pitchFamily="34" charset="0"/>
                        </a:rPr>
                        <a:t>Link these 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hMerge="1">
                  <a:txBody>
                    <a:bodyPr/>
                    <a:lstStyle/>
                    <a:p>
                      <a:endParaRPr lang="en-GB"/>
                    </a:p>
                  </a:txBody>
                  <a:tcPr/>
                </a:tc>
                <a:tc vMerge="1">
                  <a:txBody>
                    <a:bodyPr/>
                    <a:lstStyle/>
                    <a:p>
                      <a:endParaRPr lang="en-GB"/>
                    </a:p>
                  </a:txBody>
                  <a:tcPr/>
                </a:tc>
                <a:extLst>
                  <a:ext uri="{0D108BD9-81ED-4DB2-BD59-A6C34878D82A}">
                    <a16:rowId xmlns:a16="http://schemas.microsoft.com/office/drawing/2014/main" val="3667614111"/>
                  </a:ext>
                </a:extLst>
              </a:tr>
              <a:tr h="370840">
                <a:tc vMerge="1">
                  <a:txBody>
                    <a:bodyPr/>
                    <a:lstStyle/>
                    <a:p>
                      <a:endParaRPr lang="en-GB"/>
                    </a:p>
                  </a:txBody>
                  <a:tcPr/>
                </a:tc>
                <a:tc gridSpan="2">
                  <a:txBody>
                    <a:bodyPr/>
                    <a:lstStyle/>
                    <a:p>
                      <a:pPr algn="ctr"/>
                      <a:r>
                        <a:rPr lang="en-GB" sz="2400" b="1">
                          <a:solidFill>
                            <a:schemeClr val="tx1"/>
                          </a:solidFill>
                          <a:latin typeface="Century Gothic" panose="020B0502020202020204" pitchFamily="34" charset="0"/>
                        </a:rPr>
                        <a:t>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b="0">
                        <a:solidFill>
                          <a:schemeClr val="bg1">
                            <a:lumMod val="50000"/>
                          </a:schemeClr>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51400160"/>
                  </a:ext>
                </a:extLst>
              </a:tr>
              <a:tr h="370840">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same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2400" b="0" dirty="0">
                          <a:solidFill>
                            <a:schemeClr val="tx1"/>
                          </a:solidFill>
                          <a:latin typeface="Century Gothic" panose="020B0502020202020204" pitchFamily="34" charset="0"/>
                        </a:rPr>
                        <a:t>protons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22431615"/>
                  </a:ext>
                </a:extLst>
              </a:tr>
              <a:tr h="370840">
                <a:tc vMerge="1">
                  <a:txBody>
                    <a:bodyPr/>
                    <a:lstStyle/>
                    <a:p>
                      <a:endParaRPr lang="en-GB"/>
                    </a:p>
                  </a:txBody>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different numbers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Century Gothic" panose="020B0502020202020204" pitchFamily="34" charset="0"/>
                        </a:rPr>
                        <a:t>neutrons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61556393"/>
                  </a:ext>
                </a:extLst>
              </a:tr>
              <a:tr h="370840">
                <a:tc vMerge="1">
                  <a:txBody>
                    <a:bodyPr/>
                    <a:lstStyle/>
                    <a:p>
                      <a:endParaRPr lang="en-GB"/>
                    </a:p>
                  </a:txBody>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atoms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2400" b="0" dirty="0">
                          <a:solidFill>
                            <a:schemeClr val="tx1"/>
                          </a:solidFill>
                          <a:latin typeface="Century Gothic" panose="020B0502020202020204" pitchFamily="34" charset="0"/>
                        </a:rPr>
                        <a:t>nucleus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tc>
                <a:extLst>
                  <a:ext uri="{0D108BD9-81ED-4DB2-BD59-A6C34878D82A}">
                    <a16:rowId xmlns:a16="http://schemas.microsoft.com/office/drawing/2014/main" val="2741452174"/>
                  </a:ext>
                </a:extLst>
              </a:tr>
            </a:tbl>
          </a:graphicData>
        </a:graphic>
      </p:graphicFrame>
      <p:sp>
        <p:nvSpPr>
          <p:cNvPr id="4" name="Isosceles Triangle 3" descr="An arrow head indicating that learners link the words in the table, with the help of the fact, to get from the starting words to the finishing words">
            <a:extLst>
              <a:ext uri="{FF2B5EF4-FFF2-40B4-BE49-F238E27FC236}">
                <a16:creationId xmlns:a16="http://schemas.microsoft.com/office/drawing/2014/main" id="{1B0C4AEB-C423-112F-8BBA-387FDB5CE274}"/>
              </a:ext>
              <a:ext uri="{C183D7F6-B498-43B3-948B-1728B52AA6E4}">
                <adec:decorative xmlns:adec="http://schemas.microsoft.com/office/drawing/2017/decorative" val="0"/>
              </a:ext>
            </a:extLst>
          </p:cNvPr>
          <p:cNvSpPr/>
          <p:nvPr/>
        </p:nvSpPr>
        <p:spPr>
          <a:xfrm rot="5400000">
            <a:off x="7894196" y="3582672"/>
            <a:ext cx="993010" cy="462323"/>
          </a:xfrm>
          <a:prstGeom prst="triangl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B545B552-AAB2-0DC3-310C-BA27100B4A6B}"/>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71497" y="2877477"/>
            <a:ext cx="1010337" cy="1103046"/>
          </a:xfrm>
          <a:prstGeom prst="rect">
            <a:avLst/>
          </a:prstGeom>
        </p:spPr>
      </p:pic>
      <p:pic>
        <p:nvPicPr>
          <p:cNvPr id="10" name="Picture 9">
            <a:extLst>
              <a:ext uri="{FF2B5EF4-FFF2-40B4-BE49-F238E27FC236}">
                <a16:creationId xmlns:a16="http://schemas.microsoft.com/office/drawing/2014/main" id="{6D9F9240-1519-EAD7-6DF4-B169555F1583}"/>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828949" y="2874586"/>
            <a:ext cx="958573" cy="994265"/>
          </a:xfrm>
          <a:prstGeom prst="rect">
            <a:avLst/>
          </a:prstGeom>
        </p:spPr>
      </p:pic>
    </p:spTree>
    <p:extLst>
      <p:ext uri="{BB962C8B-B14F-4D97-AF65-F5344CB8AC3E}">
        <p14:creationId xmlns:p14="http://schemas.microsoft.com/office/powerpoint/2010/main" val="37891098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D04DFF-2326-464E-6C0F-29DAFDA4C12F}"/>
            </a:ext>
          </a:extLst>
        </p:cNvPr>
        <p:cNvGrpSpPr/>
        <p:nvPr/>
      </p:nvGrpSpPr>
      <p:grpSpPr>
        <a:xfrm>
          <a:off x="0" y="0"/>
          <a:ext cx="0" cy="0"/>
          <a:chOff x="0" y="0"/>
          <a:chExt cx="0" cy="0"/>
        </a:xfrm>
      </p:grpSpPr>
      <p:sp>
        <p:nvSpPr>
          <p:cNvPr id="7" name="Vertical Title 1">
            <a:extLst>
              <a:ext uri="{FF2B5EF4-FFF2-40B4-BE49-F238E27FC236}">
                <a16:creationId xmlns:a16="http://schemas.microsoft.com/office/drawing/2014/main" id="{79631607-77BC-6085-1CE0-05DD5F2F47D1}"/>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AE3FC40F-60BC-936B-0E84-72323BC42941}"/>
              </a:ext>
            </a:extLst>
          </p:cNvPr>
          <p:cNvSpPr>
            <a:spLocks noGrp="1"/>
          </p:cNvSpPr>
          <p:nvPr>
            <p:ph type="title"/>
          </p:nvPr>
        </p:nvSpPr>
        <p:spPr>
          <a:xfrm>
            <a:off x="540000" y="540000"/>
            <a:ext cx="10080000" cy="440661"/>
          </a:xfrm>
        </p:spPr>
        <p:txBody>
          <a:bodyPr/>
          <a:lstStyle/>
          <a:p>
            <a:r>
              <a:rPr lang="en-US" dirty="0"/>
              <a:t>Word bridge 4 </a:t>
            </a:r>
            <a:r>
              <a:rPr lang="en-US" dirty="0">
                <a:latin typeface="Aptos" panose="020B0004020202020204" pitchFamily="34" charset="0"/>
              </a:rPr>
              <a:t>– </a:t>
            </a:r>
            <a:r>
              <a:rPr lang="en-US" dirty="0"/>
              <a:t>sample answer</a:t>
            </a:r>
          </a:p>
        </p:txBody>
      </p:sp>
      <p:sp>
        <p:nvSpPr>
          <p:cNvPr id="4" name="TextBox 3">
            <a:extLst>
              <a:ext uri="{FF2B5EF4-FFF2-40B4-BE49-F238E27FC236}">
                <a16:creationId xmlns:a16="http://schemas.microsoft.com/office/drawing/2014/main" id="{30F50A2D-609B-7286-8F5C-22F68CF03CF1}"/>
              </a:ext>
            </a:extLst>
          </p:cNvPr>
          <p:cNvSpPr txBox="1"/>
          <p:nvPr/>
        </p:nvSpPr>
        <p:spPr>
          <a:xfrm>
            <a:off x="540000" y="1930400"/>
            <a:ext cx="10480926" cy="1384995"/>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2800" b="0" dirty="0">
                <a:latin typeface="Century Gothic" panose="020B0502020202020204" pitchFamily="34" charset="0"/>
              </a:rPr>
              <a:t>Isotopes of an element are </a:t>
            </a:r>
            <a:r>
              <a:rPr lang="en-GB" sz="2800" b="0" u="sng" dirty="0">
                <a:latin typeface="Century Gothic" panose="020B0502020202020204" pitchFamily="34" charset="0"/>
              </a:rPr>
              <a:t>atoms</a:t>
            </a:r>
            <a:r>
              <a:rPr lang="en-GB" sz="2800" b="0" dirty="0">
                <a:latin typeface="Century Gothic" panose="020B0502020202020204" pitchFamily="34" charset="0"/>
              </a:rPr>
              <a:t> with the </a:t>
            </a:r>
            <a:r>
              <a:rPr lang="en-GB" sz="2800" b="0" u="sng" dirty="0">
                <a:latin typeface="Century Gothic" panose="020B0502020202020204" pitchFamily="34" charset="0"/>
              </a:rPr>
              <a:t>same number </a:t>
            </a:r>
            <a:r>
              <a:rPr lang="en-GB" sz="2800" b="0" dirty="0">
                <a:latin typeface="Century Gothic" panose="020B0502020202020204" pitchFamily="34" charset="0"/>
              </a:rPr>
              <a:t>of </a:t>
            </a:r>
            <a:r>
              <a:rPr lang="en-GB" sz="2800" b="0" u="sng" dirty="0">
                <a:latin typeface="Century Gothic" panose="020B0502020202020204" pitchFamily="34" charset="0"/>
              </a:rPr>
              <a:t>protons</a:t>
            </a:r>
            <a:r>
              <a:rPr lang="en-GB" sz="2800" dirty="0">
                <a:latin typeface="Century Gothic" panose="020B0502020202020204" pitchFamily="34" charset="0"/>
              </a:rPr>
              <a:t> and</a:t>
            </a:r>
            <a:r>
              <a:rPr lang="en-GB" sz="2800" b="0" dirty="0">
                <a:latin typeface="Century Gothic" panose="020B0502020202020204" pitchFamily="34" charset="0"/>
              </a:rPr>
              <a:t> </a:t>
            </a:r>
            <a:r>
              <a:rPr lang="en-GB" sz="2800" b="0" u="sng" dirty="0">
                <a:latin typeface="Century Gothic" panose="020B0502020202020204" pitchFamily="34" charset="0"/>
              </a:rPr>
              <a:t>different numbers </a:t>
            </a:r>
            <a:r>
              <a:rPr lang="en-GB" sz="2800" b="0" dirty="0">
                <a:latin typeface="Century Gothic" panose="020B0502020202020204" pitchFamily="34" charset="0"/>
              </a:rPr>
              <a:t>of </a:t>
            </a:r>
            <a:r>
              <a:rPr lang="en-GB" sz="2800" b="0" u="sng" dirty="0">
                <a:latin typeface="Century Gothic" panose="020B0502020202020204" pitchFamily="34" charset="0"/>
              </a:rPr>
              <a:t>neutrons</a:t>
            </a:r>
            <a:r>
              <a:rPr lang="en-GB" sz="2800" b="0" dirty="0">
                <a:latin typeface="Century Gothic" panose="020B0502020202020204" pitchFamily="34" charset="0"/>
              </a:rPr>
              <a:t> in the </a:t>
            </a:r>
            <a:r>
              <a:rPr lang="en-GB" sz="2800" b="0" u="sng" dirty="0">
                <a:latin typeface="Century Gothic" panose="020B0502020202020204" pitchFamily="34" charset="0"/>
              </a:rPr>
              <a:t>nucleus</a:t>
            </a:r>
            <a:r>
              <a:rPr lang="en-GB" sz="2800" b="0" dirty="0">
                <a:latin typeface="Century Gothic" panose="020B0502020202020204" pitchFamily="34" charset="0"/>
              </a:rPr>
              <a:t> but have the same chemical properties.</a:t>
            </a:r>
          </a:p>
        </p:txBody>
      </p:sp>
    </p:spTree>
    <p:extLst>
      <p:ext uri="{BB962C8B-B14F-4D97-AF65-F5344CB8AC3E}">
        <p14:creationId xmlns:p14="http://schemas.microsoft.com/office/powerpoint/2010/main" val="38327299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C4F2E4-37B5-853C-2DC0-E871185114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67639C-648C-CE9E-0A89-0E66B53A5404}"/>
              </a:ext>
            </a:extLst>
          </p:cNvPr>
          <p:cNvSpPr>
            <a:spLocks noGrp="1"/>
          </p:cNvSpPr>
          <p:nvPr>
            <p:ph type="title"/>
          </p:nvPr>
        </p:nvSpPr>
        <p:spPr>
          <a:xfrm>
            <a:off x="539999" y="662796"/>
            <a:ext cx="10080000" cy="440661"/>
          </a:xfrm>
        </p:spPr>
        <p:txBody>
          <a:bodyPr/>
          <a:lstStyle/>
          <a:p>
            <a:r>
              <a:rPr lang="en-US" dirty="0"/>
              <a:t>Fix the bridge 4</a:t>
            </a:r>
          </a:p>
        </p:txBody>
      </p:sp>
      <p:sp>
        <p:nvSpPr>
          <p:cNvPr id="5" name="TextBox 4">
            <a:extLst>
              <a:ext uri="{FF2B5EF4-FFF2-40B4-BE49-F238E27FC236}">
                <a16:creationId xmlns:a16="http://schemas.microsoft.com/office/drawing/2014/main" id="{AA22A101-81D3-2EAF-F79E-A3AC79F4FAD3}"/>
              </a:ext>
            </a:extLst>
          </p:cNvPr>
          <p:cNvSpPr txBox="1"/>
          <p:nvPr/>
        </p:nvSpPr>
        <p:spPr>
          <a:xfrm>
            <a:off x="539999" y="1426866"/>
            <a:ext cx="9920335" cy="769441"/>
          </a:xfrm>
          <a:prstGeom prst="rect">
            <a:avLst/>
          </a:prstGeom>
          <a:noFill/>
        </p:spPr>
        <p:txBody>
          <a:bodyPr wrap="square" rtlCol="0">
            <a:spAutoFit/>
          </a:bodyPr>
          <a:lstStyle/>
          <a:p>
            <a:r>
              <a:rPr lang="en-GB" sz="2200" dirty="0">
                <a:latin typeface="Century Gothic" panose="020B0502020202020204" pitchFamily="34" charset="0"/>
              </a:rPr>
              <a:t>Can your group find an answer to the question below? Debate the question and agree a response.</a:t>
            </a:r>
          </a:p>
        </p:txBody>
      </p:sp>
      <p:sp>
        <p:nvSpPr>
          <p:cNvPr id="4" name="Vertical Title 1">
            <a:extLst>
              <a:ext uri="{FF2B5EF4-FFF2-40B4-BE49-F238E27FC236}">
                <a16:creationId xmlns:a16="http://schemas.microsoft.com/office/drawing/2014/main" id="{6E373B09-9C55-1773-555D-4DAA0BF7D63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3" name="Speech Bubble: Rectangle with Corners Rounded 2">
            <a:extLst>
              <a:ext uri="{FF2B5EF4-FFF2-40B4-BE49-F238E27FC236}">
                <a16:creationId xmlns:a16="http://schemas.microsoft.com/office/drawing/2014/main" id="{B5839B1D-DC00-71BF-F588-910C77BAECD9}"/>
              </a:ext>
            </a:extLst>
          </p:cNvPr>
          <p:cNvSpPr/>
          <p:nvPr/>
        </p:nvSpPr>
        <p:spPr>
          <a:xfrm>
            <a:off x="483410" y="2943103"/>
            <a:ext cx="4560615" cy="2182985"/>
          </a:xfrm>
          <a:prstGeom prst="wedgeRoundRectCallout">
            <a:avLst>
              <a:gd name="adj1" fmla="val -51544"/>
              <a:gd name="adj2" fmla="val 87740"/>
              <a:gd name="adj3" fmla="val 16667"/>
            </a:avLst>
          </a:prstGeom>
          <a:solidFill>
            <a:srgbClr val="F6E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r>
              <a:rPr lang="en-GB" sz="2200" b="1" dirty="0">
                <a:solidFill>
                  <a:schemeClr val="tx1"/>
                </a:solidFill>
                <a:latin typeface="Century Gothic" panose="020B0502020202020204" pitchFamily="34" charset="0"/>
              </a:rPr>
              <a:t>If protons and neutrons have a relative mass of 1, why is the relative atomic mass of chlorine 35.5?</a:t>
            </a:r>
          </a:p>
        </p:txBody>
      </p:sp>
      <p:pic>
        <p:nvPicPr>
          <p:cNvPr id="8" name="Picture 7" descr="A diagram of two weighing scales, the left is labelled hypothetically and the right is labelled in reality. The left has four Cl atoms all with mass numbers of 35.5. The right has four Cl atoms, but three have mass numbers of 35 and one has a mass number of 37">
            <a:extLst>
              <a:ext uri="{FF2B5EF4-FFF2-40B4-BE49-F238E27FC236}">
                <a16:creationId xmlns:a16="http://schemas.microsoft.com/office/drawing/2014/main" id="{08188F2D-78CA-DBE6-B03F-CAA2799DCE7D}"/>
              </a:ext>
            </a:extLst>
          </p:cNvPr>
          <p:cNvPicPr>
            <a:picLocks noChangeAspect="1"/>
          </p:cNvPicPr>
          <p:nvPr/>
        </p:nvPicPr>
        <p:blipFill>
          <a:blip r:embed="rId2" cstate="print">
            <a:extLst>
              <a:ext uri="{28A0092B-C50C-407E-A947-70E740481C1C}">
                <a14:useLocalDpi xmlns:a14="http://schemas.microsoft.com/office/drawing/2010/main"/>
              </a:ext>
            </a:extLst>
          </a:blip>
          <a:srcRect t="21988" b="14173"/>
          <a:stretch/>
        </p:blipFill>
        <p:spPr>
          <a:xfrm>
            <a:off x="5579999" y="2519717"/>
            <a:ext cx="4560615" cy="2911418"/>
          </a:xfrm>
          <a:prstGeom prst="rect">
            <a:avLst/>
          </a:prstGeom>
        </p:spPr>
      </p:pic>
    </p:spTree>
    <p:extLst>
      <p:ext uri="{BB962C8B-B14F-4D97-AF65-F5344CB8AC3E}">
        <p14:creationId xmlns:p14="http://schemas.microsoft.com/office/powerpoint/2010/main" val="17870303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400CBC-3FA6-B224-8598-60770378E7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6802D02-639D-454E-7310-B0F21D15F2A0}"/>
              </a:ext>
            </a:extLst>
          </p:cNvPr>
          <p:cNvSpPr>
            <a:spLocks noGrp="1"/>
          </p:cNvSpPr>
          <p:nvPr>
            <p:ph type="title"/>
          </p:nvPr>
        </p:nvSpPr>
        <p:spPr>
          <a:xfrm>
            <a:off x="539999" y="540000"/>
            <a:ext cx="10568987" cy="440661"/>
          </a:xfrm>
        </p:spPr>
        <p:txBody>
          <a:bodyPr/>
          <a:lstStyle/>
          <a:p>
            <a:r>
              <a:rPr lang="en-US" dirty="0"/>
              <a:t>Fix the bridge 4 – sample answer</a:t>
            </a:r>
          </a:p>
        </p:txBody>
      </p:sp>
      <p:sp>
        <p:nvSpPr>
          <p:cNvPr id="4" name="Vertical Title 1">
            <a:extLst>
              <a:ext uri="{FF2B5EF4-FFF2-40B4-BE49-F238E27FC236}">
                <a16:creationId xmlns:a16="http://schemas.microsoft.com/office/drawing/2014/main" id="{BF720BD7-43EF-4491-675A-C4179082DA87}"/>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extBox 4">
            <a:extLst>
              <a:ext uri="{FF2B5EF4-FFF2-40B4-BE49-F238E27FC236}">
                <a16:creationId xmlns:a16="http://schemas.microsoft.com/office/drawing/2014/main" id="{B4BFCEAB-E161-B69A-A7DE-6E10CAA4011F}"/>
              </a:ext>
            </a:extLst>
          </p:cNvPr>
          <p:cNvSpPr txBox="1"/>
          <p:nvPr/>
        </p:nvSpPr>
        <p:spPr>
          <a:xfrm>
            <a:off x="539999" y="1620948"/>
            <a:ext cx="10326659" cy="2677656"/>
          </a:xfrm>
          <a:prstGeom prst="rect">
            <a:avLst/>
          </a:prstGeom>
          <a:noFill/>
        </p:spPr>
        <p:txBody>
          <a:bodyPr wrap="square">
            <a:spAutoFit/>
          </a:bodyPr>
          <a:lstStyle/>
          <a:p>
            <a:r>
              <a:rPr lang="en-GB" sz="2800" dirty="0">
                <a:latin typeface="Century Gothic" panose="020B0502020202020204" pitchFamily="34" charset="0"/>
              </a:rPr>
              <a:t>The relative atomic mass of an element is a weighted average of the masses of the atoms of the isotopes. </a:t>
            </a:r>
          </a:p>
          <a:p>
            <a:r>
              <a:rPr lang="en-GB" sz="2800" dirty="0">
                <a:latin typeface="Century Gothic" panose="020B0502020202020204" pitchFamily="34" charset="0"/>
              </a:rPr>
              <a:t>Chlorine has two isotopes: </a:t>
            </a:r>
            <a:r>
              <a:rPr lang="en-GB" sz="2800" baseline="30000" dirty="0">
                <a:latin typeface="Century Gothic" panose="020B0502020202020204" pitchFamily="34" charset="0"/>
              </a:rPr>
              <a:t>35</a:t>
            </a:r>
            <a:r>
              <a:rPr lang="en-GB" sz="2800" dirty="0">
                <a:latin typeface="Century Gothic" panose="020B0502020202020204" pitchFamily="34" charset="0"/>
              </a:rPr>
              <a:t>Cl and </a:t>
            </a:r>
            <a:r>
              <a:rPr lang="en-GB" sz="2800" baseline="30000" dirty="0">
                <a:latin typeface="Century Gothic" panose="020B0502020202020204" pitchFamily="34" charset="0"/>
              </a:rPr>
              <a:t>37</a:t>
            </a:r>
            <a:r>
              <a:rPr lang="en-GB" sz="2800" dirty="0">
                <a:latin typeface="Century Gothic" panose="020B0502020202020204" pitchFamily="34" charset="0"/>
              </a:rPr>
              <a:t>Cl, but the relative atomic mass of chlorine is not 36. In any sample of chlorine, 75% of the atoms are </a:t>
            </a:r>
            <a:r>
              <a:rPr lang="en-GB" sz="2800" baseline="30000" dirty="0">
                <a:latin typeface="Century Gothic" panose="020B0502020202020204" pitchFamily="34" charset="0"/>
              </a:rPr>
              <a:t>35</a:t>
            </a:r>
            <a:r>
              <a:rPr lang="en-GB" sz="2800" dirty="0">
                <a:latin typeface="Century Gothic" panose="020B0502020202020204" pitchFamily="34" charset="0"/>
              </a:rPr>
              <a:t>Cl and the remaining 25 % are </a:t>
            </a:r>
            <a:r>
              <a:rPr lang="en-GB" sz="2800" baseline="30000" dirty="0">
                <a:latin typeface="Century Gothic" panose="020B0502020202020204" pitchFamily="34" charset="0"/>
              </a:rPr>
              <a:t>37</a:t>
            </a:r>
            <a:r>
              <a:rPr lang="en-GB" sz="2800" dirty="0">
                <a:latin typeface="Century Gothic" panose="020B0502020202020204" pitchFamily="34" charset="0"/>
              </a:rPr>
              <a:t>Cl.</a:t>
            </a:r>
          </a:p>
        </p:txBody>
      </p:sp>
    </p:spTree>
    <p:extLst>
      <p:ext uri="{BB962C8B-B14F-4D97-AF65-F5344CB8AC3E}">
        <p14:creationId xmlns:p14="http://schemas.microsoft.com/office/powerpoint/2010/main" val="14479897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495EA0-4F18-E012-A04A-4FC4D9CC6AD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3F983D-8F7C-4493-43C6-C13CB1A99156}"/>
              </a:ext>
            </a:extLst>
          </p:cNvPr>
          <p:cNvSpPr>
            <a:spLocks noGrp="1"/>
          </p:cNvSpPr>
          <p:nvPr>
            <p:ph type="title"/>
          </p:nvPr>
        </p:nvSpPr>
        <p:spPr/>
        <p:txBody>
          <a:bodyPr/>
          <a:lstStyle/>
          <a:p>
            <a:r>
              <a:rPr lang="en-US" dirty="0"/>
              <a:t>Word bridge 5</a:t>
            </a:r>
          </a:p>
        </p:txBody>
      </p:sp>
      <p:sp>
        <p:nvSpPr>
          <p:cNvPr id="7" name="TextBox 6">
            <a:extLst>
              <a:ext uri="{FF2B5EF4-FFF2-40B4-BE49-F238E27FC236}">
                <a16:creationId xmlns:a16="http://schemas.microsoft.com/office/drawing/2014/main" id="{1A553E7C-B9B7-702A-555C-816DBA08669F}"/>
              </a:ext>
            </a:extLst>
          </p:cNvPr>
          <p:cNvSpPr txBox="1"/>
          <p:nvPr/>
        </p:nvSpPr>
        <p:spPr>
          <a:xfrm>
            <a:off x="307556" y="1005810"/>
            <a:ext cx="10544887" cy="1107996"/>
          </a:xfrm>
          <a:prstGeom prst="rect">
            <a:avLst/>
          </a:prstGeom>
          <a:noFill/>
        </p:spPr>
        <p:txBody>
          <a:bodyPr wrap="square">
            <a:spAutoFit/>
          </a:bodyPr>
          <a:lstStyle/>
          <a:p>
            <a:r>
              <a:rPr lang="en-GB" sz="2200" dirty="0">
                <a:effectLst/>
                <a:latin typeface="Century Gothic" panose="020B0502020202020204" pitchFamily="34" charset="0"/>
              </a:rPr>
              <a:t>Talk in your three to build the word bridge, from the start to </a:t>
            </a:r>
            <a:r>
              <a:rPr lang="en-GB" sz="2200">
                <a:effectLst/>
                <a:latin typeface="Century Gothic" panose="020B0502020202020204" pitchFamily="34" charset="0"/>
              </a:rPr>
              <a:t>the </a:t>
            </a:r>
            <a:r>
              <a:rPr lang="en-GB" sz="2200">
                <a:latin typeface="Century Gothic" panose="020B0502020202020204" pitchFamily="34" charset="0"/>
              </a:rPr>
              <a:t>finish</a:t>
            </a:r>
            <a:r>
              <a:rPr lang="en-GB" sz="2200">
                <a:effectLst/>
                <a:latin typeface="Century Gothic" panose="020B0502020202020204" pitchFamily="34" charset="0"/>
              </a:rPr>
              <a:t>. </a:t>
            </a:r>
            <a:r>
              <a:rPr lang="en-GB" sz="2200" dirty="0">
                <a:effectLst/>
                <a:latin typeface="Century Gothic" panose="020B0502020202020204" pitchFamily="34" charset="0"/>
              </a:rPr>
              <a:t>Link the words and use the fact to help you.</a:t>
            </a:r>
            <a:r>
              <a:rPr lang="en-GB" sz="2200" dirty="0">
                <a:latin typeface="Century Gothic" panose="020B0502020202020204" pitchFamily="34" charset="0"/>
              </a:rPr>
              <a:t> </a:t>
            </a:r>
            <a:r>
              <a:rPr lang="en-GB" sz="2200" dirty="0">
                <a:effectLst/>
                <a:latin typeface="Century Gothic" panose="020B0502020202020204" pitchFamily="34" charset="0"/>
              </a:rPr>
              <a:t>Keep to your speaking role – either A, B or C.</a:t>
            </a:r>
            <a:endParaRPr lang="en-GB" sz="2200" dirty="0">
              <a:latin typeface="Century Gothic" panose="020B0502020202020204" pitchFamily="34" charset="0"/>
            </a:endParaRPr>
          </a:p>
        </p:txBody>
      </p:sp>
      <p:sp>
        <p:nvSpPr>
          <p:cNvPr id="6" name="Vertical Title 1">
            <a:extLst>
              <a:ext uri="{FF2B5EF4-FFF2-40B4-BE49-F238E27FC236}">
                <a16:creationId xmlns:a16="http://schemas.microsoft.com/office/drawing/2014/main" id="{5803D6A3-76FA-CD53-2258-19C326B2BF9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graphicFrame>
        <p:nvGraphicFramePr>
          <p:cNvPr id="3" name="Table 2" descr="The fifth word bridge table, showing the starting words, the words to put in order armed with the fact, and the finishing words">
            <a:extLst>
              <a:ext uri="{FF2B5EF4-FFF2-40B4-BE49-F238E27FC236}">
                <a16:creationId xmlns:a16="http://schemas.microsoft.com/office/drawing/2014/main" id="{E2D47404-B9D9-1CBD-4065-9F35B6985792}"/>
              </a:ext>
            </a:extLst>
          </p:cNvPr>
          <p:cNvGraphicFramePr>
            <a:graphicFrameLocks noGrp="1"/>
          </p:cNvGraphicFramePr>
          <p:nvPr>
            <p:extLst>
              <p:ext uri="{D42A27DB-BD31-4B8C-83A1-F6EECF244321}">
                <p14:modId xmlns:p14="http://schemas.microsoft.com/office/powerpoint/2010/main" val="2310462827"/>
              </p:ext>
            </p:extLst>
          </p:nvPr>
        </p:nvGraphicFramePr>
        <p:xfrm>
          <a:off x="307556" y="2111760"/>
          <a:ext cx="10544887" cy="4480560"/>
        </p:xfrm>
        <a:graphic>
          <a:graphicData uri="http://schemas.openxmlformats.org/drawingml/2006/table">
            <a:tbl>
              <a:tblPr firstRow="1" bandRow="1">
                <a:tableStyleId>{2D5ABB26-0587-4C30-8999-92F81FD0307C}</a:tableStyleId>
              </a:tblPr>
              <a:tblGrid>
                <a:gridCol w="1537625">
                  <a:extLst>
                    <a:ext uri="{9D8B030D-6E8A-4147-A177-3AD203B41FA5}">
                      <a16:colId xmlns:a16="http://schemas.microsoft.com/office/drawing/2014/main" val="56584357"/>
                    </a:ext>
                  </a:extLst>
                </a:gridCol>
                <a:gridCol w="2733427">
                  <a:extLst>
                    <a:ext uri="{9D8B030D-6E8A-4147-A177-3AD203B41FA5}">
                      <a16:colId xmlns:a16="http://schemas.microsoft.com/office/drawing/2014/main" val="3623156845"/>
                    </a:ext>
                  </a:extLst>
                </a:gridCol>
                <a:gridCol w="3810625">
                  <a:extLst>
                    <a:ext uri="{9D8B030D-6E8A-4147-A177-3AD203B41FA5}">
                      <a16:colId xmlns:a16="http://schemas.microsoft.com/office/drawing/2014/main" val="615250945"/>
                    </a:ext>
                  </a:extLst>
                </a:gridCol>
                <a:gridCol w="2463210">
                  <a:extLst>
                    <a:ext uri="{9D8B030D-6E8A-4147-A177-3AD203B41FA5}">
                      <a16:colId xmlns:a16="http://schemas.microsoft.com/office/drawing/2014/main" val="598199109"/>
                    </a:ext>
                  </a:extLst>
                </a:gridCol>
              </a:tblGrid>
              <a:tr h="370840">
                <a:tc rowSpan="6">
                  <a:txBody>
                    <a:bodyPr/>
                    <a:lstStyle/>
                    <a:p>
                      <a:pPr algn="ctr"/>
                      <a:r>
                        <a:rPr lang="en-GB" sz="2400" b="1" dirty="0">
                          <a:latin typeface="Century Gothic" panose="020B0502020202020204" pitchFamily="34" charset="0"/>
                        </a:rPr>
                        <a:t>Start</a:t>
                      </a:r>
                    </a:p>
                    <a:p>
                      <a:pPr algn="ctr"/>
                      <a:endParaRPr lang="en-GB" sz="2400" b="1" dirty="0">
                        <a:latin typeface="Century Gothic" panose="020B0502020202020204" pitchFamily="34" charset="0"/>
                      </a:endParaRPr>
                    </a:p>
                    <a:p>
                      <a:pPr algn="ctr"/>
                      <a:endParaRPr lang="en-GB" sz="2400" b="1" dirty="0">
                        <a:latin typeface="Century Gothic" panose="020B0502020202020204" pitchFamily="34" charset="0"/>
                      </a:endParaRPr>
                    </a:p>
                    <a:p>
                      <a:pPr algn="ctr"/>
                      <a:endParaRPr lang="en-GB" sz="2400" kern="1200" dirty="0">
                        <a:solidFill>
                          <a:schemeClr val="tx1"/>
                        </a:solidFill>
                        <a:effectLst/>
                        <a:latin typeface="Century Gothic" panose="020B0502020202020204" pitchFamily="34" charset="0"/>
                        <a:ea typeface="+mn-ea"/>
                        <a:cs typeface="+mn-cs"/>
                      </a:endParaRPr>
                    </a:p>
                    <a:p>
                      <a:pPr algn="ctr"/>
                      <a:r>
                        <a:rPr lang="en-GB" sz="2400" kern="1200" dirty="0">
                          <a:solidFill>
                            <a:schemeClr val="tx1"/>
                          </a:solidFill>
                          <a:effectLst/>
                          <a:latin typeface="Century Gothic" panose="020B0502020202020204" pitchFamily="34" charset="0"/>
                          <a:ea typeface="+mn-ea"/>
                          <a:cs typeface="+mn-cs"/>
                        </a:rPr>
                        <a:t>In the plum pudding model the atom is</a:t>
                      </a:r>
                      <a:endParaRPr lang="en-GB" sz="2400" b="1" dirty="0">
                        <a:latin typeface="Century Gothic" panose="020B0502020202020204" pitchFamily="34" charset="0"/>
                      </a:endParaRPr>
                    </a:p>
                    <a:p>
                      <a:pPr algn="ctr"/>
                      <a:endParaRPr lang="en-GB" sz="2400" b="1" dirty="0">
                        <a:latin typeface="Century Gothic" panose="020B0502020202020204" pitchFamily="34" charset="0"/>
                      </a:endParaRPr>
                    </a:p>
                    <a:p>
                      <a:pPr algn="ctr"/>
                      <a:endParaRPr lang="en-GB" sz="2400" b="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tc gridSpan="2">
                  <a:txBody>
                    <a:bodyPr/>
                    <a:lstStyle/>
                    <a:p>
                      <a:pPr algn="ctr"/>
                      <a:r>
                        <a:rPr lang="en-GB" sz="2400" b="1" dirty="0">
                          <a:latin typeface="Century Gothic" panose="020B0502020202020204" pitchFamily="34" charset="0"/>
                        </a:rPr>
                        <a:t>Fact </a:t>
                      </a:r>
                    </a:p>
                    <a:p>
                      <a:r>
                        <a:rPr lang="en-GB" sz="2400" kern="1200" dirty="0">
                          <a:solidFill>
                            <a:schemeClr val="tx1"/>
                          </a:solidFill>
                          <a:effectLst/>
                          <a:latin typeface="Century Gothic" panose="020B0502020202020204" pitchFamily="34" charset="0"/>
                          <a:ea typeface="+mn-ea"/>
                          <a:cs typeface="+mn-cs"/>
                        </a:rPr>
                        <a:t>Rutherford's gold foil experiment led to the rejection of the plum pudding model in favour of the nuclear model.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rowSpan="6">
                  <a:txBody>
                    <a:bodyPr/>
                    <a:lstStyle/>
                    <a:p>
                      <a:pPr algn="ctr"/>
                      <a:r>
                        <a:rPr lang="en-GB" sz="2400" b="1" dirty="0">
                          <a:latin typeface="Century Gothic" panose="020B0502020202020204" pitchFamily="34" charset="0"/>
                        </a:rPr>
                        <a:t>End</a:t>
                      </a:r>
                    </a:p>
                    <a:p>
                      <a:pPr algn="ctr"/>
                      <a:endParaRPr lang="en-GB" sz="2400" b="1" kern="1200" dirty="0">
                        <a:solidFill>
                          <a:schemeClr val="tx1"/>
                        </a:solidFill>
                        <a:effectLst/>
                        <a:latin typeface="Century Gothic" panose="020B0502020202020204" pitchFamily="34" charset="0"/>
                        <a:ea typeface="+mn-ea"/>
                        <a:cs typeface="+mn-cs"/>
                      </a:endParaRPr>
                    </a:p>
                    <a:p>
                      <a:pPr algn="ctr"/>
                      <a:endParaRPr lang="en-GB" sz="2400" b="1" kern="1200" dirty="0">
                        <a:solidFill>
                          <a:schemeClr val="tx1"/>
                        </a:solidFill>
                        <a:effectLst/>
                        <a:latin typeface="Century Gothic" panose="020B0502020202020204" pitchFamily="34" charset="0"/>
                        <a:ea typeface="+mn-ea"/>
                        <a:cs typeface="+mn-cs"/>
                      </a:endParaRPr>
                    </a:p>
                    <a:p>
                      <a:pPr algn="ctr"/>
                      <a:r>
                        <a:rPr lang="en-GB" sz="2400" b="1" kern="1200" dirty="0">
                          <a:solidFill>
                            <a:schemeClr val="tx1"/>
                          </a:solidFill>
                          <a:effectLst/>
                          <a:latin typeface="Century Gothic" panose="020B0502020202020204" pitchFamily="34" charset="0"/>
                          <a:ea typeface="+mn-ea"/>
                          <a:cs typeface="+mn-cs"/>
                        </a:rPr>
                        <a:t> </a:t>
                      </a:r>
                    </a:p>
                    <a:p>
                      <a:pPr algn="ctr"/>
                      <a:r>
                        <a:rPr lang="en-GB" sz="2400" kern="1200" dirty="0">
                          <a:solidFill>
                            <a:schemeClr val="tx1"/>
                          </a:solidFill>
                          <a:effectLst/>
                          <a:latin typeface="Century Gothic" panose="020B0502020202020204" pitchFamily="34" charset="0"/>
                          <a:ea typeface="+mn-ea"/>
                          <a:cs typeface="+mn-cs"/>
                        </a:rPr>
                        <a:t>the atom’s    positive charge is concentrated in a tiny, dense nucleus.</a:t>
                      </a:r>
                      <a:endParaRPr lang="en-GB" sz="2400" b="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extLst>
                  <a:ext uri="{0D108BD9-81ED-4DB2-BD59-A6C34878D82A}">
                    <a16:rowId xmlns:a16="http://schemas.microsoft.com/office/drawing/2014/main" val="2145895660"/>
                  </a:ext>
                </a:extLst>
              </a:tr>
              <a:tr h="370840">
                <a:tc vMerge="1">
                  <a:txBody>
                    <a:bodyPr/>
                    <a:lstStyle/>
                    <a:p>
                      <a:endParaRPr lang="en-GB"/>
                    </a:p>
                  </a:txBody>
                  <a:tcPr/>
                </a:tc>
                <a:tc gridSpan="2">
                  <a:txBody>
                    <a:bodyPr/>
                    <a:lstStyle/>
                    <a:p>
                      <a:pPr algn="ctr"/>
                      <a:r>
                        <a:rPr lang="en-GB" sz="2400" b="1" dirty="0">
                          <a:solidFill>
                            <a:schemeClr val="bg1"/>
                          </a:solidFill>
                          <a:latin typeface="Century Gothic" panose="020B0502020202020204" pitchFamily="34" charset="0"/>
                        </a:rPr>
                        <a:t>Link these 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hMerge="1">
                  <a:txBody>
                    <a:bodyPr/>
                    <a:lstStyle/>
                    <a:p>
                      <a:endParaRPr lang="en-GB"/>
                    </a:p>
                  </a:txBody>
                  <a:tcPr/>
                </a:tc>
                <a:tc vMerge="1">
                  <a:txBody>
                    <a:bodyPr/>
                    <a:lstStyle/>
                    <a:p>
                      <a:endParaRPr lang="en-GB"/>
                    </a:p>
                  </a:txBody>
                  <a:tcPr/>
                </a:tc>
                <a:extLst>
                  <a:ext uri="{0D108BD9-81ED-4DB2-BD59-A6C34878D82A}">
                    <a16:rowId xmlns:a16="http://schemas.microsoft.com/office/drawing/2014/main" val="3667614111"/>
                  </a:ext>
                </a:extLst>
              </a:tr>
              <a:tr h="370840">
                <a:tc vMerge="1">
                  <a:txBody>
                    <a:bodyPr/>
                    <a:lstStyle/>
                    <a:p>
                      <a:endParaRPr lang="en-GB"/>
                    </a:p>
                  </a:txBody>
                  <a:tcPr/>
                </a:tc>
                <a:tc gridSpan="2">
                  <a:txBody>
                    <a:bodyPr/>
                    <a:lstStyle/>
                    <a:p>
                      <a:pPr algn="ctr"/>
                      <a:r>
                        <a:rPr lang="en-GB" sz="2400" b="1" dirty="0">
                          <a:solidFill>
                            <a:schemeClr val="tx1"/>
                          </a:solidFill>
                          <a:latin typeface="Century Gothic" panose="020B0502020202020204" pitchFamily="34" charset="0"/>
                        </a:rPr>
                        <a:t>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b="0">
                        <a:solidFill>
                          <a:schemeClr val="bg1">
                            <a:lumMod val="50000"/>
                          </a:schemeClr>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51400160"/>
                  </a:ext>
                </a:extLst>
              </a:tr>
              <a:tr h="370840">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positive charge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2400" b="0" dirty="0">
                          <a:solidFill>
                            <a:schemeClr val="tx1"/>
                          </a:solidFill>
                          <a:latin typeface="Century Gothic" panose="020B0502020202020204" pitchFamily="34" charset="0"/>
                        </a:rPr>
                        <a:t>negative electrons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22431615"/>
                  </a:ext>
                </a:extLst>
              </a:tr>
              <a:tr h="370840">
                <a:tc vMerge="1">
                  <a:txBody>
                    <a:bodyPr/>
                    <a:lstStyle/>
                    <a:p>
                      <a:endParaRPr lang="en-GB"/>
                    </a:p>
                  </a:txBody>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rebounded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Century Gothic" panose="020B0502020202020204" pitchFamily="34" charset="0"/>
                        </a:rPr>
                        <a:t>alpha particles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61556393"/>
                  </a:ext>
                </a:extLst>
              </a:tr>
              <a:tr h="370840">
                <a:tc vMerge="1">
                  <a:txBody>
                    <a:bodyPr/>
                    <a:lstStyle/>
                    <a:p>
                      <a:endParaRPr lang="en-GB"/>
                    </a:p>
                  </a:txBody>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pass straight through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2400" b="0" dirty="0">
                          <a:solidFill>
                            <a:schemeClr val="tx1"/>
                          </a:solidFill>
                          <a:latin typeface="Century Gothic" panose="020B0502020202020204" pitchFamily="34" charset="0"/>
                        </a:rPr>
                        <a:t>deflected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tc>
                <a:extLst>
                  <a:ext uri="{0D108BD9-81ED-4DB2-BD59-A6C34878D82A}">
                    <a16:rowId xmlns:a16="http://schemas.microsoft.com/office/drawing/2014/main" val="2741452174"/>
                  </a:ext>
                </a:extLst>
              </a:tr>
            </a:tbl>
          </a:graphicData>
        </a:graphic>
      </p:graphicFrame>
      <p:sp>
        <p:nvSpPr>
          <p:cNvPr id="4" name="Isosceles Triangle 3" descr="An arrow head indicating that learners link the words in the table, with the help of the fact, to get from the starting words to the finishing words">
            <a:extLst>
              <a:ext uri="{FF2B5EF4-FFF2-40B4-BE49-F238E27FC236}">
                <a16:creationId xmlns:a16="http://schemas.microsoft.com/office/drawing/2014/main" id="{F1EAB3A6-DE29-36FE-DC63-6060D7DEDCBB}"/>
              </a:ext>
            </a:extLst>
          </p:cNvPr>
          <p:cNvSpPr/>
          <p:nvPr/>
        </p:nvSpPr>
        <p:spPr>
          <a:xfrm rot="5400000">
            <a:off x="8115420" y="3598363"/>
            <a:ext cx="993010" cy="462323"/>
          </a:xfrm>
          <a:prstGeom prst="triangl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56654FB6-75AC-4C2A-DBD8-12CD57AF18C0}"/>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40000" y="2600605"/>
            <a:ext cx="1010337" cy="1103046"/>
          </a:xfrm>
          <a:prstGeom prst="rect">
            <a:avLst/>
          </a:prstGeom>
        </p:spPr>
      </p:pic>
      <p:pic>
        <p:nvPicPr>
          <p:cNvPr id="10" name="Picture 9">
            <a:extLst>
              <a:ext uri="{FF2B5EF4-FFF2-40B4-BE49-F238E27FC236}">
                <a16:creationId xmlns:a16="http://schemas.microsoft.com/office/drawing/2014/main" id="{C69705F0-441D-7935-C58C-C46DB42ED50D}"/>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225644" y="2600605"/>
            <a:ext cx="958573" cy="994265"/>
          </a:xfrm>
          <a:prstGeom prst="rect">
            <a:avLst/>
          </a:prstGeom>
        </p:spPr>
      </p:pic>
    </p:spTree>
    <p:extLst>
      <p:ext uri="{BB962C8B-B14F-4D97-AF65-F5344CB8AC3E}">
        <p14:creationId xmlns:p14="http://schemas.microsoft.com/office/powerpoint/2010/main" val="25244750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F880FB-1540-AA02-2301-40ED2CE73A2D}"/>
            </a:ext>
          </a:extLst>
        </p:cNvPr>
        <p:cNvGrpSpPr/>
        <p:nvPr/>
      </p:nvGrpSpPr>
      <p:grpSpPr>
        <a:xfrm>
          <a:off x="0" y="0"/>
          <a:ext cx="0" cy="0"/>
          <a:chOff x="0" y="0"/>
          <a:chExt cx="0" cy="0"/>
        </a:xfrm>
      </p:grpSpPr>
      <p:sp>
        <p:nvSpPr>
          <p:cNvPr id="7" name="Vertical Title 1">
            <a:extLst>
              <a:ext uri="{FF2B5EF4-FFF2-40B4-BE49-F238E27FC236}">
                <a16:creationId xmlns:a16="http://schemas.microsoft.com/office/drawing/2014/main" id="{2F01A33E-E2AB-BAF0-287A-2A91D030BBA3}"/>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E44FA96A-8FBC-B481-0422-CC37CFED104B}"/>
              </a:ext>
            </a:extLst>
          </p:cNvPr>
          <p:cNvSpPr>
            <a:spLocks noGrp="1"/>
          </p:cNvSpPr>
          <p:nvPr>
            <p:ph type="title"/>
          </p:nvPr>
        </p:nvSpPr>
        <p:spPr>
          <a:xfrm>
            <a:off x="540000" y="540000"/>
            <a:ext cx="10080000" cy="440661"/>
          </a:xfrm>
        </p:spPr>
        <p:txBody>
          <a:bodyPr/>
          <a:lstStyle/>
          <a:p>
            <a:r>
              <a:rPr lang="en-US" dirty="0"/>
              <a:t>Word bridge 5 </a:t>
            </a:r>
            <a:r>
              <a:rPr lang="en-US" dirty="0">
                <a:latin typeface="Aptos" panose="020B0004020202020204" pitchFamily="34" charset="0"/>
              </a:rPr>
              <a:t>– </a:t>
            </a:r>
            <a:r>
              <a:rPr lang="en-US" dirty="0"/>
              <a:t>sample answer</a:t>
            </a:r>
          </a:p>
        </p:txBody>
      </p:sp>
      <p:sp>
        <p:nvSpPr>
          <p:cNvPr id="3" name="TextBox 2">
            <a:extLst>
              <a:ext uri="{FF2B5EF4-FFF2-40B4-BE49-F238E27FC236}">
                <a16:creationId xmlns:a16="http://schemas.microsoft.com/office/drawing/2014/main" id="{54F25822-AB07-99EE-C861-3F0D0BE6AF5A}"/>
              </a:ext>
            </a:extLst>
          </p:cNvPr>
          <p:cNvSpPr txBox="1"/>
          <p:nvPr/>
        </p:nvSpPr>
        <p:spPr>
          <a:xfrm>
            <a:off x="408214" y="2024743"/>
            <a:ext cx="10396144" cy="3539430"/>
          </a:xfrm>
          <a:prstGeom prst="rect">
            <a:avLst/>
          </a:prstGeom>
          <a:noFill/>
        </p:spPr>
        <p:txBody>
          <a:bodyPr wrap="square" rtlCol="0">
            <a:spAutoFit/>
          </a:bodyPr>
          <a:lstStyle/>
          <a:p>
            <a:r>
              <a:rPr lang="en-GB" sz="2800" kern="1200" dirty="0">
                <a:solidFill>
                  <a:schemeClr val="tx1"/>
                </a:solidFill>
                <a:effectLst/>
                <a:latin typeface="Century Gothic" panose="020B0502020202020204" pitchFamily="34" charset="0"/>
              </a:rPr>
              <a:t>In the plum pudding model the atom is a ball of </a:t>
            </a:r>
            <a:r>
              <a:rPr lang="en-GB" sz="2800" u="sng" kern="1200" dirty="0">
                <a:solidFill>
                  <a:schemeClr val="tx1"/>
                </a:solidFill>
                <a:effectLst/>
                <a:latin typeface="Century Gothic" panose="020B0502020202020204" pitchFamily="34" charset="0"/>
              </a:rPr>
              <a:t>positive charge </a:t>
            </a:r>
            <a:r>
              <a:rPr lang="en-GB" sz="2800" dirty="0">
                <a:effectLst/>
                <a:latin typeface="Century Gothic" panose="020B0502020202020204" pitchFamily="34" charset="0"/>
                <a:ea typeface="Aptos" panose="020B0004020202020204" pitchFamily="34" charset="0"/>
                <a:cs typeface="Times New Roman" panose="02020603050405020304" pitchFamily="18" charset="0"/>
              </a:rPr>
              <a:t>with </a:t>
            </a:r>
            <a:r>
              <a:rPr lang="en-GB" sz="2800" u="sng" dirty="0">
                <a:effectLst/>
                <a:latin typeface="Century Gothic" panose="020B0502020202020204" pitchFamily="34" charset="0"/>
                <a:ea typeface="Aptos" panose="020B0004020202020204" pitchFamily="34" charset="0"/>
                <a:cs typeface="Times New Roman" panose="02020603050405020304" pitchFamily="18" charset="0"/>
              </a:rPr>
              <a:t>negative electrons </a:t>
            </a:r>
            <a:r>
              <a:rPr lang="en-GB" sz="2800" dirty="0">
                <a:effectLst/>
                <a:latin typeface="Century Gothic" panose="020B0502020202020204" pitchFamily="34" charset="0"/>
                <a:ea typeface="Aptos" panose="020B0004020202020204" pitchFamily="34" charset="0"/>
                <a:cs typeface="Times New Roman" panose="02020603050405020304" pitchFamily="18" charset="0"/>
              </a:rPr>
              <a:t>embedded in it.  </a:t>
            </a:r>
            <a:r>
              <a:rPr lang="en-GB" sz="2800" u="sng" dirty="0">
                <a:effectLst/>
                <a:latin typeface="Century Gothic" panose="020B0502020202020204" pitchFamily="34" charset="0"/>
                <a:ea typeface="Aptos" panose="020B0004020202020204" pitchFamily="34" charset="0"/>
                <a:cs typeface="Times New Roman" panose="02020603050405020304" pitchFamily="18" charset="0"/>
              </a:rPr>
              <a:t>Alpha </a:t>
            </a:r>
            <a:r>
              <a:rPr lang="en-GB" sz="2800" u="sng" dirty="0">
                <a:latin typeface="Century Gothic" panose="020B0502020202020204" pitchFamily="34" charset="0"/>
                <a:ea typeface="Aptos" panose="020B0004020202020204" pitchFamily="34" charset="0"/>
                <a:cs typeface="Times New Roman" panose="02020603050405020304" pitchFamily="18" charset="0"/>
              </a:rPr>
              <a:t>particles</a:t>
            </a:r>
            <a:r>
              <a:rPr lang="en-GB" sz="2800" u="sng" dirty="0">
                <a:effectLst/>
                <a:latin typeface="Century Gothic" panose="020B0502020202020204" pitchFamily="34" charset="0"/>
                <a:ea typeface="Aptos" panose="020B0004020202020204" pitchFamily="34" charset="0"/>
                <a:cs typeface="Times New Roman" panose="02020603050405020304" pitchFamily="18" charset="0"/>
              </a:rPr>
              <a:t> </a:t>
            </a:r>
            <a:r>
              <a:rPr lang="en-GB" sz="2800" dirty="0">
                <a:effectLst/>
                <a:latin typeface="Century Gothic" panose="020B0502020202020204" pitchFamily="34" charset="0"/>
                <a:ea typeface="Aptos" panose="020B0004020202020204" pitchFamily="34" charset="0"/>
                <a:cs typeface="Times New Roman" panose="02020603050405020304" pitchFamily="18" charset="0"/>
              </a:rPr>
              <a:t>were expected to </a:t>
            </a:r>
            <a:r>
              <a:rPr lang="en-GB" sz="2800" u="sng" dirty="0">
                <a:effectLst/>
                <a:latin typeface="Century Gothic" panose="020B0502020202020204" pitchFamily="34" charset="0"/>
                <a:ea typeface="Aptos" panose="020B0004020202020204" pitchFamily="34" charset="0"/>
                <a:cs typeface="Times New Roman" panose="02020603050405020304" pitchFamily="18" charset="0"/>
              </a:rPr>
              <a:t>pass straight through, </a:t>
            </a:r>
            <a:r>
              <a:rPr lang="en-GB" sz="2800" dirty="0">
                <a:effectLst/>
                <a:latin typeface="Century Gothic" panose="020B0502020202020204" pitchFamily="34" charset="0"/>
                <a:ea typeface="Aptos" panose="020B0004020202020204" pitchFamily="34" charset="0"/>
                <a:cs typeface="Times New Roman" panose="02020603050405020304" pitchFamily="18" charset="0"/>
              </a:rPr>
              <a:t>but some were </a:t>
            </a:r>
            <a:r>
              <a:rPr lang="en-GB" sz="2800" u="sng" dirty="0">
                <a:effectLst/>
                <a:latin typeface="Century Gothic" panose="020B0502020202020204" pitchFamily="34" charset="0"/>
                <a:ea typeface="Aptos" panose="020B0004020202020204" pitchFamily="34" charset="0"/>
                <a:cs typeface="Times New Roman" panose="02020603050405020304" pitchFamily="18" charset="0"/>
              </a:rPr>
              <a:t>deflected</a:t>
            </a:r>
            <a:r>
              <a:rPr lang="en-GB" sz="2800" dirty="0">
                <a:effectLst/>
                <a:latin typeface="Century Gothic" panose="020B0502020202020204" pitchFamily="34" charset="0"/>
                <a:ea typeface="Aptos" panose="020B0004020202020204" pitchFamily="34" charset="0"/>
                <a:cs typeface="Times New Roman" panose="02020603050405020304" pitchFamily="18" charset="0"/>
              </a:rPr>
              <a:t> and others </a:t>
            </a:r>
            <a:r>
              <a:rPr lang="en-GB" sz="2800" u="sng" dirty="0">
                <a:effectLst/>
                <a:latin typeface="Century Gothic" panose="020B0502020202020204" pitchFamily="34" charset="0"/>
                <a:ea typeface="Aptos" panose="020B0004020202020204" pitchFamily="34" charset="0"/>
                <a:cs typeface="Times New Roman" panose="02020603050405020304" pitchFamily="18" charset="0"/>
              </a:rPr>
              <a:t>rebounded</a:t>
            </a:r>
            <a:r>
              <a:rPr lang="en-GB" sz="2800" dirty="0">
                <a:effectLst/>
                <a:latin typeface="Century Gothic" panose="020B0502020202020204" pitchFamily="34" charset="0"/>
                <a:ea typeface="Aptos" panose="020B0004020202020204" pitchFamily="34" charset="0"/>
                <a:cs typeface="Times New Roman" panose="02020603050405020304" pitchFamily="18" charset="0"/>
              </a:rPr>
              <a:t> which suggests that the </a:t>
            </a:r>
            <a:r>
              <a:rPr lang="en-GB" sz="2800" kern="1200" dirty="0">
                <a:solidFill>
                  <a:schemeClr val="tx1"/>
                </a:solidFill>
                <a:effectLst/>
                <a:latin typeface="Century Gothic" panose="020B0502020202020204" pitchFamily="34" charset="0"/>
              </a:rPr>
              <a:t>atom’s positive charge is concentrated in a tiny, dense nucleus.</a:t>
            </a:r>
            <a:endParaRPr lang="en-GB" sz="2800" b="0" dirty="0">
              <a:latin typeface="Century Gothic" panose="020B0502020202020204" pitchFamily="34" charset="0"/>
            </a:endParaRPr>
          </a:p>
          <a:p>
            <a:endParaRPr lang="en-GB" sz="2800" b="1" dirty="0">
              <a:latin typeface="Century Gothic" panose="020B0502020202020204" pitchFamily="34" charset="0"/>
            </a:endParaRPr>
          </a:p>
          <a:p>
            <a:endParaRPr lang="en-GB" sz="2800" dirty="0">
              <a:latin typeface="Century Gothic" panose="020B0502020202020204" pitchFamily="34" charset="0"/>
            </a:endParaRPr>
          </a:p>
        </p:txBody>
      </p:sp>
    </p:spTree>
    <p:extLst>
      <p:ext uri="{BB962C8B-B14F-4D97-AF65-F5344CB8AC3E}">
        <p14:creationId xmlns:p14="http://schemas.microsoft.com/office/powerpoint/2010/main" val="35170331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09D330-D663-BCA8-C091-B1F6C23867B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BCFB88E-E77F-A4C8-2E29-85E6330A521A}"/>
              </a:ext>
            </a:extLst>
          </p:cNvPr>
          <p:cNvSpPr>
            <a:spLocks noGrp="1"/>
          </p:cNvSpPr>
          <p:nvPr>
            <p:ph type="title"/>
          </p:nvPr>
        </p:nvSpPr>
        <p:spPr>
          <a:xfrm>
            <a:off x="539999" y="629767"/>
            <a:ext cx="10080000" cy="440661"/>
          </a:xfrm>
        </p:spPr>
        <p:txBody>
          <a:bodyPr/>
          <a:lstStyle/>
          <a:p>
            <a:r>
              <a:rPr lang="en-US" dirty="0"/>
              <a:t>Fix the bridge 5</a:t>
            </a:r>
          </a:p>
        </p:txBody>
      </p:sp>
      <p:sp>
        <p:nvSpPr>
          <p:cNvPr id="3" name="TextBox 2">
            <a:extLst>
              <a:ext uri="{FF2B5EF4-FFF2-40B4-BE49-F238E27FC236}">
                <a16:creationId xmlns:a16="http://schemas.microsoft.com/office/drawing/2014/main" id="{14EC628D-7BFC-64F0-8E13-359687DC666E}"/>
              </a:ext>
            </a:extLst>
          </p:cNvPr>
          <p:cNvSpPr txBox="1"/>
          <p:nvPr/>
        </p:nvSpPr>
        <p:spPr>
          <a:xfrm>
            <a:off x="489759" y="1426866"/>
            <a:ext cx="9920335" cy="769441"/>
          </a:xfrm>
          <a:prstGeom prst="rect">
            <a:avLst/>
          </a:prstGeom>
          <a:noFill/>
        </p:spPr>
        <p:txBody>
          <a:bodyPr wrap="square" rtlCol="0">
            <a:spAutoFit/>
          </a:bodyPr>
          <a:lstStyle/>
          <a:p>
            <a:r>
              <a:rPr lang="en-GB" sz="2200" dirty="0">
                <a:latin typeface="Century Gothic" panose="020B0502020202020204" pitchFamily="34" charset="0"/>
              </a:rPr>
              <a:t>Can your group find an answer to the question below? Debate the question and agree a response.</a:t>
            </a:r>
          </a:p>
        </p:txBody>
      </p:sp>
      <p:sp>
        <p:nvSpPr>
          <p:cNvPr id="4" name="Vertical Title 1">
            <a:extLst>
              <a:ext uri="{FF2B5EF4-FFF2-40B4-BE49-F238E27FC236}">
                <a16:creationId xmlns:a16="http://schemas.microsoft.com/office/drawing/2014/main" id="{30A3C97D-54E8-C572-8920-73CE0E1B874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7" name="Speech Bubble: Rectangle with Corners Rounded 6">
            <a:extLst>
              <a:ext uri="{FF2B5EF4-FFF2-40B4-BE49-F238E27FC236}">
                <a16:creationId xmlns:a16="http://schemas.microsoft.com/office/drawing/2014/main" id="{C31A18E4-701C-3FF2-C0AE-F760BCE13A4D}"/>
              </a:ext>
            </a:extLst>
          </p:cNvPr>
          <p:cNvSpPr/>
          <p:nvPr/>
        </p:nvSpPr>
        <p:spPr>
          <a:xfrm>
            <a:off x="597360" y="2620732"/>
            <a:ext cx="4560615" cy="2782139"/>
          </a:xfrm>
          <a:prstGeom prst="wedgeRoundRectCallout">
            <a:avLst>
              <a:gd name="adj1" fmla="val -51544"/>
              <a:gd name="adj2" fmla="val 87740"/>
              <a:gd name="adj3" fmla="val 16667"/>
            </a:avLst>
          </a:prstGeom>
          <a:solidFill>
            <a:srgbClr val="F6E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spcAft>
                <a:spcPts val="800"/>
              </a:spcAft>
              <a:tabLst>
                <a:tab pos="457200" algn="l"/>
              </a:tabLst>
            </a:pPr>
            <a:r>
              <a:rPr lang="en-GB" sz="2200" b="1" kern="100" dirty="0">
                <a:solidFill>
                  <a:schemeClr val="tx1"/>
                </a:solidFill>
                <a:latin typeface="Century Gothic" panose="020B0502020202020204" pitchFamily="34" charset="0"/>
                <a:cs typeface="Times New Roman" panose="02020603050405020304" pitchFamily="18" charset="0"/>
              </a:rPr>
              <a:t>A</a:t>
            </a:r>
            <a:r>
              <a:rPr lang="en-GB" sz="2200" b="1" kern="100" dirty="0">
                <a:solidFill>
                  <a:schemeClr val="tx1"/>
                </a:solidFill>
                <a:latin typeface="Century Gothic" panose="020B0502020202020204" pitchFamily="34" charset="0"/>
                <a:ea typeface="Aptos" panose="020B0004020202020204" pitchFamily="34" charset="0"/>
                <a:cs typeface="Times New Roman" panose="02020603050405020304" pitchFamily="18" charset="0"/>
              </a:rPr>
              <a:t>lpha </a:t>
            </a:r>
            <a:r>
              <a:rPr lang="en-GB" sz="2200" b="1" kern="100" dirty="0">
                <a:solidFill>
                  <a:schemeClr val="tx1"/>
                </a:solidFill>
                <a:latin typeface="Century Gothic" panose="020B0502020202020204" pitchFamily="34" charset="0"/>
                <a:cs typeface="Times New Roman" panose="02020603050405020304" pitchFamily="18" charset="0"/>
              </a:rPr>
              <a:t>particles are highly energetic, have a +2 charge, and are massive compared to electrons. </a:t>
            </a:r>
          </a:p>
          <a:p>
            <a:pPr marL="0" indent="0">
              <a:spcAft>
                <a:spcPts val="800"/>
              </a:spcAft>
              <a:tabLst>
                <a:tab pos="457200" algn="l"/>
              </a:tabLst>
            </a:pPr>
            <a:r>
              <a:rPr lang="en-GB" sz="2200" b="1" kern="100" dirty="0">
                <a:solidFill>
                  <a:schemeClr val="tx1"/>
                </a:solidFill>
                <a:latin typeface="Century Gothic" panose="020B0502020202020204" pitchFamily="34" charset="0"/>
                <a:cs typeface="Times New Roman" panose="02020603050405020304" pitchFamily="18" charset="0"/>
              </a:rPr>
              <a:t>Why did Rutherford expect the alpha particles to pass straight through gold atoms?</a:t>
            </a:r>
          </a:p>
        </p:txBody>
      </p:sp>
      <p:pic>
        <p:nvPicPr>
          <p:cNvPr id="8" name="Picture 7" descr="A diagram to represent Rutherford's gold foil experiment. A beam of particles from a radioactive source hits gold foil and scatters around a circular photographic plate">
            <a:extLst>
              <a:ext uri="{FF2B5EF4-FFF2-40B4-BE49-F238E27FC236}">
                <a16:creationId xmlns:a16="http://schemas.microsoft.com/office/drawing/2014/main" id="{218382BE-54B8-D652-0A5A-13397EB4BAF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508808" y="2290819"/>
            <a:ext cx="3602743" cy="3602743"/>
          </a:xfrm>
          <a:prstGeom prst="rect">
            <a:avLst/>
          </a:prstGeom>
        </p:spPr>
      </p:pic>
    </p:spTree>
    <p:extLst>
      <p:ext uri="{BB962C8B-B14F-4D97-AF65-F5344CB8AC3E}">
        <p14:creationId xmlns:p14="http://schemas.microsoft.com/office/powerpoint/2010/main" val="4000837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Foundations</a:t>
            </a:r>
          </a:p>
        </p:txBody>
      </p:sp>
      <p:sp>
        <p:nvSpPr>
          <p:cNvPr id="5" name="Vertical Title 1">
            <a:extLst>
              <a:ext uri="{FF2B5EF4-FFF2-40B4-BE49-F238E27FC236}">
                <a16:creationId xmlns:a16="http://schemas.microsoft.com/office/drawing/2014/main" id="{94DF5491-C51B-5546-8D63-8BD341C64B0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8" name="Content Placeholder 2">
            <a:extLst>
              <a:ext uri="{FF2B5EF4-FFF2-40B4-BE49-F238E27FC236}">
                <a16:creationId xmlns:a16="http://schemas.microsoft.com/office/drawing/2014/main" id="{14634000-16C6-5699-FDE9-FF6D1252B499}"/>
              </a:ext>
            </a:extLst>
          </p:cNvPr>
          <p:cNvSpPr>
            <a:spLocks noGrp="1"/>
          </p:cNvSpPr>
          <p:nvPr>
            <p:ph idx="1"/>
          </p:nvPr>
        </p:nvSpPr>
        <p:spPr>
          <a:xfrm>
            <a:off x="539375" y="1769264"/>
            <a:ext cx="10080625" cy="4121211"/>
          </a:xfrm>
        </p:spPr>
        <p:txBody>
          <a:bodyPr/>
          <a:lstStyle/>
          <a:p>
            <a:pPr marL="542925" indent="-542925" algn="l" rtl="0" fontAlgn="base">
              <a:buClr>
                <a:srgbClr val="C8102E"/>
              </a:buClr>
              <a:buSzPct val="125000"/>
              <a:buFont typeface="Arial" panose="020B0604020202020204" pitchFamily="34" charset="0"/>
              <a:buChar char="•"/>
            </a:pPr>
            <a:r>
              <a:rPr lang="en-GB" b="1" i="0" dirty="0">
                <a:solidFill>
                  <a:srgbClr val="000000"/>
                </a:solidFill>
                <a:effectLst/>
              </a:rPr>
              <a:t>Knowledge: </a:t>
            </a:r>
            <a:r>
              <a:rPr lang="en-GB" b="0" i="0" dirty="0">
                <a:solidFill>
                  <a:srgbClr val="000000"/>
                </a:solidFill>
                <a:effectLst/>
              </a:rPr>
              <a:t>aim for accuracy​ when you speak.</a:t>
            </a:r>
          </a:p>
          <a:p>
            <a:pPr marL="542925" indent="-542925" algn="l" rtl="0" fontAlgn="base">
              <a:buClr>
                <a:srgbClr val="C8102E"/>
              </a:buClr>
              <a:buSzPct val="125000"/>
              <a:buFont typeface="Arial" panose="020B0604020202020204" pitchFamily="34" charset="0"/>
              <a:buChar char="•"/>
            </a:pPr>
            <a:r>
              <a:rPr lang="en-GB" b="1" i="0" dirty="0">
                <a:solidFill>
                  <a:srgbClr val="000000"/>
                </a:solidFill>
                <a:effectLst/>
              </a:rPr>
              <a:t>Reasoning: </a:t>
            </a:r>
            <a:r>
              <a:rPr lang="en-GB" b="0" i="0" dirty="0">
                <a:solidFill>
                  <a:srgbClr val="000000"/>
                </a:solidFill>
                <a:effectLst/>
              </a:rPr>
              <a:t>when you say something, explain why you’re saying it (in other words, justify what you are saying)​.</a:t>
            </a:r>
          </a:p>
          <a:p>
            <a:pPr marL="542925" indent="-542925" algn="l" rtl="0" fontAlgn="base">
              <a:buClr>
                <a:srgbClr val="C8102E"/>
              </a:buClr>
              <a:buSzPct val="125000"/>
              <a:buFont typeface="Arial" panose="020B0604020202020204" pitchFamily="34" charset="0"/>
              <a:buChar char="•"/>
            </a:pPr>
            <a:r>
              <a:rPr lang="en-GB" b="1" i="0" dirty="0">
                <a:solidFill>
                  <a:srgbClr val="000000"/>
                </a:solidFill>
                <a:effectLst/>
              </a:rPr>
              <a:t>Community: </a:t>
            </a:r>
            <a:r>
              <a:rPr lang="en-GB" b="0" i="0" dirty="0">
                <a:solidFill>
                  <a:srgbClr val="000000"/>
                </a:solidFill>
                <a:effectLst/>
              </a:rPr>
              <a:t>listen to others and show respect, even if you don’t agree with them​.</a:t>
            </a:r>
          </a:p>
        </p:txBody>
      </p:sp>
    </p:spTree>
    <p:extLst>
      <p:ext uri="{BB962C8B-B14F-4D97-AF65-F5344CB8AC3E}">
        <p14:creationId xmlns:p14="http://schemas.microsoft.com/office/powerpoint/2010/main" val="37081218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43D0BA-D58C-5476-5A31-79E1A8CF07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4A6752-FC7D-5DB2-FD4C-79E8F57CAA0A}"/>
              </a:ext>
            </a:extLst>
          </p:cNvPr>
          <p:cNvSpPr>
            <a:spLocks noGrp="1"/>
          </p:cNvSpPr>
          <p:nvPr>
            <p:ph type="title"/>
          </p:nvPr>
        </p:nvSpPr>
        <p:spPr>
          <a:xfrm>
            <a:off x="539999" y="540000"/>
            <a:ext cx="10568987" cy="440661"/>
          </a:xfrm>
        </p:spPr>
        <p:txBody>
          <a:bodyPr/>
          <a:lstStyle/>
          <a:p>
            <a:r>
              <a:rPr lang="en-US" dirty="0"/>
              <a:t>Fix the bridge 5 – sample answer </a:t>
            </a:r>
          </a:p>
        </p:txBody>
      </p:sp>
      <p:sp>
        <p:nvSpPr>
          <p:cNvPr id="4" name="Vertical Title 1">
            <a:extLst>
              <a:ext uri="{FF2B5EF4-FFF2-40B4-BE49-F238E27FC236}">
                <a16:creationId xmlns:a16="http://schemas.microsoft.com/office/drawing/2014/main" id="{3D54EF44-274D-854C-D98D-CA8895D1A88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extBox 4">
            <a:extLst>
              <a:ext uri="{FF2B5EF4-FFF2-40B4-BE49-F238E27FC236}">
                <a16:creationId xmlns:a16="http://schemas.microsoft.com/office/drawing/2014/main" id="{C26FF727-AC56-9E51-FB8A-ADA94F099940}"/>
              </a:ext>
            </a:extLst>
          </p:cNvPr>
          <p:cNvSpPr txBox="1"/>
          <p:nvPr/>
        </p:nvSpPr>
        <p:spPr>
          <a:xfrm>
            <a:off x="539999" y="1734246"/>
            <a:ext cx="9873025" cy="5311069"/>
          </a:xfrm>
          <a:prstGeom prst="rect">
            <a:avLst/>
          </a:prstGeom>
          <a:noFill/>
        </p:spPr>
        <p:txBody>
          <a:bodyPr wrap="square">
            <a:spAutoFit/>
          </a:bodyPr>
          <a:lstStyle/>
          <a:p>
            <a:pPr>
              <a:lnSpc>
                <a:spcPct val="115000"/>
              </a:lnSpc>
              <a:spcAft>
                <a:spcPts val="1200"/>
              </a:spcAft>
              <a:tabLst>
                <a:tab pos="457200" algn="l"/>
              </a:tabLst>
            </a:pPr>
            <a:r>
              <a:rPr lang="en-GB" sz="2800" kern="100" dirty="0">
                <a:latin typeface="Century Gothic" panose="020B0502020202020204" pitchFamily="34" charset="0"/>
                <a:ea typeface="Aptos" panose="020B0004020202020204" pitchFamily="34" charset="0"/>
                <a:cs typeface="Times New Roman" panose="02020603050405020304" pitchFamily="18" charset="0"/>
              </a:rPr>
              <a:t>The plum pudding model of the atom was in use when Rutherford carried out his gold foil experiment. In this model, the positive charge is evenly spread throughout the whole atom with negative electrons embedded in it. </a:t>
            </a:r>
          </a:p>
          <a:p>
            <a:pPr>
              <a:lnSpc>
                <a:spcPct val="115000"/>
              </a:lnSpc>
              <a:spcAft>
                <a:spcPts val="1200"/>
              </a:spcAft>
              <a:tabLst>
                <a:tab pos="457200" algn="l"/>
              </a:tabLst>
            </a:pPr>
            <a:r>
              <a:rPr lang="en-GB" sz="2800" kern="100" dirty="0">
                <a:latin typeface="Century Gothic" panose="020B0502020202020204" pitchFamily="34" charset="0"/>
                <a:ea typeface="Aptos" panose="020B0004020202020204" pitchFamily="34" charset="0"/>
                <a:cs typeface="Times New Roman" panose="02020603050405020304" pitchFamily="18" charset="0"/>
              </a:rPr>
              <a:t>Rutherford expected the highly energetic, positively charged alpha particles to pass straight through the gold atoms because the positive charge would not be dense enough to cause significant deflection. </a:t>
            </a:r>
            <a:endParaRPr lang="en-GB" sz="2800" kern="100" dirty="0">
              <a:latin typeface="Century Gothic" panose="020B0502020202020204" pitchFamily="34" charset="0"/>
              <a:cs typeface="Times New Roman" panose="02020603050405020304" pitchFamily="18" charset="0"/>
            </a:endParaRPr>
          </a:p>
          <a:p>
            <a:pPr>
              <a:lnSpc>
                <a:spcPct val="115000"/>
              </a:lnSpc>
              <a:spcAft>
                <a:spcPts val="1200"/>
              </a:spcAft>
              <a:tabLst>
                <a:tab pos="457200" algn="l"/>
              </a:tabLst>
            </a:pPr>
            <a:endParaRPr lang="en-GB" sz="2800" kern="100" dirty="0">
              <a:latin typeface="Century Gothic" panose="020B0502020202020204" pitchFamily="34" charset="0"/>
              <a:cs typeface="Times New Roman" panose="02020603050405020304" pitchFamily="18" charset="0"/>
            </a:endParaRPr>
          </a:p>
        </p:txBody>
      </p:sp>
    </p:spTree>
    <p:extLst>
      <p:ext uri="{BB962C8B-B14F-4D97-AF65-F5344CB8AC3E}">
        <p14:creationId xmlns:p14="http://schemas.microsoft.com/office/powerpoint/2010/main" val="24302897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FF2A1-7DEF-C706-1FFC-C1740219177E}"/>
              </a:ext>
            </a:extLst>
          </p:cNvPr>
          <p:cNvSpPr>
            <a:spLocks noGrp="1"/>
          </p:cNvSpPr>
          <p:nvPr>
            <p:ph type="title"/>
          </p:nvPr>
        </p:nvSpPr>
        <p:spPr/>
        <p:txBody>
          <a:bodyPr/>
          <a:lstStyle/>
          <a:p>
            <a:r>
              <a:rPr lang="en-GB" dirty="0"/>
              <a:t>Reflection</a:t>
            </a:r>
          </a:p>
        </p:txBody>
      </p:sp>
      <p:sp>
        <p:nvSpPr>
          <p:cNvPr id="3" name="Content Placeholder 2">
            <a:extLst>
              <a:ext uri="{FF2B5EF4-FFF2-40B4-BE49-F238E27FC236}">
                <a16:creationId xmlns:a16="http://schemas.microsoft.com/office/drawing/2014/main" id="{798EEC3B-CB1E-03D4-6316-282A17291B85}"/>
              </a:ext>
            </a:extLst>
          </p:cNvPr>
          <p:cNvSpPr>
            <a:spLocks noGrp="1"/>
          </p:cNvSpPr>
          <p:nvPr>
            <p:ph idx="1"/>
          </p:nvPr>
        </p:nvSpPr>
        <p:spPr/>
        <p:txBody>
          <a:bodyPr>
            <a:normAutofit/>
          </a:bodyPr>
          <a:lstStyle/>
          <a:p>
            <a:pPr marL="285750" indent="-285750">
              <a:buClr>
                <a:srgbClr val="C8102E"/>
              </a:buClr>
              <a:buFont typeface="Arial" panose="020B0604020202020204" pitchFamily="34" charset="0"/>
              <a:buChar char="•"/>
            </a:pPr>
            <a:r>
              <a:rPr lang="en-GB" sz="2800" dirty="0"/>
              <a:t>How do you feel about this task? Why?</a:t>
            </a:r>
          </a:p>
          <a:p>
            <a:pPr marL="285750" indent="-285750">
              <a:buClr>
                <a:srgbClr val="C8102E"/>
              </a:buClr>
              <a:buFont typeface="Arial" panose="020B0604020202020204" pitchFamily="34" charset="0"/>
              <a:buChar char="•"/>
            </a:pPr>
            <a:r>
              <a:rPr lang="en-GB" sz="2800" dirty="0"/>
              <a:t>Did everyone keep to the speaking and listening rules?</a:t>
            </a:r>
          </a:p>
          <a:p>
            <a:pPr marL="285750" indent="-285750">
              <a:buClr>
                <a:srgbClr val="C8102E"/>
              </a:buClr>
              <a:buFont typeface="Arial" panose="020B0604020202020204" pitchFamily="34" charset="0"/>
              <a:buChar char="•"/>
            </a:pPr>
            <a:r>
              <a:rPr lang="en-GB" sz="2800" dirty="0"/>
              <a:t>How did you find roles A, B and/or C?</a:t>
            </a:r>
          </a:p>
          <a:p>
            <a:pPr marL="285750" indent="-285750">
              <a:buClr>
                <a:srgbClr val="C8102E"/>
              </a:buClr>
              <a:buFont typeface="Arial" panose="020B0604020202020204" pitchFamily="34" charset="0"/>
              <a:buChar char="•"/>
            </a:pPr>
            <a:r>
              <a:rPr lang="en-GB" sz="2800" dirty="0"/>
              <a:t>What went well and what was difficult?</a:t>
            </a:r>
          </a:p>
          <a:p>
            <a:pPr marL="285750" indent="-285750">
              <a:buClr>
                <a:srgbClr val="C8102E"/>
              </a:buClr>
              <a:buFont typeface="Arial" panose="020B0604020202020204" pitchFamily="34" charset="0"/>
              <a:buChar char="•"/>
            </a:pPr>
            <a:r>
              <a:rPr lang="en-GB" sz="2800" dirty="0"/>
              <a:t>What have you learnt doing this structured talk, that you can use next time you talk about chemistry?</a:t>
            </a:r>
          </a:p>
        </p:txBody>
      </p:sp>
    </p:spTree>
    <p:extLst>
      <p:ext uri="{BB962C8B-B14F-4D97-AF65-F5344CB8AC3E}">
        <p14:creationId xmlns:p14="http://schemas.microsoft.com/office/powerpoint/2010/main" val="37640767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A9523-B40B-525F-EE04-82BDEA0CE68E}"/>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471B3B00-7602-83C3-74E1-FE297B3A804D}"/>
              </a:ext>
              <a:ext uri="{C183D7F6-B498-43B3-948B-1728B52AA6E4}">
                <adec:decorative xmlns:adec="http://schemas.microsoft.com/office/drawing/2017/decorative" val="1"/>
              </a:ext>
            </a:extLst>
          </p:cNvPr>
          <p:cNvSpPr>
            <a:spLocks noGrp="1"/>
          </p:cNvSpPr>
          <p:nvPr>
            <p:ph idx="1"/>
          </p:nvPr>
        </p:nvSpPr>
        <p:spPr/>
        <p:txBody>
          <a:bodyPr/>
          <a:lstStyle/>
          <a:p>
            <a:r>
              <a:rPr lang="en-GB" dirty="0"/>
              <a:t>Image on slide 6, 12, 25 and 29 © Shutterstock.</a:t>
            </a:r>
          </a:p>
          <a:p>
            <a:r>
              <a:rPr lang="en-GB" sz="1800" dirty="0"/>
              <a:t>All other images © Royal Society of Chemistry.</a:t>
            </a:r>
          </a:p>
          <a:p>
            <a:endParaRPr lang="en-GB" dirty="0"/>
          </a:p>
          <a:p>
            <a:endParaRPr lang="en-GB" dirty="0"/>
          </a:p>
        </p:txBody>
      </p:sp>
    </p:spTree>
    <p:extLst>
      <p:ext uri="{BB962C8B-B14F-4D97-AF65-F5344CB8AC3E}">
        <p14:creationId xmlns:p14="http://schemas.microsoft.com/office/powerpoint/2010/main" val="3249813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itle 1">
            <a:extLst>
              <a:ext uri="{FF2B5EF4-FFF2-40B4-BE49-F238E27FC236}">
                <a16:creationId xmlns:a16="http://schemas.microsoft.com/office/drawing/2014/main" id="{F7D30168-AF11-EC48-A4B1-E40039751BB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6EDC77C5-7426-56FB-D0E4-0CAF4EFEB70D}"/>
              </a:ext>
            </a:extLst>
          </p:cNvPr>
          <p:cNvSpPr txBox="1">
            <a:spLocks noGrp="1"/>
          </p:cNvSpPr>
          <p:nvPr>
            <p:ph type="title" idx="4294967295"/>
          </p:nvPr>
        </p:nvSpPr>
        <p:spPr>
          <a:xfrm>
            <a:off x="539999" y="643762"/>
            <a:ext cx="9558593" cy="44066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400" b="1" i="0" u="none" strike="noStrike" kern="1200" cap="none" spc="0" normalizeH="0" baseline="0" noProof="0" dirty="0">
                <a:ln>
                  <a:noFill/>
                </a:ln>
                <a:solidFill>
                  <a:srgbClr val="C8102E"/>
                </a:solidFill>
                <a:effectLst/>
                <a:uLnTx/>
                <a:uFillTx/>
                <a:latin typeface="Century Gothic" panose="020B0502020202020204" pitchFamily="34" charset="0"/>
                <a:ea typeface="+mj-ea"/>
                <a:cs typeface="+mj-cs"/>
              </a:rPr>
              <a:t>Speaking                             Listening</a:t>
            </a:r>
          </a:p>
        </p:txBody>
      </p:sp>
      <p:sp>
        <p:nvSpPr>
          <p:cNvPr id="6" name="Content Placeholder 2">
            <a:extLst>
              <a:ext uri="{FF2B5EF4-FFF2-40B4-BE49-F238E27FC236}">
                <a16:creationId xmlns:a16="http://schemas.microsoft.com/office/drawing/2014/main" id="{42DFF371-45C9-288B-918C-1B7A87B204E4}"/>
              </a:ext>
            </a:extLst>
          </p:cNvPr>
          <p:cNvSpPr>
            <a:spLocks noGrp="1"/>
          </p:cNvSpPr>
          <p:nvPr>
            <p:ph idx="1"/>
          </p:nvPr>
        </p:nvSpPr>
        <p:spPr>
          <a:xfrm>
            <a:off x="539750" y="1558192"/>
            <a:ext cx="5034199" cy="5040313"/>
          </a:xfrm>
        </p:spPr>
        <p:txBody>
          <a:bodyPr vert="horz" lIns="0" tIns="0" rIns="0" bIns="0" rtlCol="0" anchor="t">
            <a:normAutofit/>
          </a:bodyPr>
          <a:lstStyle/>
          <a:p>
            <a:pPr marL="342900" indent="-342900">
              <a:buFont typeface="Arial" panose="020B0604020202020204" pitchFamily="34" charset="0"/>
              <a:buChar char="•"/>
            </a:pPr>
            <a:r>
              <a:rPr lang="en-US" sz="2000" dirty="0">
                <a:latin typeface="Century Gothic"/>
              </a:rPr>
              <a:t>Take turns when speaking.</a:t>
            </a:r>
          </a:p>
          <a:p>
            <a:pPr marL="342900" indent="-342900">
              <a:buFont typeface="Arial" panose="020B0604020202020204" pitchFamily="34" charset="0"/>
              <a:buChar char="•"/>
            </a:pPr>
            <a:r>
              <a:rPr lang="en-US" sz="2000" dirty="0">
                <a:latin typeface="Century Gothic"/>
              </a:rPr>
              <a:t>Be prepared to change your mind. </a:t>
            </a:r>
          </a:p>
          <a:p>
            <a:pPr marL="342900" indent="-342900">
              <a:buFont typeface="Arial" panose="020B0604020202020204" pitchFamily="34" charset="0"/>
              <a:buChar char="•"/>
            </a:pPr>
            <a:r>
              <a:rPr lang="en-US" sz="2000" dirty="0">
                <a:latin typeface="Century Gothic"/>
              </a:rPr>
              <a:t>Clarify, </a:t>
            </a:r>
            <a:r>
              <a:rPr lang="en-US" sz="2000" dirty="0" err="1">
                <a:latin typeface="Century Gothic"/>
              </a:rPr>
              <a:t>summarise</a:t>
            </a:r>
            <a:r>
              <a:rPr lang="en-US" sz="2000" dirty="0">
                <a:latin typeface="Century Gothic"/>
              </a:rPr>
              <a:t> and build on each other's ideas and respect other people’s.</a:t>
            </a:r>
          </a:p>
          <a:p>
            <a:pPr marL="342900" indent="-342900">
              <a:buFont typeface="Arial" panose="020B0604020202020204" pitchFamily="34" charset="0"/>
              <a:buChar char="•"/>
            </a:pPr>
            <a:r>
              <a:rPr lang="en-US" sz="2000" dirty="0">
                <a:latin typeface="Century Gothic"/>
              </a:rPr>
              <a:t>If you disagree, say so politely.</a:t>
            </a:r>
          </a:p>
          <a:p>
            <a:pPr marL="342900" indent="-342900">
              <a:buFont typeface="Arial" panose="020B0604020202020204" pitchFamily="34" charset="0"/>
              <a:buChar char="•"/>
            </a:pPr>
            <a:r>
              <a:rPr lang="en-US" sz="2000" dirty="0"/>
              <a:t>Invite someone to contribute by asking a question.</a:t>
            </a:r>
          </a:p>
          <a:p>
            <a:pPr marL="342900" indent="-342900">
              <a:buFont typeface="Arial" panose="020B0604020202020204" pitchFamily="34" charset="0"/>
              <a:buChar char="•"/>
            </a:pPr>
            <a:r>
              <a:rPr lang="en-US" sz="2000" dirty="0">
                <a:latin typeface="Century Gothic"/>
              </a:rPr>
              <a:t>Come to a shared agreement. </a:t>
            </a:r>
          </a:p>
          <a:p>
            <a:pPr marL="342900" indent="-342900">
              <a:buFont typeface="Arial" panose="020B0604020202020204" pitchFamily="34" charset="0"/>
              <a:buChar char="•"/>
            </a:pPr>
            <a:endParaRPr lang="en-US" sz="2000" dirty="0"/>
          </a:p>
          <a:p>
            <a:endParaRPr lang="en-GB" dirty="0"/>
          </a:p>
        </p:txBody>
      </p:sp>
      <p:sp>
        <p:nvSpPr>
          <p:cNvPr id="11" name="Content Placeholder 3">
            <a:extLst>
              <a:ext uri="{FF2B5EF4-FFF2-40B4-BE49-F238E27FC236}">
                <a16:creationId xmlns:a16="http://schemas.microsoft.com/office/drawing/2014/main" id="{9615AB91-C356-9D43-B309-83E53B5EC582}"/>
              </a:ext>
            </a:extLst>
          </p:cNvPr>
          <p:cNvSpPr txBox="1">
            <a:spLocks/>
          </p:cNvSpPr>
          <p:nvPr/>
        </p:nvSpPr>
        <p:spPr>
          <a:xfrm>
            <a:off x="5967623" y="1203181"/>
            <a:ext cx="4944887" cy="539532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8000"/>
              </a:lnSpc>
              <a:buNone/>
            </a:pPr>
            <a:r>
              <a:rPr lang="en-GB" sz="2000" b="0" dirty="0">
                <a:solidFill>
                  <a:srgbClr val="C00000"/>
                </a:solidFill>
                <a:latin typeface="Century Gothic" panose="020B0502020202020204" pitchFamily="34" charset="0"/>
              </a:rPr>
              <a:t>Focus</a:t>
            </a:r>
          </a:p>
          <a:p>
            <a:pPr algn="l">
              <a:lnSpc>
                <a:spcPct val="108000"/>
              </a:lnSpc>
              <a:buClr>
                <a:srgbClr val="C00000"/>
              </a:buClr>
              <a:buFont typeface="Arial" panose="020B0604020202020204" pitchFamily="34" charset="0"/>
              <a:buChar char="•"/>
            </a:pPr>
            <a:r>
              <a:rPr lang="en-GB" sz="2000" b="0" dirty="0">
                <a:latin typeface="Century Gothic" panose="020B0502020202020204" pitchFamily="34" charset="0"/>
              </a:rPr>
              <a:t>Give the speaker your full attention. Face them and give eye contact.</a:t>
            </a:r>
          </a:p>
          <a:p>
            <a:pPr algn="l">
              <a:lnSpc>
                <a:spcPct val="108000"/>
              </a:lnSpc>
              <a:buClr>
                <a:srgbClr val="C00000"/>
              </a:buClr>
              <a:buFont typeface="Arial" panose="020B0604020202020204" pitchFamily="34" charset="0"/>
              <a:buChar char="•"/>
            </a:pPr>
            <a:r>
              <a:rPr lang="en-GB" sz="2000" b="0" dirty="0">
                <a:latin typeface="Century Gothic" panose="020B0502020202020204" pitchFamily="34" charset="0"/>
              </a:rPr>
              <a:t>Do not interrupt.</a:t>
            </a:r>
          </a:p>
          <a:p>
            <a:pPr algn="l">
              <a:lnSpc>
                <a:spcPct val="108000"/>
              </a:lnSpc>
              <a:buNone/>
            </a:pPr>
            <a:r>
              <a:rPr lang="en-GB" sz="2000" b="0" dirty="0">
                <a:solidFill>
                  <a:srgbClr val="C00000"/>
                </a:solidFill>
                <a:latin typeface="Century Gothic" panose="020B0502020202020204" pitchFamily="34" charset="0"/>
              </a:rPr>
              <a:t>Accept</a:t>
            </a:r>
          </a:p>
          <a:p>
            <a:pPr>
              <a:lnSpc>
                <a:spcPct val="108000"/>
              </a:lnSpc>
              <a:buClr>
                <a:srgbClr val="C00000"/>
              </a:buClr>
            </a:pPr>
            <a:r>
              <a:rPr lang="en-GB" sz="2000" b="0" dirty="0">
                <a:latin typeface="Century Gothic" panose="020B0502020202020204" pitchFamily="34" charset="0"/>
              </a:rPr>
              <a:t>Nod or smile to show that you understand.</a:t>
            </a:r>
          </a:p>
          <a:p>
            <a:pPr>
              <a:lnSpc>
                <a:spcPct val="108000"/>
              </a:lnSpc>
              <a:buClr>
                <a:srgbClr val="C00000"/>
              </a:buClr>
            </a:pPr>
            <a:r>
              <a:rPr lang="en-GB" sz="2000" b="0" dirty="0">
                <a:latin typeface="Century Gothic" panose="020B0502020202020204" pitchFamily="34" charset="0"/>
              </a:rPr>
              <a:t>Listen with interest and respect even if you disagree.</a:t>
            </a:r>
          </a:p>
          <a:p>
            <a:pPr algn="l">
              <a:lnSpc>
                <a:spcPct val="108000"/>
              </a:lnSpc>
              <a:buNone/>
            </a:pPr>
            <a:r>
              <a:rPr lang="en-GB" sz="2000" b="0" dirty="0">
                <a:solidFill>
                  <a:srgbClr val="C00000"/>
                </a:solidFill>
                <a:latin typeface="Century Gothic" panose="020B0502020202020204" pitchFamily="34" charset="0"/>
              </a:rPr>
              <a:t>Draw out</a:t>
            </a:r>
          </a:p>
          <a:p>
            <a:pPr>
              <a:lnSpc>
                <a:spcPct val="108000"/>
              </a:lnSpc>
              <a:buClr>
                <a:srgbClr val="C8102E"/>
              </a:buClr>
            </a:pPr>
            <a:r>
              <a:rPr lang="en-GB" sz="2000" b="0" dirty="0">
                <a:latin typeface="Century Gothic" panose="020B0502020202020204" pitchFamily="34" charset="0"/>
              </a:rPr>
              <a:t>In response, summarise and seek clarification rather than simply stating your answer or opinion.</a:t>
            </a:r>
          </a:p>
          <a:p>
            <a:endParaRPr lang="en-GB" dirty="0"/>
          </a:p>
        </p:txBody>
      </p:sp>
    </p:spTree>
    <p:extLst>
      <p:ext uri="{BB962C8B-B14F-4D97-AF65-F5344CB8AC3E}">
        <p14:creationId xmlns:p14="http://schemas.microsoft.com/office/powerpoint/2010/main" val="867452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3ACE2-0B00-D27F-2E83-250553547A36}"/>
              </a:ext>
            </a:extLst>
          </p:cNvPr>
          <p:cNvSpPr>
            <a:spLocks noGrp="1"/>
          </p:cNvSpPr>
          <p:nvPr>
            <p:ph type="title"/>
          </p:nvPr>
        </p:nvSpPr>
        <p:spPr/>
        <p:txBody>
          <a:bodyPr/>
          <a:lstStyle/>
          <a:p>
            <a:r>
              <a:rPr lang="en-GB" dirty="0"/>
              <a:t>Roles</a:t>
            </a:r>
          </a:p>
        </p:txBody>
      </p:sp>
      <p:sp>
        <p:nvSpPr>
          <p:cNvPr id="3" name="Content Placeholder 2">
            <a:extLst>
              <a:ext uri="{FF2B5EF4-FFF2-40B4-BE49-F238E27FC236}">
                <a16:creationId xmlns:a16="http://schemas.microsoft.com/office/drawing/2014/main" id="{5A3C5055-C4E6-29E2-C550-8E8369C68AC5}"/>
              </a:ext>
            </a:extLst>
          </p:cNvPr>
          <p:cNvSpPr>
            <a:spLocks noGrp="1"/>
          </p:cNvSpPr>
          <p:nvPr>
            <p:ph idx="1"/>
          </p:nvPr>
        </p:nvSpPr>
        <p:spPr>
          <a:xfrm>
            <a:off x="540000" y="1260000"/>
            <a:ext cx="10080000" cy="588465"/>
          </a:xfrm>
        </p:spPr>
        <p:txBody>
          <a:bodyPr/>
          <a:lstStyle/>
          <a:p>
            <a:pPr marL="0" indent="0">
              <a:buNone/>
            </a:pPr>
            <a:r>
              <a:rPr lang="en-GB" dirty="0"/>
              <a:t>You will have either role A, B or C.</a:t>
            </a:r>
          </a:p>
        </p:txBody>
      </p:sp>
      <p:pic>
        <p:nvPicPr>
          <p:cNvPr id="4" name="Picture 3" descr="An icon to represent an architect - a compass and a piece of paper">
            <a:extLst>
              <a:ext uri="{FF2B5EF4-FFF2-40B4-BE49-F238E27FC236}">
                <a16:creationId xmlns:a16="http://schemas.microsoft.com/office/drawing/2014/main" id="{1000E83C-2E46-2BE1-B645-9B91AE141FF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40000" y="2123735"/>
            <a:ext cx="2130037" cy="2130037"/>
          </a:xfrm>
          <a:prstGeom prst="rect">
            <a:avLst/>
          </a:prstGeom>
        </p:spPr>
      </p:pic>
      <p:sp>
        <p:nvSpPr>
          <p:cNvPr id="5" name="TextBox 4">
            <a:extLst>
              <a:ext uri="{FF2B5EF4-FFF2-40B4-BE49-F238E27FC236}">
                <a16:creationId xmlns:a16="http://schemas.microsoft.com/office/drawing/2014/main" id="{5766681A-C889-767A-A724-34C33F9CAD55}"/>
              </a:ext>
            </a:extLst>
          </p:cNvPr>
          <p:cNvSpPr txBox="1"/>
          <p:nvPr/>
        </p:nvSpPr>
        <p:spPr>
          <a:xfrm>
            <a:off x="540000" y="4495047"/>
            <a:ext cx="3809579" cy="769441"/>
          </a:xfrm>
          <a:prstGeom prst="rect">
            <a:avLst/>
          </a:prstGeom>
          <a:noFill/>
        </p:spPr>
        <p:txBody>
          <a:bodyPr wrap="square" rtlCol="0">
            <a:spAutoFit/>
          </a:bodyPr>
          <a:lstStyle/>
          <a:p>
            <a:r>
              <a:rPr lang="en-GB" sz="2200" dirty="0">
                <a:latin typeface="Century Gothic" panose="020B0502020202020204" pitchFamily="34" charset="0"/>
              </a:rPr>
              <a:t>A is the architect. </a:t>
            </a:r>
          </a:p>
          <a:p>
            <a:r>
              <a:rPr lang="en-GB" sz="2200" dirty="0">
                <a:latin typeface="Century Gothic" panose="020B0502020202020204" pitchFamily="34" charset="0"/>
              </a:rPr>
              <a:t>They start.</a:t>
            </a:r>
          </a:p>
        </p:txBody>
      </p:sp>
      <p:pic>
        <p:nvPicPr>
          <p:cNvPr id="6" name="Picture 5" descr="An icon to represent a bridge builder - a bridge and a crane">
            <a:extLst>
              <a:ext uri="{FF2B5EF4-FFF2-40B4-BE49-F238E27FC236}">
                <a16:creationId xmlns:a16="http://schemas.microsoft.com/office/drawing/2014/main" id="{D10FBF80-5BB5-2A1D-8838-42B9C10A4C4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162522" y="2123735"/>
            <a:ext cx="2096042" cy="2096042"/>
          </a:xfrm>
          <a:prstGeom prst="rect">
            <a:avLst/>
          </a:prstGeom>
        </p:spPr>
      </p:pic>
      <p:sp>
        <p:nvSpPr>
          <p:cNvPr id="7" name="TextBox 6">
            <a:extLst>
              <a:ext uri="{FF2B5EF4-FFF2-40B4-BE49-F238E27FC236}">
                <a16:creationId xmlns:a16="http://schemas.microsoft.com/office/drawing/2014/main" id="{45F2B108-DB7F-065B-B732-9554349B994F}"/>
              </a:ext>
            </a:extLst>
          </p:cNvPr>
          <p:cNvSpPr txBox="1"/>
          <p:nvPr/>
        </p:nvSpPr>
        <p:spPr>
          <a:xfrm>
            <a:off x="3740901" y="4494617"/>
            <a:ext cx="3678197" cy="769441"/>
          </a:xfrm>
          <a:prstGeom prst="rect">
            <a:avLst/>
          </a:prstGeom>
          <a:noFill/>
        </p:spPr>
        <p:txBody>
          <a:bodyPr wrap="square" rtlCol="0">
            <a:spAutoFit/>
          </a:bodyPr>
          <a:lstStyle/>
          <a:p>
            <a:r>
              <a:rPr lang="en-GB" sz="2200" dirty="0">
                <a:latin typeface="Century Gothic" panose="020B0502020202020204" pitchFamily="34" charset="0"/>
              </a:rPr>
              <a:t>B is the bridge builder. They respond.</a:t>
            </a:r>
          </a:p>
        </p:txBody>
      </p:sp>
      <p:pic>
        <p:nvPicPr>
          <p:cNvPr id="8" name="Picture 7" descr="An icon to represent a civil engineer - surveying equipment">
            <a:extLst>
              <a:ext uri="{FF2B5EF4-FFF2-40B4-BE49-F238E27FC236}">
                <a16:creationId xmlns:a16="http://schemas.microsoft.com/office/drawing/2014/main" id="{C220D53F-E5ED-842D-CAC1-26A69357446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869281" y="2190589"/>
            <a:ext cx="1961903" cy="1961903"/>
          </a:xfrm>
          <a:prstGeom prst="rect">
            <a:avLst/>
          </a:prstGeom>
        </p:spPr>
      </p:pic>
      <p:sp>
        <p:nvSpPr>
          <p:cNvPr id="9" name="TextBox 8">
            <a:extLst>
              <a:ext uri="{FF2B5EF4-FFF2-40B4-BE49-F238E27FC236}">
                <a16:creationId xmlns:a16="http://schemas.microsoft.com/office/drawing/2014/main" id="{ED154166-767B-B384-19DC-D6F6BB34052C}"/>
              </a:ext>
            </a:extLst>
          </p:cNvPr>
          <p:cNvSpPr txBox="1"/>
          <p:nvPr/>
        </p:nvSpPr>
        <p:spPr>
          <a:xfrm>
            <a:off x="7419098" y="4495047"/>
            <a:ext cx="3583459" cy="769441"/>
          </a:xfrm>
          <a:prstGeom prst="rect">
            <a:avLst/>
          </a:prstGeom>
          <a:noFill/>
        </p:spPr>
        <p:txBody>
          <a:bodyPr wrap="square" rtlCol="0">
            <a:spAutoFit/>
          </a:bodyPr>
          <a:lstStyle/>
          <a:p>
            <a:r>
              <a:rPr lang="en-GB" sz="2200" dirty="0">
                <a:latin typeface="Century Gothic" panose="020B0502020202020204" pitchFamily="34" charset="0"/>
              </a:rPr>
              <a:t>C is the civil engineer.</a:t>
            </a:r>
          </a:p>
          <a:p>
            <a:r>
              <a:rPr lang="en-GB" sz="2200" dirty="0">
                <a:latin typeface="Century Gothic" panose="020B0502020202020204" pitchFamily="34" charset="0"/>
              </a:rPr>
              <a:t>They summarise.</a:t>
            </a:r>
          </a:p>
        </p:txBody>
      </p:sp>
    </p:spTree>
    <p:extLst>
      <p:ext uri="{BB962C8B-B14F-4D97-AF65-F5344CB8AC3E}">
        <p14:creationId xmlns:p14="http://schemas.microsoft.com/office/powerpoint/2010/main" val="1009722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35224-A8A8-2E45-84A9-F49EACE9109C}"/>
              </a:ext>
            </a:extLst>
          </p:cNvPr>
          <p:cNvSpPr>
            <a:spLocks noGrp="1"/>
          </p:cNvSpPr>
          <p:nvPr>
            <p:ph type="title"/>
          </p:nvPr>
        </p:nvSpPr>
        <p:spPr/>
        <p:txBody>
          <a:bodyPr/>
          <a:lstStyle/>
          <a:p>
            <a:r>
              <a:rPr lang="en-US" dirty="0"/>
              <a:t>Building word bridges</a:t>
            </a:r>
          </a:p>
        </p:txBody>
      </p:sp>
      <p:sp>
        <p:nvSpPr>
          <p:cNvPr id="4" name="Vertical Title 1">
            <a:extLst>
              <a:ext uri="{FF2B5EF4-FFF2-40B4-BE49-F238E27FC236}">
                <a16:creationId xmlns:a16="http://schemas.microsoft.com/office/drawing/2014/main" id="{FEE63CE5-8A72-4242-81BD-5FB3FC7CB196}"/>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7" name="TextBox 6">
            <a:extLst>
              <a:ext uri="{FF2B5EF4-FFF2-40B4-BE49-F238E27FC236}">
                <a16:creationId xmlns:a16="http://schemas.microsoft.com/office/drawing/2014/main" id="{427CC05B-1AC5-92FA-578E-D5FDFB211B68}"/>
              </a:ext>
              <a:ext uri="{C183D7F6-B498-43B3-948B-1728B52AA6E4}">
                <adec:decorative xmlns:adec="http://schemas.microsoft.com/office/drawing/2017/decorative" val="0"/>
              </a:ext>
            </a:extLst>
          </p:cNvPr>
          <p:cNvSpPr txBox="1"/>
          <p:nvPr/>
        </p:nvSpPr>
        <p:spPr>
          <a:xfrm>
            <a:off x="485937" y="1080879"/>
            <a:ext cx="5082219" cy="5940088"/>
          </a:xfrm>
          <a:prstGeom prst="rect">
            <a:avLst/>
          </a:prstGeom>
          <a:noFill/>
        </p:spPr>
        <p:txBody>
          <a:bodyPr wrap="square" lIns="91440" tIns="45720" rIns="91440" bIns="45720" anchor="t">
            <a:spAutoFit/>
          </a:bodyPr>
          <a:lstStyle/>
          <a:p>
            <a:pPr marL="0" indent="0">
              <a:buNone/>
            </a:pPr>
            <a:r>
              <a:rPr lang="en-GB" sz="2000" dirty="0">
                <a:latin typeface="Century Gothic" panose="020B0502020202020204" pitchFamily="34" charset="0"/>
              </a:rPr>
              <a:t>Start with 30 seconds silent thinking time. </a:t>
            </a:r>
          </a:p>
          <a:p>
            <a:pPr marL="0" indent="0">
              <a:buNone/>
            </a:pPr>
            <a:endParaRPr lang="en-GB" sz="2000" dirty="0">
              <a:latin typeface="Century Gothic" panose="020B0502020202020204" pitchFamily="34" charset="0"/>
            </a:endParaRPr>
          </a:p>
          <a:p>
            <a:r>
              <a:rPr lang="en-GB" sz="2000" dirty="0">
                <a:latin typeface="Century Gothic"/>
              </a:rPr>
              <a:t>You have 2 minutes to build the best bridge you can. </a:t>
            </a:r>
          </a:p>
          <a:p>
            <a:pPr marL="0" indent="0">
              <a:buNone/>
            </a:pPr>
            <a:endParaRPr lang="en-GB" sz="2000" dirty="0">
              <a:latin typeface="Century Gothic" panose="020B0502020202020204" pitchFamily="34" charset="0"/>
            </a:endParaRPr>
          </a:p>
          <a:p>
            <a:r>
              <a:rPr lang="en-GB" sz="2000" b="1" dirty="0">
                <a:latin typeface="Century Gothic"/>
              </a:rPr>
              <a:t>A starts </a:t>
            </a:r>
            <a:r>
              <a:rPr lang="en-GB" sz="2000" dirty="0">
                <a:latin typeface="Century Gothic"/>
              </a:rPr>
              <a:t>the discussion trying to correctly use as many words from the word bridge table as they can. </a:t>
            </a:r>
          </a:p>
          <a:p>
            <a:pPr marL="0" indent="0">
              <a:buNone/>
            </a:pPr>
            <a:endParaRPr lang="en-GB" sz="2000" dirty="0">
              <a:latin typeface="Century Gothic" panose="020B0502020202020204" pitchFamily="34" charset="0"/>
            </a:endParaRPr>
          </a:p>
          <a:p>
            <a:pPr marL="0" indent="0">
              <a:buNone/>
            </a:pPr>
            <a:r>
              <a:rPr lang="en-GB" sz="2000" b="1" dirty="0">
                <a:latin typeface="Century Gothic" panose="020B0502020202020204" pitchFamily="34" charset="0"/>
              </a:rPr>
              <a:t>B responds, </a:t>
            </a:r>
            <a:r>
              <a:rPr lang="en-GB" sz="2000" dirty="0">
                <a:latin typeface="Century Gothic" panose="020B0502020202020204" pitchFamily="34" charset="0"/>
              </a:rPr>
              <a:t>either reinforces (agrees with), or fixes (disagrees with) the bridge started by A. </a:t>
            </a:r>
          </a:p>
          <a:p>
            <a:pPr marL="0" indent="0">
              <a:buNone/>
            </a:pPr>
            <a:endParaRPr lang="en-GB" sz="2000" dirty="0">
              <a:latin typeface="Century Gothic" panose="020B0502020202020204" pitchFamily="34" charset="0"/>
            </a:endParaRPr>
          </a:p>
          <a:p>
            <a:r>
              <a:rPr lang="en-GB" sz="2000" dirty="0">
                <a:latin typeface="Century Gothic"/>
              </a:rPr>
              <a:t>Lastly,</a:t>
            </a:r>
            <a:r>
              <a:rPr lang="en-GB" sz="2000" b="1" dirty="0">
                <a:latin typeface="Century Gothic"/>
              </a:rPr>
              <a:t> C summarises </a:t>
            </a:r>
            <a:r>
              <a:rPr lang="en-GB" sz="2000" dirty="0">
                <a:latin typeface="Century Gothic"/>
              </a:rPr>
              <a:t>the bridge constructed by A and B, seeks their agreement and feeds back to the class.   </a:t>
            </a:r>
            <a:endParaRPr lang="en-GB" sz="2000" dirty="0">
              <a:latin typeface="Century Gothic"/>
              <a:cs typeface="Calibri"/>
            </a:endParaRPr>
          </a:p>
          <a:p>
            <a:pPr marL="0" indent="0">
              <a:buNone/>
            </a:pPr>
            <a:endParaRPr lang="en-GB" sz="2000" dirty="0">
              <a:latin typeface="Century Gothic" panose="020B0502020202020204" pitchFamily="34" charset="0"/>
            </a:endParaRPr>
          </a:p>
        </p:txBody>
      </p:sp>
      <p:sp>
        <p:nvSpPr>
          <p:cNvPr id="10" name="Oval 9">
            <a:extLst>
              <a:ext uri="{FF2B5EF4-FFF2-40B4-BE49-F238E27FC236}">
                <a16:creationId xmlns:a16="http://schemas.microsoft.com/office/drawing/2014/main" id="{88230936-7F30-35C7-F470-07C34A263AF1}"/>
              </a:ext>
              <a:ext uri="{C183D7F6-B498-43B3-948B-1728B52AA6E4}">
                <adec:decorative xmlns:adec="http://schemas.microsoft.com/office/drawing/2017/decorative" val="1"/>
              </a:ext>
            </a:extLst>
          </p:cNvPr>
          <p:cNvSpPr/>
          <p:nvPr/>
        </p:nvSpPr>
        <p:spPr>
          <a:xfrm rot="20318368">
            <a:off x="7279115" y="3100706"/>
            <a:ext cx="469518" cy="45403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dirty="0">
              <a:ln w="0"/>
              <a:solidFill>
                <a:schemeClr val="tx1"/>
              </a:solidFill>
              <a:effectLst>
                <a:outerShdw blurRad="38100" dist="19050" dir="2700000" algn="tl" rotWithShape="0">
                  <a:schemeClr val="dk1">
                    <a:alpha val="40000"/>
                  </a:schemeClr>
                </a:outerShdw>
              </a:effectLst>
            </a:endParaRPr>
          </a:p>
        </p:txBody>
      </p:sp>
      <p:sp>
        <p:nvSpPr>
          <p:cNvPr id="12" name="Oval 11">
            <a:extLst>
              <a:ext uri="{FF2B5EF4-FFF2-40B4-BE49-F238E27FC236}">
                <a16:creationId xmlns:a16="http://schemas.microsoft.com/office/drawing/2014/main" id="{B5CF2A8B-1A96-5C24-F1C1-52192E6DD2AA}"/>
              </a:ext>
              <a:ext uri="{C183D7F6-B498-43B3-948B-1728B52AA6E4}">
                <adec:decorative xmlns:adec="http://schemas.microsoft.com/office/drawing/2017/decorative" val="1"/>
              </a:ext>
            </a:extLst>
          </p:cNvPr>
          <p:cNvSpPr/>
          <p:nvPr/>
        </p:nvSpPr>
        <p:spPr>
          <a:xfrm>
            <a:off x="8568913" y="2015007"/>
            <a:ext cx="700395" cy="6898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ln w="0"/>
              <a:solidFill>
                <a:schemeClr val="tx1"/>
              </a:solidFill>
              <a:effectLst>
                <a:outerShdw blurRad="38100" dist="19050" dir="2700000" algn="tl" rotWithShape="0">
                  <a:schemeClr val="dk1">
                    <a:alpha val="40000"/>
                  </a:schemeClr>
                </a:outerShdw>
              </a:effectLst>
            </a:endParaRPr>
          </a:p>
        </p:txBody>
      </p:sp>
      <p:sp>
        <p:nvSpPr>
          <p:cNvPr id="14" name="Oval 13">
            <a:extLst>
              <a:ext uri="{FF2B5EF4-FFF2-40B4-BE49-F238E27FC236}">
                <a16:creationId xmlns:a16="http://schemas.microsoft.com/office/drawing/2014/main" id="{0AA144FA-CCB0-06A6-34A6-C0D9F9FC0E40}"/>
              </a:ext>
              <a:ext uri="{C183D7F6-B498-43B3-948B-1728B52AA6E4}">
                <adec:decorative xmlns:adec="http://schemas.microsoft.com/office/drawing/2017/decorative" val="1"/>
              </a:ext>
            </a:extLst>
          </p:cNvPr>
          <p:cNvSpPr/>
          <p:nvPr/>
        </p:nvSpPr>
        <p:spPr>
          <a:xfrm rot="616877">
            <a:off x="9538877" y="3025699"/>
            <a:ext cx="469518" cy="45403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dirty="0">
              <a:ln w="0"/>
              <a:solidFill>
                <a:schemeClr val="tx1"/>
              </a:solidFill>
              <a:effectLst>
                <a:outerShdw blurRad="38100" dist="19050" dir="2700000" algn="tl" rotWithShape="0">
                  <a:schemeClr val="dk1">
                    <a:alpha val="40000"/>
                  </a:schemeClr>
                </a:outerShdw>
              </a:effectLst>
            </a:endParaRPr>
          </a:p>
        </p:txBody>
      </p:sp>
      <p:pic>
        <p:nvPicPr>
          <p:cNvPr id="15" name="Picture 14" descr="A drawing of a bridge, with the start point, the finish point, words 1-6 as planks and the phrase &quot;Build the bridge. Get from the start to the finish by linking all the given words&quot;">
            <a:extLst>
              <a:ext uri="{FF2B5EF4-FFF2-40B4-BE49-F238E27FC236}">
                <a16:creationId xmlns:a16="http://schemas.microsoft.com/office/drawing/2014/main" id="{8E823AE3-9CFA-4878-C721-3BD98DF31FF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784801" y="222031"/>
            <a:ext cx="4943941" cy="3295960"/>
          </a:xfrm>
          <a:prstGeom prst="rect">
            <a:avLst/>
          </a:prstGeom>
        </p:spPr>
      </p:pic>
      <p:graphicFrame>
        <p:nvGraphicFramePr>
          <p:cNvPr id="3" name="Table 2" descr="The example word bridge table, showing the starting words, the words to put in order armed with the fact, and the finishing words">
            <a:extLst>
              <a:ext uri="{FF2B5EF4-FFF2-40B4-BE49-F238E27FC236}">
                <a16:creationId xmlns:a16="http://schemas.microsoft.com/office/drawing/2014/main" id="{65823529-2C0B-2CFE-DA1F-C1EF7058C2A6}"/>
              </a:ext>
            </a:extLst>
          </p:cNvPr>
          <p:cNvGraphicFramePr>
            <a:graphicFrameLocks noGrp="1"/>
          </p:cNvGraphicFramePr>
          <p:nvPr>
            <p:extLst>
              <p:ext uri="{D42A27DB-BD31-4B8C-83A1-F6EECF244321}">
                <p14:modId xmlns:p14="http://schemas.microsoft.com/office/powerpoint/2010/main" val="3742900959"/>
              </p:ext>
            </p:extLst>
          </p:nvPr>
        </p:nvGraphicFramePr>
        <p:xfrm>
          <a:off x="5831353" y="3724874"/>
          <a:ext cx="4850836" cy="2768718"/>
        </p:xfrm>
        <a:graphic>
          <a:graphicData uri="http://schemas.openxmlformats.org/drawingml/2006/table">
            <a:tbl>
              <a:tblPr firstRow="1" bandRow="1">
                <a:tableStyleId>{2D5ABB26-0587-4C30-8999-92F81FD0307C}</a:tableStyleId>
              </a:tblPr>
              <a:tblGrid>
                <a:gridCol w="1092238">
                  <a:extLst>
                    <a:ext uri="{9D8B030D-6E8A-4147-A177-3AD203B41FA5}">
                      <a16:colId xmlns:a16="http://schemas.microsoft.com/office/drawing/2014/main" val="56584357"/>
                    </a:ext>
                  </a:extLst>
                </a:gridCol>
                <a:gridCol w="1333181">
                  <a:extLst>
                    <a:ext uri="{9D8B030D-6E8A-4147-A177-3AD203B41FA5}">
                      <a16:colId xmlns:a16="http://schemas.microsoft.com/office/drawing/2014/main" val="3623156845"/>
                    </a:ext>
                  </a:extLst>
                </a:gridCol>
                <a:gridCol w="1397988">
                  <a:extLst>
                    <a:ext uri="{9D8B030D-6E8A-4147-A177-3AD203B41FA5}">
                      <a16:colId xmlns:a16="http://schemas.microsoft.com/office/drawing/2014/main" val="615250945"/>
                    </a:ext>
                  </a:extLst>
                </a:gridCol>
                <a:gridCol w="1027429">
                  <a:extLst>
                    <a:ext uri="{9D8B030D-6E8A-4147-A177-3AD203B41FA5}">
                      <a16:colId xmlns:a16="http://schemas.microsoft.com/office/drawing/2014/main" val="598199109"/>
                    </a:ext>
                  </a:extLst>
                </a:gridCol>
              </a:tblGrid>
              <a:tr h="929286">
                <a:tc rowSpan="6">
                  <a:txBody>
                    <a:bodyPr/>
                    <a:lstStyle/>
                    <a:p>
                      <a:pPr algn="ctr"/>
                      <a:r>
                        <a:rPr lang="en-GB" sz="1400" b="1" i="0" dirty="0">
                          <a:latin typeface="Century Gothic" panose="020B0502020202020204" pitchFamily="34" charset="0"/>
                        </a:rPr>
                        <a:t>Start</a:t>
                      </a:r>
                    </a:p>
                    <a:p>
                      <a:pPr algn="ctr"/>
                      <a:endParaRPr lang="en-GB" sz="1400" b="1" i="0" dirty="0">
                        <a:latin typeface="Century Gothic" panose="020B0502020202020204" pitchFamily="34" charset="0"/>
                      </a:endParaRPr>
                    </a:p>
                    <a:p>
                      <a:pPr algn="ctr"/>
                      <a:endParaRPr lang="en-GB" sz="1400" b="1" i="0" dirty="0">
                        <a:latin typeface="Century Gothic" panose="020B0502020202020204" pitchFamily="34" charset="0"/>
                      </a:endParaRPr>
                    </a:p>
                    <a:p>
                      <a:pPr algn="ctr"/>
                      <a:endParaRPr lang="en-GB" sz="1400" b="1" i="0" dirty="0">
                        <a:latin typeface="Century Gothic" panose="020B0502020202020204" pitchFamily="34" charset="0"/>
                      </a:endParaRPr>
                    </a:p>
                    <a:p>
                      <a:pPr algn="ctr"/>
                      <a:r>
                        <a:rPr lang="en-GB" sz="1400" i="0" kern="1200" dirty="0">
                          <a:solidFill>
                            <a:schemeClr val="tx1"/>
                          </a:solidFill>
                          <a:effectLst/>
                          <a:latin typeface="Century Gothic" panose="020B0502020202020204" pitchFamily="34" charset="0"/>
                          <a:ea typeface="+mn-ea"/>
                          <a:cs typeface="+mn-cs"/>
                        </a:rPr>
                        <a:t>The relative atomic mass (</a:t>
                      </a:r>
                      <a:r>
                        <a:rPr lang="en-GB" sz="1400" i="1" kern="1200" dirty="0">
                          <a:solidFill>
                            <a:schemeClr val="tx1"/>
                          </a:solidFill>
                          <a:effectLst/>
                          <a:latin typeface="Century Gothic" panose="020B0502020202020204" pitchFamily="34" charset="0"/>
                          <a:ea typeface="+mn-ea"/>
                          <a:cs typeface="+mn-cs"/>
                        </a:rPr>
                        <a:t>A</a:t>
                      </a:r>
                      <a:r>
                        <a:rPr lang="en-GB" sz="1400" i="0" kern="1200" baseline="-25000" dirty="0">
                          <a:solidFill>
                            <a:schemeClr val="tx1"/>
                          </a:solidFill>
                          <a:effectLst/>
                          <a:latin typeface="Century Gothic" panose="020B0502020202020204" pitchFamily="34" charset="0"/>
                          <a:ea typeface="+mn-ea"/>
                          <a:cs typeface="+mn-cs"/>
                        </a:rPr>
                        <a:t>r</a:t>
                      </a:r>
                      <a:r>
                        <a:rPr lang="en-GB" sz="1400" i="0" kern="1200" dirty="0">
                          <a:solidFill>
                            <a:schemeClr val="tx1"/>
                          </a:solidFill>
                          <a:effectLst/>
                          <a:latin typeface="Century Gothic" panose="020B0502020202020204" pitchFamily="34" charset="0"/>
                          <a:ea typeface="+mn-ea"/>
                          <a:cs typeface="+mn-cs"/>
                        </a:rPr>
                        <a:t>) of an element is</a:t>
                      </a:r>
                      <a:endParaRPr lang="en-GB" sz="1400" b="0" i="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tc gridSpan="2">
                  <a:txBody>
                    <a:bodyPr/>
                    <a:lstStyle/>
                    <a:p>
                      <a:pPr algn="ctr"/>
                      <a:r>
                        <a:rPr lang="en-GB" sz="1400" b="1" dirty="0">
                          <a:latin typeface="Century Gothic" panose="020B0502020202020204" pitchFamily="34" charset="0"/>
                        </a:rPr>
                        <a:t>Fact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200" dirty="0">
                          <a:solidFill>
                            <a:schemeClr val="tx1"/>
                          </a:solidFill>
                          <a:effectLst/>
                          <a:latin typeface="Century Gothic" panose="020B0502020202020204" pitchFamily="34" charset="0"/>
                          <a:ea typeface="+mn-ea"/>
                          <a:cs typeface="+mn-cs"/>
                        </a:rPr>
                        <a:t>Carbon-12 is the international standard for measuring the relative atomic mass of other elements.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rowSpan="6">
                  <a:txBody>
                    <a:bodyPr/>
                    <a:lstStyle/>
                    <a:p>
                      <a:pPr algn="ctr"/>
                      <a:r>
                        <a:rPr lang="en-GB" sz="1400" b="1" dirty="0">
                          <a:latin typeface="Century Gothic" panose="020B0502020202020204" pitchFamily="34" charset="0"/>
                        </a:rPr>
                        <a:t>Finish</a:t>
                      </a:r>
                    </a:p>
                    <a:p>
                      <a:pPr algn="ctr"/>
                      <a:endParaRPr lang="en-GB" sz="1400" b="1" dirty="0">
                        <a:latin typeface="Century Gothic" panose="020B0502020202020204" pitchFamily="34" charset="0"/>
                      </a:endParaRPr>
                    </a:p>
                    <a:p>
                      <a:pPr algn="ctr"/>
                      <a:endParaRPr lang="en-GB" sz="1400" b="1" dirty="0">
                        <a:latin typeface="Century Gothic" panose="020B0502020202020204" pitchFamily="34" charset="0"/>
                      </a:endParaRPr>
                    </a:p>
                    <a:p>
                      <a:pPr algn="ctr"/>
                      <a:endParaRPr lang="en-GB" sz="1400" b="1" dirty="0">
                        <a:latin typeface="Century Gothic" panose="020B0502020202020204" pitchFamily="34" charset="0"/>
                      </a:endParaRPr>
                    </a:p>
                    <a:p>
                      <a:pPr algn="ctr"/>
                      <a:endParaRPr lang="en-GB" sz="1400" b="1" dirty="0">
                        <a:latin typeface="Century Gothic" panose="020B0502020202020204" pitchFamily="34" charset="0"/>
                      </a:endParaRPr>
                    </a:p>
                    <a:p>
                      <a:pPr algn="ctr"/>
                      <a:endParaRPr lang="en-GB" sz="1400" b="1" dirty="0">
                        <a:latin typeface="Century Gothic" panose="020B0502020202020204" pitchFamily="34" charset="0"/>
                      </a:endParaRPr>
                    </a:p>
                    <a:p>
                      <a:pPr algn="ctr"/>
                      <a:endParaRPr lang="en-GB" sz="1400" dirty="0">
                        <a:latin typeface="Century Gothic" panose="020B0502020202020204" pitchFamily="34" charset="0"/>
                      </a:endParaRPr>
                    </a:p>
                    <a:p>
                      <a:pPr algn="ctr"/>
                      <a:r>
                        <a:rPr lang="en-GB" sz="1400" dirty="0">
                          <a:latin typeface="Century Gothic" panose="020B0502020202020204" pitchFamily="34" charset="0"/>
                        </a:rPr>
                        <a:t>mass of a carbon-12 atom.</a:t>
                      </a:r>
                      <a:endParaRPr lang="en-GB" sz="1400" b="0" dirty="0">
                        <a:latin typeface="Century Gothic" panose="020B0502020202020204" pitchFamily="34" charset="0"/>
                      </a:endParaRPr>
                    </a:p>
                    <a:p>
                      <a:pPr algn="ctr"/>
                      <a:endParaRPr lang="en-GB" sz="1400" b="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extLst>
                  <a:ext uri="{0D108BD9-81ED-4DB2-BD59-A6C34878D82A}">
                    <a16:rowId xmlns:a16="http://schemas.microsoft.com/office/drawing/2014/main" val="2145895660"/>
                  </a:ext>
                </a:extLst>
              </a:tr>
              <a:tr h="195639">
                <a:tc vMerge="1">
                  <a:txBody>
                    <a:bodyPr/>
                    <a:lstStyle/>
                    <a:p>
                      <a:endParaRPr lang="en-GB"/>
                    </a:p>
                  </a:txBody>
                  <a:tcPr/>
                </a:tc>
                <a:tc gridSpan="2">
                  <a:txBody>
                    <a:bodyPr/>
                    <a:lstStyle/>
                    <a:p>
                      <a:pPr algn="ctr"/>
                      <a:r>
                        <a:rPr lang="en-GB" sz="1400" b="1" dirty="0">
                          <a:solidFill>
                            <a:schemeClr val="bg1"/>
                          </a:solidFill>
                          <a:latin typeface="Century Gothic" panose="020B0502020202020204" pitchFamily="34" charset="0"/>
                        </a:rPr>
                        <a:t>Link these 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hMerge="1">
                  <a:txBody>
                    <a:bodyPr/>
                    <a:lstStyle/>
                    <a:p>
                      <a:endParaRPr lang="en-GB"/>
                    </a:p>
                  </a:txBody>
                  <a:tcPr/>
                </a:tc>
                <a:tc vMerge="1">
                  <a:txBody>
                    <a:bodyPr/>
                    <a:lstStyle/>
                    <a:p>
                      <a:endParaRPr lang="en-GB"/>
                    </a:p>
                  </a:txBody>
                  <a:tcPr/>
                </a:tc>
                <a:extLst>
                  <a:ext uri="{0D108BD9-81ED-4DB2-BD59-A6C34878D82A}">
                    <a16:rowId xmlns:a16="http://schemas.microsoft.com/office/drawing/2014/main" val="3667614111"/>
                  </a:ext>
                </a:extLst>
              </a:tr>
              <a:tr h="195639">
                <a:tc vMerge="1">
                  <a:txBody>
                    <a:bodyPr/>
                    <a:lstStyle/>
                    <a:p>
                      <a:endParaRPr lang="en-GB"/>
                    </a:p>
                  </a:txBody>
                  <a:tcPr/>
                </a:tc>
                <a:tc gridSpan="2">
                  <a:txBody>
                    <a:bodyPr/>
                    <a:lstStyle/>
                    <a:p>
                      <a:pPr algn="ctr"/>
                      <a:r>
                        <a:rPr lang="en-GB" sz="1400" b="1" dirty="0">
                          <a:solidFill>
                            <a:schemeClr val="tx1"/>
                          </a:solidFill>
                          <a:latin typeface="Century Gothic" panose="020B0502020202020204" pitchFamily="34" charset="0"/>
                        </a:rPr>
                        <a:t>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b="0">
                        <a:solidFill>
                          <a:schemeClr val="bg1">
                            <a:lumMod val="50000"/>
                          </a:schemeClr>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51400160"/>
                  </a:ext>
                </a:extLst>
              </a:tr>
              <a:tr h="195639">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indent="0" algn="ctr">
                        <a:buFont typeface="Arial" panose="020B0604020202020204" pitchFamily="34" charset="0"/>
                        <a:buNone/>
                      </a:pPr>
                      <a:r>
                        <a:rPr lang="en-GB" sz="1400" b="0" dirty="0">
                          <a:solidFill>
                            <a:schemeClr val="tx1"/>
                          </a:solidFill>
                          <a:latin typeface="Century Gothic" panose="020B0502020202020204" pitchFamily="34" charset="0"/>
                        </a:rPr>
                        <a:t>average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1400" b="0" dirty="0">
                          <a:solidFill>
                            <a:schemeClr val="tx1"/>
                          </a:solidFill>
                          <a:latin typeface="Century Gothic" panose="020B0502020202020204" pitchFamily="34" charset="0"/>
                        </a:rPr>
                        <a:t>abundances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22431615"/>
                  </a:ext>
                </a:extLst>
              </a:tr>
              <a:tr h="195639">
                <a:tc vMerge="1">
                  <a:txBody>
                    <a:bodyPr/>
                    <a:lstStyle/>
                    <a:p>
                      <a:endParaRPr lang="en-GB"/>
                    </a:p>
                  </a:txBody>
                  <a:tcPr/>
                </a:tc>
                <a:tc>
                  <a:txBody>
                    <a:bodyPr/>
                    <a:lstStyle/>
                    <a:p>
                      <a:pPr marL="0" indent="0" algn="ctr">
                        <a:buFont typeface="Arial" panose="020B0604020202020204" pitchFamily="34" charset="0"/>
                        <a:buNone/>
                      </a:pPr>
                      <a:r>
                        <a:rPr lang="en-GB" sz="1400" b="0" dirty="0">
                          <a:solidFill>
                            <a:schemeClr val="tx1"/>
                          </a:solidFill>
                          <a:latin typeface="Century Gothic" panose="020B0502020202020204" pitchFamily="34" charset="0"/>
                        </a:rPr>
                        <a:t>mass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indent="0" algn="ctr">
                        <a:buFont typeface="Arial" panose="020B0604020202020204" pitchFamily="34" charset="0"/>
                        <a:buNone/>
                      </a:pPr>
                      <a:r>
                        <a:rPr lang="en-GB" sz="1400" b="0" dirty="0">
                          <a:solidFill>
                            <a:schemeClr val="tx1"/>
                          </a:solidFill>
                          <a:latin typeface="Century Gothic" panose="020B0502020202020204" pitchFamily="34" charset="0"/>
                        </a:rPr>
                        <a:t>isotopes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61556393"/>
                  </a:ext>
                </a:extLst>
              </a:tr>
              <a:tr h="391278">
                <a:tc vMerge="1">
                  <a:txBody>
                    <a:bodyPr/>
                    <a:lstStyle/>
                    <a:p>
                      <a:endParaRPr lang="en-GB"/>
                    </a:p>
                  </a:txBody>
                  <a:tcPr/>
                </a:tc>
                <a:tc>
                  <a:txBody>
                    <a:bodyPr/>
                    <a:lstStyle/>
                    <a:p>
                      <a:pPr marL="0" indent="0" algn="ctr">
                        <a:buFont typeface="Arial" panose="020B0604020202020204" pitchFamily="34" charset="0"/>
                        <a:buNone/>
                      </a:pPr>
                      <a:r>
                        <a:rPr lang="en-GB" sz="1400" b="0" dirty="0">
                          <a:solidFill>
                            <a:schemeClr val="tx1"/>
                          </a:solidFill>
                          <a:latin typeface="Century Gothic" panose="020B0502020202020204" pitchFamily="34" charset="0"/>
                        </a:rPr>
                        <a:t>atom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Century Gothic" panose="020B0502020202020204" pitchFamily="34" charset="0"/>
                        </a:rPr>
                        <a:t>compared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tc>
                <a:extLst>
                  <a:ext uri="{0D108BD9-81ED-4DB2-BD59-A6C34878D82A}">
                    <a16:rowId xmlns:a16="http://schemas.microsoft.com/office/drawing/2014/main" val="2741452174"/>
                  </a:ext>
                </a:extLst>
              </a:tr>
            </a:tbl>
          </a:graphicData>
        </a:graphic>
      </p:graphicFrame>
      <p:pic>
        <p:nvPicPr>
          <p:cNvPr id="6" name="Picture 5">
            <a:extLst>
              <a:ext uri="{FF2B5EF4-FFF2-40B4-BE49-F238E27FC236}">
                <a16:creationId xmlns:a16="http://schemas.microsoft.com/office/drawing/2014/main" id="{A110845C-4EED-C4A0-00C3-1A89D44DFA5A}"/>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082083" y="4068209"/>
            <a:ext cx="668247" cy="729566"/>
          </a:xfrm>
          <a:prstGeom prst="rect">
            <a:avLst/>
          </a:prstGeom>
        </p:spPr>
      </p:pic>
      <p:sp>
        <p:nvSpPr>
          <p:cNvPr id="9" name="Isosceles Triangle 8" descr="An arrow head indicating that learners link the words in the table, with the help of the fact, to get from the starting words to the finishing words">
            <a:extLst>
              <a:ext uri="{FF2B5EF4-FFF2-40B4-BE49-F238E27FC236}">
                <a16:creationId xmlns:a16="http://schemas.microsoft.com/office/drawing/2014/main" id="{5EC9FC3D-442F-39B8-C90D-6A292D3526A1}"/>
              </a:ext>
              <a:ext uri="{C183D7F6-B498-43B3-948B-1728B52AA6E4}">
                <adec:decorative xmlns:adec="http://schemas.microsoft.com/office/drawing/2017/decorative" val="0"/>
              </a:ext>
            </a:extLst>
          </p:cNvPr>
          <p:cNvSpPr/>
          <p:nvPr/>
        </p:nvSpPr>
        <p:spPr>
          <a:xfrm rot="5400000">
            <a:off x="9437585" y="4889609"/>
            <a:ext cx="747583" cy="290785"/>
          </a:xfrm>
          <a:prstGeom prst="triangl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atin typeface="Century Gothic" panose="020B0502020202020204" pitchFamily="34" charset="0"/>
            </a:endParaRPr>
          </a:p>
        </p:txBody>
      </p:sp>
      <p:pic>
        <p:nvPicPr>
          <p:cNvPr id="8" name="Picture 7">
            <a:extLst>
              <a:ext uri="{FF2B5EF4-FFF2-40B4-BE49-F238E27FC236}">
                <a16:creationId xmlns:a16="http://schemas.microsoft.com/office/drawing/2014/main" id="{E14CAA70-2BF0-8EFB-3BE5-3981AE64B594}"/>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811376" y="4050192"/>
            <a:ext cx="720746" cy="747583"/>
          </a:xfrm>
          <a:prstGeom prst="rect">
            <a:avLst/>
          </a:prstGeom>
        </p:spPr>
      </p:pic>
    </p:spTree>
    <p:extLst>
      <p:ext uri="{BB962C8B-B14F-4D97-AF65-F5344CB8AC3E}">
        <p14:creationId xmlns:p14="http://schemas.microsoft.com/office/powerpoint/2010/main" val="1148474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652D3F6-F7FD-C6DF-DEB2-589DC6D7D8E0}"/>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11586" y="957474"/>
            <a:ext cx="1025825" cy="1025825"/>
          </a:xfrm>
          <a:prstGeom prst="rect">
            <a:avLst/>
          </a:prstGeom>
        </p:spPr>
      </p:pic>
      <p:sp>
        <p:nvSpPr>
          <p:cNvPr id="2" name="Title 1">
            <a:extLst>
              <a:ext uri="{FF2B5EF4-FFF2-40B4-BE49-F238E27FC236}">
                <a16:creationId xmlns:a16="http://schemas.microsoft.com/office/drawing/2014/main" id="{8E55D426-F61A-3F03-67A2-FEE3E29F2924}"/>
              </a:ext>
            </a:extLst>
          </p:cNvPr>
          <p:cNvSpPr>
            <a:spLocks noGrp="1"/>
          </p:cNvSpPr>
          <p:nvPr>
            <p:ph type="title"/>
          </p:nvPr>
        </p:nvSpPr>
        <p:spPr>
          <a:xfrm>
            <a:off x="296470" y="319669"/>
            <a:ext cx="10080000" cy="440661"/>
          </a:xfrm>
        </p:spPr>
        <p:txBody>
          <a:bodyPr/>
          <a:lstStyle/>
          <a:p>
            <a:r>
              <a:rPr lang="en-GB" dirty="0"/>
              <a:t>Sentence starters</a:t>
            </a:r>
          </a:p>
        </p:txBody>
      </p:sp>
      <p:sp>
        <p:nvSpPr>
          <p:cNvPr id="3" name="Content Placeholder 2">
            <a:extLst>
              <a:ext uri="{FF2B5EF4-FFF2-40B4-BE49-F238E27FC236}">
                <a16:creationId xmlns:a16="http://schemas.microsoft.com/office/drawing/2014/main" id="{03E691C3-DBF4-58E2-D85A-ED8065C9A0E5}"/>
              </a:ext>
            </a:extLst>
          </p:cNvPr>
          <p:cNvSpPr>
            <a:spLocks noGrp="1"/>
          </p:cNvSpPr>
          <p:nvPr>
            <p:ph idx="1"/>
          </p:nvPr>
        </p:nvSpPr>
        <p:spPr>
          <a:xfrm>
            <a:off x="351097" y="1225206"/>
            <a:ext cx="3267136" cy="5040000"/>
          </a:xfrm>
        </p:spPr>
        <p:txBody>
          <a:bodyPr>
            <a:normAutofit lnSpcReduction="10000"/>
          </a:bodyPr>
          <a:lstStyle/>
          <a:p>
            <a:pPr marL="1169988"/>
            <a:r>
              <a:rPr lang="en-GB" sz="1800" b="1" dirty="0">
                <a:latin typeface="Century Gothic" panose="020B0502020202020204" pitchFamily="34" charset="0"/>
              </a:rPr>
              <a:t>A </a:t>
            </a:r>
            <a:r>
              <a:rPr lang="en-GB" sz="1800" b="1" dirty="0"/>
              <a:t>is the architect. They start</a:t>
            </a:r>
            <a:r>
              <a:rPr lang="en-GB" sz="1800" b="1" dirty="0">
                <a:latin typeface="Century Gothic" panose="020B0502020202020204" pitchFamily="34" charset="0"/>
              </a:rPr>
              <a:t>: </a:t>
            </a:r>
          </a:p>
          <a:p>
            <a:pPr marL="1169988"/>
            <a:endParaRPr lang="en-GB" sz="1800" b="1" dirty="0">
              <a:latin typeface="Century Gothic" panose="020B0502020202020204" pitchFamily="34" charset="0"/>
            </a:endParaRPr>
          </a:p>
          <a:p>
            <a:r>
              <a:rPr lang="en-GB" sz="1800" dirty="0">
                <a:latin typeface="Century Gothic" panose="020B0502020202020204" pitchFamily="34" charset="0"/>
              </a:rPr>
              <a:t>‘I know that … and it’s relevant to this discussion because … ’</a:t>
            </a:r>
          </a:p>
          <a:p>
            <a:r>
              <a:rPr lang="en-GB" sz="1800" dirty="0">
                <a:solidFill>
                  <a:schemeClr val="tx1"/>
                </a:solidFill>
                <a:latin typeface="Century Gothic" panose="020B0502020202020204" pitchFamily="34" charset="0"/>
              </a:rPr>
              <a:t>‘I think that … ’</a:t>
            </a:r>
          </a:p>
          <a:p>
            <a:r>
              <a:rPr lang="en-GB" sz="1800"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I am not sure about … but I think … ’</a:t>
            </a:r>
          </a:p>
          <a:p>
            <a:r>
              <a:rPr lang="en-GB" sz="1800"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Before I begin, remind me what … means?’</a:t>
            </a:r>
          </a:p>
          <a:p>
            <a:r>
              <a:rPr lang="en-GB" sz="1800"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Can you please help me to start?’</a:t>
            </a:r>
          </a:p>
          <a:p>
            <a:r>
              <a:rPr lang="en-GB" dirty="0"/>
              <a:t> </a:t>
            </a:r>
          </a:p>
          <a:p>
            <a:endParaRPr lang="en-GB" dirty="0"/>
          </a:p>
        </p:txBody>
      </p:sp>
      <p:pic>
        <p:nvPicPr>
          <p:cNvPr id="14" name="Picture 13">
            <a:extLst>
              <a:ext uri="{FF2B5EF4-FFF2-40B4-BE49-F238E27FC236}">
                <a16:creationId xmlns:a16="http://schemas.microsoft.com/office/drawing/2014/main" id="{950A9539-EFA2-AF33-0CFE-27BDDD378ABF}"/>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945155" y="957474"/>
            <a:ext cx="1146616" cy="1146616"/>
          </a:xfrm>
          <a:prstGeom prst="rect">
            <a:avLst/>
          </a:prstGeom>
        </p:spPr>
      </p:pic>
      <p:sp>
        <p:nvSpPr>
          <p:cNvPr id="4" name="Content Placeholder 3">
            <a:extLst>
              <a:ext uri="{FF2B5EF4-FFF2-40B4-BE49-F238E27FC236}">
                <a16:creationId xmlns:a16="http://schemas.microsoft.com/office/drawing/2014/main" id="{7EAE23AD-6C92-AE6D-921C-1AA4E66B645C}"/>
              </a:ext>
            </a:extLst>
          </p:cNvPr>
          <p:cNvSpPr>
            <a:spLocks noGrp="1"/>
          </p:cNvSpPr>
          <p:nvPr>
            <p:ph idx="10"/>
          </p:nvPr>
        </p:nvSpPr>
        <p:spPr>
          <a:xfrm>
            <a:off x="4098249" y="1214950"/>
            <a:ext cx="3116467" cy="5534233"/>
          </a:xfrm>
        </p:spPr>
        <p:txBody>
          <a:bodyPr>
            <a:normAutofit/>
          </a:bodyPr>
          <a:lstStyle/>
          <a:p>
            <a:pPr marL="0" indent="1076325" defTabSz="1076325">
              <a:spcBef>
                <a:spcPts val="0"/>
              </a:spcBef>
              <a:spcAft>
                <a:spcPts val="1200"/>
              </a:spcAft>
              <a:buNone/>
            </a:pPr>
            <a:r>
              <a:rPr lang="en-GB" sz="1800" b="1" dirty="0">
                <a:solidFill>
                  <a:schemeClr val="tx1"/>
                </a:solidFill>
                <a:latin typeface="Century Gothic" panose="020B0502020202020204" pitchFamily="34" charset="0"/>
                <a:cs typeface="Arial" panose="020B0604020202020204" pitchFamily="34" charset="0"/>
              </a:rPr>
              <a:t>B is the </a:t>
            </a:r>
            <a:br>
              <a:rPr lang="en-GB" sz="1800" b="1" dirty="0">
                <a:solidFill>
                  <a:schemeClr val="tx1"/>
                </a:solidFill>
                <a:latin typeface="Century Gothic" panose="020B0502020202020204" pitchFamily="34" charset="0"/>
                <a:cs typeface="Arial" panose="020B0604020202020204" pitchFamily="34" charset="0"/>
              </a:rPr>
            </a:br>
            <a:r>
              <a:rPr lang="en-GB" sz="1800" b="1" dirty="0">
                <a:solidFill>
                  <a:schemeClr val="tx1"/>
                </a:solidFill>
                <a:latin typeface="Century Gothic" panose="020B0502020202020204" pitchFamily="34" charset="0"/>
                <a:cs typeface="Arial" panose="020B0604020202020204" pitchFamily="34" charset="0"/>
              </a:rPr>
              <a:t>	</a:t>
            </a:r>
            <a:r>
              <a:rPr lang="en-GB" sz="1800" b="1" dirty="0">
                <a:latin typeface="Century Gothic" panose="020B0502020202020204" pitchFamily="34" charset="0"/>
                <a:cs typeface="Arial" panose="020B0604020202020204" pitchFamily="34" charset="0"/>
              </a:rPr>
              <a:t>bridge builder</a:t>
            </a:r>
            <a:r>
              <a:rPr lang="en-GB" sz="1800" b="1" dirty="0">
                <a:solidFill>
                  <a:schemeClr val="tx1"/>
                </a:solidFill>
                <a:latin typeface="Century Gothic" panose="020B0502020202020204" pitchFamily="34" charset="0"/>
                <a:cs typeface="Arial" panose="020B0604020202020204" pitchFamily="34" charset="0"/>
              </a:rPr>
              <a:t>. </a:t>
            </a:r>
            <a:br>
              <a:rPr lang="en-GB" sz="1800" b="1" dirty="0">
                <a:solidFill>
                  <a:schemeClr val="tx1"/>
                </a:solidFill>
                <a:latin typeface="Century Gothic" panose="020B0502020202020204" pitchFamily="34" charset="0"/>
                <a:cs typeface="Arial" panose="020B0604020202020204" pitchFamily="34" charset="0"/>
              </a:rPr>
            </a:br>
            <a:r>
              <a:rPr lang="en-GB" sz="1800" b="1" dirty="0">
                <a:solidFill>
                  <a:schemeClr val="tx1"/>
                </a:solidFill>
                <a:latin typeface="Century Gothic" panose="020B0502020202020204" pitchFamily="34" charset="0"/>
                <a:cs typeface="Arial" panose="020B0604020202020204" pitchFamily="34" charset="0"/>
              </a:rPr>
              <a:t>	They respond:</a:t>
            </a:r>
          </a:p>
          <a:p>
            <a:r>
              <a:rPr lang="en-GB" sz="2300" dirty="0">
                <a:solidFill>
                  <a:schemeClr val="tx1"/>
                </a:solidFill>
                <a:latin typeface="Century Gothic" panose="020B0502020202020204" pitchFamily="34" charset="0"/>
                <a:cs typeface="Arial" panose="020B0604020202020204" pitchFamily="34" charset="0"/>
              </a:rPr>
              <a:t> </a:t>
            </a:r>
            <a:r>
              <a:rPr lang="en-GB" sz="1800"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Linking to that I would add … ’</a:t>
            </a:r>
          </a:p>
          <a:p>
            <a:r>
              <a:rPr lang="en-GB" sz="1800" dirty="0">
                <a:solidFill>
                  <a:schemeClr val="tx1"/>
                </a:solidFill>
                <a:latin typeface="Century Gothic" panose="020B0502020202020204" pitchFamily="34" charset="0"/>
                <a:cs typeface="Arial" panose="020B0604020202020204" pitchFamily="34" charset="0"/>
              </a:rPr>
              <a:t>‘Considering what I already know about … I think that ... ’</a:t>
            </a:r>
          </a:p>
          <a:p>
            <a:r>
              <a:rPr lang="en-GB" sz="1800"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I would suggest that we change that because of … ’</a:t>
            </a:r>
          </a:p>
          <a:p>
            <a:r>
              <a:rPr lang="en-GB" sz="1800"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Can you explain why you said that?’</a:t>
            </a:r>
          </a:p>
          <a:p>
            <a:r>
              <a:rPr lang="en-GB" sz="1800"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Have you thought of … ?’</a:t>
            </a:r>
          </a:p>
          <a:p>
            <a:r>
              <a:rPr lang="en-GB" sz="1800"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That’s brilliant because … ’</a:t>
            </a:r>
          </a:p>
          <a:p>
            <a:endParaRPr lang="en-GB" dirty="0"/>
          </a:p>
        </p:txBody>
      </p:sp>
      <p:pic>
        <p:nvPicPr>
          <p:cNvPr id="10" name="Picture 9">
            <a:extLst>
              <a:ext uri="{FF2B5EF4-FFF2-40B4-BE49-F238E27FC236}">
                <a16:creationId xmlns:a16="http://schemas.microsoft.com/office/drawing/2014/main" id="{AA083889-D2E6-06EA-0463-F727CE369881}"/>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526016" y="1028343"/>
            <a:ext cx="1027928" cy="1027928"/>
          </a:xfrm>
          <a:prstGeom prst="rect">
            <a:avLst/>
          </a:prstGeom>
        </p:spPr>
      </p:pic>
      <p:sp>
        <p:nvSpPr>
          <p:cNvPr id="8" name="TextBox 7">
            <a:extLst>
              <a:ext uri="{FF2B5EF4-FFF2-40B4-BE49-F238E27FC236}">
                <a16:creationId xmlns:a16="http://schemas.microsoft.com/office/drawing/2014/main" id="{701E883D-EF01-A2C2-0638-724DF341CF24}"/>
              </a:ext>
            </a:extLst>
          </p:cNvPr>
          <p:cNvSpPr txBox="1"/>
          <p:nvPr/>
        </p:nvSpPr>
        <p:spPr>
          <a:xfrm>
            <a:off x="7724552" y="1028343"/>
            <a:ext cx="3113604" cy="5078313"/>
          </a:xfrm>
          <a:prstGeom prst="rect">
            <a:avLst/>
          </a:prstGeom>
          <a:noFill/>
        </p:spPr>
        <p:txBody>
          <a:bodyPr wrap="square">
            <a:spAutoFit/>
          </a:bodyPr>
          <a:lstStyle/>
          <a:p>
            <a:r>
              <a:rPr lang="en-GB" sz="1800" b="1" dirty="0">
                <a:solidFill>
                  <a:schemeClr val="tx1"/>
                </a:solidFill>
                <a:latin typeface="Century Gothic" panose="020B0502020202020204" pitchFamily="34" charset="0"/>
                <a:cs typeface="Arial" panose="020B0604020202020204" pitchFamily="34" charset="0"/>
              </a:rPr>
              <a:t>              C is the </a:t>
            </a:r>
            <a:br>
              <a:rPr lang="en-GB" sz="1800" b="1" dirty="0">
                <a:solidFill>
                  <a:schemeClr val="tx1"/>
                </a:solidFill>
                <a:latin typeface="Century Gothic" panose="020B0502020202020204" pitchFamily="34" charset="0"/>
                <a:cs typeface="Arial" panose="020B0604020202020204" pitchFamily="34" charset="0"/>
              </a:rPr>
            </a:br>
            <a:r>
              <a:rPr lang="en-GB" sz="1800" b="1" dirty="0">
                <a:solidFill>
                  <a:schemeClr val="tx1"/>
                </a:solidFill>
                <a:latin typeface="Century Gothic" panose="020B0502020202020204" pitchFamily="34" charset="0"/>
                <a:cs typeface="Arial" panose="020B0604020202020204" pitchFamily="34" charset="0"/>
              </a:rPr>
              <a:t>	</a:t>
            </a:r>
            <a:r>
              <a:rPr lang="en-GB" sz="1800" b="1" dirty="0">
                <a:latin typeface="Century Gothic" panose="020B0502020202020204" pitchFamily="34" charset="0"/>
                <a:cs typeface="Arial" panose="020B0604020202020204" pitchFamily="34" charset="0"/>
              </a:rPr>
              <a:t>civil engineer</a:t>
            </a:r>
            <a:r>
              <a:rPr lang="en-GB" sz="1800" b="1" dirty="0">
                <a:solidFill>
                  <a:schemeClr val="tx1"/>
                </a:solidFill>
                <a:latin typeface="Century Gothic" panose="020B0502020202020204" pitchFamily="34" charset="0"/>
                <a:cs typeface="Arial" panose="020B0604020202020204" pitchFamily="34" charset="0"/>
              </a:rPr>
              <a:t>. </a:t>
            </a:r>
            <a:br>
              <a:rPr lang="en-GB" sz="1800" b="1" dirty="0">
                <a:solidFill>
                  <a:schemeClr val="tx1"/>
                </a:solidFill>
                <a:latin typeface="Century Gothic" panose="020B0502020202020204" pitchFamily="34" charset="0"/>
                <a:cs typeface="Arial" panose="020B0604020202020204" pitchFamily="34" charset="0"/>
              </a:rPr>
            </a:br>
            <a:r>
              <a:rPr lang="en-GB" sz="1800" b="1" dirty="0">
                <a:solidFill>
                  <a:schemeClr val="tx1"/>
                </a:solidFill>
                <a:latin typeface="Century Gothic" panose="020B0502020202020204" pitchFamily="34" charset="0"/>
                <a:cs typeface="Arial" panose="020B0604020202020204" pitchFamily="34" charset="0"/>
              </a:rPr>
              <a:t>	They summarise:</a:t>
            </a:r>
          </a:p>
          <a:p>
            <a:pPr algn="ctr"/>
            <a:endParaRPr lang="en-GB" sz="1800" b="1" dirty="0">
              <a:solidFill>
                <a:schemeClr val="tx1"/>
              </a:solidFill>
              <a:latin typeface="Century Gothic" panose="020B0502020202020204" pitchFamily="34" charset="0"/>
              <a:cs typeface="Arial" panose="020B0604020202020204" pitchFamily="34" charset="0"/>
            </a:endParaRPr>
          </a:p>
          <a:p>
            <a:r>
              <a:rPr lang="en-GB"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I think you said … ’</a:t>
            </a:r>
          </a:p>
          <a:p>
            <a:endParaRPr lang="en-GB" sz="1800" dirty="0">
              <a:solidFill>
                <a:schemeClr val="tx1"/>
              </a:solidFill>
              <a:latin typeface="Century Gothic" panose="020B0502020202020204" pitchFamily="34" charset="0"/>
              <a:cs typeface="Arial" panose="020B0604020202020204" pitchFamily="34" charset="0"/>
            </a:endParaRPr>
          </a:p>
          <a:p>
            <a:r>
              <a:rPr lang="en-GB"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Can you just explain … ?’</a:t>
            </a:r>
          </a:p>
          <a:p>
            <a:endParaRPr lang="en-GB" sz="1800" dirty="0">
              <a:solidFill>
                <a:schemeClr val="tx1"/>
              </a:solidFill>
              <a:latin typeface="Century Gothic" panose="020B0502020202020204" pitchFamily="34" charset="0"/>
              <a:cs typeface="Arial" panose="020B0604020202020204" pitchFamily="34" charset="0"/>
            </a:endParaRPr>
          </a:p>
          <a:p>
            <a:r>
              <a:rPr lang="en-GB"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What was your reasoning when you said … ?’</a:t>
            </a:r>
          </a:p>
          <a:p>
            <a:endParaRPr lang="en-GB" sz="1800" dirty="0">
              <a:solidFill>
                <a:schemeClr val="tx1"/>
              </a:solidFill>
              <a:latin typeface="Century Gothic" panose="020B0502020202020204" pitchFamily="34" charset="0"/>
              <a:cs typeface="Arial" panose="020B0604020202020204" pitchFamily="34" charset="0"/>
            </a:endParaRPr>
          </a:p>
          <a:p>
            <a:r>
              <a:rPr lang="en-GB"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Have I got that right?’</a:t>
            </a:r>
          </a:p>
          <a:p>
            <a:r>
              <a:rPr lang="en-GB" sz="1800" dirty="0">
                <a:solidFill>
                  <a:schemeClr val="tx1"/>
                </a:solidFill>
                <a:latin typeface="Century Gothic" panose="020B0502020202020204" pitchFamily="34" charset="0"/>
                <a:cs typeface="Arial" panose="020B0604020202020204" pitchFamily="34" charset="0"/>
              </a:rPr>
              <a:t> </a:t>
            </a:r>
          </a:p>
          <a:p>
            <a:r>
              <a:rPr lang="en-GB"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I’m not sure about … ’</a:t>
            </a:r>
          </a:p>
          <a:p>
            <a:endParaRPr lang="en-GB" sz="1800" dirty="0">
              <a:solidFill>
                <a:schemeClr val="tx1"/>
              </a:solidFill>
              <a:latin typeface="Century Gothic" panose="020B0502020202020204" pitchFamily="34" charset="0"/>
              <a:cs typeface="Arial" panose="020B0604020202020204" pitchFamily="34" charset="0"/>
            </a:endParaRPr>
          </a:p>
          <a:p>
            <a:r>
              <a:rPr lang="en-GB"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Do we all agree?’</a:t>
            </a:r>
          </a:p>
          <a:p>
            <a:endParaRPr lang="en-GB" sz="1800" dirty="0">
              <a:solidFill>
                <a:schemeClr val="tx1"/>
              </a:solidFill>
              <a:latin typeface="Century Gothic" panose="020B0502020202020204" pitchFamily="34" charset="0"/>
              <a:cs typeface="Arial" panose="020B0604020202020204" pitchFamily="34" charset="0"/>
            </a:endParaRPr>
          </a:p>
          <a:p>
            <a:r>
              <a:rPr lang="en-GB"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Our final answer is … ’</a:t>
            </a:r>
          </a:p>
        </p:txBody>
      </p:sp>
      <p:sp>
        <p:nvSpPr>
          <p:cNvPr id="6" name="Rectangle: Rounded Corners 5">
            <a:extLst>
              <a:ext uri="{FF2B5EF4-FFF2-40B4-BE49-F238E27FC236}">
                <a16:creationId xmlns:a16="http://schemas.microsoft.com/office/drawing/2014/main" id="{D313F879-D435-72C7-775F-FE0F5576B083}"/>
              </a:ext>
              <a:ext uri="{C183D7F6-B498-43B3-948B-1728B52AA6E4}">
                <adec:decorative xmlns:adec="http://schemas.microsoft.com/office/drawing/2017/decorative" val="1"/>
              </a:ext>
            </a:extLst>
          </p:cNvPr>
          <p:cNvSpPr/>
          <p:nvPr/>
        </p:nvSpPr>
        <p:spPr>
          <a:xfrm>
            <a:off x="7470856" y="890445"/>
            <a:ext cx="3447688" cy="5791709"/>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Rounded Corners 6">
            <a:extLst>
              <a:ext uri="{FF2B5EF4-FFF2-40B4-BE49-F238E27FC236}">
                <a16:creationId xmlns:a16="http://schemas.microsoft.com/office/drawing/2014/main" id="{69E35933-0C92-B830-5740-0FBBFC3B313D}"/>
              </a:ext>
              <a:ext uri="{C183D7F6-B498-43B3-948B-1728B52AA6E4}">
                <adec:decorative xmlns:adec="http://schemas.microsoft.com/office/drawing/2017/decorative" val="1"/>
              </a:ext>
            </a:extLst>
          </p:cNvPr>
          <p:cNvSpPr/>
          <p:nvPr/>
        </p:nvSpPr>
        <p:spPr>
          <a:xfrm>
            <a:off x="3860893" y="890445"/>
            <a:ext cx="3447688" cy="5791709"/>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716D3BC-1087-CE4F-7714-4507F4C1F4B7}"/>
              </a:ext>
              <a:ext uri="{C183D7F6-B498-43B3-948B-1728B52AA6E4}">
                <adec:decorative xmlns:adec="http://schemas.microsoft.com/office/drawing/2017/decorative" val="1"/>
              </a:ext>
            </a:extLst>
          </p:cNvPr>
          <p:cNvSpPr/>
          <p:nvPr/>
        </p:nvSpPr>
        <p:spPr>
          <a:xfrm>
            <a:off x="242703" y="919097"/>
            <a:ext cx="3447688" cy="5763058"/>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89116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BCEFB-9461-5693-E4A0-F355778A28D0}"/>
              </a:ext>
            </a:extLst>
          </p:cNvPr>
          <p:cNvSpPr>
            <a:spLocks noGrp="1"/>
          </p:cNvSpPr>
          <p:nvPr>
            <p:ph type="title"/>
          </p:nvPr>
        </p:nvSpPr>
        <p:spPr/>
        <p:txBody>
          <a:bodyPr/>
          <a:lstStyle/>
          <a:p>
            <a:r>
              <a:rPr lang="en-GB" dirty="0"/>
              <a:t>Ask yourself these questions</a:t>
            </a:r>
          </a:p>
        </p:txBody>
      </p:sp>
      <p:sp>
        <p:nvSpPr>
          <p:cNvPr id="3" name="Content Placeholder 2">
            <a:extLst>
              <a:ext uri="{FF2B5EF4-FFF2-40B4-BE49-F238E27FC236}">
                <a16:creationId xmlns:a16="http://schemas.microsoft.com/office/drawing/2014/main" id="{83C2D41B-FC14-DB60-F969-C05620D60DE2}"/>
              </a:ext>
            </a:extLst>
          </p:cNvPr>
          <p:cNvSpPr>
            <a:spLocks noGrp="1"/>
          </p:cNvSpPr>
          <p:nvPr>
            <p:ph idx="1"/>
          </p:nvPr>
        </p:nvSpPr>
        <p:spPr>
          <a:xfrm>
            <a:off x="3813778" y="1330089"/>
            <a:ext cx="6143022" cy="5040000"/>
          </a:xfrm>
        </p:spPr>
        <p:txBody>
          <a:bodyPr/>
          <a:lstStyle/>
          <a:p>
            <a:pPr marL="0" indent="0">
              <a:buNone/>
            </a:pPr>
            <a:r>
              <a:rPr lang="en-GB" sz="2000" b="1" dirty="0">
                <a:solidFill>
                  <a:srgbClr val="C8102E"/>
                </a:solidFill>
                <a:ea typeface="+mj-ea"/>
                <a:cs typeface="+mj-cs"/>
              </a:rPr>
              <a:t>Before doing the task:</a:t>
            </a:r>
            <a:endParaRPr lang="en-GB" sz="2000" dirty="0">
              <a:solidFill>
                <a:srgbClr val="C8102E"/>
              </a:solidFill>
            </a:endParaRPr>
          </a:p>
          <a:p>
            <a:pPr marL="0" indent="0">
              <a:buNone/>
            </a:pPr>
            <a:r>
              <a:rPr lang="en-GB" sz="2000" dirty="0">
                <a:effectLst/>
                <a:ea typeface="Calibri" panose="020F0502020204030204" pitchFamily="34" charset="0"/>
              </a:rPr>
              <a:t>What do I see or hear that helps me understand?  </a:t>
            </a:r>
          </a:p>
          <a:p>
            <a:pPr marL="0" indent="0">
              <a:buNone/>
            </a:pPr>
            <a:r>
              <a:rPr lang="en-GB" sz="2000" dirty="0">
                <a:effectLst/>
                <a:ea typeface="Calibri" panose="020F0502020204030204" pitchFamily="34" charset="0"/>
              </a:rPr>
              <a:t>What are some steps I can take to figure this out?</a:t>
            </a:r>
          </a:p>
          <a:p>
            <a:endParaRPr lang="en-GB" sz="2000" dirty="0">
              <a:effectLst/>
              <a:ea typeface="Calibri" panose="020F0502020204030204" pitchFamily="34" charset="0"/>
            </a:endParaRPr>
          </a:p>
          <a:p>
            <a:pPr marL="0" indent="0">
              <a:buNone/>
            </a:pPr>
            <a:r>
              <a:rPr lang="en-GB" sz="2000" b="1" dirty="0">
                <a:solidFill>
                  <a:srgbClr val="C8102E"/>
                </a:solidFill>
                <a:ea typeface="+mj-ea"/>
                <a:cs typeface="+mj-cs"/>
              </a:rPr>
              <a:t>During the task: </a:t>
            </a:r>
          </a:p>
          <a:p>
            <a:pPr marL="0" indent="0">
              <a:buNone/>
            </a:pPr>
            <a:r>
              <a:rPr lang="en-GB" sz="2000" dirty="0">
                <a:ea typeface="Calibri" panose="020F0502020204030204" pitchFamily="34" charset="0"/>
              </a:rPr>
              <a:t>How can I tell if I’m doing a good job?</a:t>
            </a:r>
          </a:p>
          <a:p>
            <a:endParaRPr lang="en-GB" sz="2000" dirty="0">
              <a:solidFill>
                <a:srgbClr val="C8102E"/>
              </a:solidFill>
              <a:ea typeface="Calibri" panose="020F0502020204030204" pitchFamily="34" charset="0"/>
            </a:endParaRPr>
          </a:p>
          <a:p>
            <a:pPr marL="0" indent="0">
              <a:buNone/>
            </a:pPr>
            <a:r>
              <a:rPr lang="en-GB" sz="2000" b="1" dirty="0">
                <a:solidFill>
                  <a:srgbClr val="C8102E"/>
                </a:solidFill>
                <a:ea typeface="+mj-ea"/>
                <a:cs typeface="+mj-cs"/>
              </a:rPr>
              <a:t>After doing the task:</a:t>
            </a:r>
          </a:p>
          <a:p>
            <a:pPr marL="0" indent="0">
              <a:buNone/>
            </a:pPr>
            <a:r>
              <a:rPr lang="en-GB" sz="2000" dirty="0">
                <a:effectLst/>
                <a:ea typeface="Calibri" panose="020F0502020204030204" pitchFamily="34" charset="0"/>
              </a:rPr>
              <a:t>How do I feel about this task? Why? </a:t>
            </a:r>
            <a:endParaRPr lang="en-GB" sz="2000" dirty="0">
              <a:ea typeface="Calibri" panose="020F0502020204030204" pitchFamily="34" charset="0"/>
            </a:endParaRPr>
          </a:p>
          <a:p>
            <a:endParaRPr lang="en-GB" dirty="0"/>
          </a:p>
        </p:txBody>
      </p:sp>
      <p:graphicFrame>
        <p:nvGraphicFramePr>
          <p:cNvPr id="4" name="Diagram 3">
            <a:extLst>
              <a:ext uri="{FF2B5EF4-FFF2-40B4-BE49-F238E27FC236}">
                <a16:creationId xmlns:a16="http://schemas.microsoft.com/office/drawing/2014/main" id="{A12AC09E-9B3B-BCE9-AB72-4BB500A270B1}"/>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1423541823"/>
              </p:ext>
            </p:extLst>
          </p:nvPr>
        </p:nvGraphicFramePr>
        <p:xfrm>
          <a:off x="-2304271" y="980661"/>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76244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1CC8EA-AF81-ED09-C937-8C7AC823EC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6878B6-A8FD-5863-FB38-D566E5983080}"/>
              </a:ext>
            </a:extLst>
          </p:cNvPr>
          <p:cNvSpPr>
            <a:spLocks noGrp="1"/>
          </p:cNvSpPr>
          <p:nvPr>
            <p:ph type="title"/>
          </p:nvPr>
        </p:nvSpPr>
        <p:spPr>
          <a:xfrm>
            <a:off x="867891" y="540000"/>
            <a:ext cx="10080000" cy="440661"/>
          </a:xfrm>
        </p:spPr>
        <p:txBody>
          <a:bodyPr/>
          <a:lstStyle/>
          <a:p>
            <a:r>
              <a:rPr lang="en-US" dirty="0"/>
              <a:t>Word bridge example</a:t>
            </a:r>
            <a:br>
              <a:rPr lang="en-US" dirty="0"/>
            </a:br>
            <a:endParaRPr lang="en-US" dirty="0"/>
          </a:p>
        </p:txBody>
      </p:sp>
      <p:sp>
        <p:nvSpPr>
          <p:cNvPr id="6" name="Vertical Title 1">
            <a:extLst>
              <a:ext uri="{FF2B5EF4-FFF2-40B4-BE49-F238E27FC236}">
                <a16:creationId xmlns:a16="http://schemas.microsoft.com/office/drawing/2014/main" id="{A3A211DA-FE88-EE3A-1C4A-2056F395799B}"/>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graphicFrame>
        <p:nvGraphicFramePr>
          <p:cNvPr id="3" name="Table 2" descr="An example word bridge table, showing the starting words, the words to put in order armed with the fact, and the finishing words">
            <a:extLst>
              <a:ext uri="{FF2B5EF4-FFF2-40B4-BE49-F238E27FC236}">
                <a16:creationId xmlns:a16="http://schemas.microsoft.com/office/drawing/2014/main" id="{9AF173AB-47A9-8B8E-5769-180C1F2B6E4E}"/>
              </a:ext>
            </a:extLst>
          </p:cNvPr>
          <p:cNvGraphicFramePr>
            <a:graphicFrameLocks noGrp="1"/>
          </p:cNvGraphicFramePr>
          <p:nvPr>
            <p:extLst>
              <p:ext uri="{D42A27DB-BD31-4B8C-83A1-F6EECF244321}">
                <p14:modId xmlns:p14="http://schemas.microsoft.com/office/powerpoint/2010/main" val="220696345"/>
              </p:ext>
            </p:extLst>
          </p:nvPr>
        </p:nvGraphicFramePr>
        <p:xfrm>
          <a:off x="959061" y="1914810"/>
          <a:ext cx="8128000" cy="3037840"/>
        </p:xfrm>
        <a:graphic>
          <a:graphicData uri="http://schemas.openxmlformats.org/drawingml/2006/table">
            <a:tbl>
              <a:tblPr firstRow="1" bandRow="1">
                <a:tableStyleId>{2D5ABB26-0587-4C30-8999-92F81FD0307C}</a:tableStyleId>
              </a:tblPr>
              <a:tblGrid>
                <a:gridCol w="1495364">
                  <a:extLst>
                    <a:ext uri="{9D8B030D-6E8A-4147-A177-3AD203B41FA5}">
                      <a16:colId xmlns:a16="http://schemas.microsoft.com/office/drawing/2014/main" val="56584357"/>
                    </a:ext>
                  </a:extLst>
                </a:gridCol>
                <a:gridCol w="2568636">
                  <a:extLst>
                    <a:ext uri="{9D8B030D-6E8A-4147-A177-3AD203B41FA5}">
                      <a16:colId xmlns:a16="http://schemas.microsoft.com/office/drawing/2014/main" val="3623156845"/>
                    </a:ext>
                  </a:extLst>
                </a:gridCol>
                <a:gridCol w="2170717">
                  <a:extLst>
                    <a:ext uri="{9D8B030D-6E8A-4147-A177-3AD203B41FA5}">
                      <a16:colId xmlns:a16="http://schemas.microsoft.com/office/drawing/2014/main" val="615250945"/>
                    </a:ext>
                  </a:extLst>
                </a:gridCol>
                <a:gridCol w="1893283">
                  <a:extLst>
                    <a:ext uri="{9D8B030D-6E8A-4147-A177-3AD203B41FA5}">
                      <a16:colId xmlns:a16="http://schemas.microsoft.com/office/drawing/2014/main" val="598199109"/>
                    </a:ext>
                  </a:extLst>
                </a:gridCol>
              </a:tblGrid>
              <a:tr h="370840">
                <a:tc rowSpan="6">
                  <a:txBody>
                    <a:bodyPr/>
                    <a:lstStyle/>
                    <a:p>
                      <a:pPr algn="ctr"/>
                      <a:r>
                        <a:rPr lang="en-GB" b="1" i="0" dirty="0">
                          <a:latin typeface="Century Gothic" panose="020B0502020202020204" pitchFamily="34" charset="0"/>
                        </a:rPr>
                        <a:t>Start</a:t>
                      </a:r>
                    </a:p>
                    <a:p>
                      <a:pPr algn="ctr"/>
                      <a:endParaRPr lang="en-GB" b="1" i="0" dirty="0">
                        <a:latin typeface="Century Gothic" panose="020B0502020202020204" pitchFamily="34" charset="0"/>
                      </a:endParaRPr>
                    </a:p>
                    <a:p>
                      <a:pPr algn="ctr"/>
                      <a:endParaRPr lang="en-GB" b="1" i="0" dirty="0">
                        <a:latin typeface="Century Gothic" panose="020B0502020202020204" pitchFamily="34" charset="0"/>
                      </a:endParaRPr>
                    </a:p>
                    <a:p>
                      <a:pPr algn="ctr"/>
                      <a:endParaRPr lang="en-GB" b="1" i="0" dirty="0">
                        <a:latin typeface="Century Gothic" panose="020B0502020202020204" pitchFamily="34" charset="0"/>
                      </a:endParaRPr>
                    </a:p>
                    <a:p>
                      <a:pPr algn="ctr"/>
                      <a:endParaRPr lang="en-GB" sz="1800" i="0" kern="1200" dirty="0">
                        <a:solidFill>
                          <a:schemeClr val="tx1"/>
                        </a:solidFill>
                        <a:effectLst/>
                        <a:latin typeface="Century Gothic" panose="020B0502020202020204" pitchFamily="34" charset="0"/>
                        <a:ea typeface="+mn-ea"/>
                        <a:cs typeface="+mn-cs"/>
                      </a:endParaRPr>
                    </a:p>
                    <a:p>
                      <a:pPr algn="ctr"/>
                      <a:r>
                        <a:rPr lang="en-GB" sz="1800" i="0" kern="1200" dirty="0">
                          <a:solidFill>
                            <a:schemeClr val="tx1"/>
                          </a:solidFill>
                          <a:effectLst/>
                          <a:latin typeface="Century Gothic" panose="020B0502020202020204" pitchFamily="34" charset="0"/>
                          <a:ea typeface="+mn-ea"/>
                          <a:cs typeface="+mn-cs"/>
                        </a:rPr>
                        <a:t>The relative atomic mass (</a:t>
                      </a:r>
                      <a:r>
                        <a:rPr lang="en-GB" sz="1800" i="1" kern="1200" dirty="0">
                          <a:solidFill>
                            <a:schemeClr val="tx1"/>
                          </a:solidFill>
                          <a:effectLst/>
                          <a:latin typeface="Century Gothic" panose="020B0502020202020204" pitchFamily="34" charset="0"/>
                          <a:ea typeface="+mn-ea"/>
                          <a:cs typeface="+mn-cs"/>
                        </a:rPr>
                        <a:t>A</a:t>
                      </a:r>
                      <a:r>
                        <a:rPr lang="en-GB" sz="1800" i="0" kern="1200" baseline="-25000" dirty="0">
                          <a:solidFill>
                            <a:schemeClr val="tx1"/>
                          </a:solidFill>
                          <a:effectLst/>
                          <a:latin typeface="Century Gothic" panose="020B0502020202020204" pitchFamily="34" charset="0"/>
                          <a:ea typeface="+mn-ea"/>
                          <a:cs typeface="+mn-cs"/>
                        </a:rPr>
                        <a:t>r</a:t>
                      </a:r>
                      <a:r>
                        <a:rPr lang="en-GB" sz="1800" i="0" kern="1200" dirty="0">
                          <a:solidFill>
                            <a:schemeClr val="tx1"/>
                          </a:solidFill>
                          <a:effectLst/>
                          <a:latin typeface="Century Gothic" panose="020B0502020202020204" pitchFamily="34" charset="0"/>
                          <a:ea typeface="+mn-ea"/>
                          <a:cs typeface="+mn-cs"/>
                        </a:rPr>
                        <a:t>) of an element is</a:t>
                      </a:r>
                      <a:endParaRPr lang="en-GB" b="0" i="0"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tc gridSpan="2">
                  <a:txBody>
                    <a:bodyPr/>
                    <a:lstStyle/>
                    <a:p>
                      <a:pPr algn="ctr"/>
                      <a:r>
                        <a:rPr lang="en-GB" b="1" dirty="0">
                          <a:latin typeface="Century Gothic" panose="020B0502020202020204" pitchFamily="34" charset="0"/>
                        </a:rPr>
                        <a:t>Fact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Century Gothic" panose="020B0502020202020204" pitchFamily="34" charset="0"/>
                          <a:ea typeface="+mn-ea"/>
                          <a:cs typeface="+mn-cs"/>
                        </a:rPr>
                        <a:t>Carbon-12 is the international standard for measuring the relative atomic mass of other elements.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rowSpan="6">
                  <a:txBody>
                    <a:bodyPr/>
                    <a:lstStyle/>
                    <a:p>
                      <a:pPr algn="ctr"/>
                      <a:r>
                        <a:rPr lang="en-GB" b="1" dirty="0">
                          <a:latin typeface="Century Gothic" panose="020B0502020202020204" pitchFamily="34" charset="0"/>
                        </a:rPr>
                        <a:t>Finish</a:t>
                      </a:r>
                    </a:p>
                    <a:p>
                      <a:pPr algn="ctr"/>
                      <a:endParaRPr lang="en-GB" b="1" dirty="0">
                        <a:latin typeface="Century Gothic" panose="020B0502020202020204" pitchFamily="34" charset="0"/>
                      </a:endParaRPr>
                    </a:p>
                    <a:p>
                      <a:pPr algn="ctr"/>
                      <a:endParaRPr lang="en-GB" b="1" dirty="0">
                        <a:latin typeface="Century Gothic" panose="020B0502020202020204" pitchFamily="34" charset="0"/>
                      </a:endParaRPr>
                    </a:p>
                    <a:p>
                      <a:pPr algn="ctr"/>
                      <a:endParaRPr lang="en-GB" b="1" dirty="0">
                        <a:latin typeface="Century Gothic" panose="020B0502020202020204" pitchFamily="34" charset="0"/>
                      </a:endParaRPr>
                    </a:p>
                    <a:p>
                      <a:pPr algn="ctr"/>
                      <a:endParaRPr lang="en-GB" b="1" dirty="0">
                        <a:latin typeface="Century Gothic" panose="020B0502020202020204" pitchFamily="34" charset="0"/>
                      </a:endParaRPr>
                    </a:p>
                    <a:p>
                      <a:pPr algn="ctr"/>
                      <a:endParaRPr lang="en-GB" b="1" dirty="0">
                        <a:latin typeface="Century Gothic" panose="020B0502020202020204" pitchFamily="34" charset="0"/>
                      </a:endParaRPr>
                    </a:p>
                    <a:p>
                      <a:pPr algn="ctr"/>
                      <a:r>
                        <a:rPr lang="en-GB" dirty="0">
                          <a:solidFill>
                            <a:schemeClr val="tx1"/>
                          </a:solidFill>
                          <a:latin typeface="Century Gothic" panose="020B0502020202020204" pitchFamily="34" charset="0"/>
                        </a:rPr>
                        <a:t>mass of a carbon-12 atom.</a:t>
                      </a:r>
                      <a:endParaRPr lang="en-GB" b="0" dirty="0">
                        <a:solidFill>
                          <a:schemeClr val="tx1"/>
                        </a:solidFill>
                        <a:latin typeface="Century Gothic" panose="020B0502020202020204" pitchFamily="34" charset="0"/>
                      </a:endParaRPr>
                    </a:p>
                    <a:p>
                      <a:pPr algn="ctr"/>
                      <a:endParaRPr lang="en-GB" b="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extLst>
                  <a:ext uri="{0D108BD9-81ED-4DB2-BD59-A6C34878D82A}">
                    <a16:rowId xmlns:a16="http://schemas.microsoft.com/office/drawing/2014/main" val="2145895660"/>
                  </a:ext>
                </a:extLst>
              </a:tr>
              <a:tr h="370840">
                <a:tc vMerge="1">
                  <a:txBody>
                    <a:bodyPr/>
                    <a:lstStyle/>
                    <a:p>
                      <a:endParaRPr lang="en-GB"/>
                    </a:p>
                  </a:txBody>
                  <a:tcPr/>
                </a:tc>
                <a:tc gridSpan="2">
                  <a:txBody>
                    <a:bodyPr/>
                    <a:lstStyle/>
                    <a:p>
                      <a:pPr algn="ctr"/>
                      <a:r>
                        <a:rPr lang="en-GB" b="1" dirty="0">
                          <a:solidFill>
                            <a:schemeClr val="bg1"/>
                          </a:solidFill>
                          <a:latin typeface="Century Gothic" panose="020B0502020202020204" pitchFamily="34" charset="0"/>
                        </a:rPr>
                        <a:t>Link these 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102E"/>
                    </a:solidFill>
                  </a:tcPr>
                </a:tc>
                <a:tc hMerge="1">
                  <a:txBody>
                    <a:bodyPr/>
                    <a:lstStyle/>
                    <a:p>
                      <a:endParaRPr lang="en-GB"/>
                    </a:p>
                  </a:txBody>
                  <a:tcPr/>
                </a:tc>
                <a:tc vMerge="1">
                  <a:txBody>
                    <a:bodyPr/>
                    <a:lstStyle/>
                    <a:p>
                      <a:endParaRPr lang="en-GB"/>
                    </a:p>
                  </a:txBody>
                  <a:tcPr/>
                </a:tc>
                <a:extLst>
                  <a:ext uri="{0D108BD9-81ED-4DB2-BD59-A6C34878D82A}">
                    <a16:rowId xmlns:a16="http://schemas.microsoft.com/office/drawing/2014/main" val="3667614111"/>
                  </a:ext>
                </a:extLst>
              </a:tr>
              <a:tr h="370840">
                <a:tc vMerge="1">
                  <a:txBody>
                    <a:bodyPr/>
                    <a:lstStyle/>
                    <a:p>
                      <a:endParaRPr lang="en-GB"/>
                    </a:p>
                  </a:txBody>
                  <a:tcPr/>
                </a:tc>
                <a:tc gridSpan="2">
                  <a:txBody>
                    <a:bodyPr/>
                    <a:lstStyle/>
                    <a:p>
                      <a:pPr algn="ctr"/>
                      <a:r>
                        <a:rPr lang="en-GB" b="1" dirty="0">
                          <a:solidFill>
                            <a:schemeClr val="tx1"/>
                          </a:solidFill>
                          <a:latin typeface="Century Gothic" panose="020B0502020202020204" pitchFamily="34" charset="0"/>
                        </a:rPr>
                        <a:t>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b="0">
                        <a:solidFill>
                          <a:schemeClr val="bg1">
                            <a:lumMod val="50000"/>
                          </a:schemeClr>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51400160"/>
                  </a:ext>
                </a:extLst>
              </a:tr>
              <a:tr h="370840">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indent="0" algn="ctr">
                        <a:buFont typeface="Arial" panose="020B0604020202020204" pitchFamily="34" charset="0"/>
                        <a:buNone/>
                      </a:pPr>
                      <a:r>
                        <a:rPr lang="en-GB" b="0" dirty="0">
                          <a:solidFill>
                            <a:schemeClr val="tx1"/>
                          </a:solidFill>
                          <a:latin typeface="Century Gothic" panose="020B0502020202020204" pitchFamily="34" charset="0"/>
                        </a:rPr>
                        <a:t>average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b="0" dirty="0">
                          <a:solidFill>
                            <a:schemeClr val="tx1"/>
                          </a:solidFill>
                          <a:latin typeface="Century Gothic" panose="020B0502020202020204" pitchFamily="34" charset="0"/>
                        </a:rPr>
                        <a:t>abundances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22431615"/>
                  </a:ext>
                </a:extLst>
              </a:tr>
              <a:tr h="337253">
                <a:tc vMerge="1">
                  <a:txBody>
                    <a:bodyPr/>
                    <a:lstStyle/>
                    <a:p>
                      <a:endParaRPr lang="en-GB"/>
                    </a:p>
                  </a:txBody>
                  <a:tcPr/>
                </a:tc>
                <a:tc>
                  <a:txBody>
                    <a:bodyPr/>
                    <a:lstStyle/>
                    <a:p>
                      <a:pPr marL="0" indent="0" algn="ctr">
                        <a:buFont typeface="Arial" panose="020B0604020202020204" pitchFamily="34" charset="0"/>
                        <a:buNone/>
                      </a:pPr>
                      <a:r>
                        <a:rPr lang="en-GB" b="0" dirty="0">
                          <a:solidFill>
                            <a:schemeClr val="tx1"/>
                          </a:solidFill>
                          <a:latin typeface="Century Gothic" panose="020B0502020202020204" pitchFamily="34" charset="0"/>
                        </a:rPr>
                        <a:t>mass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indent="0" algn="ctr">
                        <a:buFont typeface="Arial" panose="020B0604020202020204" pitchFamily="34" charset="0"/>
                        <a:buNone/>
                      </a:pPr>
                      <a:r>
                        <a:rPr lang="en-GB" b="0" dirty="0">
                          <a:solidFill>
                            <a:schemeClr val="tx1"/>
                          </a:solidFill>
                          <a:latin typeface="Century Gothic" panose="020B0502020202020204" pitchFamily="34" charset="0"/>
                        </a:rPr>
                        <a:t>isotopes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61556393"/>
                  </a:ext>
                </a:extLst>
              </a:tr>
              <a:tr h="370840">
                <a:tc vMerge="1">
                  <a:txBody>
                    <a:bodyPr/>
                    <a:lstStyle/>
                    <a:p>
                      <a:endParaRPr lang="en-GB"/>
                    </a:p>
                  </a:txBody>
                  <a:tcPr/>
                </a:tc>
                <a:tc>
                  <a:txBody>
                    <a:bodyPr/>
                    <a:lstStyle/>
                    <a:p>
                      <a:pPr marL="0" indent="0" algn="ctr">
                        <a:buFont typeface="Arial" panose="020B0604020202020204" pitchFamily="34" charset="0"/>
                        <a:buNone/>
                      </a:pPr>
                      <a:r>
                        <a:rPr lang="en-GB" b="0" dirty="0">
                          <a:solidFill>
                            <a:schemeClr val="tx1"/>
                          </a:solidFill>
                          <a:latin typeface="Century Gothic" panose="020B0502020202020204" pitchFamily="34" charset="0"/>
                        </a:rPr>
                        <a:t>atom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0" dirty="0">
                          <a:solidFill>
                            <a:schemeClr val="tx1"/>
                          </a:solidFill>
                          <a:latin typeface="Century Gothic" panose="020B0502020202020204" pitchFamily="34" charset="0"/>
                        </a:rPr>
                        <a:t>compared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tc>
                <a:extLst>
                  <a:ext uri="{0D108BD9-81ED-4DB2-BD59-A6C34878D82A}">
                    <a16:rowId xmlns:a16="http://schemas.microsoft.com/office/drawing/2014/main" val="2741452174"/>
                  </a:ext>
                </a:extLst>
              </a:tr>
            </a:tbl>
          </a:graphicData>
        </a:graphic>
      </p:graphicFrame>
      <p:sp>
        <p:nvSpPr>
          <p:cNvPr id="5" name="Isosceles Triangle 4" descr="An arrow head indicating that learners link the words in the table, with the help of the fact, to get from the starting words to the finishing words">
            <a:extLst>
              <a:ext uri="{FF2B5EF4-FFF2-40B4-BE49-F238E27FC236}">
                <a16:creationId xmlns:a16="http://schemas.microsoft.com/office/drawing/2014/main" id="{8D73C83E-39E6-1F4C-4C22-7985084F66D8}"/>
              </a:ext>
              <a:ext uri="{C183D7F6-B498-43B3-948B-1728B52AA6E4}">
                <adec:decorative xmlns:adec="http://schemas.microsoft.com/office/drawing/2017/decorative" val="0"/>
              </a:ext>
            </a:extLst>
          </p:cNvPr>
          <p:cNvSpPr/>
          <p:nvPr/>
        </p:nvSpPr>
        <p:spPr>
          <a:xfrm rot="5400000">
            <a:off x="6925197" y="3047851"/>
            <a:ext cx="993010" cy="462323"/>
          </a:xfrm>
          <a:prstGeom prst="triangl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atin typeface="Century Gothic" panose="020B0502020202020204" pitchFamily="34" charset="0"/>
            </a:endParaRPr>
          </a:p>
        </p:txBody>
      </p:sp>
      <p:sp>
        <p:nvSpPr>
          <p:cNvPr id="7" name="TextBox 6">
            <a:extLst>
              <a:ext uri="{FF2B5EF4-FFF2-40B4-BE49-F238E27FC236}">
                <a16:creationId xmlns:a16="http://schemas.microsoft.com/office/drawing/2014/main" id="{7B95A2A8-5072-280F-AE0F-DAA6BD976FEB}"/>
              </a:ext>
            </a:extLst>
          </p:cNvPr>
          <p:cNvSpPr txBox="1"/>
          <p:nvPr/>
        </p:nvSpPr>
        <p:spPr>
          <a:xfrm>
            <a:off x="867891" y="5269888"/>
            <a:ext cx="8128000" cy="1184940"/>
          </a:xfrm>
          <a:prstGeom prst="rect">
            <a:avLst/>
          </a:prstGeom>
          <a:noFill/>
        </p:spPr>
        <p:txBody>
          <a:bodyPr wrap="square">
            <a:spAutoFit/>
          </a:bodyPr>
          <a:lstStyle/>
          <a:p>
            <a:pPr lvl="0">
              <a:tabLst>
                <a:tab pos="457200" algn="l"/>
              </a:tabLst>
            </a:pPr>
            <a:r>
              <a:rPr lang="en-GB" sz="1800" dirty="0">
                <a:effectLst/>
                <a:latin typeface="Century Gothic" panose="020B0502020202020204" pitchFamily="34" charset="0"/>
                <a:ea typeface="Times New Roman" panose="02020603050405020304" pitchFamily="18" charset="0"/>
                <a:cs typeface="Aptos" panose="020B0004020202020204" pitchFamily="34" charset="0"/>
              </a:rPr>
              <a:t>The relative atomic mass (</a:t>
            </a:r>
            <a:r>
              <a:rPr lang="en-GB" sz="1800" i="1" dirty="0">
                <a:effectLst/>
                <a:latin typeface="Century Gothic" panose="020B0502020202020204" pitchFamily="34" charset="0"/>
                <a:ea typeface="Times New Roman" panose="02020603050405020304" pitchFamily="18" charset="0"/>
                <a:cs typeface="Aptos" panose="020B0004020202020204" pitchFamily="34" charset="0"/>
              </a:rPr>
              <a:t>A</a:t>
            </a:r>
            <a:r>
              <a:rPr lang="en-GB" sz="1800" baseline="-25000" dirty="0">
                <a:effectLst/>
                <a:latin typeface="Century Gothic" panose="020B0502020202020204" pitchFamily="34" charset="0"/>
                <a:ea typeface="Times New Roman" panose="02020603050405020304" pitchFamily="18" charset="0"/>
                <a:cs typeface="Aptos" panose="020B0004020202020204" pitchFamily="34" charset="0"/>
              </a:rPr>
              <a:t>r</a:t>
            </a:r>
            <a:r>
              <a:rPr lang="en-GB" sz="1800" dirty="0">
                <a:effectLst/>
                <a:latin typeface="Century Gothic" panose="020B0502020202020204" pitchFamily="34" charset="0"/>
                <a:ea typeface="Times New Roman" panose="02020603050405020304" pitchFamily="18" charset="0"/>
                <a:cs typeface="Aptos" panose="020B0004020202020204" pitchFamily="34" charset="0"/>
              </a:rPr>
              <a:t>) of an element is the </a:t>
            </a:r>
            <a:r>
              <a:rPr lang="en-GB" sz="1800" u="sng" dirty="0">
                <a:effectLst/>
                <a:latin typeface="Century Gothic" panose="020B0502020202020204" pitchFamily="34" charset="0"/>
                <a:ea typeface="Times New Roman" panose="02020603050405020304" pitchFamily="18" charset="0"/>
                <a:cs typeface="Aptos" panose="020B0004020202020204" pitchFamily="34" charset="0"/>
              </a:rPr>
              <a:t>average</a:t>
            </a:r>
            <a:r>
              <a:rPr lang="en-GB" sz="1800" dirty="0">
                <a:effectLst/>
                <a:latin typeface="Century Gothic" panose="020B0502020202020204" pitchFamily="34" charset="0"/>
                <a:ea typeface="Times New Roman" panose="02020603050405020304" pitchFamily="18" charset="0"/>
                <a:cs typeface="Aptos" panose="020B0004020202020204" pitchFamily="34" charset="0"/>
              </a:rPr>
              <a:t> </a:t>
            </a:r>
            <a:r>
              <a:rPr lang="en-GB" sz="1800" u="sng" dirty="0">
                <a:effectLst/>
                <a:latin typeface="Century Gothic" panose="020B0502020202020204" pitchFamily="34" charset="0"/>
                <a:ea typeface="Times New Roman" panose="02020603050405020304" pitchFamily="18" charset="0"/>
                <a:cs typeface="Aptos" panose="020B0004020202020204" pitchFamily="34" charset="0"/>
              </a:rPr>
              <a:t>mass</a:t>
            </a:r>
            <a:r>
              <a:rPr lang="en-GB" sz="1800" dirty="0">
                <a:effectLst/>
                <a:latin typeface="Century Gothic" panose="020B0502020202020204" pitchFamily="34" charset="0"/>
                <a:ea typeface="Times New Roman" panose="02020603050405020304" pitchFamily="18" charset="0"/>
                <a:cs typeface="Aptos" panose="020B0004020202020204" pitchFamily="34" charset="0"/>
              </a:rPr>
              <a:t> of an </a:t>
            </a:r>
            <a:r>
              <a:rPr lang="en-GB" sz="1800" u="sng" dirty="0">
                <a:effectLst/>
                <a:latin typeface="Century Gothic" panose="020B0502020202020204" pitchFamily="34" charset="0"/>
                <a:ea typeface="Times New Roman" panose="02020603050405020304" pitchFamily="18" charset="0"/>
                <a:cs typeface="Aptos" panose="020B0004020202020204" pitchFamily="34" charset="0"/>
              </a:rPr>
              <a:t>atom</a:t>
            </a:r>
            <a:r>
              <a:rPr lang="en-GB" sz="1800" dirty="0">
                <a:effectLst/>
                <a:latin typeface="Century Gothic" panose="020B0502020202020204" pitchFamily="34" charset="0"/>
                <a:ea typeface="Times New Roman" panose="02020603050405020304" pitchFamily="18" charset="0"/>
                <a:cs typeface="Aptos" panose="020B0004020202020204" pitchFamily="34" charset="0"/>
              </a:rPr>
              <a:t> of that element, taking </a:t>
            </a:r>
            <a:r>
              <a:rPr lang="en-GB" sz="1800" u="sng" dirty="0">
                <a:effectLst/>
                <a:latin typeface="Century Gothic" panose="020B0502020202020204" pitchFamily="34" charset="0"/>
                <a:ea typeface="Times New Roman" panose="02020603050405020304" pitchFamily="18" charset="0"/>
                <a:cs typeface="Aptos" panose="020B0004020202020204" pitchFamily="34" charset="0"/>
              </a:rPr>
              <a:t>abundances</a:t>
            </a:r>
            <a:r>
              <a:rPr lang="en-GB" sz="1800" dirty="0">
                <a:effectLst/>
                <a:latin typeface="Century Gothic" panose="020B0502020202020204" pitchFamily="34" charset="0"/>
                <a:ea typeface="Times New Roman" panose="02020603050405020304" pitchFamily="18" charset="0"/>
                <a:cs typeface="Aptos" panose="020B0004020202020204" pitchFamily="34" charset="0"/>
              </a:rPr>
              <a:t> of </a:t>
            </a:r>
            <a:r>
              <a:rPr lang="en-GB" sz="1800" u="sng" dirty="0">
                <a:effectLst/>
                <a:latin typeface="Century Gothic" panose="020B0502020202020204" pitchFamily="34" charset="0"/>
                <a:ea typeface="Times New Roman" panose="02020603050405020304" pitchFamily="18" charset="0"/>
                <a:cs typeface="Aptos" panose="020B0004020202020204" pitchFamily="34" charset="0"/>
              </a:rPr>
              <a:t>isotopes</a:t>
            </a:r>
            <a:r>
              <a:rPr lang="en-GB" sz="1800" dirty="0">
                <a:effectLst/>
                <a:latin typeface="Century Gothic" panose="020B0502020202020204" pitchFamily="34" charset="0"/>
                <a:ea typeface="Times New Roman" panose="02020603050405020304" pitchFamily="18" charset="0"/>
                <a:cs typeface="Aptos" panose="020B0004020202020204" pitchFamily="34" charset="0"/>
              </a:rPr>
              <a:t> into account, </a:t>
            </a:r>
            <a:r>
              <a:rPr lang="en-GB" sz="1800" u="sng" dirty="0">
                <a:effectLst/>
                <a:latin typeface="Century Gothic" panose="020B0502020202020204" pitchFamily="34" charset="0"/>
                <a:ea typeface="Times New Roman" panose="02020603050405020304" pitchFamily="18" charset="0"/>
                <a:cs typeface="Aptos" panose="020B0004020202020204" pitchFamily="34" charset="0"/>
              </a:rPr>
              <a:t>compared</a:t>
            </a:r>
            <a:r>
              <a:rPr lang="en-GB" sz="1800" dirty="0">
                <a:effectLst/>
                <a:latin typeface="Century Gothic" panose="020B0502020202020204" pitchFamily="34" charset="0"/>
                <a:ea typeface="Times New Roman" panose="02020603050405020304" pitchFamily="18" charset="0"/>
                <a:cs typeface="Aptos" panose="020B0004020202020204" pitchFamily="34" charset="0"/>
              </a:rPr>
              <a:t> to the mass of a carbon-12 atom.</a:t>
            </a:r>
            <a:endParaRPr lang="en-GB" sz="1800" dirty="0">
              <a:effectLst/>
              <a:latin typeface="Century Gothic" panose="020B0502020202020204" pitchFamily="34" charset="0"/>
              <a:ea typeface="Aptos" panose="020B0004020202020204" pitchFamily="34" charset="0"/>
              <a:cs typeface="Aptos" panose="020B0004020202020204" pitchFamily="34" charset="0"/>
            </a:endParaRPr>
          </a:p>
          <a:p>
            <a:endParaRPr lang="en-GB" sz="1700" dirty="0">
              <a:latin typeface="Century Gothic" panose="020B0502020202020204" pitchFamily="34" charset="0"/>
            </a:endParaRPr>
          </a:p>
        </p:txBody>
      </p:sp>
      <p:pic>
        <p:nvPicPr>
          <p:cNvPr id="10" name="Picture 9">
            <a:extLst>
              <a:ext uri="{FF2B5EF4-FFF2-40B4-BE49-F238E27FC236}">
                <a16:creationId xmlns:a16="http://schemas.microsoft.com/office/drawing/2014/main" id="{33DE9990-AECE-EED0-4711-7779703E51C6}"/>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84394" y="2223420"/>
            <a:ext cx="958573" cy="994265"/>
          </a:xfrm>
          <a:prstGeom prst="rect">
            <a:avLst/>
          </a:prstGeom>
        </p:spPr>
      </p:pic>
      <p:pic>
        <p:nvPicPr>
          <p:cNvPr id="13" name="Picture 12">
            <a:extLst>
              <a:ext uri="{FF2B5EF4-FFF2-40B4-BE49-F238E27FC236}">
                <a16:creationId xmlns:a16="http://schemas.microsoft.com/office/drawing/2014/main" id="{FA3C1279-AC39-541C-82DF-A5AE5C94B256}"/>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87116" y="2230984"/>
            <a:ext cx="1010337" cy="1103046"/>
          </a:xfrm>
          <a:prstGeom prst="rect">
            <a:avLst/>
          </a:prstGeom>
        </p:spPr>
      </p:pic>
    </p:spTree>
    <p:extLst>
      <p:ext uri="{BB962C8B-B14F-4D97-AF65-F5344CB8AC3E}">
        <p14:creationId xmlns:p14="http://schemas.microsoft.com/office/powerpoint/2010/main" val="15439452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45D359969893149933A4D4A74E189F8" ma:contentTypeVersion="13" ma:contentTypeDescription="Create a new document." ma:contentTypeScope="" ma:versionID="1e359e7040c60661ae7072c482267ad9">
  <xsd:schema xmlns:xsd="http://www.w3.org/2001/XMLSchema" xmlns:xs="http://www.w3.org/2001/XMLSchema" xmlns:p="http://schemas.microsoft.com/office/2006/metadata/properties" xmlns:ns2="5c7d88b2-bc5d-47d8-b067-5f30c82b40fb" xmlns:ns3="9e3c562f-56b0-4bc9-96c8-d04b09868558" targetNamespace="http://schemas.microsoft.com/office/2006/metadata/properties" ma:root="true" ma:fieldsID="9332d97d0f911b960840dd6ec88f9031" ns2:_="" ns3:_="">
    <xsd:import namespace="5c7d88b2-bc5d-47d8-b067-5f30c82b40fb"/>
    <xsd:import namespace="9e3c562f-56b0-4bc9-96c8-d04b09868558"/>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Editorialstag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7d88b2-bc5d-47d8-b067-5f30c82b40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acd698d5-2c6c-40f3-87af-cb5c6c865f62"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Editorialstage" ma:index="20" nillable="true" ma:displayName="Editorial stage" ma:format="Dropdown" ma:internalName="Editorialstage">
      <xsd:simpleType>
        <xsd:restriction base="dms:Choice">
          <xsd:enumeration value="Published"/>
          <xsd:enumeration value="Ready for editor check"/>
          <xsd:enumeration value="QA review received"/>
          <xsd:enumeration value="Received from author"/>
          <xsd:enumeration value="Ready for QA"/>
        </xsd:restriction>
      </xsd:simpleType>
    </xsd:element>
  </xsd:schema>
  <xsd:schema xmlns:xsd="http://www.w3.org/2001/XMLSchema" xmlns:xs="http://www.w3.org/2001/XMLSchema" xmlns:dms="http://schemas.microsoft.com/office/2006/documentManagement/types" xmlns:pc="http://schemas.microsoft.com/office/infopath/2007/PartnerControls" targetNamespace="9e3c562f-56b0-4bc9-96c8-d04b09868558"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dc6a42d3-65da-48b4-a118-af479a0fa813}" ma:internalName="TaxCatchAll" ma:showField="CatchAllData" ma:web="9e3c562f-56b0-4bc9-96c8-d04b0986855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Editorialstage xmlns="5c7d88b2-bc5d-47d8-b067-5f30c82b40fb" xsi:nil="true"/>
    <lcf76f155ced4ddcb4097134ff3c332f xmlns="5c7d88b2-bc5d-47d8-b067-5f30c82b40fb">
      <Terms xmlns="http://schemas.microsoft.com/office/infopath/2007/PartnerControls"/>
    </lcf76f155ced4ddcb4097134ff3c332f>
    <TaxCatchAll xmlns="9e3c562f-56b0-4bc9-96c8-d04b0986855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397B1A8-719B-4675-8F10-B337E135A1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c7d88b2-bc5d-47d8-b067-5f30c82b40fb"/>
    <ds:schemaRef ds:uri="9e3c562f-56b0-4bc9-96c8-d04b098685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698F026-9160-4E39-B4A8-5525F1AED8D8}">
  <ds:schemaRefs>
    <ds:schemaRef ds:uri="http://schemas.microsoft.com/office/infopath/2007/PartnerControls"/>
    <ds:schemaRef ds:uri="http://www.w3.org/XML/1998/namespace"/>
    <ds:schemaRef ds:uri="http://purl.org/dc/elements/1.1/"/>
    <ds:schemaRef ds:uri="http://schemas.microsoft.com/office/2006/metadata/properties"/>
    <ds:schemaRef ds:uri="http://schemas.microsoft.com/office/2006/documentManagement/types"/>
    <ds:schemaRef ds:uri="http://purl.org/dc/dcmitype/"/>
    <ds:schemaRef ds:uri="http://purl.org/dc/terms/"/>
    <ds:schemaRef ds:uri="http://schemas.openxmlformats.org/package/2006/metadata/core-properties"/>
    <ds:schemaRef ds:uri="9e3c562f-56b0-4bc9-96c8-d04b09868558"/>
    <ds:schemaRef ds:uri="5c7d88b2-bc5d-47d8-b067-5f30c82b40fb"/>
  </ds:schemaRefs>
</ds:datastoreItem>
</file>

<file path=customXml/itemProps3.xml><?xml version="1.0" encoding="utf-8"?>
<ds:datastoreItem xmlns:ds="http://schemas.openxmlformats.org/officeDocument/2006/customXml" ds:itemID="{D2133236-DA81-4EE1-B922-B3252D17209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718</TotalTime>
  <Words>2182</Words>
  <Application>Microsoft Office PowerPoint</Application>
  <PresentationFormat>Widescreen</PresentationFormat>
  <Paragraphs>319</Paragraphs>
  <Slides>32</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Aptos</vt:lpstr>
      <vt:lpstr>Arial</vt:lpstr>
      <vt:lpstr>Calibri</vt:lpstr>
      <vt:lpstr>Calibri Light</vt:lpstr>
      <vt:lpstr>Century Gothic</vt:lpstr>
      <vt:lpstr>Office Theme</vt:lpstr>
      <vt:lpstr>14–16 years</vt:lpstr>
      <vt:lpstr>Learning objectives</vt:lpstr>
      <vt:lpstr>Foundations</vt:lpstr>
      <vt:lpstr>Speaking                             Listening</vt:lpstr>
      <vt:lpstr>Roles</vt:lpstr>
      <vt:lpstr>Building word bridges</vt:lpstr>
      <vt:lpstr>Sentence starters</vt:lpstr>
      <vt:lpstr>Ask yourself these questions</vt:lpstr>
      <vt:lpstr>Word bridge example </vt:lpstr>
      <vt:lpstr>Word bridge 1</vt:lpstr>
      <vt:lpstr>Word bridge 1 – sample answer</vt:lpstr>
      <vt:lpstr>Fix the bridge</vt:lpstr>
      <vt:lpstr>Fix the bridge 1</vt:lpstr>
      <vt:lpstr>Fix the bridge 1 – sample answer</vt:lpstr>
      <vt:lpstr>Word bridge 2</vt:lpstr>
      <vt:lpstr>Word bridge 2 – sample answer</vt:lpstr>
      <vt:lpstr>Fix the bridge 2</vt:lpstr>
      <vt:lpstr>Fix the bridge 2 – sample answer</vt:lpstr>
      <vt:lpstr>Word bridge 3</vt:lpstr>
      <vt:lpstr>Word bridge 3 – sample answer</vt:lpstr>
      <vt:lpstr>Fix the bridge 3</vt:lpstr>
      <vt:lpstr>Fix the bridge 3 – sample answer</vt:lpstr>
      <vt:lpstr>Word bridge 4</vt:lpstr>
      <vt:lpstr>Word bridge 4 – sample answer</vt:lpstr>
      <vt:lpstr>Fix the bridge 4</vt:lpstr>
      <vt:lpstr>Fix the bridge 4 – sample answer</vt:lpstr>
      <vt:lpstr>Word bridge 5</vt:lpstr>
      <vt:lpstr>Word bridge 5 – sample answer</vt:lpstr>
      <vt:lpstr>Fix the bridge 5</vt:lpstr>
      <vt:lpstr>Fix the bridge 5 – sample answer </vt:lpstr>
      <vt:lpstr>Reflection</vt:lpstr>
      <vt:lpstr>Acknowledgements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Atomic model structured talk student slides and answers</dc:title>
  <dc:creator>RoyalSocietyofChemistry@royalsocietychemistry.onmicrosoft.com</dc:creator>
  <cp:keywords>Structured talk; 14-16; atomic model;  communication; vocabularly; oracy; speaking and listening; particle diagrams; atomic structure; atoms and ions;</cp:keywords>
  <dc:description>From rsc.li/4i3PSkM, teacher notes also available.</dc:description>
  <cp:lastModifiedBy>Katie Haylor</cp:lastModifiedBy>
  <cp:revision>8</cp:revision>
  <cp:lastPrinted>2025-04-25T08:37:54Z</cp:lastPrinted>
  <dcterms:created xsi:type="dcterms:W3CDTF">2024-12-02T11:43:43Z</dcterms:created>
  <dcterms:modified xsi:type="dcterms:W3CDTF">2025-04-25T11:51:12Z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0x010100E45D359969893149933A4D4A74E189F8</vt:lpwstr>
  </property>
  <property fmtid="{D5CDD505-2E9C-101B-9397-08002B2CF9AE}" pid="3" name="MediaServiceImageTags">
    <vt:lpwstr/>
  </property>
</Properties>
</file>