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569" autoAdjust="0"/>
  </p:normalViewPr>
  <p:slideViewPr>
    <p:cSldViewPr snapToGrid="0" snapToObjects="1">
      <p:cViewPr varScale="1">
        <p:scale>
          <a:sx n="93" d="100"/>
          <a:sy n="93" d="100"/>
        </p:scale>
        <p:origin x="1590" y="7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giant</a:t>
            </a:r>
            <a:r>
              <a:rPr lang="en-GB" baseline="0" dirty="0"/>
              <a:t> covalent structures.</a:t>
            </a:r>
            <a:endParaRPr lang="en-GB" dirty="0"/>
          </a:p>
          <a:p>
            <a:endParaRPr lang="en-GB" dirty="0"/>
          </a:p>
          <a:p>
            <a:r>
              <a:rPr lang="en-GB" dirty="0"/>
              <a:t>Answers</a:t>
            </a:r>
          </a:p>
          <a:p>
            <a:pPr marL="228600" indent="-228600">
              <a:buAutoNum type="arabicPeriod"/>
            </a:pPr>
            <a:r>
              <a:rPr lang="en-GB" baseline="0" dirty="0"/>
              <a:t>Diamonds are very hard. </a:t>
            </a:r>
          </a:p>
          <a:p>
            <a:pPr marL="228600" indent="-228600">
              <a:buAutoNum type="arabicPeriod"/>
            </a:pPr>
            <a:r>
              <a:rPr lang="en-GB" baseline="0" dirty="0"/>
              <a:t>Diamonds have a giant covalent structure where each carbon atoms is bonded to four other carbon atoms. The covalent bonds between atoms are strong.</a:t>
            </a:r>
            <a:endParaRPr lang="en-US" baseline="0" dirty="0"/>
          </a:p>
          <a:p>
            <a:pPr marL="228600" indent="-228600">
              <a:buAutoNum type="arabicPeriod"/>
            </a:pPr>
            <a:r>
              <a:rPr lang="en-GB" baseline="0" dirty="0"/>
              <a:t>A much lower pressure is used which could make the new process cheaper or have lower energy costs.</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5/23/2024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a:xfrm>
            <a:off x="540000" y="498904"/>
            <a:ext cx="10080000" cy="440661"/>
          </a:xfrm>
        </p:spPr>
        <p:txBody>
          <a:bodyPr/>
          <a:lstStyle/>
          <a:p>
            <a:r>
              <a:rPr lang="en-US" dirty="0"/>
              <a:t>Diamonds made without the mines</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rsc.li/4aEmpug</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459466"/>
            <a:ext cx="5933875" cy="5040000"/>
          </a:xfrm>
        </p:spPr>
        <p:txBody>
          <a:bodyPr>
            <a:noAutofit/>
          </a:bodyPr>
          <a:lstStyle/>
          <a:p>
            <a:r>
              <a:rPr lang="en-GB" sz="2100" dirty="0"/>
              <a:t>99% of synthetic diamonds are made by placing a small seed diamond on iron </a:t>
            </a:r>
            <a:r>
              <a:rPr lang="en-GB" sz="2100" dirty="0" err="1"/>
              <a:t>sulfide</a:t>
            </a:r>
            <a:r>
              <a:rPr lang="en-GB" sz="2100" dirty="0"/>
              <a:t> and heating it to 1600°C in the presence of a carbon source at extremely high pressure. The carbon source converts into diamond and grows around the original seed. </a:t>
            </a:r>
          </a:p>
          <a:p>
            <a:r>
              <a:rPr lang="en-GB" sz="2100" b="0" i="0" dirty="0">
                <a:solidFill>
                  <a:srgbClr val="000000"/>
                </a:solidFill>
                <a:effectLst/>
              </a:rPr>
              <a:t>Scientists in South Korea have developed a new method </a:t>
            </a:r>
            <a:r>
              <a:rPr lang="en-GB" sz="2100" dirty="0"/>
              <a:t>to make diamonds at atmospheric pressure. Inspired by previous experiments where methane was passed over metal mixtures containing liquid gallium to form graphite. They found that by changing the metal mixture they could make diamond this way. They are still optimising the process to produce higher-quality diamonds.</a:t>
            </a:r>
          </a:p>
        </p:txBody>
      </p:sp>
      <p:pic>
        <p:nvPicPr>
          <p:cNvPr id="6" name="Picture 5" descr="Image showing a piece of metal substrate in a petri dish">
            <a:extLst>
              <a:ext uri="{FF2B5EF4-FFF2-40B4-BE49-F238E27FC236}">
                <a16:creationId xmlns:a16="http://schemas.microsoft.com/office/drawing/2014/main" id="{1E8B292F-C975-35D4-5788-36F543B9F4E5}"/>
              </a:ext>
            </a:extLst>
          </p:cNvPr>
          <p:cNvPicPr>
            <a:picLocks noChangeAspect="1"/>
          </p:cNvPicPr>
          <p:nvPr/>
        </p:nvPicPr>
        <p:blipFill>
          <a:blip r:embed="rId3"/>
          <a:srcRect/>
          <a:stretch/>
        </p:blipFill>
        <p:spPr>
          <a:xfrm>
            <a:off x="6798643" y="1115784"/>
            <a:ext cx="3799055" cy="2501346"/>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highlight>
                  <a:srgbClr val="FFFFFF"/>
                </a:highlight>
                <a:latin typeface="-apple-system"/>
              </a:rPr>
              <a:t>Yang Gong</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6" y="3705581"/>
            <a:ext cx="3823343"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Once molten, this metal mixture has sparkling potential</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633976877"/>
              </p:ext>
            </p:extLst>
          </p:nvPr>
        </p:nvGraphicFramePr>
        <p:xfrm>
          <a:off x="6796657" y="4325729"/>
          <a:ext cx="3801041" cy="2283386"/>
        </p:xfrm>
        <a:graphic>
          <a:graphicData uri="http://schemas.openxmlformats.org/drawingml/2006/table">
            <a:tbl>
              <a:tblPr firstRow="1" bandRow="1">
                <a:tableStyleId>{5C22544A-7EE6-4342-B048-85BDC9FD1C3A}</a:tableStyleId>
              </a:tblPr>
              <a:tblGrid>
                <a:gridCol w="3801041">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property of diamonds make them useful in drills?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Describe the structure of diamond.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an advantage of producing synthetic diamond using this new process.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32765-0D1B-4967-A921-DBD855E7514C}">
  <ds:schemaRefs>
    <ds:schemaRef ds:uri="http://www.w3.org/XML/1998/namespace"/>
    <ds:schemaRef ds:uri="http://purl.org/dc/dcmitype/"/>
    <ds:schemaRef ds:uri="http://purl.org/dc/terms/"/>
    <ds:schemaRef ds:uri="09ea5656-4490-4481-bb0e-98dc9cca7dc3"/>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6ec2360f-6db7-4557-82fc-01391e7a085b"/>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4FF2A0-C252-4A30-8EDD-02E4F295A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245</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Diamonds made without the mines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Diamonds made without the mines</dc:title>
  <dc:creator/>
  <cp:keywords>science; research; teaching; news; teaching; context; secondary; chemistry; giant covalent structures; synthetic diamonds; atomic structure; </cp:keywords>
  <dc:description>From Education in Chemistry https://rsc.li/4aEmpug New method grows larger diamonds</dc:description>
  <cp:lastModifiedBy/>
  <cp:revision>1</cp:revision>
  <dcterms:created xsi:type="dcterms:W3CDTF">2022-07-21T16:12:38Z</dcterms:created>
  <dcterms:modified xsi:type="dcterms:W3CDTF">2024-05-23T14:15:57Z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