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2" r:id="rId5"/>
    <p:sldId id="26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8" autoAdjust="0"/>
    <p:restoredTop sz="72904" autoAdjust="0"/>
  </p:normalViewPr>
  <p:slideViewPr>
    <p:cSldViewPr snapToGrid="0" snapToObjects="1">
      <p:cViewPr varScale="1">
        <p:scale>
          <a:sx n="78" d="100"/>
          <a:sy n="78" d="100"/>
        </p:scale>
        <p:origin x="102" y="474"/>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01/06/2020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b="1" dirty="0" smtClean="0"/>
              <a:t>Answer: </a:t>
            </a:r>
            <a:r>
              <a:rPr lang="en-US" dirty="0" smtClean="0"/>
              <a:t>The balance will not change because this involves a closed system and so no matter can escape. Some students will incorrectly think that a gaseous product has a lower mass than its liquid reactants. To tackle this misconception you may want to use a physical model (</a:t>
            </a:r>
            <a:r>
              <a:rPr lang="en-US" dirty="0" err="1" smtClean="0"/>
              <a:t>eg</a:t>
            </a:r>
            <a:r>
              <a:rPr lang="en-US" baseline="0" dirty="0" smtClean="0"/>
              <a:t> </a:t>
            </a:r>
            <a:r>
              <a:rPr lang="en-US" dirty="0" smtClean="0"/>
              <a:t>Lego) and show how the arrangement of the bricks does not change the total mass, it just changes the density. You may also want to ask students to explain what happens if the bungs are removed.</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61866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Answer: </a:t>
            </a:r>
            <a:r>
              <a:rPr lang="en-US" dirty="0" smtClean="0"/>
              <a:t>The balance will not change because this involves a closed system and so no matter can escape. The mass of the broth will decrease in flask A as the bacteria feed on this, but there is a corresponding increase in mass of bacteria meaning that there will be no overall change in mass. The atoms present in the broth have become the atoms that make up the bacteria.</a:t>
            </a: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5843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2XcHad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2XcHad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18140" y="1590763"/>
            <a:ext cx="8225200" cy="1411845"/>
          </a:xfrm>
        </p:spPr>
        <p:txBody>
          <a:bodyPr>
            <a:noAutofit/>
          </a:bodyPr>
          <a:lstStyle/>
          <a:p>
            <a:r>
              <a:rPr lang="en-US" sz="1600" dirty="0"/>
              <a:t>Two tightly sealed conical </a:t>
            </a:r>
            <a:r>
              <a:rPr lang="en-US" sz="1600" dirty="0" smtClean="0"/>
              <a:t>flasks </a:t>
            </a:r>
            <a:r>
              <a:rPr lang="en-US" sz="1600" dirty="0"/>
              <a:t>containing different chemicals are placed on a </a:t>
            </a:r>
            <a:r>
              <a:rPr lang="en-US" sz="1600" dirty="0" smtClean="0"/>
              <a:t>balance. The </a:t>
            </a:r>
            <a:r>
              <a:rPr lang="en-US" sz="1600" dirty="0"/>
              <a:t>total weights of the flasks are equal. </a:t>
            </a:r>
          </a:p>
          <a:p>
            <a:r>
              <a:rPr lang="en-US" sz="1600" dirty="0"/>
              <a:t>Reaction one produces a gas. Reaction two produces a solid.  </a:t>
            </a:r>
          </a:p>
          <a:p>
            <a:r>
              <a:rPr lang="en-US" sz="1600" dirty="0"/>
              <a:t>What changes will take place to the balance at the beginning and end of the reactions? Explain your answer</a:t>
            </a:r>
            <a:r>
              <a:rPr lang="en-US" sz="1600" dirty="0" smtClean="0"/>
              <a:t>.</a:t>
            </a:r>
            <a:endParaRPr lang="en-US" sz="16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8"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smtClean="0"/>
              <a:t>Conservation of mass</a:t>
            </a:r>
            <a:endParaRPr lang="en-GB" dirty="0"/>
          </a:p>
        </p:txBody>
      </p:sp>
      <p:sp>
        <p:nvSpPr>
          <p:cNvPr id="9" name="TextBox 8"/>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b="1" i="1" dirty="0" smtClean="0">
                <a:solidFill>
                  <a:srgbClr val="004976"/>
                </a:solidFill>
                <a:hlinkClick r:id="rId4"/>
              </a:rPr>
              <a:t>rsc.li/2XcHadN</a:t>
            </a:r>
            <a:r>
              <a:rPr lang="en-GB" sz="1400" b="1" i="1" dirty="0" smtClean="0">
                <a:solidFill>
                  <a:srgbClr val="004976"/>
                </a:solidFill>
              </a:rPr>
              <a:t>   </a:t>
            </a:r>
            <a:endParaRPr lang="en-GB" sz="1400" b="1" i="1" dirty="0">
              <a:solidFill>
                <a:srgbClr val="004976"/>
              </a:solidFill>
            </a:endParaRPr>
          </a:p>
        </p:txBody>
      </p:sp>
      <p:grpSp>
        <p:nvGrpSpPr>
          <p:cNvPr id="10" name="Group 9"/>
          <p:cNvGrpSpPr/>
          <p:nvPr/>
        </p:nvGrpSpPr>
        <p:grpSpPr>
          <a:xfrm>
            <a:off x="1624103" y="3218531"/>
            <a:ext cx="5748610" cy="2381594"/>
            <a:chOff x="395536" y="2924944"/>
            <a:chExt cx="8352928" cy="3528392"/>
          </a:xfrm>
        </p:grpSpPr>
        <p:pic>
          <p:nvPicPr>
            <p:cNvPr id="11" name="Picture 10" descr="A picture containing table&#10;&#10;Description automatically generated">
              <a:extLst>
                <a:ext uri="{FF2B5EF4-FFF2-40B4-BE49-F238E27FC236}">
                  <a16:creationId xmlns:a16="http://schemas.microsoft.com/office/drawing/2014/main" id="{5991A09D-AD05-1D40-A57E-92C19C50FD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0312" y="3457511"/>
              <a:ext cx="864096" cy="1267633"/>
            </a:xfrm>
            <a:prstGeom prst="rect">
              <a:avLst/>
            </a:prstGeom>
          </p:spPr>
        </p:pic>
        <p:pic>
          <p:nvPicPr>
            <p:cNvPr id="12" name="Picture 11" descr="A picture containing table&#10;&#10;Description automatically generated">
              <a:extLst>
                <a:ext uri="{FF2B5EF4-FFF2-40B4-BE49-F238E27FC236}">
                  <a16:creationId xmlns:a16="http://schemas.microsoft.com/office/drawing/2014/main" id="{29EF3E3D-2A99-D54B-AEDA-3F68B7A797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584" y="3457511"/>
              <a:ext cx="864096" cy="1267633"/>
            </a:xfrm>
            <a:prstGeom prst="rect">
              <a:avLst/>
            </a:prstGeom>
          </p:spPr>
        </p:pic>
        <p:sp>
          <p:nvSpPr>
            <p:cNvPr id="13" name="Triangle 2">
              <a:extLst>
                <a:ext uri="{FF2B5EF4-FFF2-40B4-BE49-F238E27FC236}">
                  <a16:creationId xmlns:a16="http://schemas.microsoft.com/office/drawing/2014/main" id="{CE0AA42F-80AA-D647-ACD9-12BA0A4E20FC}"/>
                </a:ext>
              </a:extLst>
            </p:cNvPr>
            <p:cNvSpPr/>
            <p:nvPr/>
          </p:nvSpPr>
          <p:spPr>
            <a:xfrm>
              <a:off x="2981969" y="5013176"/>
              <a:ext cx="3180060" cy="1440160"/>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Balance </a:t>
              </a:r>
            </a:p>
          </p:txBody>
        </p:sp>
        <p:cxnSp>
          <p:nvCxnSpPr>
            <p:cNvPr id="14" name="Straight Connector 13">
              <a:extLst>
                <a:ext uri="{FF2B5EF4-FFF2-40B4-BE49-F238E27FC236}">
                  <a16:creationId xmlns:a16="http://schemas.microsoft.com/office/drawing/2014/main" id="{F2E4E0AB-1DB3-A34A-AF77-B8160F0E89CD}"/>
                </a:ext>
              </a:extLst>
            </p:cNvPr>
            <p:cNvCxnSpPr/>
            <p:nvPr/>
          </p:nvCxnSpPr>
          <p:spPr>
            <a:xfrm>
              <a:off x="1331640" y="5013176"/>
              <a:ext cx="640871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E017896D-3486-954B-B49B-BE4BB34F930D}"/>
                </a:ext>
              </a:extLst>
            </p:cNvPr>
            <p:cNvSpPr/>
            <p:nvPr/>
          </p:nvSpPr>
          <p:spPr>
            <a:xfrm>
              <a:off x="4355976" y="4725144"/>
              <a:ext cx="432048" cy="432048"/>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80BC81BE-5A23-E84B-AF13-1D50A19C077E}"/>
                </a:ext>
              </a:extLst>
            </p:cNvPr>
            <p:cNvGrpSpPr/>
            <p:nvPr/>
          </p:nvGrpSpPr>
          <p:grpSpPr>
            <a:xfrm>
              <a:off x="6876256" y="4725144"/>
              <a:ext cx="1872208" cy="432048"/>
              <a:chOff x="6876256" y="3573016"/>
              <a:chExt cx="1872208" cy="432048"/>
            </a:xfrm>
          </p:grpSpPr>
          <p:sp>
            <p:nvSpPr>
              <p:cNvPr id="22" name="Triangle 14">
                <a:extLst>
                  <a:ext uri="{FF2B5EF4-FFF2-40B4-BE49-F238E27FC236}">
                    <a16:creationId xmlns:a16="http://schemas.microsoft.com/office/drawing/2014/main" id="{096C8E57-39C6-914A-BD73-664DAEE0090E}"/>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BC0F5A7-275D-1848-9952-501DE41F935A}"/>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A15966C8-CA0F-D54D-B46E-1EEAF1514E51}"/>
                </a:ext>
              </a:extLst>
            </p:cNvPr>
            <p:cNvGrpSpPr/>
            <p:nvPr/>
          </p:nvGrpSpPr>
          <p:grpSpPr>
            <a:xfrm>
              <a:off x="395536" y="4725144"/>
              <a:ext cx="1872208" cy="432048"/>
              <a:chOff x="6876256" y="3573016"/>
              <a:chExt cx="1872208" cy="432048"/>
            </a:xfrm>
          </p:grpSpPr>
          <p:sp>
            <p:nvSpPr>
              <p:cNvPr id="20" name="Triangle 16">
                <a:extLst>
                  <a:ext uri="{FF2B5EF4-FFF2-40B4-BE49-F238E27FC236}">
                    <a16:creationId xmlns:a16="http://schemas.microsoft.com/office/drawing/2014/main" id="{B130A438-AC2A-F841-B4C7-B884AF212D9C}"/>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7E58747-9796-E240-BBF2-E210BF0B76FC}"/>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9241CA17-2F29-284B-AD58-5742E43F7DE7}"/>
                </a:ext>
              </a:extLst>
            </p:cNvPr>
            <p:cNvSpPr txBox="1"/>
            <p:nvPr/>
          </p:nvSpPr>
          <p:spPr>
            <a:xfrm>
              <a:off x="539552" y="2924944"/>
              <a:ext cx="5112568" cy="369332"/>
            </a:xfrm>
            <a:prstGeom prst="rect">
              <a:avLst/>
            </a:prstGeom>
            <a:noFill/>
          </p:spPr>
          <p:txBody>
            <a:bodyPr wrap="square" rtlCol="0">
              <a:spAutoFit/>
            </a:bodyPr>
            <a:lstStyle/>
            <a:p>
              <a:r>
                <a:rPr lang="en-US" dirty="0"/>
                <a:t>Reaction one</a:t>
              </a:r>
            </a:p>
          </p:txBody>
        </p:sp>
        <p:sp>
          <p:nvSpPr>
            <p:cNvPr id="19" name="TextBox 18">
              <a:extLst>
                <a:ext uri="{FF2B5EF4-FFF2-40B4-BE49-F238E27FC236}">
                  <a16:creationId xmlns:a16="http://schemas.microsoft.com/office/drawing/2014/main" id="{54C028A9-9FC6-BA41-9124-8392DB34E714}"/>
                </a:ext>
              </a:extLst>
            </p:cNvPr>
            <p:cNvSpPr txBox="1"/>
            <p:nvPr/>
          </p:nvSpPr>
          <p:spPr>
            <a:xfrm>
              <a:off x="6482418" y="2924944"/>
              <a:ext cx="2266046" cy="547175"/>
            </a:xfrm>
            <a:prstGeom prst="rect">
              <a:avLst/>
            </a:prstGeom>
            <a:noFill/>
          </p:spPr>
          <p:txBody>
            <a:bodyPr wrap="square" rtlCol="0">
              <a:spAutoFit/>
            </a:bodyPr>
            <a:lstStyle/>
            <a:p>
              <a:r>
                <a:rPr lang="en-US" dirty="0"/>
                <a:t>Reaction two</a:t>
              </a:r>
            </a:p>
          </p:txBody>
        </p:sp>
      </p:grpSp>
    </p:spTree>
    <p:extLst>
      <p:ext uri="{BB962C8B-B14F-4D97-AF65-F5344CB8AC3E}">
        <p14:creationId xmlns:p14="http://schemas.microsoft.com/office/powerpoint/2010/main" val="419540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76523" y="1689440"/>
            <a:ext cx="7886700" cy="1424201"/>
          </a:xfrm>
        </p:spPr>
        <p:txBody>
          <a:bodyPr>
            <a:normAutofit/>
          </a:bodyPr>
          <a:lstStyle/>
          <a:p>
            <a:r>
              <a:rPr lang="en-US" sz="1600" dirty="0"/>
              <a:t>Two tightly sealed conical </a:t>
            </a:r>
            <a:r>
              <a:rPr lang="en-US" sz="1600" dirty="0" smtClean="0"/>
              <a:t>flasks </a:t>
            </a:r>
            <a:r>
              <a:rPr lang="en-US" sz="1600" dirty="0"/>
              <a:t>containing nutrient broth (food) are placed on a balance. The total weights of the flasks are equal. </a:t>
            </a:r>
            <a:r>
              <a:rPr lang="en-US" sz="1600" dirty="0" smtClean="0"/>
              <a:t>One </a:t>
            </a:r>
            <a:r>
              <a:rPr lang="en-US" sz="1600" dirty="0"/>
              <a:t>bacterium is added to flask A. </a:t>
            </a:r>
          </a:p>
          <a:p>
            <a:r>
              <a:rPr lang="en-US" sz="1600" dirty="0"/>
              <a:t>What changes will take place to the balance during the 24-hour period? Explain your answer</a:t>
            </a:r>
            <a:r>
              <a:rPr lang="en-US" sz="1600" dirty="0" smtClean="0"/>
              <a:t>.</a:t>
            </a:r>
            <a:endParaRPr lang="en-US" sz="1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Title 2">
            <a:extLst>
              <a:ext uri="{FF2B5EF4-FFF2-40B4-BE49-F238E27FC236}">
                <a16:creationId xmlns:a16="http://schemas.microsoft.com/office/drawing/2014/main" id="{E1FB8C7A-6F1E-6C4F-84AA-61CCD4C8EAC2}"/>
              </a:ext>
            </a:extLst>
          </p:cNvPr>
          <p:cNvSpPr txBox="1">
            <a:spLocks/>
          </p:cNvSpPr>
          <p:nvPr/>
        </p:nvSpPr>
        <p:spPr>
          <a:xfrm>
            <a:off x="618140" y="203931"/>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a:lstStyle>
          <a:p>
            <a:r>
              <a:rPr lang="en-GB" dirty="0" smtClean="0"/>
              <a:t>Conservation of mass</a:t>
            </a:r>
            <a:endParaRPr lang="en-GB" dirty="0"/>
          </a:p>
        </p:txBody>
      </p:sp>
      <p:sp>
        <p:nvSpPr>
          <p:cNvPr id="10" name="TextBox 9"/>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b="1" i="1" dirty="0" smtClean="0">
                <a:solidFill>
                  <a:srgbClr val="004976"/>
                </a:solidFill>
                <a:hlinkClick r:id="rId4"/>
              </a:rPr>
              <a:t>rsc.li/2XcHadN</a:t>
            </a:r>
            <a:r>
              <a:rPr lang="en-GB" sz="1400" b="1" i="1" dirty="0" smtClean="0">
                <a:solidFill>
                  <a:srgbClr val="004976"/>
                </a:solidFill>
              </a:rPr>
              <a:t>   </a:t>
            </a:r>
            <a:endParaRPr lang="en-GB" sz="1400" b="1" i="1" dirty="0">
              <a:solidFill>
                <a:srgbClr val="004976"/>
              </a:solidFill>
            </a:endParaRPr>
          </a:p>
        </p:txBody>
      </p:sp>
      <p:grpSp>
        <p:nvGrpSpPr>
          <p:cNvPr id="11" name="Group 10"/>
          <p:cNvGrpSpPr/>
          <p:nvPr/>
        </p:nvGrpSpPr>
        <p:grpSpPr>
          <a:xfrm>
            <a:off x="278522" y="3423357"/>
            <a:ext cx="4800106" cy="2117729"/>
            <a:chOff x="395536" y="2924944"/>
            <a:chExt cx="8352928" cy="3528392"/>
          </a:xfrm>
        </p:grpSpPr>
        <p:pic>
          <p:nvPicPr>
            <p:cNvPr id="12" name="Picture 11" descr="A picture containing table&#10;&#10;Description automatically generated">
              <a:extLst>
                <a:ext uri="{FF2B5EF4-FFF2-40B4-BE49-F238E27FC236}">
                  <a16:creationId xmlns:a16="http://schemas.microsoft.com/office/drawing/2014/main" id="{5991A09D-AD05-1D40-A57E-92C19C50FD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0312" y="3457511"/>
              <a:ext cx="864096" cy="1267633"/>
            </a:xfrm>
            <a:prstGeom prst="rect">
              <a:avLst/>
            </a:prstGeom>
          </p:spPr>
        </p:pic>
        <p:pic>
          <p:nvPicPr>
            <p:cNvPr id="13" name="Picture 12" descr="A picture containing table&#10;&#10;Description automatically generated">
              <a:extLst>
                <a:ext uri="{FF2B5EF4-FFF2-40B4-BE49-F238E27FC236}">
                  <a16:creationId xmlns:a16="http://schemas.microsoft.com/office/drawing/2014/main" id="{29EF3E3D-2A99-D54B-AEDA-3F68B7A797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584" y="3457511"/>
              <a:ext cx="864096" cy="1267633"/>
            </a:xfrm>
            <a:prstGeom prst="rect">
              <a:avLst/>
            </a:prstGeom>
          </p:spPr>
        </p:pic>
        <p:sp>
          <p:nvSpPr>
            <p:cNvPr id="14" name="Triangle 2">
              <a:extLst>
                <a:ext uri="{FF2B5EF4-FFF2-40B4-BE49-F238E27FC236}">
                  <a16:creationId xmlns:a16="http://schemas.microsoft.com/office/drawing/2014/main" id="{CE0AA42F-80AA-D647-ACD9-12BA0A4E20FC}"/>
                </a:ext>
              </a:extLst>
            </p:cNvPr>
            <p:cNvSpPr/>
            <p:nvPr/>
          </p:nvSpPr>
          <p:spPr>
            <a:xfrm>
              <a:off x="2798297" y="5013176"/>
              <a:ext cx="3645908" cy="1440160"/>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Balance </a:t>
              </a:r>
            </a:p>
          </p:txBody>
        </p:sp>
        <p:cxnSp>
          <p:nvCxnSpPr>
            <p:cNvPr id="15" name="Straight Connector 14">
              <a:extLst>
                <a:ext uri="{FF2B5EF4-FFF2-40B4-BE49-F238E27FC236}">
                  <a16:creationId xmlns:a16="http://schemas.microsoft.com/office/drawing/2014/main" id="{F2E4E0AB-1DB3-A34A-AF77-B8160F0E89CD}"/>
                </a:ext>
              </a:extLst>
            </p:cNvPr>
            <p:cNvCxnSpPr/>
            <p:nvPr/>
          </p:nvCxnSpPr>
          <p:spPr>
            <a:xfrm>
              <a:off x="1331640" y="5013176"/>
              <a:ext cx="640871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017896D-3486-954B-B49B-BE4BB34F930D}"/>
                </a:ext>
              </a:extLst>
            </p:cNvPr>
            <p:cNvSpPr/>
            <p:nvPr/>
          </p:nvSpPr>
          <p:spPr>
            <a:xfrm>
              <a:off x="4355976" y="4725144"/>
              <a:ext cx="432048" cy="432048"/>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80BC81BE-5A23-E84B-AF13-1D50A19C077E}"/>
                </a:ext>
              </a:extLst>
            </p:cNvPr>
            <p:cNvGrpSpPr/>
            <p:nvPr/>
          </p:nvGrpSpPr>
          <p:grpSpPr>
            <a:xfrm>
              <a:off x="6876256" y="4725144"/>
              <a:ext cx="1872208" cy="432048"/>
              <a:chOff x="6876256" y="3573016"/>
              <a:chExt cx="1872208" cy="432048"/>
            </a:xfrm>
          </p:grpSpPr>
          <p:sp>
            <p:nvSpPr>
              <p:cNvPr id="23" name="Triangle 14">
                <a:extLst>
                  <a:ext uri="{FF2B5EF4-FFF2-40B4-BE49-F238E27FC236}">
                    <a16:creationId xmlns:a16="http://schemas.microsoft.com/office/drawing/2014/main" id="{096C8E57-39C6-914A-BD73-664DAEE0090E}"/>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BC0F5A7-275D-1848-9952-501DE41F935A}"/>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15966C8-CA0F-D54D-B46E-1EEAF1514E51}"/>
                </a:ext>
              </a:extLst>
            </p:cNvPr>
            <p:cNvGrpSpPr/>
            <p:nvPr/>
          </p:nvGrpSpPr>
          <p:grpSpPr>
            <a:xfrm>
              <a:off x="395536" y="4725144"/>
              <a:ext cx="1872208" cy="432048"/>
              <a:chOff x="6876256" y="3573016"/>
              <a:chExt cx="1872208" cy="432048"/>
            </a:xfrm>
          </p:grpSpPr>
          <p:sp>
            <p:nvSpPr>
              <p:cNvPr id="21" name="Triangle 16">
                <a:extLst>
                  <a:ext uri="{FF2B5EF4-FFF2-40B4-BE49-F238E27FC236}">
                    <a16:creationId xmlns:a16="http://schemas.microsoft.com/office/drawing/2014/main" id="{B130A438-AC2A-F841-B4C7-B884AF212D9C}"/>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C7E58747-9796-E240-BBF2-E210BF0B76FC}"/>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9241CA17-2F29-284B-AD58-5742E43F7DE7}"/>
                </a:ext>
              </a:extLst>
            </p:cNvPr>
            <p:cNvSpPr txBox="1"/>
            <p:nvPr/>
          </p:nvSpPr>
          <p:spPr>
            <a:xfrm>
              <a:off x="539553" y="2924944"/>
              <a:ext cx="5112568" cy="489900"/>
            </a:xfrm>
            <a:prstGeom prst="rect">
              <a:avLst/>
            </a:prstGeom>
            <a:noFill/>
          </p:spPr>
          <p:txBody>
            <a:bodyPr wrap="square" rtlCol="0">
              <a:spAutoFit/>
            </a:bodyPr>
            <a:lstStyle/>
            <a:p>
              <a:r>
                <a:rPr lang="en-US" dirty="0" smtClean="0"/>
                <a:t>Flask A</a:t>
              </a:r>
              <a:endParaRPr lang="en-US" dirty="0"/>
            </a:p>
          </p:txBody>
        </p:sp>
        <p:sp>
          <p:nvSpPr>
            <p:cNvPr id="20" name="TextBox 19">
              <a:extLst>
                <a:ext uri="{FF2B5EF4-FFF2-40B4-BE49-F238E27FC236}">
                  <a16:creationId xmlns:a16="http://schemas.microsoft.com/office/drawing/2014/main" id="{54C028A9-9FC6-BA41-9124-8392DB34E714}"/>
                </a:ext>
              </a:extLst>
            </p:cNvPr>
            <p:cNvSpPr txBox="1"/>
            <p:nvPr/>
          </p:nvSpPr>
          <p:spPr>
            <a:xfrm>
              <a:off x="6751224" y="2924944"/>
              <a:ext cx="1997240" cy="489900"/>
            </a:xfrm>
            <a:prstGeom prst="rect">
              <a:avLst/>
            </a:prstGeom>
            <a:noFill/>
          </p:spPr>
          <p:txBody>
            <a:bodyPr wrap="square" rtlCol="0">
              <a:spAutoFit/>
            </a:bodyPr>
            <a:lstStyle/>
            <a:p>
              <a:r>
                <a:rPr lang="en-US" dirty="0" smtClean="0"/>
                <a:t>Flask B</a:t>
              </a:r>
              <a:endParaRPr lang="en-US" dirty="0"/>
            </a:p>
          </p:txBody>
        </p:sp>
      </p:grpSp>
      <p:graphicFrame>
        <p:nvGraphicFramePr>
          <p:cNvPr id="25" name="Table 24">
            <a:extLst>
              <a:ext uri="{FF2B5EF4-FFF2-40B4-BE49-F238E27FC236}">
                <a16:creationId xmlns:a16="http://schemas.microsoft.com/office/drawing/2014/main" id="{15BF5435-AD7F-7B40-8538-914DB0BFF38E}"/>
              </a:ext>
            </a:extLst>
          </p:cNvPr>
          <p:cNvGraphicFramePr>
            <a:graphicFrameLocks noGrp="1"/>
          </p:cNvGraphicFramePr>
          <p:nvPr>
            <p:extLst>
              <p:ext uri="{D42A27DB-BD31-4B8C-83A1-F6EECF244321}">
                <p14:modId xmlns:p14="http://schemas.microsoft.com/office/powerpoint/2010/main" val="3438288079"/>
              </p:ext>
            </p:extLst>
          </p:nvPr>
        </p:nvGraphicFramePr>
        <p:xfrm>
          <a:off x="5285531" y="2964276"/>
          <a:ext cx="3532947" cy="2576810"/>
        </p:xfrm>
        <a:graphic>
          <a:graphicData uri="http://schemas.openxmlformats.org/drawingml/2006/table">
            <a:tbl>
              <a:tblPr firstRow="1" bandRow="1">
                <a:tableStyleId>{5C22544A-7EE6-4342-B048-85BDC9FD1C3A}</a:tableStyleId>
              </a:tblPr>
              <a:tblGrid>
                <a:gridCol w="855571">
                  <a:extLst>
                    <a:ext uri="{9D8B030D-6E8A-4147-A177-3AD203B41FA5}">
                      <a16:colId xmlns:a16="http://schemas.microsoft.com/office/drawing/2014/main" val="3052149150"/>
                    </a:ext>
                  </a:extLst>
                </a:gridCol>
                <a:gridCol w="1309816">
                  <a:extLst>
                    <a:ext uri="{9D8B030D-6E8A-4147-A177-3AD203B41FA5}">
                      <a16:colId xmlns:a16="http://schemas.microsoft.com/office/drawing/2014/main" val="811231796"/>
                    </a:ext>
                  </a:extLst>
                </a:gridCol>
                <a:gridCol w="1367560">
                  <a:extLst>
                    <a:ext uri="{9D8B030D-6E8A-4147-A177-3AD203B41FA5}">
                      <a16:colId xmlns:a16="http://schemas.microsoft.com/office/drawing/2014/main" val="1842702180"/>
                    </a:ext>
                  </a:extLst>
                </a:gridCol>
              </a:tblGrid>
              <a:tr h="481867">
                <a:tc>
                  <a:txBody>
                    <a:bodyPr/>
                    <a:lstStyle/>
                    <a:p>
                      <a:pPr algn="ct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sz="1600" dirty="0">
                          <a:solidFill>
                            <a:sysClr val="windowText" lastClr="000000"/>
                          </a:solidFill>
                        </a:rPr>
                        <a:t>Number of bacterial cells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tc>
                <a:extLst>
                  <a:ext uri="{0D108BD9-81ED-4DB2-BD59-A6C34878D82A}">
                    <a16:rowId xmlns:a16="http://schemas.microsoft.com/office/drawing/2014/main" val="547884425"/>
                  </a:ext>
                </a:extLst>
              </a:tr>
              <a:tr h="649342">
                <a:tc>
                  <a:txBody>
                    <a:bodyPr/>
                    <a:lstStyle/>
                    <a:p>
                      <a:pPr algn="ctr"/>
                      <a:r>
                        <a:rPr lang="en-US" sz="1600" b="1" dirty="0">
                          <a:solidFill>
                            <a:sysClr val="windowText" lastClr="000000"/>
                          </a:solidFill>
                        </a:rPr>
                        <a:t>Hours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dirty="0">
                          <a:solidFill>
                            <a:sysClr val="windowText" lastClr="000000"/>
                          </a:solidFill>
                        </a:rPr>
                        <a:t>Flask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dirty="0">
                          <a:solidFill>
                            <a:sysClr val="windowText" lastClr="000000"/>
                          </a:solidFill>
                        </a:rPr>
                        <a:t>Flask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91679378"/>
                  </a:ext>
                </a:extLst>
              </a:tr>
              <a:tr h="481867">
                <a:tc>
                  <a:txBody>
                    <a:bodyPr/>
                    <a:lstStyle/>
                    <a:p>
                      <a:pPr algn="ctr"/>
                      <a:r>
                        <a:rPr lang="en-US"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3108984"/>
                  </a:ext>
                </a:extLst>
              </a:tr>
              <a:tr h="481867">
                <a:tc>
                  <a:txBody>
                    <a:bodyPr/>
                    <a:lstStyle/>
                    <a:p>
                      <a:pPr algn="ctr"/>
                      <a:r>
                        <a:rPr lang="en-US" sz="16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4096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6431904"/>
                  </a:ext>
                </a:extLst>
              </a:tr>
              <a:tr h="481867">
                <a:tc>
                  <a:txBody>
                    <a:bodyPr/>
                    <a:lstStyle/>
                    <a:p>
                      <a:pPr algn="ctr"/>
                      <a:r>
                        <a:rPr lang="en-US" sz="1600" dirty="0">
                          <a:solidFill>
                            <a:sysClr val="windowText" lastClr="000000"/>
                          </a:solidFill>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16777216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3903235"/>
                  </a:ext>
                </a:extLst>
              </a:tr>
            </a:tbl>
          </a:graphicData>
        </a:graphic>
      </p:graphicFrame>
    </p:spTree>
    <p:extLst>
      <p:ext uri="{BB962C8B-B14F-4D97-AF65-F5344CB8AC3E}">
        <p14:creationId xmlns:p14="http://schemas.microsoft.com/office/powerpoint/2010/main" val="426379391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 id="{72AEF100-5192-4E17-8F35-D335C2A04B91}" vid="{E10680AA-EABE-4396-8156-A7AD7AAB4C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9</TotalTime>
  <Words>323</Words>
  <Application>Microsoft Office PowerPoint</Application>
  <PresentationFormat>On-screen Show (4:3)</PresentationFormat>
  <Paragraphs>34</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Conservation of mass</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Conservation of mass</dc:title>
  <dc:creator>Emma Molloy</dc:creator>
  <cp:keywords>conservation of mass, dissolving, heating</cp:keywords>
  <dc:description>From Conservation of mass, Education in Chemistry, rsc.li/2XcHadN</dc:description>
  <cp:lastModifiedBy>Emma Molloy</cp:lastModifiedBy>
  <cp:revision>3</cp:revision>
  <dcterms:created xsi:type="dcterms:W3CDTF">2020-06-01T15:25:00Z</dcterms:created>
  <dcterms:modified xsi:type="dcterms:W3CDTF">2020-06-01T15:34:18Z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