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4"/>
  </p:sldMasterIdLst>
  <p:notesMasterIdLst>
    <p:notesMasterId r:id="rId7"/>
  </p:notesMasterIdLst>
  <p:sldIdLst>
    <p:sldId id="257" r:id="rId5"/>
    <p:sldId id="26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31"/>
    <p:restoredTop sz="78600"/>
  </p:normalViewPr>
  <p:slideViewPr>
    <p:cSldViewPr>
      <p:cViewPr varScale="1">
        <p:scale>
          <a:sx n="104" d="100"/>
          <a:sy n="104" d="100"/>
        </p:scale>
        <p:origin x="1277"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148278-2CBC-0645-9889-980E9116984B}" type="datetimeFigureOut">
              <a:rPr lang="en-US" smtClean="0"/>
              <a:t>5/29/2020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D3334D-7516-DA43-A399-3CFE0169399A}" type="slidenum">
              <a:rPr lang="en-US" smtClean="0"/>
              <a:t>‹#›</a:t>
            </a:fld>
            <a:endParaRPr lang="en-US"/>
          </a:p>
        </p:txBody>
      </p:sp>
    </p:spTree>
    <p:extLst>
      <p:ext uri="{BB962C8B-B14F-4D97-AF65-F5344CB8AC3E}">
        <p14:creationId xmlns:p14="http://schemas.microsoft.com/office/powerpoint/2010/main" val="3370242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D3334D-7516-DA43-A399-3CFE0169399A}" type="slidenum">
              <a:rPr lang="en-US" smtClean="0"/>
              <a:t>1</a:t>
            </a:fld>
            <a:endParaRPr lang="en-US"/>
          </a:p>
        </p:txBody>
      </p:sp>
    </p:spTree>
    <p:extLst>
      <p:ext uri="{BB962C8B-B14F-4D97-AF65-F5344CB8AC3E}">
        <p14:creationId xmlns:p14="http://schemas.microsoft.com/office/powerpoint/2010/main" val="386570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Answers:</a:t>
            </a:r>
          </a:p>
          <a:p>
            <a:r>
              <a:rPr lang="en-US" dirty="0"/>
              <a:t>a</a:t>
            </a:r>
            <a:r>
              <a:rPr lang="en-US" dirty="0" smtClean="0"/>
              <a:t>. </a:t>
            </a:r>
            <a:r>
              <a:rPr lang="en-US" dirty="0"/>
              <a:t>Diagram two should contain copper oxide in the test tube and carbon dioxide in the air inside and surrounding the glassware</a:t>
            </a:r>
          </a:p>
          <a:p>
            <a:r>
              <a:rPr lang="en-US" dirty="0"/>
              <a:t>b</a:t>
            </a:r>
            <a:r>
              <a:rPr lang="en-US" dirty="0" smtClean="0"/>
              <a:t>. </a:t>
            </a:r>
            <a:r>
              <a:rPr lang="en-US" dirty="0"/>
              <a:t>The diagram shows that the atoms present in the copper carbonate have been rearranged to form copper oxide and carbon dioxide. The atoms in the products have the same mass as the atoms in the reactant. </a:t>
            </a:r>
          </a:p>
          <a:p>
            <a:r>
              <a:rPr lang="en-US" dirty="0"/>
              <a:t>c</a:t>
            </a:r>
            <a:r>
              <a:rPr lang="en-US" dirty="0" smtClean="0"/>
              <a:t>. </a:t>
            </a:r>
            <a:r>
              <a:rPr lang="en-US" dirty="0"/>
              <a:t>They only measured the mass of the test tube. This would decrease in mass suggesting that atoms had been destroyed/used up in the reaction which would contravene the law of conservation of mass.  </a:t>
            </a:r>
          </a:p>
          <a:p>
            <a:r>
              <a:rPr lang="en-US" dirty="0"/>
              <a:t>d</a:t>
            </a:r>
            <a:r>
              <a:rPr lang="en-US" dirty="0" smtClean="0"/>
              <a:t>. </a:t>
            </a:r>
            <a:r>
              <a:rPr lang="en-US" dirty="0"/>
              <a:t>i) it would increase as the system now includes the mass of the </a:t>
            </a:r>
            <a:r>
              <a:rPr lang="en-US" dirty="0" smtClean="0"/>
              <a:t>lime water </a:t>
            </a:r>
            <a:r>
              <a:rPr lang="en-US" dirty="0"/>
              <a:t>and additional test </a:t>
            </a:r>
            <a:r>
              <a:rPr lang="en-US" dirty="0" smtClean="0"/>
              <a:t>tube.</a:t>
            </a:r>
            <a:endParaRPr lang="en-US" dirty="0"/>
          </a:p>
          <a:p>
            <a:r>
              <a:rPr lang="en-US" baseline="0" dirty="0" smtClean="0"/>
              <a:t>    </a:t>
            </a:r>
            <a:r>
              <a:rPr lang="en-US" dirty="0" smtClean="0"/>
              <a:t>ii</a:t>
            </a:r>
            <a:r>
              <a:rPr lang="en-US" dirty="0"/>
              <a:t>) it would remain the same. The mass of carbon dioxide produced is determined by the mass of copper carbonate, not by the </a:t>
            </a:r>
            <a:r>
              <a:rPr lang="en-US" dirty="0" smtClean="0"/>
              <a:t>lime water.</a:t>
            </a:r>
            <a:endParaRPr lang="en-US" dirty="0"/>
          </a:p>
          <a:p>
            <a:r>
              <a:rPr lang="en-US" baseline="0" dirty="0" smtClean="0"/>
              <a:t>   </a:t>
            </a:r>
            <a:r>
              <a:rPr lang="en-US" dirty="0" smtClean="0"/>
              <a:t> </a:t>
            </a:r>
            <a:r>
              <a:rPr lang="en-US" dirty="0"/>
              <a:t>iii) it would remain 0 because the mass at the start = mass at the end just the system now includes the </a:t>
            </a:r>
            <a:r>
              <a:rPr lang="en-US" dirty="0" smtClean="0"/>
              <a:t>lime water.</a:t>
            </a:r>
            <a:endParaRPr lang="en-US" dirty="0"/>
          </a:p>
          <a:p>
            <a:r>
              <a:rPr lang="en-US" dirty="0" smtClean="0"/>
              <a:t>    iv</a:t>
            </a:r>
            <a:r>
              <a:rPr lang="en-US" dirty="0"/>
              <a:t>) they will now end up in calcium carbonate rather than in carbon dioxide (Ca(OH)2 + CO2 </a:t>
            </a:r>
            <a:r>
              <a:rPr lang="en-US" dirty="0">
                <a:sym typeface="Wingdings" pitchFamily="2" charset="2"/>
              </a:rPr>
              <a:t> CaCO3 + </a:t>
            </a:r>
            <a:r>
              <a:rPr lang="en-US" dirty="0" smtClean="0">
                <a:sym typeface="Wingdings" pitchFamily="2" charset="2"/>
              </a:rPr>
              <a:t>H2O</a:t>
            </a:r>
            <a:r>
              <a:rPr lang="en-US" dirty="0" smtClean="0">
                <a:sym typeface="Wingdings" pitchFamily="2" charset="2"/>
              </a:rPr>
              <a:t>).</a:t>
            </a:r>
            <a:endParaRPr lang="en-US" dirty="0"/>
          </a:p>
        </p:txBody>
      </p:sp>
      <p:sp>
        <p:nvSpPr>
          <p:cNvPr id="4" name="Slide Number Placeholder 3"/>
          <p:cNvSpPr>
            <a:spLocks noGrp="1"/>
          </p:cNvSpPr>
          <p:nvPr>
            <p:ph type="sldNum" sz="quarter" idx="5"/>
          </p:nvPr>
        </p:nvSpPr>
        <p:spPr/>
        <p:txBody>
          <a:bodyPr/>
          <a:lstStyle/>
          <a:p>
            <a:fld id="{B0D3334D-7516-DA43-A399-3CFE0169399A}" type="slidenum">
              <a:rPr lang="en-US" smtClean="0"/>
              <a:t>2</a:t>
            </a:fld>
            <a:endParaRPr lang="en-US"/>
          </a:p>
        </p:txBody>
      </p:sp>
    </p:spTree>
    <p:extLst>
      <p:ext uri="{BB962C8B-B14F-4D97-AF65-F5344CB8AC3E}">
        <p14:creationId xmlns:p14="http://schemas.microsoft.com/office/powerpoint/2010/main" val="317712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641827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a:t>Insert bullet point here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04744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673174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938414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a:t>1</a:t>
            </a:r>
            <a:endParaRPr lang="en-GB" dirty="0"/>
          </a:p>
        </p:txBody>
      </p:sp>
    </p:spTree>
    <p:extLst>
      <p:ext uri="{BB962C8B-B14F-4D97-AF65-F5344CB8AC3E}">
        <p14:creationId xmlns:p14="http://schemas.microsoft.com/office/powerpoint/2010/main" val="389886872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a:t>Insert bullet point here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a:t>1</a:t>
            </a:r>
            <a:endParaRPr lang="en-GB" dirty="0"/>
          </a:p>
        </p:txBody>
      </p:sp>
    </p:spTree>
    <p:extLst>
      <p:ext uri="{BB962C8B-B14F-4D97-AF65-F5344CB8AC3E}">
        <p14:creationId xmlns:p14="http://schemas.microsoft.com/office/powerpoint/2010/main" val="90193436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p:nvPicPr>
        <p:blipFill>
          <a:blip r:embed="rId12"/>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55580379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51" r:id="rId7"/>
    <p:sldLayoutId id="2147483663" r:id="rId8"/>
    <p:sldLayoutId id="2147483649" r:id="rId9"/>
    <p:sldLayoutId id="2147483682" r:id="rId10"/>
  </p:sldLayoutIdLst>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XcHad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rsc.li/2XcHad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41449" y="1527639"/>
            <a:ext cx="7440081" cy="2585208"/>
            <a:chOff x="467544" y="2276872"/>
            <a:chExt cx="8424936" cy="3312368"/>
          </a:xfrm>
        </p:grpSpPr>
        <p:sp>
          <p:nvSpPr>
            <p:cNvPr id="3" name="Triangle 2">
              <a:extLst>
                <a:ext uri="{FF2B5EF4-FFF2-40B4-BE49-F238E27FC236}">
                  <a16:creationId xmlns:a16="http://schemas.microsoft.com/office/drawing/2014/main" id="{CE0AA42F-80AA-D647-ACD9-12BA0A4E20FC}"/>
                </a:ext>
              </a:extLst>
            </p:cNvPr>
            <p:cNvSpPr/>
            <p:nvPr/>
          </p:nvSpPr>
          <p:spPr>
            <a:xfrm>
              <a:off x="3419872" y="4149080"/>
              <a:ext cx="2448272" cy="1440160"/>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F2E4E0AB-1DB3-A34A-AF77-B8160F0E89CD}"/>
                </a:ext>
              </a:extLst>
            </p:cNvPr>
            <p:cNvCxnSpPr/>
            <p:nvPr/>
          </p:nvCxnSpPr>
          <p:spPr>
            <a:xfrm>
              <a:off x="1403648" y="4149080"/>
              <a:ext cx="640871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017896D-3486-954B-B49B-BE4BB34F930D}"/>
                </a:ext>
              </a:extLst>
            </p:cNvPr>
            <p:cNvSpPr/>
            <p:nvPr/>
          </p:nvSpPr>
          <p:spPr>
            <a:xfrm>
              <a:off x="4427984" y="3861048"/>
              <a:ext cx="432048" cy="432048"/>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80BC81BE-5A23-E84B-AF13-1D50A19C077E}"/>
                </a:ext>
              </a:extLst>
            </p:cNvPr>
            <p:cNvGrpSpPr/>
            <p:nvPr/>
          </p:nvGrpSpPr>
          <p:grpSpPr>
            <a:xfrm>
              <a:off x="6948264" y="3861048"/>
              <a:ext cx="1872208" cy="432048"/>
              <a:chOff x="6876256" y="3573016"/>
              <a:chExt cx="1872208" cy="432048"/>
            </a:xfrm>
          </p:grpSpPr>
          <p:sp>
            <p:nvSpPr>
              <p:cNvPr id="15" name="Triangle 14">
                <a:extLst>
                  <a:ext uri="{FF2B5EF4-FFF2-40B4-BE49-F238E27FC236}">
                    <a16:creationId xmlns:a16="http://schemas.microsoft.com/office/drawing/2014/main" id="{096C8E57-39C6-914A-BD73-664DAEE0090E}"/>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BC0F5A7-275D-1848-9952-501DE41F935A}"/>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A15966C8-CA0F-D54D-B46E-1EEAF1514E51}"/>
                </a:ext>
              </a:extLst>
            </p:cNvPr>
            <p:cNvGrpSpPr/>
            <p:nvPr/>
          </p:nvGrpSpPr>
          <p:grpSpPr>
            <a:xfrm>
              <a:off x="467544" y="3861048"/>
              <a:ext cx="1872208" cy="432048"/>
              <a:chOff x="6876256" y="3573016"/>
              <a:chExt cx="1872208" cy="432048"/>
            </a:xfrm>
          </p:grpSpPr>
          <p:sp>
            <p:nvSpPr>
              <p:cNvPr id="17" name="Triangle 16">
                <a:extLst>
                  <a:ext uri="{FF2B5EF4-FFF2-40B4-BE49-F238E27FC236}">
                    <a16:creationId xmlns:a16="http://schemas.microsoft.com/office/drawing/2014/main" id="{B130A438-AC2A-F841-B4C7-B884AF212D9C}"/>
                  </a:ext>
                </a:extLst>
              </p:cNvPr>
              <p:cNvSpPr/>
              <p:nvPr/>
            </p:nvSpPr>
            <p:spPr>
              <a:xfrm rot="10800000">
                <a:off x="6876256" y="3573016"/>
                <a:ext cx="1872208" cy="288032"/>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7E58747-9796-E240-BBF2-E210BF0B76FC}"/>
                  </a:ext>
                </a:extLst>
              </p:cNvPr>
              <p:cNvSpPr/>
              <p:nvPr/>
            </p:nvSpPr>
            <p:spPr>
              <a:xfrm>
                <a:off x="7740352" y="3789040"/>
                <a:ext cx="216024" cy="216024"/>
              </a:xfrm>
              <a:prstGeom prst="ellips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Can 20">
              <a:extLst>
                <a:ext uri="{FF2B5EF4-FFF2-40B4-BE49-F238E27FC236}">
                  <a16:creationId xmlns:a16="http://schemas.microsoft.com/office/drawing/2014/main" id="{522BBCF9-A3AB-C54C-BEE8-BB96CB0CC929}"/>
                </a:ext>
              </a:extLst>
            </p:cNvPr>
            <p:cNvSpPr/>
            <p:nvPr/>
          </p:nvSpPr>
          <p:spPr>
            <a:xfrm>
              <a:off x="611560" y="2924944"/>
              <a:ext cx="648072" cy="936104"/>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Can 21">
              <a:extLst>
                <a:ext uri="{FF2B5EF4-FFF2-40B4-BE49-F238E27FC236}">
                  <a16:creationId xmlns:a16="http://schemas.microsoft.com/office/drawing/2014/main" id="{99197C1D-C0C8-A549-9A98-0022C2AA3BEB}"/>
                </a:ext>
              </a:extLst>
            </p:cNvPr>
            <p:cNvSpPr/>
            <p:nvPr/>
          </p:nvSpPr>
          <p:spPr>
            <a:xfrm>
              <a:off x="611560" y="3356992"/>
              <a:ext cx="648072" cy="504056"/>
            </a:xfrm>
            <a:prstGeom prst="can">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water</a:t>
              </a:r>
            </a:p>
          </p:txBody>
        </p:sp>
        <p:sp>
          <p:nvSpPr>
            <p:cNvPr id="24" name="Can 23">
              <a:extLst>
                <a:ext uri="{FF2B5EF4-FFF2-40B4-BE49-F238E27FC236}">
                  <a16:creationId xmlns:a16="http://schemas.microsoft.com/office/drawing/2014/main" id="{2A47F21E-B94E-5A4A-A0A5-54D2CE2FA04A}"/>
                </a:ext>
              </a:extLst>
            </p:cNvPr>
            <p:cNvSpPr/>
            <p:nvPr/>
          </p:nvSpPr>
          <p:spPr>
            <a:xfrm>
              <a:off x="1547664" y="3284984"/>
              <a:ext cx="648072" cy="576064"/>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Can 28">
              <a:extLst>
                <a:ext uri="{FF2B5EF4-FFF2-40B4-BE49-F238E27FC236}">
                  <a16:creationId xmlns:a16="http://schemas.microsoft.com/office/drawing/2014/main" id="{CAA5E6B8-8B90-6C42-8E76-B436AE141B93}"/>
                </a:ext>
              </a:extLst>
            </p:cNvPr>
            <p:cNvSpPr/>
            <p:nvPr/>
          </p:nvSpPr>
          <p:spPr>
            <a:xfrm>
              <a:off x="1547664" y="3573016"/>
              <a:ext cx="648072" cy="296416"/>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sugar</a:t>
              </a:r>
            </a:p>
          </p:txBody>
        </p:sp>
        <p:sp>
          <p:nvSpPr>
            <p:cNvPr id="33" name="TextBox 32">
              <a:extLst>
                <a:ext uri="{FF2B5EF4-FFF2-40B4-BE49-F238E27FC236}">
                  <a16:creationId xmlns:a16="http://schemas.microsoft.com/office/drawing/2014/main" id="{9241CA17-2F29-284B-AD58-5742E43F7DE7}"/>
                </a:ext>
              </a:extLst>
            </p:cNvPr>
            <p:cNvSpPr txBox="1"/>
            <p:nvPr/>
          </p:nvSpPr>
          <p:spPr>
            <a:xfrm>
              <a:off x="1115616" y="2276872"/>
              <a:ext cx="5112568" cy="369332"/>
            </a:xfrm>
            <a:prstGeom prst="rect">
              <a:avLst/>
            </a:prstGeom>
            <a:noFill/>
          </p:spPr>
          <p:txBody>
            <a:bodyPr wrap="square" rtlCol="0">
              <a:spAutoFit/>
            </a:bodyPr>
            <a:lstStyle/>
            <a:p>
              <a:r>
                <a:rPr lang="en-US" dirty="0"/>
                <a:t>Abi</a:t>
              </a:r>
            </a:p>
          </p:txBody>
        </p:sp>
        <p:sp>
          <p:nvSpPr>
            <p:cNvPr id="40" name="TextBox 39">
              <a:extLst>
                <a:ext uri="{FF2B5EF4-FFF2-40B4-BE49-F238E27FC236}">
                  <a16:creationId xmlns:a16="http://schemas.microsoft.com/office/drawing/2014/main" id="{54C028A9-9FC6-BA41-9124-8392DB34E714}"/>
                </a:ext>
              </a:extLst>
            </p:cNvPr>
            <p:cNvSpPr txBox="1"/>
            <p:nvPr/>
          </p:nvSpPr>
          <p:spPr>
            <a:xfrm>
              <a:off x="7596336" y="2276872"/>
              <a:ext cx="1296144" cy="369332"/>
            </a:xfrm>
            <a:prstGeom prst="rect">
              <a:avLst/>
            </a:prstGeom>
            <a:noFill/>
          </p:spPr>
          <p:txBody>
            <a:bodyPr wrap="square" rtlCol="0">
              <a:spAutoFit/>
            </a:bodyPr>
            <a:lstStyle/>
            <a:p>
              <a:r>
                <a:rPr lang="en-US" dirty="0"/>
                <a:t>Jane</a:t>
              </a:r>
            </a:p>
          </p:txBody>
        </p:sp>
        <p:sp>
          <p:nvSpPr>
            <p:cNvPr id="42" name="Can 41">
              <a:extLst>
                <a:ext uri="{FF2B5EF4-FFF2-40B4-BE49-F238E27FC236}">
                  <a16:creationId xmlns:a16="http://schemas.microsoft.com/office/drawing/2014/main" id="{FF1376FA-79BB-3047-AF57-F395CA6D0D84}"/>
                </a:ext>
              </a:extLst>
            </p:cNvPr>
            <p:cNvSpPr/>
            <p:nvPr/>
          </p:nvSpPr>
          <p:spPr>
            <a:xfrm>
              <a:off x="7164288" y="2924944"/>
              <a:ext cx="648072" cy="936104"/>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3" name="Can 42">
              <a:extLst>
                <a:ext uri="{FF2B5EF4-FFF2-40B4-BE49-F238E27FC236}">
                  <a16:creationId xmlns:a16="http://schemas.microsoft.com/office/drawing/2014/main" id="{F92C8E02-DA8B-1E4A-8AB5-89D93344CEB0}"/>
                </a:ext>
              </a:extLst>
            </p:cNvPr>
            <p:cNvSpPr/>
            <p:nvPr/>
          </p:nvSpPr>
          <p:spPr>
            <a:xfrm>
              <a:off x="7164288" y="3356992"/>
              <a:ext cx="648072" cy="504056"/>
            </a:xfrm>
            <a:prstGeom prst="can">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water</a:t>
              </a:r>
            </a:p>
          </p:txBody>
        </p:sp>
        <p:sp>
          <p:nvSpPr>
            <p:cNvPr id="44" name="Can 43">
              <a:extLst>
                <a:ext uri="{FF2B5EF4-FFF2-40B4-BE49-F238E27FC236}">
                  <a16:creationId xmlns:a16="http://schemas.microsoft.com/office/drawing/2014/main" id="{840A1E86-53CE-C24E-A5B0-992504661D9A}"/>
                </a:ext>
              </a:extLst>
            </p:cNvPr>
            <p:cNvSpPr/>
            <p:nvPr/>
          </p:nvSpPr>
          <p:spPr>
            <a:xfrm>
              <a:off x="8100392" y="3284984"/>
              <a:ext cx="648072" cy="576064"/>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5" name="Can 44">
              <a:extLst>
                <a:ext uri="{FF2B5EF4-FFF2-40B4-BE49-F238E27FC236}">
                  <a16:creationId xmlns:a16="http://schemas.microsoft.com/office/drawing/2014/main" id="{338F8927-DEEA-C741-99F9-250AAEDEBB24}"/>
                </a:ext>
              </a:extLst>
            </p:cNvPr>
            <p:cNvSpPr/>
            <p:nvPr/>
          </p:nvSpPr>
          <p:spPr>
            <a:xfrm>
              <a:off x="8100392" y="3573016"/>
              <a:ext cx="648072" cy="296416"/>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sugar</a:t>
              </a:r>
            </a:p>
          </p:txBody>
        </p:sp>
      </p:grpSp>
      <p:sp>
        <p:nvSpPr>
          <p:cNvPr id="25"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smtClean="0"/>
              <a:t>Conservation of mass</a:t>
            </a:r>
            <a:endParaRPr lang="en-GB" dirty="0"/>
          </a:p>
        </p:txBody>
      </p:sp>
      <p:sp>
        <p:nvSpPr>
          <p:cNvPr id="28" name="TextBox 27"/>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b="1" i="1" dirty="0" smtClean="0">
                <a:solidFill>
                  <a:srgbClr val="004976"/>
                </a:solidFill>
                <a:hlinkClick r:id="rId3"/>
              </a:rPr>
              <a:t>rsc.li/2XcHadN</a:t>
            </a:r>
            <a:r>
              <a:rPr lang="en-GB" sz="1400" b="1" i="1" dirty="0" smtClean="0">
                <a:solidFill>
                  <a:srgbClr val="004976"/>
                </a:solidFill>
              </a:rPr>
              <a:t>   </a:t>
            </a:r>
            <a:endParaRPr lang="en-GB" sz="1400" b="1" i="1" dirty="0">
              <a:solidFill>
                <a:srgbClr val="004976"/>
              </a:solidFill>
            </a:endParaRPr>
          </a:p>
        </p:txBody>
      </p:sp>
      <p:sp>
        <p:nvSpPr>
          <p:cNvPr id="30" name="Content Placeholder 3">
            <a:extLst>
              <a:ext uri="{FF2B5EF4-FFF2-40B4-BE49-F238E27FC236}">
                <a16:creationId xmlns:a16="http://schemas.microsoft.com/office/drawing/2014/main" id="{46D93CE8-DF7B-584A-90B2-D75DC0F3F499}"/>
              </a:ext>
            </a:extLst>
          </p:cNvPr>
          <p:cNvSpPr txBox="1">
            <a:spLocks/>
          </p:cNvSpPr>
          <p:nvPr/>
        </p:nvSpPr>
        <p:spPr>
          <a:xfrm>
            <a:off x="618140" y="4223392"/>
            <a:ext cx="8418356" cy="14495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t>A </a:t>
            </a:r>
            <a:r>
              <a:rPr lang="en-GB" sz="1400" dirty="0" smtClean="0"/>
              <a:t>beaker</a:t>
            </a:r>
            <a:r>
              <a:rPr lang="en-GB" sz="1400" dirty="0" smtClean="0"/>
              <a:t> </a:t>
            </a:r>
            <a:r>
              <a:rPr lang="en-GB" sz="1400" dirty="0"/>
              <a:t>of water and a </a:t>
            </a:r>
            <a:r>
              <a:rPr lang="en-GB" sz="1400" dirty="0" smtClean="0"/>
              <a:t>beaker </a:t>
            </a:r>
            <a:r>
              <a:rPr lang="en-GB" sz="1400" dirty="0"/>
              <a:t>of sugar are put on both sides of some scales. </a:t>
            </a:r>
          </a:p>
          <a:p>
            <a:r>
              <a:rPr lang="en-US" sz="1400" dirty="0" smtClean="0"/>
              <a:t>Jane </a:t>
            </a:r>
            <a:r>
              <a:rPr lang="en-US" sz="1400" dirty="0"/>
              <a:t>takes her </a:t>
            </a:r>
            <a:r>
              <a:rPr lang="en-US" sz="1400" dirty="0" smtClean="0"/>
              <a:t>beaker </a:t>
            </a:r>
            <a:r>
              <a:rPr lang="en-US" sz="1400" dirty="0"/>
              <a:t>of water off the scales and pours her sugar into her glass. She stirs it until she cannot see the sugar granules. Abi leaves her </a:t>
            </a:r>
            <a:r>
              <a:rPr lang="en-US" sz="1400" dirty="0" smtClean="0"/>
              <a:t>water </a:t>
            </a:r>
            <a:r>
              <a:rPr lang="en-US" sz="1400" dirty="0"/>
              <a:t>and sugar alone.</a:t>
            </a:r>
          </a:p>
          <a:p>
            <a:pPr marL="342900" indent="-342900">
              <a:buFont typeface="+mj-lt"/>
              <a:buAutoNum type="alphaLcPeriod"/>
            </a:pPr>
            <a:r>
              <a:rPr lang="en-US" sz="1400" dirty="0"/>
              <a:t>Sketch what you think the scales will look like if Jane puts </a:t>
            </a:r>
            <a:r>
              <a:rPr lang="en-US" sz="1400" dirty="0" smtClean="0"/>
              <a:t>her</a:t>
            </a:r>
            <a:r>
              <a:rPr lang="en-US" sz="1400" dirty="0"/>
              <a:t> </a:t>
            </a:r>
            <a:r>
              <a:rPr lang="en-US" sz="1400" dirty="0" smtClean="0"/>
              <a:t>beakers back </a:t>
            </a:r>
            <a:r>
              <a:rPr lang="en-US" sz="1400" dirty="0"/>
              <a:t>on the scales. Explain your answer.</a:t>
            </a:r>
            <a:endParaRPr lang="en-GB" sz="1400" dirty="0"/>
          </a:p>
          <a:p>
            <a:endParaRPr lang="en-US" sz="1400" dirty="0"/>
          </a:p>
        </p:txBody>
      </p:sp>
    </p:spTree>
    <p:extLst>
      <p:ext uri="{BB962C8B-B14F-4D97-AF65-F5344CB8AC3E}">
        <p14:creationId xmlns:p14="http://schemas.microsoft.com/office/powerpoint/2010/main" val="3526428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5237345" y="3286089"/>
            <a:ext cx="3609544" cy="2104844"/>
            <a:chOff x="8138834" y="1342910"/>
            <a:chExt cx="4138022" cy="2223370"/>
          </a:xfrm>
        </p:grpSpPr>
        <p:sp>
          <p:nvSpPr>
            <p:cNvPr id="7" name="Rectangle 6">
              <a:extLst>
                <a:ext uri="{FF2B5EF4-FFF2-40B4-BE49-F238E27FC236}">
                  <a16:creationId xmlns:a16="http://schemas.microsoft.com/office/drawing/2014/main" id="{D3CA391D-E851-544C-B2AF-CA024E2F77F0}"/>
                </a:ext>
              </a:extLst>
            </p:cNvPr>
            <p:cNvSpPr/>
            <p:nvPr/>
          </p:nvSpPr>
          <p:spPr>
            <a:xfrm>
              <a:off x="9192283" y="1342910"/>
              <a:ext cx="3084573" cy="2223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close up of a device&#10;&#10;Description automatically generated">
              <a:extLst>
                <a:ext uri="{FF2B5EF4-FFF2-40B4-BE49-F238E27FC236}">
                  <a16:creationId xmlns:a16="http://schemas.microsoft.com/office/drawing/2014/main" id="{A9A2C6D4-7C6A-E342-8852-8E236D3196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7743" y="1881909"/>
              <a:ext cx="2035393" cy="1342066"/>
            </a:xfrm>
            <a:prstGeom prst="rect">
              <a:avLst/>
            </a:prstGeom>
          </p:spPr>
        </p:pic>
        <p:sp>
          <p:nvSpPr>
            <p:cNvPr id="16" name="Rectangle 15">
              <a:extLst>
                <a:ext uri="{FF2B5EF4-FFF2-40B4-BE49-F238E27FC236}">
                  <a16:creationId xmlns:a16="http://schemas.microsoft.com/office/drawing/2014/main" id="{D91E6923-3780-C949-9B5A-FA80403AEE1D}"/>
                </a:ext>
              </a:extLst>
            </p:cNvPr>
            <p:cNvSpPr/>
            <p:nvPr/>
          </p:nvSpPr>
          <p:spPr>
            <a:xfrm>
              <a:off x="8138834" y="1342910"/>
              <a:ext cx="4138022" cy="396086"/>
            </a:xfrm>
            <a:prstGeom prst="rect">
              <a:avLst/>
            </a:prstGeom>
          </p:spPr>
          <p:txBody>
            <a:bodyPr wrap="square">
              <a:spAutoFit/>
            </a:bodyPr>
            <a:lstStyle/>
            <a:p>
              <a:pPr marL="457200" indent="457200">
                <a:spcAft>
                  <a:spcPts val="0"/>
                </a:spcAft>
              </a:pPr>
              <a:r>
                <a:rPr lang="en-GB" b="1" dirty="0">
                  <a:solidFill>
                    <a:srgbClr val="000000"/>
                  </a:solidFill>
                  <a:ea typeface="Times New Roman" panose="02020603050405020304" pitchFamily="18" charset="0"/>
                </a:rPr>
                <a:t>The system at the end</a:t>
              </a:r>
              <a:endParaRPr lang="en-GB" dirty="0">
                <a:ea typeface="Times New Roman" panose="02020603050405020304" pitchFamily="18" charset="0"/>
              </a:endParaRPr>
            </a:p>
          </p:txBody>
        </p:sp>
      </p:grpSp>
      <p:grpSp>
        <p:nvGrpSpPr>
          <p:cNvPr id="18" name="Group 17"/>
          <p:cNvGrpSpPr/>
          <p:nvPr/>
        </p:nvGrpSpPr>
        <p:grpSpPr>
          <a:xfrm>
            <a:off x="5158900" y="1015845"/>
            <a:ext cx="3670716" cy="2064873"/>
            <a:chOff x="5364088" y="817249"/>
            <a:chExt cx="3670716" cy="2064873"/>
          </a:xfrm>
        </p:grpSpPr>
        <p:grpSp>
          <p:nvGrpSpPr>
            <p:cNvPr id="17" name="Group 16"/>
            <p:cNvGrpSpPr/>
            <p:nvPr/>
          </p:nvGrpSpPr>
          <p:grpSpPr>
            <a:xfrm>
              <a:off x="5364088" y="817249"/>
              <a:ext cx="3670716" cy="2064873"/>
              <a:chOff x="4909285" y="1342910"/>
              <a:chExt cx="4206451" cy="2223370"/>
            </a:xfrm>
          </p:grpSpPr>
          <p:sp>
            <p:nvSpPr>
              <p:cNvPr id="6" name="Rectangle 5">
                <a:extLst>
                  <a:ext uri="{FF2B5EF4-FFF2-40B4-BE49-F238E27FC236}">
                    <a16:creationId xmlns:a16="http://schemas.microsoft.com/office/drawing/2014/main" id="{568BFE6D-8419-6E40-AC88-11104A8FB265}"/>
                  </a:ext>
                </a:extLst>
              </p:cNvPr>
              <p:cNvSpPr/>
              <p:nvPr/>
            </p:nvSpPr>
            <p:spPr>
              <a:xfrm>
                <a:off x="6031163" y="1342910"/>
                <a:ext cx="3084573" cy="2223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At the start:  </a:t>
                </a:r>
                <a:r>
                  <a:rPr lang="en-GB" dirty="0"/>
                  <a:t>CuCO</a:t>
                </a:r>
                <a:r>
                  <a:rPr lang="en-GB" baseline="-25000" dirty="0"/>
                  <a:t>3 </a:t>
                </a:r>
                <a:r>
                  <a:rPr lang="en-GB" dirty="0"/>
                  <a:t>(s)  </a:t>
                </a:r>
              </a:p>
            </p:txBody>
          </p:sp>
          <p:sp>
            <p:nvSpPr>
              <p:cNvPr id="8" name="Rectangle 7">
                <a:extLst>
                  <a:ext uri="{FF2B5EF4-FFF2-40B4-BE49-F238E27FC236}">
                    <a16:creationId xmlns:a16="http://schemas.microsoft.com/office/drawing/2014/main" id="{5D564763-F0FA-8946-B5C1-A4AFC9EF810D}"/>
                  </a:ext>
                </a:extLst>
              </p:cNvPr>
              <p:cNvSpPr/>
              <p:nvPr/>
            </p:nvSpPr>
            <p:spPr>
              <a:xfrm>
                <a:off x="4909285" y="1342910"/>
                <a:ext cx="4206451" cy="397681"/>
              </a:xfrm>
              <a:prstGeom prst="rect">
                <a:avLst/>
              </a:prstGeom>
            </p:spPr>
            <p:txBody>
              <a:bodyPr wrap="square">
                <a:spAutoFit/>
              </a:bodyPr>
              <a:lstStyle/>
              <a:p>
                <a:pPr marL="457200" indent="457200">
                  <a:spcAft>
                    <a:spcPts val="0"/>
                  </a:spcAft>
                </a:pPr>
                <a:r>
                  <a:rPr lang="en-GB" b="1" dirty="0">
                    <a:solidFill>
                      <a:srgbClr val="000000"/>
                    </a:solidFill>
                    <a:ea typeface="Times New Roman" panose="02020603050405020304" pitchFamily="18" charset="0"/>
                  </a:rPr>
                  <a:t>The system at the start</a:t>
                </a:r>
                <a:endParaRPr lang="en-GB" dirty="0">
                  <a:ea typeface="Times New Roman" panose="02020603050405020304" pitchFamily="18" charset="0"/>
                </a:endParaRPr>
              </a:p>
            </p:txBody>
          </p:sp>
          <p:pic>
            <p:nvPicPr>
              <p:cNvPr id="12" name="Picture 11" descr="A close up of a device&#10;&#10;Description automatically generated">
                <a:extLst>
                  <a:ext uri="{FF2B5EF4-FFF2-40B4-BE49-F238E27FC236}">
                    <a16:creationId xmlns:a16="http://schemas.microsoft.com/office/drawing/2014/main" id="{A1468AFC-F318-F74C-88F7-A380040DC9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986" y="1949284"/>
                <a:ext cx="2035393" cy="1342066"/>
              </a:xfrm>
              <a:prstGeom prst="rect">
                <a:avLst/>
              </a:prstGeom>
            </p:spPr>
          </p:pic>
          <p:cxnSp>
            <p:nvCxnSpPr>
              <p:cNvPr id="22" name="Straight Connector 21">
                <a:extLst>
                  <a:ext uri="{FF2B5EF4-FFF2-40B4-BE49-F238E27FC236}">
                    <a16:creationId xmlns:a16="http://schemas.microsoft.com/office/drawing/2014/main" id="{4ADD981E-1C84-8E45-BE54-626DFFE02FE6}"/>
                  </a:ext>
                </a:extLst>
              </p:cNvPr>
              <p:cNvCxnSpPr/>
              <p:nvPr/>
            </p:nvCxnSpPr>
            <p:spPr>
              <a:xfrm>
                <a:off x="6724624" y="3065316"/>
                <a:ext cx="685460" cy="293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42F8F574-990E-F449-9349-404DDD64D7DA}"/>
                  </a:ext>
                </a:extLst>
              </p:cNvPr>
              <p:cNvSpPr txBox="1"/>
              <p:nvPr/>
            </p:nvSpPr>
            <p:spPr>
              <a:xfrm>
                <a:off x="7382764" y="2768224"/>
                <a:ext cx="1474940" cy="397681"/>
              </a:xfrm>
              <a:prstGeom prst="rect">
                <a:avLst/>
              </a:prstGeom>
              <a:noFill/>
            </p:spPr>
            <p:txBody>
              <a:bodyPr wrap="square" rtlCol="0">
                <a:spAutoFit/>
              </a:bodyPr>
              <a:lstStyle/>
              <a:p>
                <a:r>
                  <a:rPr lang="en-US" dirty="0" smtClean="0"/>
                  <a:t>2 g </a:t>
                </a:r>
                <a:r>
                  <a:rPr lang="en-US" dirty="0"/>
                  <a:t>CuCO</a:t>
                </a:r>
                <a:r>
                  <a:rPr lang="en-US" baseline="-25000" dirty="0"/>
                  <a:t>3</a:t>
                </a:r>
              </a:p>
            </p:txBody>
          </p:sp>
        </p:grpSp>
        <p:cxnSp>
          <p:nvCxnSpPr>
            <p:cNvPr id="20" name="Straight Connector 19">
              <a:extLst>
                <a:ext uri="{FF2B5EF4-FFF2-40B4-BE49-F238E27FC236}">
                  <a16:creationId xmlns:a16="http://schemas.microsoft.com/office/drawing/2014/main" id="{59AA4189-AF90-D947-BD27-B97460F0C5EE}"/>
                </a:ext>
              </a:extLst>
            </p:cNvPr>
            <p:cNvCxnSpPr/>
            <p:nvPr/>
          </p:nvCxnSpPr>
          <p:spPr>
            <a:xfrm>
              <a:off x="6906622" y="2234198"/>
              <a:ext cx="175272" cy="1145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smtClean="0"/>
              <a:t>Conservation of mass</a:t>
            </a:r>
            <a:endParaRPr lang="en-GB" dirty="0"/>
          </a:p>
        </p:txBody>
      </p:sp>
      <p:sp>
        <p:nvSpPr>
          <p:cNvPr id="2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18139" y="1580692"/>
            <a:ext cx="5519756" cy="4152564"/>
          </a:xfrm>
        </p:spPr>
        <p:txBody>
          <a:bodyPr>
            <a:noAutofit/>
          </a:bodyPr>
          <a:lstStyle/>
          <a:p>
            <a:pPr lvl="0">
              <a:spcBef>
                <a:spcPts val="0"/>
              </a:spcBef>
              <a:spcAft>
                <a:spcPts val="600"/>
              </a:spcAft>
            </a:pPr>
            <a:r>
              <a:rPr lang="en-GB" sz="1400" dirty="0">
                <a:ea typeface="Calibri" panose="020F0502020204030204" pitchFamily="34" charset="0"/>
                <a:cs typeface="Times New Roman" panose="02020603050405020304" pitchFamily="18" charset="0"/>
              </a:rPr>
              <a:t>A sample of copper(</a:t>
            </a:r>
            <a:r>
              <a:rPr lang="en-GB" sz="1100" dirty="0">
                <a:ea typeface="Calibri" panose="020F0502020204030204" pitchFamily="34" charset="0"/>
                <a:cs typeface="Times New Roman" panose="02020603050405020304" pitchFamily="18" charset="0"/>
              </a:rPr>
              <a:t>II</a:t>
            </a:r>
            <a:r>
              <a:rPr lang="en-GB" sz="1400" dirty="0">
                <a:ea typeface="Calibri" panose="020F0502020204030204" pitchFamily="34" charset="0"/>
                <a:cs typeface="Times New Roman" panose="02020603050405020304" pitchFamily="18" charset="0"/>
              </a:rPr>
              <a:t>) carbonate is added to a test tube and heated. </a:t>
            </a:r>
          </a:p>
          <a:p>
            <a:pPr marL="342900" lvl="0" indent="-342900">
              <a:spcBef>
                <a:spcPts val="0"/>
              </a:spcBef>
              <a:spcAft>
                <a:spcPts val="600"/>
              </a:spcAft>
              <a:buFont typeface="+mj-lt"/>
              <a:buAutoNum type="alphaLcPeriod"/>
            </a:pPr>
            <a:r>
              <a:rPr lang="en-GB" sz="1400" dirty="0">
                <a:ea typeface="Calibri" panose="020F0502020204030204" pitchFamily="34" charset="0"/>
                <a:cs typeface="Times New Roman" panose="02020603050405020304" pitchFamily="18" charset="0"/>
              </a:rPr>
              <a:t>Draw on and label all the substances that you think would be present in the same system </a:t>
            </a:r>
            <a:r>
              <a:rPr lang="en-GB" sz="1400" b="1" dirty="0">
                <a:ea typeface="Calibri" panose="020F0502020204030204" pitchFamily="34" charset="0"/>
                <a:cs typeface="Times New Roman" panose="02020603050405020304" pitchFamily="18" charset="0"/>
              </a:rPr>
              <a:t>at the end </a:t>
            </a:r>
            <a:r>
              <a:rPr lang="en-GB" sz="1400" dirty="0">
                <a:ea typeface="Calibri" panose="020F0502020204030204" pitchFamily="34" charset="0"/>
                <a:cs typeface="Times New Roman" panose="02020603050405020304" pitchFamily="18" charset="0"/>
              </a:rPr>
              <a:t>of the </a:t>
            </a:r>
            <a:r>
              <a:rPr lang="en-GB" sz="1400" dirty="0" smtClean="0">
                <a:ea typeface="Calibri" panose="020F0502020204030204" pitchFamily="34" charset="0"/>
                <a:cs typeface="Times New Roman" panose="02020603050405020304" pitchFamily="18" charset="0"/>
              </a:rPr>
              <a:t>reaction.</a:t>
            </a:r>
            <a:endParaRPr lang="en-GB" sz="1400" dirty="0">
              <a:ea typeface="Calibri" panose="020F0502020204030204" pitchFamily="34" charset="0"/>
              <a:cs typeface="Times New Roman" panose="02020603050405020304" pitchFamily="18" charset="0"/>
            </a:endParaRPr>
          </a:p>
          <a:p>
            <a:pPr marL="342900" lvl="0" indent="-342900">
              <a:spcBef>
                <a:spcPts val="0"/>
              </a:spcBef>
              <a:spcAft>
                <a:spcPts val="600"/>
              </a:spcAft>
              <a:buFont typeface="+mj-lt"/>
              <a:buAutoNum type="alphaLcPeriod"/>
            </a:pPr>
            <a:r>
              <a:rPr lang="en-GB" sz="1400" dirty="0">
                <a:ea typeface="Calibri" panose="020F0502020204030204" pitchFamily="34" charset="0"/>
                <a:cs typeface="Times New Roman" panose="02020603050405020304" pitchFamily="18" charset="0"/>
              </a:rPr>
              <a:t>Use the diagram to explain what happens to atoms in copper carbonate when it </a:t>
            </a:r>
            <a:r>
              <a:rPr lang="en-GB" sz="1400" dirty="0" smtClean="0">
                <a:ea typeface="Calibri" panose="020F0502020204030204" pitchFamily="34" charset="0"/>
                <a:cs typeface="Times New Roman" panose="02020603050405020304" pitchFamily="18" charset="0"/>
              </a:rPr>
              <a:t>decomposes.</a:t>
            </a:r>
            <a:endParaRPr lang="en-GB" sz="1400" dirty="0">
              <a:ea typeface="Calibri" panose="020F0502020204030204" pitchFamily="34" charset="0"/>
              <a:cs typeface="Times New Roman" panose="02020603050405020304" pitchFamily="18" charset="0"/>
            </a:endParaRPr>
          </a:p>
          <a:p>
            <a:pPr marL="342900" lvl="0" indent="-342900">
              <a:spcBef>
                <a:spcPts val="0"/>
              </a:spcBef>
              <a:spcAft>
                <a:spcPts val="600"/>
              </a:spcAft>
              <a:buFont typeface="+mj-lt"/>
              <a:buAutoNum type="alphaLcPeriod"/>
            </a:pPr>
            <a:r>
              <a:rPr lang="en-GB" sz="1400" dirty="0">
                <a:ea typeface="Calibri" panose="020F0502020204030204" pitchFamily="34" charset="0"/>
                <a:cs typeface="Times New Roman" panose="02020603050405020304" pitchFamily="18" charset="0"/>
              </a:rPr>
              <a:t>Suggest why some people incorrectly think this reaction disproves the law of conservation of </a:t>
            </a:r>
            <a:r>
              <a:rPr lang="en-GB" sz="1400" dirty="0" smtClean="0">
                <a:ea typeface="Calibri" panose="020F0502020204030204" pitchFamily="34" charset="0"/>
                <a:cs typeface="Times New Roman" panose="02020603050405020304" pitchFamily="18" charset="0"/>
              </a:rPr>
              <a:t>mass.</a:t>
            </a:r>
            <a:endParaRPr lang="en-GB" sz="1400" dirty="0">
              <a:ea typeface="Calibri" panose="020F0502020204030204" pitchFamily="34" charset="0"/>
              <a:cs typeface="Times New Roman" panose="02020603050405020304" pitchFamily="18" charset="0"/>
            </a:endParaRPr>
          </a:p>
          <a:p>
            <a:pPr marL="342900" lvl="0" indent="-342900">
              <a:spcBef>
                <a:spcPts val="0"/>
              </a:spcBef>
              <a:spcAft>
                <a:spcPts val="600"/>
              </a:spcAft>
              <a:buFont typeface="+mj-lt"/>
              <a:buAutoNum type="alphaLcPeriod"/>
            </a:pPr>
            <a:r>
              <a:rPr lang="en-GB" sz="1400" dirty="0">
                <a:ea typeface="Calibri" panose="020F0502020204030204" pitchFamily="34" charset="0"/>
                <a:cs typeface="Times New Roman" panose="02020603050405020304" pitchFamily="18" charset="0"/>
              </a:rPr>
              <a:t>Imagine a test tube containing calcium hydroxide (</a:t>
            </a:r>
            <a:r>
              <a:rPr lang="en-GB" sz="1400" dirty="0" smtClean="0">
                <a:ea typeface="Calibri" panose="020F0502020204030204" pitchFamily="34" charset="0"/>
                <a:cs typeface="Times New Roman" panose="02020603050405020304" pitchFamily="18" charset="0"/>
              </a:rPr>
              <a:t>lime water</a:t>
            </a:r>
            <a:r>
              <a:rPr lang="en-GB" sz="1400" dirty="0">
                <a:ea typeface="Calibri" panose="020F0502020204030204" pitchFamily="34" charset="0"/>
                <a:cs typeface="Times New Roman" panose="02020603050405020304" pitchFamily="18" charset="0"/>
              </a:rPr>
              <a:t>) was added to the end of the delivery tube at the start of the reaction. What effect would this test tube of </a:t>
            </a:r>
            <a:r>
              <a:rPr lang="en-GB" sz="1400" dirty="0" smtClean="0">
                <a:ea typeface="Calibri" panose="020F0502020204030204" pitchFamily="34" charset="0"/>
                <a:cs typeface="Times New Roman" panose="02020603050405020304" pitchFamily="18" charset="0"/>
              </a:rPr>
              <a:t>lime water </a:t>
            </a:r>
            <a:r>
              <a:rPr lang="en-GB" sz="1400" dirty="0">
                <a:ea typeface="Calibri" panose="020F0502020204030204" pitchFamily="34" charset="0"/>
                <a:cs typeface="Times New Roman" panose="02020603050405020304" pitchFamily="18" charset="0"/>
              </a:rPr>
              <a:t>have on:</a:t>
            </a:r>
          </a:p>
          <a:p>
            <a:pPr marL="857250" lvl="1" indent="-400050">
              <a:spcBef>
                <a:spcPts val="0"/>
              </a:spcBef>
              <a:spcAft>
                <a:spcPts val="600"/>
              </a:spcAft>
              <a:buAutoNum type="romanLcParenR"/>
            </a:pPr>
            <a:r>
              <a:rPr lang="en-GB" sz="1400" dirty="0">
                <a:ea typeface="Calibri" panose="020F0502020204030204" pitchFamily="34" charset="0"/>
                <a:cs typeface="Times New Roman" panose="02020603050405020304" pitchFamily="18" charset="0"/>
              </a:rPr>
              <a:t>the mass of the system?</a:t>
            </a:r>
          </a:p>
          <a:p>
            <a:pPr marL="857250" lvl="1" indent="-400050">
              <a:spcBef>
                <a:spcPts val="0"/>
              </a:spcBef>
              <a:spcAft>
                <a:spcPts val="600"/>
              </a:spcAft>
              <a:buAutoNum type="romanLcParenR"/>
            </a:pPr>
            <a:r>
              <a:rPr lang="en-GB" sz="1400" dirty="0">
                <a:ea typeface="Calibri" panose="020F0502020204030204" pitchFamily="34" charset="0"/>
                <a:cs typeface="Times New Roman" panose="02020603050405020304" pitchFamily="18" charset="0"/>
              </a:rPr>
              <a:t>the mass of carbon dioxide produced by the reaction?</a:t>
            </a:r>
          </a:p>
          <a:p>
            <a:pPr marL="857250" lvl="1" indent="-400050">
              <a:spcBef>
                <a:spcPts val="0"/>
              </a:spcBef>
              <a:spcAft>
                <a:spcPts val="600"/>
              </a:spcAft>
              <a:buAutoNum type="romanLcParenR"/>
            </a:pPr>
            <a:r>
              <a:rPr lang="en-GB" sz="1400" dirty="0">
                <a:ea typeface="Calibri" panose="020F0502020204030204" pitchFamily="34" charset="0"/>
                <a:cs typeface="Times New Roman" panose="02020603050405020304" pitchFamily="18" charset="0"/>
              </a:rPr>
              <a:t>the overall mass change of the system? </a:t>
            </a:r>
          </a:p>
          <a:p>
            <a:pPr marL="857250" lvl="1" indent="-400050">
              <a:spcBef>
                <a:spcPts val="0"/>
              </a:spcBef>
              <a:spcAft>
                <a:spcPts val="600"/>
              </a:spcAft>
              <a:buAutoNum type="romanLcParenR"/>
            </a:pPr>
            <a:r>
              <a:rPr lang="en-GB" sz="1400" dirty="0">
                <a:ea typeface="Calibri" panose="020F0502020204030204" pitchFamily="34" charset="0"/>
                <a:cs typeface="Times New Roman" panose="02020603050405020304" pitchFamily="18" charset="0"/>
              </a:rPr>
              <a:t>the carbon atoms from the copper carbonate?</a:t>
            </a:r>
          </a:p>
          <a:p>
            <a:pPr>
              <a:spcBef>
                <a:spcPts val="0"/>
              </a:spcBef>
            </a:pPr>
            <a:endParaRPr lang="en-US" sz="1400" dirty="0"/>
          </a:p>
        </p:txBody>
      </p:sp>
      <p:sp>
        <p:nvSpPr>
          <p:cNvPr id="28" name="TextBox 27"/>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b="1" i="1" dirty="0" smtClean="0">
                <a:solidFill>
                  <a:srgbClr val="004976"/>
                </a:solidFill>
                <a:hlinkClick r:id="rId4"/>
              </a:rPr>
              <a:t>rsc.li/2XcHadN</a:t>
            </a:r>
            <a:r>
              <a:rPr lang="en-GB" sz="1400" b="1" i="1" dirty="0" smtClean="0">
                <a:solidFill>
                  <a:srgbClr val="004976"/>
                </a:solidFill>
              </a:rPr>
              <a:t>   </a:t>
            </a:r>
            <a:endParaRPr lang="en-GB" sz="1400" b="1" i="1" dirty="0">
              <a:solidFill>
                <a:srgbClr val="004976"/>
              </a:solidFill>
            </a:endParaRPr>
          </a:p>
        </p:txBody>
      </p:sp>
    </p:spTree>
    <p:extLst>
      <p:ext uri="{BB962C8B-B14F-4D97-AF65-F5344CB8AC3E}">
        <p14:creationId xmlns:p14="http://schemas.microsoft.com/office/powerpoint/2010/main" val="2518950725"/>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id="{18ECF916-6D43-43EB-B123-C52CC8B67A04}" vid="{6D210320-097D-4987-960C-C5460B29C5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Ppt</Template>
  <TotalTime>1035</TotalTime>
  <Words>473</Words>
  <Application>Microsoft Office PowerPoint</Application>
  <PresentationFormat>On-screen Show (4:3)</PresentationFormat>
  <Paragraphs>36</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Times New Roman</vt:lpstr>
      <vt:lpstr>Wingdings</vt:lpstr>
      <vt:lpstr>1_RSC_Plain_no footer</vt:lpstr>
      <vt:lpstr>Conservation of mass</vt:lpstr>
      <vt:lpstr>Conservation of mass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Conservation of mass, Education in Chemistry, rsc.li/2XcHadN</dc:title>
  <dc:creator>Royal Society of Chemistry</dc:creator>
  <cp:keywords>conservation of mass, dissolving, heating</cp:keywords>
  <cp:lastModifiedBy>Lisa Clatworthy</cp:lastModifiedBy>
  <cp:revision>69</cp:revision>
  <cp:lastPrinted>2020-04-06T08:39:21Z</cp:lastPrinted>
  <dcterms:created xsi:type="dcterms:W3CDTF">2013-06-04T12:27:23Z</dcterms:created>
  <dcterms:modified xsi:type="dcterms:W3CDTF">2020-05-29T13:00:23Z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