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7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  <p:sldMasterId id="2147483738" r:id="rId2"/>
    <p:sldMasterId id="2147483723" r:id="rId3"/>
    <p:sldMasterId id="2147483687" r:id="rId4"/>
    <p:sldMasterId id="2147483711" r:id="rId5"/>
    <p:sldMasterId id="2147483701" r:id="rId6"/>
    <p:sldMasterId id="2147483706" r:id="rId7"/>
    <p:sldMasterId id="2147483694" r:id="rId8"/>
  </p:sldMasterIdLst>
  <p:notesMasterIdLst>
    <p:notesMasterId r:id="rId15"/>
  </p:notesMasterIdLst>
  <p:sldIdLst>
    <p:sldId id="256" r:id="rId9"/>
    <p:sldId id="263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76"/>
    <a:srgbClr val="DA1883"/>
    <a:srgbClr val="FF9E1B"/>
    <a:srgbClr val="54585A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6270" autoAdjust="0"/>
  </p:normalViewPr>
  <p:slideViewPr>
    <p:cSldViewPr snapToGrid="0" snapToObjects="1">
      <p:cViewPr varScale="1">
        <p:scale>
          <a:sx n="69" d="100"/>
          <a:sy n="69" d="100"/>
        </p:scale>
        <p:origin x="122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Title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836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General layout options available from the layout tab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General layout options available from the layout tab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241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General layout options available from the layout tab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303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General layout options available from the layout tab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162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General layout options available from the layout tab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347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8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00632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97EB563-D72E-9B49-B46E-C2720AC10E3A}"/>
              </a:ext>
            </a:extLst>
          </p:cNvPr>
          <p:cNvGrpSpPr/>
          <p:nvPr userDrawn="1"/>
        </p:nvGrpSpPr>
        <p:grpSpPr>
          <a:xfrm>
            <a:off x="2102907" y="548861"/>
            <a:ext cx="5508984" cy="5409948"/>
            <a:chOff x="3633819" y="471742"/>
            <a:chExt cx="5508984" cy="540994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1F69B65-C6EC-E542-BC1C-28D1270EAD40}"/>
                </a:ext>
              </a:extLst>
            </p:cNvPr>
            <p:cNvSpPr/>
            <p:nvPr userDrawn="1"/>
          </p:nvSpPr>
          <p:spPr>
            <a:xfrm rot="16200000">
              <a:off x="3633820" y="862397"/>
              <a:ext cx="5019292" cy="501929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5A60DDB-5FCB-3F45-85A6-C08CF2083448}"/>
                </a:ext>
              </a:extLst>
            </p:cNvPr>
            <p:cNvGrpSpPr/>
            <p:nvPr userDrawn="1"/>
          </p:nvGrpSpPr>
          <p:grpSpPr>
            <a:xfrm>
              <a:off x="6105633" y="471742"/>
              <a:ext cx="3037170" cy="4862080"/>
              <a:chOff x="6235307" y="547942"/>
              <a:chExt cx="3037170" cy="4862080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4130FA62-77D8-264D-B781-918D89B3A6A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235307" y="547942"/>
                <a:ext cx="2893785" cy="289378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chemeClr val="accent2">
                  <a:alpha val="7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Freeform 39">
                <a:extLst>
                  <a:ext uri="{FF2B5EF4-FFF2-40B4-BE49-F238E27FC236}">
                    <a16:creationId xmlns:a16="http://schemas.microsoft.com/office/drawing/2014/main" id="{9FA35996-EF0A-2145-92C7-0B7C10E43F34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834276" y="1486467"/>
                <a:ext cx="1438201" cy="3923555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35926" y="2569507"/>
            <a:ext cx="5500644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638563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4598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3760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4979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9485" y="6300000"/>
            <a:ext cx="98385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4242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15943" y="6300000"/>
            <a:ext cx="102739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3610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94170" y="6300000"/>
            <a:ext cx="10492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94166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20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450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6506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9520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/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5919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>
            <a:extLst>
              <a:ext uri="{FF2B5EF4-FFF2-40B4-BE49-F238E27FC236}">
                <a16:creationId xmlns:a16="http://schemas.microsoft.com/office/drawing/2014/main" id="{4346C93D-DCA1-F841-B262-F6E421E4E553}"/>
              </a:ext>
            </a:extLst>
          </p:cNvPr>
          <p:cNvSpPr/>
          <p:nvPr userDrawn="1"/>
        </p:nvSpPr>
        <p:spPr>
          <a:xfrm>
            <a:off x="1809096" y="0"/>
            <a:ext cx="7334904" cy="6858000"/>
          </a:xfrm>
          <a:custGeom>
            <a:avLst/>
            <a:gdLst>
              <a:gd name="connsiteX0" fmla="*/ 1198547 w 7334904"/>
              <a:gd name="connsiteY0" fmla="*/ 0 h 6858000"/>
              <a:gd name="connsiteX1" fmla="*/ 7334904 w 7334904"/>
              <a:gd name="connsiteY1" fmla="*/ 0 h 6858000"/>
              <a:gd name="connsiteX2" fmla="*/ 7334904 w 7334904"/>
              <a:gd name="connsiteY2" fmla="*/ 6858000 h 6858000"/>
              <a:gd name="connsiteX3" fmla="*/ 1202744 w 7334904"/>
              <a:gd name="connsiteY3" fmla="*/ 6858000 h 6858000"/>
              <a:gd name="connsiteX4" fmla="*/ 1064453 w 7334904"/>
              <a:gd name="connsiteY4" fmla="*/ 6679477 h 6858000"/>
              <a:gd name="connsiteX5" fmla="*/ 1060776 w 7334904"/>
              <a:gd name="connsiteY5" fmla="*/ 1779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34904" h="6858000">
                <a:moveTo>
                  <a:pt x="1198547" y="0"/>
                </a:moveTo>
                <a:lnTo>
                  <a:pt x="7334904" y="0"/>
                </a:lnTo>
                <a:lnTo>
                  <a:pt x="7334904" y="6858000"/>
                </a:lnTo>
                <a:lnTo>
                  <a:pt x="1202744" y="6858000"/>
                </a:lnTo>
                <a:lnTo>
                  <a:pt x="1064453" y="6679477"/>
                </a:lnTo>
                <a:cubicBezTo>
                  <a:pt x="-351872" y="4752695"/>
                  <a:pt x="-356530" y="2107704"/>
                  <a:pt x="1060776" y="1779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 37">
            <a:extLst>
              <a:ext uri="{FF2B5EF4-FFF2-40B4-BE49-F238E27FC236}">
                <a16:creationId xmlns:a16="http://schemas.microsoft.com/office/drawing/2014/main" id="{05FA0F90-BBFB-614E-9CD7-6B0FC9EB0263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-30340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97D700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39">
            <a:extLst>
              <a:ext uri="{FF2B5EF4-FFF2-40B4-BE49-F238E27FC236}">
                <a16:creationId xmlns:a16="http://schemas.microsoft.com/office/drawing/2014/main" id="{9F65DB9D-0BEF-EA4E-99EE-5550607C6424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177190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97D70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897" y="1459795"/>
            <a:ext cx="4591188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897" y="2920294"/>
            <a:ext cx="4591188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CC1917D-16A2-7F4D-B27C-7D5059B6B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4798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3028" y="6300000"/>
            <a:ext cx="940371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0709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90235" y="6300000"/>
            <a:ext cx="95310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601732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43051F2-7BF4-5044-BF5C-EA2076E7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0036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865725B-634E-2C45-A134-DBC321A87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9564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0B9BE26-3356-1E4E-9199-BCC45CCF2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605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0CAA8DA-0C3B-4844-95CF-4133A7CBA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5899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5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rgbClr val="FF9E1B">
              <a:alpha val="70000"/>
            </a:srgb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FF9E1B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1CFE940-E43A-B24D-9713-3D4FE0800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73312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5286" y="6300000"/>
            <a:ext cx="9981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53156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0740DF1-32C4-6C41-9D6C-BD9B821391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36B0375E-837F-3246-AB45-D70B3C3D80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501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882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D2F9E9-1358-D947-8B4D-6D3485810C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83160CC-27CA-2742-ACBC-0AE8C3FE96A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356637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DA188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065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C889C4-E490-4D44-8F60-BD9158E16B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C34E336-6ED6-AE4D-AA65-BC2F265918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52637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64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16023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01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10664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798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563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0A59A-0229-B543-911D-3D0CE90201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B408F8-9631-1541-AD35-B900E96DCB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CBF73-4BB6-A643-81EF-46DE3F835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40D47-16F1-7A46-A413-7ABFB10048C1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9C888-F427-DE4D-944B-5EDCF534A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6ED55-13CC-AD41-849D-5241CD71A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56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Table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6000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963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  <p:sldLayoutId id="2147483728" r:id="rId5"/>
    <p:sldLayoutId id="2147483684" r:id="rId6"/>
    <p:sldLayoutId id="2147483685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4A6350-C016-DC43-9AD0-1BA4F7F7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7B8A5-8B6F-8A42-AF63-F8EF70664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12668-9F08-9841-A924-A9E6DEB0CE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40D47-16F1-7A46-A413-7ABFB10048C1}" type="datetimeFigureOut">
              <a:rPr lang="en-GB" smtClean="0"/>
              <a:t>15/07/2020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0B25E-CD4E-6645-83DC-56890C788E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E4D95F-2007-A34F-AB71-336B98AA8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E8DDC-44CA-0E42-AF7D-7EA7D3E74B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1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81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4285" y="6300000"/>
            <a:ext cx="679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1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17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33" r:id="rId2"/>
    <p:sldLayoutId id="2147483734" r:id="rId3"/>
    <p:sldLayoutId id="2147483735" r:id="rId4"/>
    <p:sldLayoutId id="2147483736" r:id="rId5"/>
    <p:sldLayoutId id="2147483737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200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2078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33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95" r:id="rId2"/>
    <p:sldLayoutId id="2147483719" r:id="rId3"/>
    <p:sldLayoutId id="2147483720" r:id="rId4"/>
    <p:sldLayoutId id="2147483721" r:id="rId5"/>
    <p:sldLayoutId id="214748372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Zs43d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C05187-AAC1-EB42-B801-1B67B4874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800" y="1985256"/>
            <a:ext cx="3833263" cy="2387600"/>
          </a:xfrm>
        </p:spPr>
        <p:txBody>
          <a:bodyPr>
            <a:normAutofit/>
          </a:bodyPr>
          <a:lstStyle/>
          <a:p>
            <a:r>
              <a:rPr lang="en-GB" dirty="0"/>
              <a:t>Escape the </a:t>
            </a:r>
            <a:r>
              <a:rPr lang="en-GB" dirty="0" smtClean="0"/>
              <a:t>classroom - </a:t>
            </a:r>
            <a:r>
              <a:rPr lang="en-GB" dirty="0"/>
              <a:t>colour changes</a:t>
            </a:r>
            <a:br>
              <a:rPr lang="en-GB" dirty="0"/>
            </a:b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A4A9B91-69F6-D74C-BEFE-A57F98DB78A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24800" y="4219575"/>
            <a:ext cx="3833263" cy="197458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400" dirty="0"/>
              <a:t>Adrian Allan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692CC-F9DB-064A-B741-6ECADEA3A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94422" y="326613"/>
            <a:ext cx="231023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4976"/>
                </a:solidFill>
              </a:rPr>
              <a:t>From </a:t>
            </a:r>
            <a:r>
              <a:rPr lang="en-GB" sz="1400" i="1" dirty="0">
                <a:solidFill>
                  <a:srgbClr val="004976"/>
                </a:solidFill>
              </a:rPr>
              <a:t>Education </a:t>
            </a:r>
            <a:endParaRPr lang="en-GB" sz="1400" i="1" dirty="0" smtClean="0">
              <a:solidFill>
                <a:srgbClr val="004976"/>
              </a:solidFill>
            </a:endParaRPr>
          </a:p>
          <a:p>
            <a:r>
              <a:rPr lang="en-GB" sz="1400" i="1" dirty="0" smtClean="0">
                <a:solidFill>
                  <a:srgbClr val="004976"/>
                </a:solidFill>
              </a:rPr>
              <a:t>in Chemistry</a:t>
            </a:r>
          </a:p>
          <a:p>
            <a:r>
              <a:rPr lang="en-GB" u="sng" dirty="0" smtClean="0">
                <a:hlinkClick r:id="rId3"/>
              </a:rPr>
              <a:t>rsc.li/2Zs43di</a:t>
            </a:r>
            <a:endParaRPr lang="en-GB" sz="1400" i="1" dirty="0" smtClean="0">
              <a:solidFill>
                <a:srgbClr val="004976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59" y="5112455"/>
            <a:ext cx="1561723" cy="156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783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Puzzle 1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Acid and indicator</a:t>
            </a:r>
          </a:p>
          <a:p>
            <a:r>
              <a:rPr lang="en-GB" dirty="0"/>
              <a:t>Use your brain and eyes</a:t>
            </a:r>
          </a:p>
          <a:p>
            <a:r>
              <a:rPr lang="en-GB" dirty="0"/>
              <a:t>Four white powders</a:t>
            </a:r>
          </a:p>
          <a:p>
            <a:r>
              <a:rPr lang="en-GB" dirty="0"/>
              <a:t>Which will neutralise?</a:t>
            </a:r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3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Puzzle 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Acidified permanganate</a:t>
            </a:r>
          </a:p>
          <a:p>
            <a:r>
              <a:rPr lang="en-GB" dirty="0"/>
              <a:t>Gives a nice pink hue</a:t>
            </a:r>
          </a:p>
          <a:p>
            <a:r>
              <a:rPr lang="en-GB" dirty="0"/>
              <a:t>Solution will decolourise</a:t>
            </a:r>
          </a:p>
          <a:p>
            <a:r>
              <a:rPr lang="en-GB" dirty="0"/>
              <a:t>If you add iron (II)!</a:t>
            </a:r>
          </a:p>
        </p:txBody>
      </p:sp>
    </p:spTree>
    <p:extLst>
      <p:ext uri="{BB962C8B-B14F-4D97-AF65-F5344CB8AC3E}">
        <p14:creationId xmlns:p14="http://schemas.microsoft.com/office/powerpoint/2010/main" val="2223710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4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Puzzle 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Starch and iodine</a:t>
            </a:r>
          </a:p>
          <a:p>
            <a:r>
              <a:rPr lang="en-GB" dirty="0"/>
              <a:t>Make a nice dark blue</a:t>
            </a:r>
          </a:p>
          <a:p>
            <a:r>
              <a:rPr lang="en-GB" dirty="0"/>
              <a:t>Add some vitamin C</a:t>
            </a:r>
          </a:p>
          <a:p>
            <a:r>
              <a:rPr lang="en-GB" dirty="0"/>
              <a:t>Then code you will view</a:t>
            </a:r>
          </a:p>
        </p:txBody>
      </p:sp>
    </p:spTree>
    <p:extLst>
      <p:ext uri="{BB962C8B-B14F-4D97-AF65-F5344CB8AC3E}">
        <p14:creationId xmlns:p14="http://schemas.microsoft.com/office/powerpoint/2010/main" val="1478536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5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Puzzle 4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Alkali + indicator</a:t>
            </a:r>
          </a:p>
          <a:p>
            <a:r>
              <a:rPr lang="en-GB" dirty="0"/>
              <a:t>Give a shade of pink</a:t>
            </a:r>
          </a:p>
          <a:p>
            <a:r>
              <a:rPr lang="en-GB" dirty="0"/>
              <a:t>Which will neutralise?</a:t>
            </a:r>
          </a:p>
          <a:p>
            <a:r>
              <a:rPr lang="en-GB" dirty="0"/>
              <a:t>Look and have a think!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0803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6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Puzzle 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Titrate the acid with base</a:t>
            </a:r>
          </a:p>
          <a:p>
            <a:r>
              <a:rPr lang="en-GB" dirty="0"/>
              <a:t>Add the drops with care</a:t>
            </a:r>
          </a:p>
          <a:p>
            <a:r>
              <a:rPr lang="en-GB" dirty="0"/>
              <a:t>Endpoint shows the code</a:t>
            </a:r>
          </a:p>
          <a:p>
            <a:r>
              <a:rPr lang="en-GB" dirty="0"/>
              <a:t>Add too much beware!</a:t>
            </a:r>
          </a:p>
        </p:txBody>
      </p:sp>
    </p:spTree>
    <p:extLst>
      <p:ext uri="{BB962C8B-B14F-4D97-AF65-F5344CB8AC3E}">
        <p14:creationId xmlns:p14="http://schemas.microsoft.com/office/powerpoint/2010/main" val="2902899829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155F70C1-B673-44C5-866D-58A5F67A6732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4ABE18D0-3872-4301-93C4-69E152A96F1D}"/>
    </a:ext>
  </a:extLst>
</a:theme>
</file>

<file path=ppt/theme/theme3.xml><?xml version="1.0" encoding="utf-8"?>
<a:theme xmlns:a="http://schemas.openxmlformats.org/drawingml/2006/main" name="2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41A262D9-FF9A-401A-9FFD-A64C820F6FDD}"/>
    </a:ext>
  </a:extLst>
</a:theme>
</file>

<file path=ppt/theme/theme4.xml><?xml version="1.0" encoding="utf-8"?>
<a:theme xmlns:a="http://schemas.openxmlformats.org/drawingml/2006/main" name="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30A97393-1244-4D4A-AFAB-BB0864244D13}"/>
    </a:ext>
  </a:extLst>
</a:theme>
</file>

<file path=ppt/theme/theme5.xml><?xml version="1.0" encoding="utf-8"?>
<a:theme xmlns:a="http://schemas.openxmlformats.org/drawingml/2006/main" name="1_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6D0B8FF5-F2DC-40F3-80A0-FF4B4B6C7EFC}"/>
    </a:ext>
  </a:extLst>
</a:theme>
</file>

<file path=ppt/theme/theme6.xml><?xml version="1.0" encoding="utf-8"?>
<a:theme xmlns:a="http://schemas.openxmlformats.org/drawingml/2006/main" name="1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F7428B35-4740-488E-ACFA-5A2B510060BE}"/>
    </a:ext>
  </a:extLst>
</a:theme>
</file>

<file path=ppt/theme/theme7.xml><?xml version="1.0" encoding="utf-8"?>
<a:theme xmlns:a="http://schemas.openxmlformats.org/drawingml/2006/main" name="2_RSC_Dividers with dark background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58B1771F-DAE7-4176-B837-BBF55B54AE49}"/>
    </a:ext>
  </a:extLst>
</a:theme>
</file>

<file path=ppt/theme/theme8.xml><?xml version="1.0" encoding="utf-8"?>
<a:theme xmlns:a="http://schemas.openxmlformats.org/drawingml/2006/main" name="RSC Title slides with image suggestion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520686E-D0C1-4083-975B-80B1A93A3BD9}" vid="{9A782A33-977C-46B2-9FE9-1667B19474D6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EiC download powerpoint template 4_3</Template>
  <TotalTime>520</TotalTime>
  <Words>164</Words>
  <Application>Microsoft Office PowerPoint</Application>
  <PresentationFormat>On-screen Show (4:3)</PresentationFormat>
  <Paragraphs>48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Calibri Light</vt:lpstr>
      <vt:lpstr>1_RSC_Plain_no footer</vt:lpstr>
      <vt:lpstr>Custom Design</vt:lpstr>
      <vt:lpstr>2_RSC_Plain_no footer</vt:lpstr>
      <vt:lpstr>RSC_Dividers with background_RHS</vt:lpstr>
      <vt:lpstr>1_RSC_Dividers with background_RHS</vt:lpstr>
      <vt:lpstr>1_RSC_Dividers with dark backgrounds</vt:lpstr>
      <vt:lpstr>2_RSC_Dividers with dark backgrounds</vt:lpstr>
      <vt:lpstr>RSC Title slides with image suggestions</vt:lpstr>
      <vt:lpstr>Escape the classroom - colour changes </vt:lpstr>
      <vt:lpstr>Puzzle 1</vt:lpstr>
      <vt:lpstr>Puzzle 2</vt:lpstr>
      <vt:lpstr>Puzzle 3</vt:lpstr>
      <vt:lpstr>Puzzle 4</vt:lpstr>
      <vt:lpstr>Puzzle 5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Escape the classroom - colour changes</dc:title>
  <dc:creator>Jo Pugh</dc:creator>
  <dc:description>From Education in Chemistry, Escape the classroom - colour changes rsc.li/2Zs43di</dc:description>
  <cp:lastModifiedBy>Lizzie Ellis</cp:lastModifiedBy>
  <cp:revision>12</cp:revision>
  <dcterms:created xsi:type="dcterms:W3CDTF">2020-05-30T11:44:43Z</dcterms:created>
  <dcterms:modified xsi:type="dcterms:W3CDTF">2020-07-15T11:03:36Z</dcterms:modified>
</cp:coreProperties>
</file>