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97" r:id="rId2"/>
    <p:sldId id="318" r:id="rId3"/>
    <p:sldId id="299" r:id="rId4"/>
    <p:sldId id="313" r:id="rId5"/>
    <p:sldId id="310" r:id="rId6"/>
    <p:sldId id="300" r:id="rId7"/>
    <p:sldId id="315" r:id="rId8"/>
    <p:sldId id="31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8AA2"/>
    <a:srgbClr val="48A9C5"/>
    <a:srgbClr val="004976"/>
    <a:srgbClr val="E6F1EF"/>
    <a:srgbClr val="006F62"/>
    <a:srgbClr val="EDF6F9"/>
    <a:srgbClr val="FAE7EA"/>
    <a:srgbClr val="F7DBE0"/>
    <a:srgbClr val="F4CFD5"/>
    <a:srgbClr val="FF9E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92"/>
    <p:restoredTop sz="85560" autoAdjust="0"/>
  </p:normalViewPr>
  <p:slideViewPr>
    <p:cSldViewPr snapToGrid="0" snapToObjects="1">
      <p:cViewPr>
        <p:scale>
          <a:sx n="50" d="100"/>
          <a:sy n="50" d="100"/>
        </p:scale>
        <p:origin x="840" y="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3D843-418C-4B19-8E89-FF7B5B787575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729791-E5EF-4D1F-8989-DD51D2215E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55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utterstock.com/image-photo/indoor-swimming-pool-157861394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from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hlinkClick r:id="rId3"/>
              </a:rPr>
              <a:t>https://www.shutterstock.com/image-photo/indoor-swimming-pool-157861394</a:t>
            </a:r>
            <a:endParaRPr lang="en-GB" dirty="0"/>
          </a:p>
          <a:p>
            <a:endParaRPr lang="en-GB" dirty="0"/>
          </a:p>
          <a:p>
            <a:r>
              <a:rPr lang="en-GB" dirty="0"/>
              <a:t>Discussion starter to get ideas from students.</a:t>
            </a:r>
          </a:p>
          <a:p>
            <a:endParaRPr lang="en-GB" dirty="0"/>
          </a:p>
          <a:p>
            <a:r>
              <a:rPr lang="en-GB" dirty="0"/>
              <a:t>Follow up questions: What</a:t>
            </a:r>
            <a:r>
              <a:rPr lang="en-GB" baseline="0" dirty="0"/>
              <a:t> chemicals are added to the water? Why?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29791-E5EF-4D1F-8989-DD51D2215E2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99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Why is chlorine no longer added to pools in the UK. It’s been replaced with sodium</a:t>
            </a:r>
            <a:r>
              <a:rPr lang="en-GB" baseline="0" dirty="0"/>
              <a:t> chlorate (I)</a:t>
            </a:r>
            <a:endParaRPr lang="en-GB" dirty="0"/>
          </a:p>
          <a:p>
            <a:endParaRPr lang="en-GB" dirty="0"/>
          </a:p>
          <a:p>
            <a:r>
              <a:rPr lang="en-GB" dirty="0"/>
              <a:t>Discussion about the importance of concentration</a:t>
            </a:r>
          </a:p>
          <a:p>
            <a:r>
              <a:rPr lang="en-GB" dirty="0"/>
              <a:t>Which concentration would we use in a swimming pool?</a:t>
            </a:r>
          </a:p>
          <a:p>
            <a:r>
              <a:rPr lang="en-GB" dirty="0"/>
              <a:t>What</a:t>
            </a:r>
            <a:r>
              <a:rPr lang="en-GB" baseline="0" dirty="0"/>
              <a:t> would happen if we got the wrong concentration?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29791-E5EF-4D1F-8989-DD51D2215E2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552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slide and the next</a:t>
            </a:r>
            <a:r>
              <a:rPr lang="en-GB" baseline="0" dirty="0"/>
              <a:t> can be used to stimulate discussion around question 7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29791-E5EF-4D1F-8989-DD51D2215E2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5887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Solubility product is not covered by all post 16 specs. Therefore this slide</a:t>
            </a:r>
            <a:r>
              <a:rPr lang="en-GB" baseline="0" dirty="0"/>
              <a:t> and the next can be used to stimulate discussion around questions 5 and 6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29791-E5EF-4D1F-8989-DD51D2215E2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91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slide can be used to stimulate discussion around question 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You may wish to make up some molecular models to support your discussion.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29791-E5EF-4D1F-8989-DD51D2215E2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031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</a:t>
            </a:r>
            <a:r>
              <a:rPr lang="en-GB" baseline="0" dirty="0"/>
              <a:t> slide can be used to stimulate discussion around question 13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29791-E5EF-4D1F-8989-DD51D2215E2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2664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39eZpYL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F6F6A92-0A1B-6442-B281-E7AAAFC416C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800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3D2B261-1A14-7849-A9CF-128492A1E3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9212" y="0"/>
            <a:ext cx="6858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31613C-D6DA-F740-8AE4-01446FFCB90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35F140F-18B5-8A4D-B03E-779CD9AE6B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33293" y="0"/>
            <a:ext cx="378548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8FEB49A-05F2-484B-8407-A211080A936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56757" y="-2"/>
            <a:ext cx="3164400" cy="282230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B9705857-C538-2046-9D1A-CCD5C904AC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16–18 years</a:t>
            </a:r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022D449D-FE94-284E-81D9-DEBC47C3A0B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E8DDE0-7D99-9641-AEF9-04DA212E11D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0CECE6-7BC3-D946-A35D-EE28B1BE252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A33F9FAB-8F67-554C-8976-182FAB92D935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207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Content –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A0576C-3E91-CA4F-98C4-E9339F2FFE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BC6A373-2BFA-1540-99F5-95BEE73517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88EFAA-B9C7-D145-B279-80EAB7FAC104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4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B5FDD1-3215-D24F-AEB7-0939D6FBE6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0969" y="4643257"/>
            <a:ext cx="116746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A4A0CD-D4CD-9F4F-B57A-0250743F901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2051" y="4777200"/>
            <a:ext cx="1251034" cy="20808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5D0D54C-5C01-794D-90CE-50AA9D423D0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1995210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7EB0FE3-AB82-D741-BF8E-593C0DDAC86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8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8D5065-4312-E04D-95ED-F94F032D11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9212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F6326F3-0E88-3840-9E38-194E7D2EB7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3495EF-5145-164C-9D77-A1103BF157A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33293" y="0"/>
            <a:ext cx="3785480" cy="6858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954F5F3-8E4F-7A4A-BBC8-4E32DF32B9F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56757" y="-2"/>
            <a:ext cx="3164400" cy="2822303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76DE75C8-4478-6042-B5CA-2D3B97A00F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16–18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4822845-1AD5-F74B-92EE-A1C89FEECAD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61069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9A325A4-82CA-D04B-B04D-EE3746B3E28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3491CC4-8009-EC43-BEC5-EDC8D0A297D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1B70CD04-4691-CA40-851B-7941B0FE95A6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https://rsc.li/39eZpYL</a:t>
            </a:r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rPr>
              <a:t> </a:t>
            </a:r>
            <a:endParaRPr lang="en-GB" sz="1500" b="1" u="sng" dirty="0">
              <a:solidFill>
                <a:schemeClr val="bg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AA9F6C4-4FAB-C344-9470-F125D9CB66E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8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3FE646-2325-7747-96E1-8BD9D8047F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9212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118C1F-D725-064B-8D37-827AEDC372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B06DE3A-912F-DE4E-A8E5-1D4A70CD95A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33293" y="0"/>
            <a:ext cx="3785480" cy="6858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281B70D-898A-CC42-832C-8046948DE4A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56757" y="-2"/>
            <a:ext cx="3164400" cy="2822303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E4A704E8-ADDB-0448-BBA7-F7A1ED3F04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16–18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57B4D5F7-4033-5F4A-9B26-75759EB71C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33552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B7B3058-F0CC-F34F-A932-9547924D29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9BCCAF6-7DA5-9F40-BA55-A5C3972C6EB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7A6266F-D127-F843-B71D-C769EE004083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550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488D4-3149-244A-8DBD-0EAED19D37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BC518D6-218F-BB4A-B80A-49A6C38EC0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BDD7E71-A8DD-8C4A-B29D-28B35751454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06BDD3-008F-7D4A-ABAB-7C051E525CCC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4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592FDCE-C1C4-204C-81AA-055C3B2B5A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0969" y="4643257"/>
            <a:ext cx="116746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71652B6-A6AF-1444-A402-E4D4EDC4F7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2051" y="4777200"/>
            <a:ext cx="1251034" cy="208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36721A-F3AF-B848-8440-DCB07D633C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2DC986E-0352-E64E-851E-BD5A775547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71AC354-D282-6045-8C36-8B78E1A17570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4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4017A38-DF60-CC4A-BAF4-F8277A3AD6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0969" y="4643257"/>
            <a:ext cx="116746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ACF90D-9AB8-2546-B57E-5473D5CC4B1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2051" y="4777200"/>
            <a:ext cx="1251034" cy="208080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EF46002-6741-4942-BE78-AC0CD9F4EB8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2CC2F7C-CD59-A34D-8F97-2017C4E920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436D6DC-9728-CB44-989C-851D1AC8C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DA2EED-AF96-6440-AB5A-5D4EA44F84BE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4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8FA10A-1827-A748-BA42-D96FDBE2E6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0969" y="4643257"/>
            <a:ext cx="116746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9E0EC2-D69C-C245-8534-1634AF0932E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2051" y="4777200"/>
            <a:ext cx="1251034" cy="208080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276AE61-AA03-734B-A9C0-8E4CB13654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48A9C5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2120EC3-15E8-7941-95E8-A64D2E42F1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EB1397B-325E-1D49-A3F5-3F20D09D7CD4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4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71F5508-80E2-7D46-B6C2-7535ECEBA7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0969" y="4643257"/>
            <a:ext cx="116746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17FBBF5-4572-EB41-829B-16A4C2F971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2051" y="4777200"/>
            <a:ext cx="1251034" cy="2080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2781652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9631071-1860-AE49-9DE6-CCDBA71855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52A0378-6E9E-7C44-8688-00410B95B021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4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6385E0-A5C1-BC42-B513-BDD5137341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0969" y="4643257"/>
            <a:ext cx="116746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B62181-4BB3-044A-955F-88BC98233B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2051" y="4777200"/>
            <a:ext cx="1251034" cy="2080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1223809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18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488D4-3149-244A-8DBD-0EAED19D37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06BDD3-008F-7D4A-ABAB-7C051E525CCC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4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592FDCE-C1C4-204C-81AA-055C3B2B5A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0969" y="4643257"/>
            <a:ext cx="116746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71652B6-A6AF-1444-A402-E4D4EDC4F7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2051" y="4777200"/>
            <a:ext cx="1251034" cy="20808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8339F7-49D8-AC44-8CD3-955ED9344AE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455DB5C-93F1-E348-AFE8-37027926E5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88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3" r:id="rId2"/>
    <p:sldLayoutId id="2147483680" r:id="rId3"/>
    <p:sldLayoutId id="2147483664" r:id="rId4"/>
    <p:sldLayoutId id="2147483673" r:id="rId5"/>
    <p:sldLayoutId id="2147483669" r:id="rId6"/>
    <p:sldLayoutId id="2147483688" r:id="rId7"/>
    <p:sldLayoutId id="2147483691" r:id="rId8"/>
    <p:sldLayoutId id="2147483693" r:id="rId9"/>
    <p:sldLayoutId id="214748368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FF322-6A4C-3A46-B344-2441C752DB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16–18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9D8518-C9E4-E94A-B755-7B1325DA99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Swimming pool chemistry</a:t>
            </a:r>
          </a:p>
        </p:txBody>
      </p:sp>
      <p:sp>
        <p:nvSpPr>
          <p:cNvPr id="4" name="Oval 3" descr="A photograph of a person stood on the side of a swimming pool, one toe dipped into the surface of the water.">
            <a:extLst>
              <a:ext uri="{FF2B5EF4-FFF2-40B4-BE49-F238E27FC236}">
                <a16:creationId xmlns:a16="http://schemas.microsoft.com/office/drawing/2014/main" id="{F8EBEC05-22EA-4148-B2C9-A89C5C9ED092}"/>
              </a:ext>
            </a:extLst>
          </p:cNvPr>
          <p:cNvSpPr>
            <a:spLocks/>
          </p:cNvSpPr>
          <p:nvPr/>
        </p:nvSpPr>
        <p:spPr>
          <a:xfrm>
            <a:off x="8823763" y="-904437"/>
            <a:ext cx="4333437" cy="433343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0">
            <a:solidFill>
              <a:srgbClr val="0049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316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AFCFC-CEA3-402A-B679-67AD6A4DD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 should be able to…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7558D-7035-4914-88FC-12F3BAEAB0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Describe how the water in swimming pools is disinfected.</a:t>
            </a:r>
          </a:p>
          <a:p>
            <a:r>
              <a:rPr lang="en-GB" sz="2400" dirty="0"/>
              <a:t>Calculate the concentration of various ions present in the water.</a:t>
            </a:r>
          </a:p>
          <a:p>
            <a:r>
              <a:rPr lang="en-GB" sz="2400" dirty="0"/>
              <a:t>Interpret data obtained from a mass spectrometer.</a:t>
            </a:r>
          </a:p>
          <a:p>
            <a:r>
              <a:rPr lang="en-GB" sz="2400" dirty="0"/>
              <a:t>Determine the structure of organic molecules.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1371B790-DAE4-41C3-9788-146284CF114C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Learning objectives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957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tical Title 1">
            <a:extLst>
              <a:ext uri="{FF2B5EF4-FFF2-40B4-BE49-F238E27FC236}">
                <a16:creationId xmlns:a16="http://schemas.microsoft.com/office/drawing/2014/main" id="{76D69270-DF54-0F49-8E8A-A56623E50520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Introduction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2D8218-2EAA-0744-9CB0-4B70E3A94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261EF-CB17-734D-9279-25E68CB25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1" y="1122884"/>
            <a:ext cx="3879600" cy="5040000"/>
          </a:xfrm>
        </p:spPr>
        <p:txBody>
          <a:bodyPr>
            <a:normAutofit/>
          </a:bodyPr>
          <a:lstStyle/>
          <a:p>
            <a:r>
              <a:rPr lang="en-GB" dirty="0"/>
              <a:t>Swimming pools are a place to relax, get fit and have fun. Nobody wants to swim or play in a dirty pool that is crumbling and falling apart.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What is the role that chemistry plays in keeping a swimming pool well maintained, clean and safe for the general public to use?</a:t>
            </a:r>
          </a:p>
        </p:txBody>
      </p:sp>
      <p:pic>
        <p:nvPicPr>
          <p:cNvPr id="6" name="Picture 5" descr="A photograph of an indoor swimming pool.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018788" y="1122884"/>
            <a:ext cx="5601212" cy="3847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04309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Vertical Title 1">
            <a:extLst>
              <a:ext uri="{FF2B5EF4-FFF2-40B4-BE49-F238E27FC236}">
                <a16:creationId xmlns:a16="http://schemas.microsoft.com/office/drawing/2014/main" id="{6A84C54B-4B6E-40B9-B098-2A8D923C9A9D}"/>
              </a:ext>
            </a:extLst>
          </p:cNvPr>
          <p:cNvSpPr txBox="1">
            <a:spLocks/>
          </p:cNvSpPr>
          <p:nvPr/>
        </p:nvSpPr>
        <p:spPr>
          <a:xfrm>
            <a:off x="11382000" y="581713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Information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842B79-0FF1-8849-8F1E-80E013A59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80000" cy="440661"/>
          </a:xfrm>
        </p:spPr>
        <p:txBody>
          <a:bodyPr/>
          <a:lstStyle/>
          <a:p>
            <a:r>
              <a:rPr lang="en-US" dirty="0"/>
              <a:t>Health and safety information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EC261EB-5787-2645-B2F1-ECBA70A956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663371"/>
              </p:ext>
            </p:extLst>
          </p:nvPr>
        </p:nvGraphicFramePr>
        <p:xfrm>
          <a:off x="540000" y="1051320"/>
          <a:ext cx="9645400" cy="5254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8855">
                  <a:extLst>
                    <a:ext uri="{9D8B030D-6E8A-4147-A177-3AD203B41FA5}">
                      <a16:colId xmlns:a16="http://schemas.microsoft.com/office/drawing/2014/main" val="3287607563"/>
                    </a:ext>
                  </a:extLst>
                </a:gridCol>
                <a:gridCol w="3994445">
                  <a:extLst>
                    <a:ext uri="{9D8B030D-6E8A-4147-A177-3AD203B41FA5}">
                      <a16:colId xmlns:a16="http://schemas.microsoft.com/office/drawing/2014/main" val="232293668"/>
                    </a:ext>
                  </a:extLst>
                </a:gridCol>
                <a:gridCol w="2832100">
                  <a:extLst>
                    <a:ext uri="{9D8B030D-6E8A-4147-A177-3AD203B41FA5}">
                      <a16:colId xmlns:a16="http://schemas.microsoft.com/office/drawing/2014/main" val="1723039764"/>
                    </a:ext>
                  </a:extLst>
                </a:gridCol>
              </a:tblGrid>
              <a:tr h="292225">
                <a:tc>
                  <a:txBody>
                    <a:bodyPr/>
                    <a:lstStyle/>
                    <a:p>
                      <a:pPr algn="l"/>
                      <a:r>
                        <a:rPr lang="en-US" sz="1600" b="1" i="0" dirty="0">
                          <a:latin typeface="Century Gothic" panose="020B0502020202020204" pitchFamily="34" charset="0"/>
                        </a:rPr>
                        <a:t>Chemical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8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latin typeface="Century Gothic" panose="020B0502020202020204" pitchFamily="34" charset="0"/>
                        </a:rPr>
                        <a:t>Concentration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8A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latin typeface="Century Gothic" panose="020B0502020202020204" pitchFamily="34" charset="0"/>
                        </a:rPr>
                        <a:t>Hazard symbol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8A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464764"/>
                  </a:ext>
                </a:extLst>
              </a:tr>
              <a:tr h="9425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Chlorine gas</a:t>
                      </a: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Chlorine water</a:t>
                      </a: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latin typeface="Century Gothic" panose="020B0502020202020204" pitchFamily="34" charset="0"/>
                        </a:rPr>
                        <a:t>Low hazard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79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Concentrated sodium chlorate(I)</a:t>
                      </a: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More than 0.7 mol dm</a:t>
                      </a:r>
                      <a:r>
                        <a:rPr lang="en-GB" sz="1600" baseline="300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endParaRPr lang="en-GB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927119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Moderately-dilute sodium chlorate(I)</a:t>
                      </a: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Less than 0.7 mol dm</a:t>
                      </a:r>
                      <a:r>
                        <a:rPr lang="en-GB" sz="1600" baseline="300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r>
                        <a:rPr lang="en-GB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but more than 0.4 mol dm</a:t>
                      </a:r>
                      <a:r>
                        <a:rPr lang="en-GB" sz="1600" baseline="300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endParaRPr lang="en-GB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088422"/>
                  </a:ext>
                </a:extLst>
              </a:tr>
              <a:tr h="876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Dilute sodium chlorate(I)</a:t>
                      </a: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Less than 0.4 mol dm</a:t>
                      </a:r>
                      <a:r>
                        <a:rPr lang="en-GB" sz="1600" baseline="300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r>
                        <a:rPr lang="en-GB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but more than 0.15 mol dm</a:t>
                      </a:r>
                      <a:r>
                        <a:rPr lang="en-GB" sz="1600" baseline="300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endParaRPr lang="en-GB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3212424"/>
                  </a:ext>
                </a:extLst>
              </a:tr>
              <a:tr h="649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Very dilute sodium chlorate(I)</a:t>
                      </a: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Less than 0.15 mol dm</a:t>
                      </a:r>
                      <a:r>
                        <a:rPr lang="en-GB" sz="1600" baseline="300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</a:t>
                      </a:r>
                      <a:endParaRPr lang="en-GB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67" marR="61067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dirty="0">
                          <a:latin typeface="Century Gothic" panose="020B0502020202020204" pitchFamily="34" charset="0"/>
                        </a:rPr>
                        <a:t>Low hazard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372766"/>
                  </a:ext>
                </a:extLst>
              </a:tr>
            </a:tbl>
          </a:graphicData>
        </a:graphic>
      </p:graphicFrame>
      <p:pic>
        <p:nvPicPr>
          <p:cNvPr id="2" name="Picture 1" descr="Hazard symbol: Skull and crossed bones inside a white diamond with a red border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52" y="1424525"/>
            <a:ext cx="720000" cy="720000"/>
          </a:xfrm>
          <a:prstGeom prst="rect">
            <a:avLst/>
          </a:prstGeom>
        </p:spPr>
      </p:pic>
      <p:pic>
        <p:nvPicPr>
          <p:cNvPr id="12" name="Picture 11" descr="Hazard symbol: a dead fish and a dead tree inside a white diamond with a red border.&#10;https://openclipart.org/image/800px/30395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484" y="1435301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raphic 18" descr="Hazard symbol: a letter O surrounded by flames inside a white diamond with a red border.">
            <a:extLst>
              <a:ext uri="{FF2B5EF4-FFF2-40B4-BE49-F238E27FC236}">
                <a16:creationId xmlns:a16="http://schemas.microsoft.com/office/drawing/2014/main" id="{B2D722D3-D7FB-4ED4-B358-A78892738C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49484" y="1435301"/>
            <a:ext cx="720000" cy="720000"/>
          </a:xfrm>
          <a:prstGeom prst="rect">
            <a:avLst/>
          </a:prstGeom>
        </p:spPr>
      </p:pic>
      <p:pic>
        <p:nvPicPr>
          <p:cNvPr id="17" name="Graphic 16" descr="Hazard symbol: a pair of test tubes pouring a liquid onto a black rectangle and a hand symbol. The image is inside a white diamond with a red border.">
            <a:extLst>
              <a:ext uri="{FF2B5EF4-FFF2-40B4-BE49-F238E27FC236}">
                <a16:creationId xmlns:a16="http://schemas.microsoft.com/office/drawing/2014/main" id="{2C08D788-4926-4C99-9240-40C7C4068C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57461" y="2998265"/>
            <a:ext cx="720000" cy="720000"/>
          </a:xfrm>
          <a:prstGeom prst="rect">
            <a:avLst/>
          </a:prstGeom>
        </p:spPr>
      </p:pic>
      <p:pic>
        <p:nvPicPr>
          <p:cNvPr id="9" name="Picture 8" descr="Hazard symbol: a dead fish and a dead tree inside a white diamond with a red border.&#10;https://openclipart.org/image/800px/30395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484" y="2998265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Hazard symbol: a dead fish and a dead tree inside a white diamond with a red border.&#10;https://openclipart.org/image/800px/30395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013" y="3960705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Hazard symbol: exclamation mark inside a white diamond with a red border.">
            <a:extLst>
              <a:ext uri="{FF2B5EF4-FFF2-40B4-BE49-F238E27FC236}">
                <a16:creationId xmlns:a16="http://schemas.microsoft.com/office/drawing/2014/main" id="{C4173E56-8A14-44D2-9A4A-09CFB83D76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57461" y="4814445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20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ertical Title 1">
            <a:extLst>
              <a:ext uri="{FF2B5EF4-FFF2-40B4-BE49-F238E27FC236}">
                <a16:creationId xmlns:a16="http://schemas.microsoft.com/office/drawing/2014/main" id="{1483B769-A162-D244-8150-811281BA9868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Discussion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BA034B-9ECE-A74F-9786-3F2D9443E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Swimming pool maintenance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4D895-1958-3F45-ADF9-D1E8AB65AC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953" y="1129374"/>
            <a:ext cx="5670000" cy="5040000"/>
          </a:xfrm>
        </p:spPr>
        <p:txBody>
          <a:bodyPr/>
          <a:lstStyle/>
          <a:p>
            <a:r>
              <a:rPr lang="en-US" dirty="0"/>
              <a:t>The water quality in swimming pools is monitored on a daily basis. What is actually  being monitored?</a:t>
            </a:r>
          </a:p>
          <a:p>
            <a:r>
              <a:rPr lang="en-US" i="1" dirty="0"/>
              <a:t>What parts of the pool need regular maintenance?</a:t>
            </a:r>
          </a:p>
          <a:p>
            <a:endParaRPr lang="en-US" i="1" dirty="0"/>
          </a:p>
          <a:p>
            <a:r>
              <a:rPr lang="en-US" dirty="0"/>
              <a:t>Calcium chloride is often added to the water to help prevent the grout dissolving, which also contains calcium sulfate.</a:t>
            </a:r>
          </a:p>
          <a:p>
            <a:r>
              <a:rPr lang="en-US" i="1" dirty="0"/>
              <a:t>Why do you think this works?</a:t>
            </a:r>
          </a:p>
          <a:p>
            <a:r>
              <a:rPr lang="en-US" i="1" dirty="0"/>
              <a:t>What processes could be involved?</a:t>
            </a:r>
          </a:p>
        </p:txBody>
      </p:sp>
      <p:pic>
        <p:nvPicPr>
          <p:cNvPr id="7" name="Picture 2" descr="A tiler in a dark blue hoodie is crouched in the bottom of an empty swimming pool applying grout to the light blue square tiles.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/>
        </p:blipFill>
        <p:spPr bwMode="auto">
          <a:xfrm>
            <a:off x="6157953" y="1194889"/>
            <a:ext cx="5072664" cy="338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208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4051A-2D2C-FA46-8C59-1205A9BB2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Solubility product, </a:t>
            </a:r>
            <a:r>
              <a:rPr lang="en-US" dirty="0" err="1"/>
              <a:t>K</a:t>
            </a:r>
            <a:r>
              <a:rPr lang="en-US" baseline="-25000" dirty="0" err="1"/>
              <a:t>sp</a:t>
            </a:r>
            <a:endParaRPr lang="en-US" baseline="-25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3042A-60A3-6F4C-9EBA-BAA2F1B6F0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Solubility products are equilibrium constants.</a:t>
            </a:r>
          </a:p>
          <a:p>
            <a:pPr marL="0" indent="0">
              <a:buNone/>
            </a:pPr>
            <a:r>
              <a:rPr lang="en-GB" dirty="0"/>
              <a:t>You get an equilibrium set up when the rate at which some ions are breaking away from the solid is the same at which some are returning.</a:t>
            </a:r>
          </a:p>
          <a:p>
            <a:pPr marL="0" indent="0" algn="ctr">
              <a:buNone/>
            </a:pPr>
            <a:r>
              <a:rPr lang="en-GB" dirty="0" err="1"/>
              <a:t>A</a:t>
            </a:r>
            <a:r>
              <a:rPr lang="en-GB" baseline="-25000" dirty="0" err="1"/>
              <a:t>a</a:t>
            </a:r>
            <a:r>
              <a:rPr lang="en-GB" dirty="0" err="1"/>
              <a:t>B</a:t>
            </a:r>
            <a:r>
              <a:rPr lang="en-GB" baseline="-25000" dirty="0" err="1"/>
              <a:t>b</a:t>
            </a:r>
            <a:r>
              <a:rPr lang="en-GB" dirty="0"/>
              <a:t>(s)⇌ </a:t>
            </a:r>
            <a:r>
              <a:rPr lang="en-GB" dirty="0" err="1"/>
              <a:t>aA</a:t>
            </a:r>
            <a:r>
              <a:rPr lang="en-GB" baseline="30000" dirty="0"/>
              <a:t>+</a:t>
            </a:r>
            <a:r>
              <a:rPr lang="en-GB" dirty="0"/>
              <a:t>(</a:t>
            </a:r>
            <a:r>
              <a:rPr lang="en-GB" dirty="0" err="1"/>
              <a:t>aq</a:t>
            </a:r>
            <a:r>
              <a:rPr lang="en-GB" dirty="0"/>
              <a:t>)+ </a:t>
            </a:r>
            <a:r>
              <a:rPr lang="en-GB" dirty="0" err="1"/>
              <a:t>bB</a:t>
            </a:r>
            <a:r>
              <a:rPr lang="en-GB" baseline="30000" dirty="0"/>
              <a:t>-</a:t>
            </a:r>
            <a:r>
              <a:rPr lang="en-GB" dirty="0"/>
              <a:t>(</a:t>
            </a:r>
            <a:r>
              <a:rPr lang="en-GB" dirty="0" err="1"/>
              <a:t>aq</a:t>
            </a:r>
            <a:r>
              <a:rPr lang="en-GB" dirty="0"/>
              <a:t>)</a:t>
            </a:r>
            <a:endParaRPr lang="en-GB" baseline="30000" dirty="0"/>
          </a:p>
          <a:p>
            <a:pPr marL="0" indent="0" algn="ctr">
              <a:buNone/>
            </a:pPr>
            <a:r>
              <a:rPr lang="en-US" dirty="0" err="1"/>
              <a:t>K</a:t>
            </a:r>
            <a:r>
              <a:rPr lang="en-US" baseline="-25000" dirty="0" err="1"/>
              <a:t>sp</a:t>
            </a:r>
            <a:r>
              <a:rPr lang="en-US" dirty="0"/>
              <a:t> = [A</a:t>
            </a:r>
            <a:r>
              <a:rPr lang="en-US" baseline="30000" dirty="0"/>
              <a:t>+</a:t>
            </a:r>
            <a:r>
              <a:rPr lang="en-US" dirty="0"/>
              <a:t>]</a:t>
            </a:r>
            <a:r>
              <a:rPr lang="en-US" baseline="30000" dirty="0"/>
              <a:t>a</a:t>
            </a:r>
            <a:r>
              <a:rPr lang="en-US" dirty="0"/>
              <a:t>[B</a:t>
            </a:r>
            <a:r>
              <a:rPr lang="en-US" baseline="30000" dirty="0"/>
              <a:t>-</a:t>
            </a:r>
            <a:r>
              <a:rPr lang="en-US" dirty="0"/>
              <a:t>]</a:t>
            </a:r>
            <a:r>
              <a:rPr lang="en-US" baseline="30000" dirty="0"/>
              <a:t>b</a:t>
            </a:r>
          </a:p>
          <a:p>
            <a:pPr marL="0" indent="0" algn="ctr">
              <a:buNone/>
            </a:pPr>
            <a:endParaRPr lang="en-US" baseline="30000" dirty="0"/>
          </a:p>
          <a:p>
            <a:pPr marL="0" indent="0">
              <a:buNone/>
            </a:pPr>
            <a:r>
              <a:rPr lang="en-GB" dirty="0"/>
              <a:t>The position of the equilibrium lies far to the left.</a:t>
            </a:r>
          </a:p>
          <a:p>
            <a:pPr marL="0" indent="0">
              <a:buNone/>
            </a:pPr>
            <a:r>
              <a:rPr lang="en-GB" dirty="0"/>
              <a:t>The concentration of the solid is left out of the expression. We can think of it as being a constant and therefore not relevant</a:t>
            </a:r>
          </a:p>
          <a:p>
            <a:pPr marL="0" indent="0">
              <a:buNone/>
            </a:pPr>
            <a:r>
              <a:rPr lang="en-GB" dirty="0"/>
              <a:t>The units of </a:t>
            </a:r>
            <a:r>
              <a:rPr lang="en-US" dirty="0" err="1"/>
              <a:t>K</a:t>
            </a:r>
            <a:r>
              <a:rPr lang="en-US" baseline="-25000" dirty="0" err="1"/>
              <a:t>sp</a:t>
            </a:r>
            <a:r>
              <a:rPr lang="en-US" baseline="-25000" dirty="0"/>
              <a:t> </a:t>
            </a:r>
            <a:r>
              <a:rPr lang="en-US" dirty="0"/>
              <a:t>differ depending on the expression</a:t>
            </a:r>
          </a:p>
          <a:p>
            <a:pPr marL="0" indent="0" algn="ctr">
              <a:buNone/>
            </a:pPr>
            <a:r>
              <a:rPr lang="en-US" dirty="0"/>
              <a:t>Units = </a:t>
            </a:r>
            <a:r>
              <a:rPr lang="en-US" b="1" dirty="0" err="1"/>
              <a:t>mol</a:t>
            </a:r>
            <a:r>
              <a:rPr lang="en-US" b="1" baseline="30000" dirty="0"/>
              <a:t>(</a:t>
            </a:r>
            <a:r>
              <a:rPr lang="en-US" b="1" baseline="30000" dirty="0" err="1"/>
              <a:t>a+b</a:t>
            </a:r>
            <a:r>
              <a:rPr lang="en-US" b="1" baseline="30000" dirty="0"/>
              <a:t>) </a:t>
            </a:r>
            <a:r>
              <a:rPr lang="en-US" b="1" dirty="0"/>
              <a:t>dm</a:t>
            </a:r>
            <a:r>
              <a:rPr lang="en-US" b="1" baseline="30000" dirty="0"/>
              <a:t>-3(</a:t>
            </a:r>
            <a:r>
              <a:rPr lang="en-US" b="1" baseline="30000" dirty="0" err="1"/>
              <a:t>a+b</a:t>
            </a:r>
            <a:r>
              <a:rPr lang="en-US" b="1" baseline="30000" dirty="0"/>
              <a:t>)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7D94A1A7-3388-3842-8AF8-0C015DE6544F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Discussion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498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tical Title 1">
            <a:extLst>
              <a:ext uri="{FF2B5EF4-FFF2-40B4-BE49-F238E27FC236}">
                <a16:creationId xmlns:a16="http://schemas.microsoft.com/office/drawing/2014/main" id="{76D69270-DF54-0F49-8E8A-A56623E50520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Modelling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2D8218-2EAA-0744-9CB0-4B70E3A94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0"/>
            <a:ext cx="10354423" cy="440661"/>
          </a:xfrm>
        </p:spPr>
        <p:txBody>
          <a:bodyPr/>
          <a:lstStyle/>
          <a:p>
            <a:r>
              <a:rPr lang="en-US" dirty="0"/>
              <a:t>Organic compounds</a:t>
            </a:r>
          </a:p>
        </p:txBody>
      </p:sp>
      <p:pic>
        <p:nvPicPr>
          <p:cNvPr id="9" name="Picture 8" descr="The structural formulas of (a) trichloroisocyanuric acid and (b) isocyanuric acid">
            <a:extLst>
              <a:ext uri="{FF2B5EF4-FFF2-40B4-BE49-F238E27FC236}">
                <a16:creationId xmlns:a16="http://schemas.microsoft.com/office/drawing/2014/main" id="{C5990271-0471-4461-BF11-B26DD7258B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881" b="19794"/>
          <a:stretch/>
        </p:blipFill>
        <p:spPr>
          <a:xfrm>
            <a:off x="2418366" y="1350394"/>
            <a:ext cx="6597688" cy="302566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261EF-CB17-734D-9279-25E68CB25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365" y="4808413"/>
            <a:ext cx="10354422" cy="1786827"/>
          </a:xfrm>
        </p:spPr>
        <p:txBody>
          <a:bodyPr>
            <a:normAutofit/>
          </a:bodyPr>
          <a:lstStyle/>
          <a:p>
            <a:r>
              <a:rPr lang="en-GB" dirty="0" err="1"/>
              <a:t>Trichloroisocyanuric</a:t>
            </a:r>
            <a:r>
              <a:rPr lang="en-GB" dirty="0"/>
              <a:t> acid (a)undergoes hydrolysis to form an equilibrium with </a:t>
            </a:r>
            <a:r>
              <a:rPr lang="en-GB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HOCl</a:t>
            </a:r>
            <a:r>
              <a:rPr lang="en-GB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dirty="0"/>
              <a:t>and </a:t>
            </a:r>
            <a:r>
              <a:rPr lang="en-GB" dirty="0" err="1"/>
              <a:t>isocyanuric</a:t>
            </a:r>
            <a:r>
              <a:rPr lang="en-GB" dirty="0"/>
              <a:t> acid (b).</a:t>
            </a:r>
          </a:p>
          <a:p>
            <a:r>
              <a:rPr lang="en-GB" dirty="0"/>
              <a:t>Look at the structure of </a:t>
            </a:r>
            <a:r>
              <a:rPr lang="en-GB" dirty="0" err="1"/>
              <a:t>isocyanuric</a:t>
            </a:r>
            <a:r>
              <a:rPr lang="en-GB" dirty="0"/>
              <a:t> acid, do you think it will have a delocalised </a:t>
            </a:r>
            <a:r>
              <a:rPr lang="el-GR" dirty="0"/>
              <a:t>π</a:t>
            </a:r>
            <a:r>
              <a:rPr lang="en-GB" dirty="0"/>
              <a:t> system like benzene?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7" name="TextBox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261578" y="1413018"/>
            <a:ext cx="548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(a)</a:t>
            </a:r>
          </a:p>
        </p:txBody>
      </p:sp>
      <p:sp>
        <p:nvSpPr>
          <p:cNvPr id="8" name="TextBox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742626" y="1413018"/>
            <a:ext cx="548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(b)</a:t>
            </a:r>
          </a:p>
        </p:txBody>
      </p:sp>
    </p:spTree>
    <p:extLst>
      <p:ext uri="{BB962C8B-B14F-4D97-AF65-F5344CB8AC3E}">
        <p14:creationId xmlns:p14="http://schemas.microsoft.com/office/powerpoint/2010/main" val="3011689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tical Title 1">
            <a:extLst>
              <a:ext uri="{FF2B5EF4-FFF2-40B4-BE49-F238E27FC236}">
                <a16:creationId xmlns:a16="http://schemas.microsoft.com/office/drawing/2014/main" id="{76D69270-DF54-0F49-8E8A-A56623E50520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Discussion</a:t>
            </a:r>
            <a:endParaRPr lang="en-US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2D8218-2EAA-0744-9CB0-4B70E3A94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0"/>
            <a:ext cx="10354423" cy="440661"/>
          </a:xfrm>
        </p:spPr>
        <p:txBody>
          <a:bodyPr/>
          <a:lstStyle/>
          <a:p>
            <a:r>
              <a:rPr lang="en-US" dirty="0"/>
              <a:t>Predicting oxidation states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534D895-1958-3F45-ADF9-D1E8AB65AC00}"/>
              </a:ext>
            </a:extLst>
          </p:cNvPr>
          <p:cNvSpPr txBox="1">
            <a:spLocks/>
          </p:cNvSpPr>
          <p:nvPr/>
        </p:nvSpPr>
        <p:spPr>
          <a:xfrm>
            <a:off x="539999" y="1422400"/>
            <a:ext cx="7295902" cy="2933700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How do the electronegativities of the different elements compare?</a:t>
            </a:r>
          </a:p>
          <a:p>
            <a:r>
              <a:rPr lang="en-US" sz="2400" dirty="0"/>
              <a:t>What implications does this have on the nature of bonds present in the molecule?</a:t>
            </a:r>
          </a:p>
          <a:p>
            <a:r>
              <a:rPr lang="en-US" sz="2400" dirty="0"/>
              <a:t>How could the products of hydrolysis influence your answer?</a:t>
            </a:r>
          </a:p>
          <a:p>
            <a:endParaRPr lang="en-US" dirty="0"/>
          </a:p>
          <a:p>
            <a:r>
              <a:rPr lang="en-US" sz="2000" b="1" dirty="0">
                <a:solidFill>
                  <a:srgbClr val="004976"/>
                </a:solidFill>
              </a:rPr>
              <a:t>Pauling electronegativity values for some elements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C0305CC0-D046-4FE3-AAED-77271B392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295568"/>
              </p:ext>
            </p:extLst>
          </p:nvPr>
        </p:nvGraphicFramePr>
        <p:xfrm>
          <a:off x="539999" y="4357836"/>
          <a:ext cx="10083159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0351">
                  <a:extLst>
                    <a:ext uri="{9D8B030D-6E8A-4147-A177-3AD203B41FA5}">
                      <a16:colId xmlns:a16="http://schemas.microsoft.com/office/drawing/2014/main" val="2199160937"/>
                    </a:ext>
                  </a:extLst>
                </a:gridCol>
                <a:gridCol w="1120351">
                  <a:extLst>
                    <a:ext uri="{9D8B030D-6E8A-4147-A177-3AD203B41FA5}">
                      <a16:colId xmlns:a16="http://schemas.microsoft.com/office/drawing/2014/main" val="1059185721"/>
                    </a:ext>
                  </a:extLst>
                </a:gridCol>
                <a:gridCol w="1120351">
                  <a:extLst>
                    <a:ext uri="{9D8B030D-6E8A-4147-A177-3AD203B41FA5}">
                      <a16:colId xmlns:a16="http://schemas.microsoft.com/office/drawing/2014/main" val="334330691"/>
                    </a:ext>
                  </a:extLst>
                </a:gridCol>
                <a:gridCol w="1120351">
                  <a:extLst>
                    <a:ext uri="{9D8B030D-6E8A-4147-A177-3AD203B41FA5}">
                      <a16:colId xmlns:a16="http://schemas.microsoft.com/office/drawing/2014/main" val="1729281792"/>
                    </a:ext>
                  </a:extLst>
                </a:gridCol>
                <a:gridCol w="1120351">
                  <a:extLst>
                    <a:ext uri="{9D8B030D-6E8A-4147-A177-3AD203B41FA5}">
                      <a16:colId xmlns:a16="http://schemas.microsoft.com/office/drawing/2014/main" val="246569870"/>
                    </a:ext>
                  </a:extLst>
                </a:gridCol>
                <a:gridCol w="1120351">
                  <a:extLst>
                    <a:ext uri="{9D8B030D-6E8A-4147-A177-3AD203B41FA5}">
                      <a16:colId xmlns:a16="http://schemas.microsoft.com/office/drawing/2014/main" val="4278021337"/>
                    </a:ext>
                  </a:extLst>
                </a:gridCol>
                <a:gridCol w="1120351">
                  <a:extLst>
                    <a:ext uri="{9D8B030D-6E8A-4147-A177-3AD203B41FA5}">
                      <a16:colId xmlns:a16="http://schemas.microsoft.com/office/drawing/2014/main" val="2027376191"/>
                    </a:ext>
                  </a:extLst>
                </a:gridCol>
                <a:gridCol w="1120351">
                  <a:extLst>
                    <a:ext uri="{9D8B030D-6E8A-4147-A177-3AD203B41FA5}">
                      <a16:colId xmlns:a16="http://schemas.microsoft.com/office/drawing/2014/main" val="2808864972"/>
                    </a:ext>
                  </a:extLst>
                </a:gridCol>
                <a:gridCol w="1120351">
                  <a:extLst>
                    <a:ext uri="{9D8B030D-6E8A-4147-A177-3AD203B41FA5}">
                      <a16:colId xmlns:a16="http://schemas.microsoft.com/office/drawing/2014/main" val="2685008801"/>
                    </a:ext>
                  </a:extLst>
                </a:gridCol>
              </a:tblGrid>
              <a:tr h="714639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Li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1.0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Be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O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F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8156087"/>
                  </a:ext>
                </a:extLst>
              </a:tr>
              <a:tr h="714639">
                <a:tc>
                  <a:txBody>
                    <a:bodyPr/>
                    <a:lstStyle/>
                    <a:p>
                      <a:endParaRPr lang="en-GB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Na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0.9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Mg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1.2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Al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Si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Cl</a:t>
                      </a:r>
                    </a:p>
                    <a:p>
                      <a:r>
                        <a:rPr lang="en-GB" sz="24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273873"/>
                  </a:ext>
                </a:extLst>
              </a:tr>
            </a:tbl>
          </a:graphicData>
        </a:graphic>
      </p:graphicFrame>
      <p:pic>
        <p:nvPicPr>
          <p:cNvPr id="9" name="Picture 8" descr="The structural formula of trichloroisocyanuric acid">
            <a:extLst>
              <a:ext uri="{FF2B5EF4-FFF2-40B4-BE49-F238E27FC236}">
                <a16:creationId xmlns:a16="http://schemas.microsoft.com/office/drawing/2014/main" id="{80F89C39-F035-4C93-9368-E167B2AD65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881" r="49071" b="19794"/>
          <a:stretch/>
        </p:blipFill>
        <p:spPr>
          <a:xfrm>
            <a:off x="7778077" y="760330"/>
            <a:ext cx="3360134" cy="302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15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3691</TotalTime>
  <Words>659</Words>
  <Application>Microsoft Office PowerPoint</Application>
  <PresentationFormat>Widescreen</PresentationFormat>
  <Paragraphs>115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Century Gothic</vt:lpstr>
      <vt:lpstr>Office Theme</vt:lpstr>
      <vt:lpstr>16–18 years</vt:lpstr>
      <vt:lpstr>You should be able to…</vt:lpstr>
      <vt:lpstr>The problem</vt:lpstr>
      <vt:lpstr>Health and safety information</vt:lpstr>
      <vt:lpstr>Swimming pool maintenance</vt:lpstr>
      <vt:lpstr>Solubility product, Ksp</vt:lpstr>
      <vt:lpstr>Organic compounds</vt:lpstr>
      <vt:lpstr>Predicting oxidation states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Melinda Welch</dc:creator>
  <cp:lastModifiedBy>Kirsty Patterson</cp:lastModifiedBy>
  <cp:revision>592</cp:revision>
  <dcterms:created xsi:type="dcterms:W3CDTF">2021-04-13T16:26:00Z</dcterms:created>
  <dcterms:modified xsi:type="dcterms:W3CDTF">2022-05-12T18:58:11Z</dcterms:modified>
</cp:coreProperties>
</file>