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1C5C6-456E-4B64-AC32-F0E3E911E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FB779D-B67D-4DB4-AEB9-6C97691932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0A302-E8AE-4932-BB5F-0318CD3E5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F83AB-6928-40BC-8BC1-5A65A251C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052F2-6DE9-4E5E-BE42-4CA402212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54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2508C-8403-47E9-9803-A499B8817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02486-67D8-45DB-AFCA-1BD0CA9759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E590A-F423-45E2-99B1-CF29F8E9D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2E0FC-C095-4544-ABEF-560934AF1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D1D01-3D0F-4973-8A2A-C4F046F7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79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8DFFCF-90DE-443F-B1E8-13548C9D41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EF4CF-671A-4BFD-AE0A-D67AC331C7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A99CB-F81F-40F6-9338-022297D4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26603-1212-4A62-ABD1-586268076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E2510-1194-4C28-8AE6-3915A3DF6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32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Design\Powerpoint DO NOT MOVE\New templates 2014\16 9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85"/>
            <a:ext cx="12192000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719403" y="1191300"/>
            <a:ext cx="8544949" cy="1470025"/>
          </a:xfrm>
        </p:spPr>
        <p:txBody>
          <a:bodyPr>
            <a:normAutofit/>
          </a:bodyPr>
          <a:lstStyle>
            <a:lvl1pPr algn="l">
              <a:defRPr sz="56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19403" y="2636912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3733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994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2699"/>
            <a:ext cx="12192001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78675" y="2252464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3733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1007435" y="644691"/>
            <a:ext cx="104651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038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B9E50-8A8A-46DD-947A-F6DCA8B2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B549E-3A27-4942-970E-8EE31B82D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10055-8F36-4DBA-9F2D-507DEB76E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05180-B757-4349-9FD4-0582B92CE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1F98D-AD74-4CBF-91B3-06B07C658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74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3E429-82BB-4D82-97CE-AEE80025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BC7D1-EB3F-48A4-9A3E-25A46733E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B8C04-688E-4EEA-A567-7439E7E4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7780B-6EB5-42CF-AD86-E7EF7F37A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68BB3-3CD8-4D7D-8CB6-F838790E3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07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B3A94-64D6-4285-AC11-6B1215659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D2584-7213-4014-BA5B-A599A6331E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4B295-16DA-4B9D-AA17-58F05E57F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1E7E05-0F0C-49B5-94B6-26CC7D3BA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EB8DE5-8C92-4609-B494-2781173DB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9A14C0-7518-4F0E-924E-1F4780E0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66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0A8FE-C9D1-4F4B-8A7D-B7EC27AF6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E4FE1-9A6B-4CDF-B971-438798475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01401-90CC-4FD1-B094-10FF4F425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BBC8BD-1AA1-4685-86B6-AAB4C64305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DDA34B-9AEE-430A-83B4-7C06FD3884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3466B5-9D22-4C4B-AC1D-019AA96D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7AF31F-94AA-4967-ACB0-F5A30BF9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4E5684-EC75-4BEA-81BC-1AB82C4D3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72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BB217-D94C-45DE-B162-A0D5A4C72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9197AB-F7F6-495F-B136-64DEE8DEE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E82831-7488-4325-A277-4E1C20D7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5DFCCE-2F6A-4C5A-A05C-AAF81345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70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8B9C0C-EC46-4F48-A5D2-20595D39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D8FBE8-A619-4027-8660-F4FAEDEC5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A2758-6867-4566-97CC-0E893FFB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49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BA6D4-BC42-4F9B-8F4C-6E7D6D4AB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F2A14-E308-4E3F-B7EA-F68BB7C23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ECDD13-9DDD-4D6E-AF81-FE6634EB2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7B1A2-6FA8-4EBD-8596-7F8D8BF96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F1035-A372-4D58-A4B9-95C9E661D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307EE-014C-46B7-AFC1-8E83302E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27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00918-4382-4B4E-B76A-FB23F7DD3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5B4140-B757-4311-BFAC-F378B5DDB4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0106CA-4B1C-45E0-BC77-7058C5AED9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8FDBB7-F274-4B27-B965-3E571E91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4C914-CFF5-4C2D-80A1-5E99F9FBB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3C38A-6F93-43EE-9B62-06030951C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9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3E6E4C-B09B-4443-8F43-62D8E2A1B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4316A-EB67-448B-A6D6-86E41C5A5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A8053-0657-477B-A380-067F442AA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CF00A-4BD2-4970-8D5F-104282A44589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D0A17-09EE-477A-BC88-96D93E86A5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04CC5-3CE4-4D45-9CE9-202D42CEB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5C269-19BA-4492-89BC-8A42F369F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04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rsc.li/EiC318-airpollution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9999B74-E709-4A1A-A3D3-49BB934167BE}"/>
              </a:ext>
            </a:extLst>
          </p:cNvPr>
          <p:cNvSpPr txBox="1">
            <a:spLocks/>
          </p:cNvSpPr>
          <p:nvPr/>
        </p:nvSpPr>
        <p:spPr>
          <a:xfrm>
            <a:off x="185680" y="180459"/>
            <a:ext cx="4603295" cy="3167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600" kern="1200" baseline="0">
                <a:solidFill>
                  <a:srgbClr val="50575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dirty="0" smtClean="0"/>
              <a:t>Burning fuels: three sources of pollution</a:t>
            </a:r>
            <a:endParaRPr lang="en-GB" dirty="0"/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06200F02-A8AD-4ABF-82B5-4D3BAA9C28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890851"/>
              </p:ext>
            </p:extLst>
          </p:nvPr>
        </p:nvGraphicFramePr>
        <p:xfrm>
          <a:off x="5005951" y="461366"/>
          <a:ext cx="6984635" cy="6028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84635">
                  <a:extLst>
                    <a:ext uri="{9D8B030D-6E8A-4147-A177-3AD203B41FA5}">
                      <a16:colId xmlns:a16="http://schemas.microsoft.com/office/drawing/2014/main" val="1078567666"/>
                    </a:ext>
                  </a:extLst>
                </a:gridCol>
              </a:tblGrid>
              <a:tr h="42032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1. Combustion </a:t>
                      </a:r>
                      <a:r>
                        <a:rPr lang="en-GB" b="1" dirty="0">
                          <a:solidFill>
                            <a:srgbClr val="0070C0"/>
                          </a:solidFill>
                        </a:rPr>
                        <a:t>of hydrocarbons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5617241"/>
                  </a:ext>
                </a:extLst>
              </a:tr>
              <a:tr h="72549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Complete combustion of hydrocarbons produces carbon dioxide (CO</a:t>
                      </a:r>
                      <a:r>
                        <a:rPr lang="en-GB" baseline="-25000" dirty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) and water (H</a:t>
                      </a:r>
                      <a:r>
                        <a:rPr lang="en-GB" baseline="-25000" dirty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O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).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9941695"/>
                  </a:ext>
                </a:extLst>
              </a:tr>
              <a:tr h="1347345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I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ncomplete 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combustion occurs when oxygen is restricted </a:t>
                      </a:r>
                      <a:r>
                        <a:rPr lang="en-GB" dirty="0" err="1" smtClean="0">
                          <a:solidFill>
                            <a:srgbClr val="0070C0"/>
                          </a:solidFill>
                        </a:rPr>
                        <a:t>eg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in a faulty gas 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fire.</a:t>
                      </a:r>
                      <a:r>
                        <a:rPr lang="en-GB" baseline="0" dirty="0" smtClean="0">
                          <a:solidFill>
                            <a:srgbClr val="0070C0"/>
                          </a:solidFill>
                        </a:rPr>
                        <a:t> There are two 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possible </a:t>
                      </a: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product </a:t>
                      </a:r>
                      <a:r>
                        <a:rPr lang="en-GB" dirty="0" smtClean="0">
                          <a:solidFill>
                            <a:srgbClr val="0070C0"/>
                          </a:solidFill>
                        </a:rPr>
                        <a:t>combinations:</a:t>
                      </a:r>
                      <a:endParaRPr lang="en-GB" dirty="0">
                        <a:solidFill>
                          <a:srgbClr val="0070C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Carbon monoxide (CO) and water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Carbon particulates (C) and water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96075422"/>
                  </a:ext>
                </a:extLst>
              </a:tr>
              <a:tr h="42032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2. Combustion </a:t>
                      </a: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of impurities in solid fuels. 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4245317"/>
                  </a:ext>
                </a:extLst>
              </a:tr>
              <a:tr h="725494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Solid fuels like coal contain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sulphur-based impurities.</a:t>
                      </a:r>
                      <a:r>
                        <a:rPr lang="en-GB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dirty="0" err="1" smtClean="0">
                          <a:solidFill>
                            <a:srgbClr val="00B050"/>
                          </a:solidFill>
                        </a:rPr>
                        <a:t>Sulfur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reacts with oxygen to give </a:t>
                      </a:r>
                      <a:r>
                        <a:rPr lang="en-GB" dirty="0" err="1">
                          <a:solidFill>
                            <a:srgbClr val="00B050"/>
                          </a:solidFill>
                        </a:rPr>
                        <a:t>sulfur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dioxide.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8672581"/>
                  </a:ext>
                </a:extLst>
              </a:tr>
              <a:tr h="420326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3. Reaction </a:t>
                      </a:r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of atmospheric nitrogen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1276400"/>
                  </a:ext>
                </a:extLst>
              </a:tr>
              <a:tr h="196919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At high pressure and temperature (in an internal combustion engine) nitrogen and oxygen in the air combine and produce oxides of nitrogen (NO</a:t>
                      </a:r>
                      <a:r>
                        <a:rPr lang="en-GB" baseline="-25000" dirty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These include nitrogen 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monoxide (NO)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Nitrogen monoxide then reacts with oxygen to make nitrogen dioxide (NO</a:t>
                      </a:r>
                      <a:r>
                        <a:rPr lang="en-GB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0718868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85681" y="3475620"/>
            <a:ext cx="2495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rgbClr val="0000FF"/>
                </a:solidFill>
                <a:ea typeface="Calibri" panose="020F0502020204030204" pitchFamily="34" charset="0"/>
                <a:hlinkClick r:id="rId2"/>
              </a:rPr>
              <a:t>rsc.li/EiC318-airpollution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9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CA7A3C8-95DB-42FA-8618-800B197B4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7119" y="365125"/>
            <a:ext cx="7866680" cy="1325563"/>
          </a:xfrm>
        </p:spPr>
        <p:txBody>
          <a:bodyPr/>
          <a:lstStyle/>
          <a:p>
            <a:r>
              <a:rPr lang="en-GB" b="1" dirty="0"/>
              <a:t>Air pollution: associated risks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59C6EF33-5758-4192-AB4F-4C994CF091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1821740"/>
              </p:ext>
            </p:extLst>
          </p:nvPr>
        </p:nvGraphicFramePr>
        <p:xfrm>
          <a:off x="466061" y="1676562"/>
          <a:ext cx="830598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2828">
                  <a:extLst>
                    <a:ext uri="{9D8B030D-6E8A-4147-A177-3AD203B41FA5}">
                      <a16:colId xmlns:a16="http://schemas.microsoft.com/office/drawing/2014/main" val="3247796651"/>
                    </a:ext>
                  </a:extLst>
                </a:gridCol>
                <a:gridCol w="6173152">
                  <a:extLst>
                    <a:ext uri="{9D8B030D-6E8A-4147-A177-3AD203B41FA5}">
                      <a16:colId xmlns:a16="http://schemas.microsoft.com/office/drawing/2014/main" val="13007804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/>
                        <a:t>Pollutant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Risk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031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Carbon dioxide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Greenhouse </a:t>
                      </a:r>
                      <a:r>
                        <a:rPr lang="en-GB" sz="2400" dirty="0" smtClean="0"/>
                        <a:t>gas,</a:t>
                      </a:r>
                      <a:r>
                        <a:rPr lang="en-GB" sz="2400" baseline="0" dirty="0" smtClean="0"/>
                        <a:t> causes </a:t>
                      </a:r>
                      <a:r>
                        <a:rPr lang="en-GB" sz="2400" dirty="0" smtClean="0"/>
                        <a:t>global </a:t>
                      </a:r>
                      <a:r>
                        <a:rPr lang="en-GB" sz="2400" dirty="0"/>
                        <a:t>warming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940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Carbon monoxide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Poisonous gas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49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Particulate carbon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Makes buildings dirty</a:t>
                      </a:r>
                    </a:p>
                    <a:p>
                      <a:r>
                        <a:rPr lang="en-GB" sz="2400" dirty="0"/>
                        <a:t>Causes breathing difficulties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786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Nitrogen monoxide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Contributes significantly to acid rain</a:t>
                      </a:r>
                    </a:p>
                    <a:p>
                      <a:r>
                        <a:rPr lang="en-GB" sz="2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Causes breathing problems and can worsen the effects </a:t>
                      </a:r>
                      <a:r>
                        <a:rPr lang="en-GB" sz="24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r>
                        <a:rPr lang="en-GB" sz="2400" b="0" i="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asthma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839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Nitrogen dioxide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284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err="1"/>
                        <a:t>Sulfur</a:t>
                      </a:r>
                      <a:r>
                        <a:rPr lang="en-GB" sz="2400" dirty="0"/>
                        <a:t> dioxide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Contributes significantly to acid 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6795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9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195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Air pollution: associated risks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sources of pollution</dc:title>
  <dc:creator>Dr K Turner</dc:creator>
  <cp:lastModifiedBy>Luke Blackburn</cp:lastModifiedBy>
  <cp:revision>16</cp:revision>
  <dcterms:created xsi:type="dcterms:W3CDTF">2018-02-25T17:11:12Z</dcterms:created>
  <dcterms:modified xsi:type="dcterms:W3CDTF">2018-03-19T14:33:13Z</dcterms:modified>
  <cp:category>To accompany the article 'Taking care of the air', from Education in Chemistry, May 2018</cp:category>
</cp:coreProperties>
</file>