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29"/>
  </p:notesMasterIdLst>
  <p:handoutMasterIdLst>
    <p:handoutMasterId r:id="rId30"/>
  </p:handoutMasterIdLst>
  <p:sldIdLst>
    <p:sldId id="358" r:id="rId2"/>
    <p:sldId id="462" r:id="rId3"/>
    <p:sldId id="424" r:id="rId4"/>
    <p:sldId id="425" r:id="rId5"/>
    <p:sldId id="357" r:id="rId6"/>
    <p:sldId id="463" r:id="rId7"/>
    <p:sldId id="416" r:id="rId8"/>
    <p:sldId id="363" r:id="rId9"/>
    <p:sldId id="461" r:id="rId10"/>
    <p:sldId id="417" r:id="rId11"/>
    <p:sldId id="370" r:id="rId12"/>
    <p:sldId id="414" r:id="rId13"/>
    <p:sldId id="439" r:id="rId14"/>
    <p:sldId id="451" r:id="rId15"/>
    <p:sldId id="452" r:id="rId16"/>
    <p:sldId id="453" r:id="rId17"/>
    <p:sldId id="454" r:id="rId18"/>
    <p:sldId id="455" r:id="rId19"/>
    <p:sldId id="459" r:id="rId20"/>
    <p:sldId id="456" r:id="rId21"/>
    <p:sldId id="464" r:id="rId22"/>
    <p:sldId id="465" r:id="rId23"/>
    <p:sldId id="466" r:id="rId24"/>
    <p:sldId id="467" r:id="rId25"/>
    <p:sldId id="460" r:id="rId26"/>
    <p:sldId id="469" r:id="rId27"/>
    <p:sldId id="470" r:id="rId28"/>
  </p:sldIdLst>
  <p:sldSz cx="9144000" cy="6858000" type="screen4x3"/>
  <p:notesSz cx="7010400" cy="9296400"/>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BA9"/>
    <a:srgbClr val="FFFC7A"/>
    <a:srgbClr val="E19699"/>
    <a:srgbClr val="CCE8F6"/>
    <a:srgbClr val="99CD00"/>
    <a:srgbClr val="A9B600"/>
    <a:srgbClr val="003F7B"/>
    <a:srgbClr val="E17000"/>
    <a:srgbClr val="013E67"/>
    <a:srgbClr val="01426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1" autoAdjust="0"/>
    <p:restoredTop sz="86456" autoAdjust="0"/>
  </p:normalViewPr>
  <p:slideViewPr>
    <p:cSldViewPr>
      <p:cViewPr>
        <p:scale>
          <a:sx n="100" d="100"/>
          <a:sy n="100" d="100"/>
        </p:scale>
        <p:origin x="-1944" y="-96"/>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46075" y="231775"/>
            <a:ext cx="3036888"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a:p>
        </p:txBody>
      </p:sp>
      <p:sp>
        <p:nvSpPr>
          <p:cNvPr id="16387" name="Rectangle 3"/>
          <p:cNvSpPr>
            <a:spLocks noGrp="1" noChangeArrowheads="1"/>
          </p:cNvSpPr>
          <p:nvPr>
            <p:ph type="dt" sz="quarter" idx="1"/>
          </p:nvPr>
        </p:nvSpPr>
        <p:spPr bwMode="auto">
          <a:xfrm>
            <a:off x="2960688" y="8521700"/>
            <a:ext cx="3036887"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a:p>
        </p:txBody>
      </p:sp>
      <p:sp>
        <p:nvSpPr>
          <p:cNvPr id="16389" name="Rectangle 5"/>
          <p:cNvSpPr>
            <a:spLocks noGrp="1" noChangeArrowheads="1"/>
          </p:cNvSpPr>
          <p:nvPr>
            <p:ph type="sldNum" sz="quarter" idx="3"/>
          </p:nvPr>
        </p:nvSpPr>
        <p:spPr bwMode="auto">
          <a:xfrm>
            <a:off x="5997575" y="8521700"/>
            <a:ext cx="623888"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a:p>
        </p:txBody>
      </p:sp>
      <p:pic>
        <p:nvPicPr>
          <p:cNvPr id="84997" name="Picture 6" descr="RSC_logo"/>
          <p:cNvPicPr>
            <a:picLocks noChangeAspect="1" noChangeArrowheads="1"/>
          </p:cNvPicPr>
          <p:nvPr/>
        </p:nvPicPr>
        <p:blipFill>
          <a:blip r:embed="rId2" cstate="print"/>
          <a:srcRect/>
          <a:stretch>
            <a:fillRect/>
          </a:stretch>
        </p:blipFill>
        <p:spPr bwMode="auto">
          <a:xfrm>
            <a:off x="342900" y="8753475"/>
            <a:ext cx="1649413"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563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A5436ED-6847-49C8-8A61-1B42939AA0BF}" type="slidenum">
              <a:rPr lang="en-GB" smtClean="0"/>
              <a:pPr>
                <a:defRPr/>
              </a:pPr>
              <a:t>22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A5436ED-6847-49C8-8A61-1B42939AA0BF}" type="slidenum">
              <a:rPr lang="en-GB" smtClean="0"/>
              <a:pPr>
                <a:defRPr/>
              </a:pPr>
              <a:t>23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A5436ED-6847-49C8-8A61-1B42939AA0BF}" type="slidenum">
              <a:rPr lang="en-GB" smtClean="0"/>
              <a:pPr>
                <a:defRPr/>
              </a:pPr>
              <a:t>24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A5436ED-6847-49C8-8A61-1B42939AA0BF}" type="slidenum">
              <a:rPr lang="en-GB" smtClean="0"/>
              <a:pPr>
                <a:defRPr/>
              </a:pPr>
              <a:t>26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2A5436ED-6847-49C8-8A61-1B42939AA0BF}" type="slidenum">
              <a:rPr lang="en-GB" smtClean="0"/>
              <a:pPr>
                <a:defRPr/>
              </a:pPr>
              <a:t>27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9FEFD261-EBCC-2840-8861-A2E73D92AA6F}" type="slidenum">
              <a:rPr lang="en-GB">
                <a:latin typeface="Comic Sans MS" pitchFamily="25" charset="0"/>
              </a:rPr>
              <a:pPr/>
              <a:t>8</a:t>
            </a:fld>
            <a:endParaRPr lang="en-GB">
              <a:latin typeface="Comic Sans MS" pitchFamily="25"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atin typeface="Comic Sans MS" pitchFamily="25" charset="0"/>
              <a:ea typeface="ＭＳ Ｐゴシック" pitchFamily="25" charset="-128"/>
              <a:cs typeface="ＭＳ Ｐゴシック" pitchFamily="25"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9FEFD261-EBCC-2840-8861-A2E73D92AA6F}" type="slidenum">
              <a:rPr lang="en-GB">
                <a:latin typeface="Comic Sans MS" pitchFamily="25" charset="0"/>
              </a:rPr>
              <a:pPr/>
              <a:t>9</a:t>
            </a:fld>
            <a:endParaRPr lang="en-GB">
              <a:latin typeface="Comic Sans MS" pitchFamily="25"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atin typeface="Comic Sans MS" pitchFamily="25" charset="0"/>
              <a:ea typeface="ＭＳ Ｐゴシック" pitchFamily="25" charset="-128"/>
              <a:cs typeface="ＭＳ Ｐゴシック" pitchFamily="25"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11"/>
          <p:cNvSpPr>
            <a:spLocks noGrp="1" noChangeArrowheads="1"/>
          </p:cNvSpPr>
          <p:nvPr>
            <p:ph type="dt" sz="half" idx="10"/>
          </p:nvPr>
        </p:nvSpPr>
        <p:spPr>
          <a:xfrm>
            <a:off x="1162050" y="6243638"/>
            <a:ext cx="1905000" cy="457200"/>
          </a:xfrm>
          <a:prstGeom prst="rect">
            <a:avLst/>
          </a:prstGeom>
          <a:ln/>
        </p:spPr>
        <p:txBody>
          <a:bodyPr/>
          <a:lstStyle>
            <a:lvl1pPr>
              <a:defRPr/>
            </a:lvl1pPr>
          </a:lstStyle>
          <a:p>
            <a:pPr>
              <a:defRPr/>
            </a:pPr>
            <a:endParaRPr lang="en-US"/>
          </a:p>
        </p:txBody>
      </p:sp>
      <p:sp>
        <p:nvSpPr>
          <p:cNvPr id="5" name="Rectangle 12"/>
          <p:cNvSpPr>
            <a:spLocks noGrp="1" noChangeArrowheads="1"/>
          </p:cNvSpPr>
          <p:nvPr>
            <p:ph type="ftr" sz="quarter" idx="11"/>
          </p:nvPr>
        </p:nvSpPr>
        <p:spPr>
          <a:xfrm>
            <a:off x="3657600" y="6243638"/>
            <a:ext cx="2895600" cy="457200"/>
          </a:xfrm>
          <a:prstGeom prst="rect">
            <a:avLst/>
          </a:prstGeom>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xfrm>
            <a:off x="7042638" y="6243638"/>
            <a:ext cx="1905000" cy="457200"/>
          </a:xfrm>
          <a:prstGeom prst="rect">
            <a:avLst/>
          </a:prstGeom>
          <a:ln/>
        </p:spPr>
        <p:txBody>
          <a:bodyPr/>
          <a:lstStyle>
            <a:lvl1pPr>
              <a:defRPr/>
            </a:lvl1pPr>
          </a:lstStyle>
          <a:p>
            <a:pPr>
              <a:defRPr/>
            </a:pPr>
            <a:fld id="{D2F42772-8CFC-3642-A7CF-F4AD88F26AB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0500" y="215902"/>
            <a:ext cx="7772400" cy="581025"/>
          </a:xfrm>
          <a:prstGeom prst="rect">
            <a:avLst/>
          </a:prstGeo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xfrm>
            <a:off x="1162050" y="6243638"/>
            <a:ext cx="1905000" cy="457200"/>
          </a:xfrm>
          <a:prstGeom prst="rect">
            <a:avLst/>
          </a:prstGeom>
          <a:ln/>
        </p:spPr>
        <p:txBody>
          <a:bodyPr/>
          <a:lstStyle>
            <a:lvl1pPr>
              <a:defRPr/>
            </a:lvl1pPr>
          </a:lstStyle>
          <a:p>
            <a:pPr>
              <a:defRPr/>
            </a:pPr>
            <a:endParaRPr lang="fr-FR"/>
          </a:p>
        </p:txBody>
      </p:sp>
      <p:sp>
        <p:nvSpPr>
          <p:cNvPr id="4" name="Rectangle 5"/>
          <p:cNvSpPr>
            <a:spLocks noGrp="1" noChangeArrowheads="1"/>
          </p:cNvSpPr>
          <p:nvPr>
            <p:ph type="ftr" sz="quarter" idx="11"/>
          </p:nvPr>
        </p:nvSpPr>
        <p:spPr>
          <a:xfrm>
            <a:off x="3657600" y="6243638"/>
            <a:ext cx="2895600" cy="457200"/>
          </a:xfrm>
          <a:prstGeom prst="rect">
            <a:avLst/>
          </a:prstGeom>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xfrm>
            <a:off x="7042150" y="6243638"/>
            <a:ext cx="1905000" cy="457200"/>
          </a:xfrm>
          <a:prstGeom prst="rect">
            <a:avLst/>
          </a:prstGeom>
          <a:ln/>
        </p:spPr>
        <p:txBody>
          <a:bodyPr/>
          <a:lstStyle>
            <a:lvl1pPr>
              <a:defRPr/>
            </a:lvl1pPr>
          </a:lstStyle>
          <a:p>
            <a:pPr>
              <a:defRPr/>
            </a:pPr>
            <a:fld id="{8695C9E4-AA2B-497E-9C36-F841C4F3EDBF}"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dirty="0"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pic>
        <p:nvPicPr>
          <p:cNvPr id="4" name="Picture 20" descr="white logo clear background_cropped"/>
          <p:cNvPicPr>
            <a:picLocks noChangeAspect="1" noChangeArrowheads="1"/>
          </p:cNvPicPr>
          <p:nvPr userDrawn="1"/>
        </p:nvPicPr>
        <p:blipFill>
          <a:blip r:embed="rId6" cstate="print">
            <a:lum bright="-100000"/>
          </a:blip>
          <a:srcRect/>
          <a:stretch>
            <a:fillRect/>
          </a:stretch>
        </p:blipFill>
        <p:spPr bwMode="auto">
          <a:xfrm>
            <a:off x="179512" y="6381328"/>
            <a:ext cx="1944688"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rsc.org/learn-chemistry/content/filerepository/CMP/00/001/419/Great%20Mistakes.pdf" TargetMode="External"/><Relationship Id="rId5" Type="http://schemas.openxmlformats.org/officeDocument/2006/relationships/hyperlink" Target="http://www.rsc.org/learn-chemistry/resource/res00000955/commercial-skills-for-chemists-innovation" TargetMode="Externa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gUwLnPj3Nto&amp;feature=youtu.be"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2.xml"/><Relationship Id="rId1" Type="http://schemas.openxmlformats.org/officeDocument/2006/relationships/slideLayout" Target="../slideLayouts/slideLayout3.xml"/><Relationship Id="rId6" Type="http://schemas.openxmlformats.org/officeDocument/2006/relationships/slide" Target="slide27.xml"/><Relationship Id="rId5" Type="http://schemas.openxmlformats.org/officeDocument/2006/relationships/slide" Target="slide26.xml"/><Relationship Id="rId4" Type="http://schemas.openxmlformats.org/officeDocument/2006/relationships/slide" Target="slide23.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slide" Target="slide21.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slide" Target="slide21.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slide" Target="slide21.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04800"/>
            <a:ext cx="8424862" cy="1143000"/>
          </a:xfrm>
        </p:spPr>
        <p:txBody>
          <a:bodyPr/>
          <a:lstStyle/>
          <a:p>
            <a:r>
              <a:rPr lang="en-US" dirty="0" smtClean="0">
                <a:solidFill>
                  <a:srgbClr val="000000"/>
                </a:solidFill>
                <a:latin typeface="Arial"/>
                <a:cs typeface="Arial"/>
              </a:rPr>
              <a:t>Resource Overview</a:t>
            </a:r>
            <a:endParaRPr lang="en-US" dirty="0">
              <a:solidFill>
                <a:srgbClr val="000000"/>
              </a:solidFill>
              <a:latin typeface="Arial"/>
              <a:cs typeface="Arial"/>
            </a:endParaRPr>
          </a:p>
        </p:txBody>
      </p:sp>
      <p:sp>
        <p:nvSpPr>
          <p:cNvPr id="3" name="Subtitle 2"/>
          <p:cNvSpPr>
            <a:spLocks noGrp="1"/>
          </p:cNvSpPr>
          <p:nvPr>
            <p:ph type="subTitle" idx="1"/>
          </p:nvPr>
        </p:nvSpPr>
        <p:spPr>
          <a:xfrm>
            <a:off x="381000" y="1524000"/>
            <a:ext cx="8424862" cy="762000"/>
          </a:xfrm>
        </p:spPr>
        <p:txBody>
          <a:bodyPr/>
          <a:lstStyle/>
          <a:p>
            <a:r>
              <a:rPr lang="en-US" dirty="0" smtClean="0">
                <a:solidFill>
                  <a:srgbClr val="000000"/>
                </a:solidFill>
                <a:latin typeface="Arial"/>
                <a:cs typeface="Arial"/>
              </a:rPr>
              <a:t>Commercial Skills for Chemists</a:t>
            </a:r>
            <a:endParaRPr lang="en-US" dirty="0">
              <a:solidFill>
                <a:srgbClr val="000000"/>
              </a:solidFill>
              <a:latin typeface="Arial"/>
              <a:cs typeface="Arial"/>
            </a:endParaRPr>
          </a:p>
        </p:txBody>
      </p:sp>
      <p:pic>
        <p:nvPicPr>
          <p:cNvPr id="4" name="Picture 3" descr="Picture 6.png"/>
          <p:cNvPicPr>
            <a:picLocks noChangeAspect="1"/>
          </p:cNvPicPr>
          <p:nvPr/>
        </p:nvPicPr>
        <p:blipFill>
          <a:blip r:embed="rId2" cstate="print"/>
          <a:stretch>
            <a:fillRect/>
          </a:stretch>
        </p:blipFill>
        <p:spPr>
          <a:xfrm>
            <a:off x="1981200" y="2286000"/>
            <a:ext cx="5156200" cy="2842315"/>
          </a:xfrm>
          <a:prstGeom prst="rect">
            <a:avLst/>
          </a:prstGeom>
        </p:spPr>
      </p:pic>
      <p:sp>
        <p:nvSpPr>
          <p:cNvPr id="5" name="Subtitle 2"/>
          <p:cNvSpPr txBox="1">
            <a:spLocks/>
          </p:cNvSpPr>
          <p:nvPr/>
        </p:nvSpPr>
        <p:spPr bwMode="auto">
          <a:xfrm>
            <a:off x="381000" y="5638800"/>
            <a:ext cx="8424862" cy="7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US" sz="2000" b="0" i="1" u="none" strike="noStrike" kern="0" cap="none" spc="0" normalizeH="0" baseline="0" noProof="0" dirty="0" smtClean="0">
                <a:ln>
                  <a:noFill/>
                </a:ln>
                <a:solidFill>
                  <a:srgbClr val="000000"/>
                </a:solidFill>
                <a:effectLst/>
                <a:uLnTx/>
                <a:uFillTx/>
                <a:latin typeface="Arial"/>
                <a:ea typeface="+mn-ea"/>
                <a:cs typeface="Arial"/>
              </a:rPr>
              <a:t>KKI Associates and the School of Chemistry, University of Edinburgh</a:t>
            </a:r>
            <a:endParaRPr kumimoji="0" lang="en-US" sz="2000" b="0" i="1" u="none" strike="noStrike" kern="0" cap="none" spc="0" normalizeH="0" baseline="0" noProof="0" dirty="0">
              <a:ln>
                <a:noFill/>
              </a:ln>
              <a:solidFill>
                <a:srgbClr val="000000"/>
              </a:solidFill>
              <a:effectLst/>
              <a:uLnTx/>
              <a:uFillTx/>
              <a:latin typeface="Arial"/>
              <a:ea typeface="+mn-ea"/>
              <a:cs typeface="Aria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2" cstate="print"/>
          <a:stretch>
            <a:fillRect/>
          </a:stretch>
        </p:blipFill>
        <p:spPr>
          <a:xfrm>
            <a:off x="7848600" y="3200400"/>
            <a:ext cx="1137195" cy="279311"/>
          </a:xfrm>
          <a:prstGeom prst="rect">
            <a:avLst/>
          </a:prstGeom>
          <a:ln>
            <a:solidFill>
              <a:srgbClr val="A6A6A6"/>
            </a:solidFill>
          </a:ln>
          <a:effectLst>
            <a:outerShdw blurRad="50800" dist="38100" dir="2700000">
              <a:srgbClr val="000000">
                <a:alpha val="43000"/>
              </a:srgbClr>
            </a:outerShdw>
          </a:effectLst>
        </p:spPr>
      </p:pic>
      <p:pic>
        <p:nvPicPr>
          <p:cNvPr id="45" name="Picture 44"/>
          <p:cNvPicPr>
            <a:picLocks noChangeAspect="1"/>
          </p:cNvPicPr>
          <p:nvPr/>
        </p:nvPicPr>
        <p:blipFill>
          <a:blip r:embed="rId3" cstate="print"/>
          <a:stretch>
            <a:fillRect/>
          </a:stretch>
        </p:blipFill>
        <p:spPr>
          <a:xfrm>
            <a:off x="5943600" y="2971800"/>
            <a:ext cx="817880" cy="533400"/>
          </a:xfrm>
          <a:prstGeom prst="rect">
            <a:avLst/>
          </a:prstGeom>
        </p:spPr>
      </p:pic>
      <p:cxnSp>
        <p:nvCxnSpPr>
          <p:cNvPr id="31" name="Straight Connector 30"/>
          <p:cNvCxnSpPr/>
          <p:nvPr/>
        </p:nvCxnSpPr>
        <p:spPr bwMode="auto">
          <a:xfrm rot="5400000">
            <a:off x="1638300" y="3238500"/>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pic>
        <p:nvPicPr>
          <p:cNvPr id="12" name="Picture 11"/>
          <p:cNvPicPr>
            <a:picLocks noChangeAspect="1"/>
          </p:cNvPicPr>
          <p:nvPr/>
        </p:nvPicPr>
        <p:blipFill>
          <a:blip r:embed="rId4" cstate="print"/>
          <a:stretch>
            <a:fillRect/>
          </a:stretch>
        </p:blipFill>
        <p:spPr>
          <a:xfrm>
            <a:off x="1066800" y="3124200"/>
            <a:ext cx="1143000" cy="566854"/>
          </a:xfrm>
          <a:prstGeom prst="rect">
            <a:avLst/>
          </a:prstGeom>
        </p:spPr>
      </p:pic>
      <p:sp>
        <p:nvSpPr>
          <p:cNvPr id="3" name="Subtitle 2"/>
          <p:cNvSpPr>
            <a:spLocks noGrp="1"/>
          </p:cNvSpPr>
          <p:nvPr>
            <p:ph type="subTitle" idx="1"/>
          </p:nvPr>
        </p:nvSpPr>
        <p:spPr>
          <a:xfrm>
            <a:off x="-381000" y="381000"/>
            <a:ext cx="8424862" cy="685800"/>
          </a:xfrm>
        </p:spPr>
        <p:txBody>
          <a:bodyPr/>
          <a:lstStyle/>
          <a:p>
            <a:pPr algn="r"/>
            <a:r>
              <a:rPr lang="en-US" i="1" dirty="0" smtClean="0">
                <a:effectLst>
                  <a:outerShdw blurRad="38100" dist="38100" dir="2700000" algn="tl">
                    <a:srgbClr val="000000">
                      <a:alpha val="43137"/>
                    </a:srgbClr>
                  </a:outerShdw>
                </a:effectLst>
              </a:rPr>
              <a:t>Commercial Skills Modules - Overview</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4093428"/>
          </a:xfrm>
          <a:prstGeom prst="rect">
            <a:avLst/>
          </a:prstGeom>
          <a:noFill/>
        </p:spPr>
        <p:txBody>
          <a:bodyPr wrap="square" rtlCol="0">
            <a:spAutoFit/>
          </a:bodyPr>
          <a:lstStyle/>
          <a:p>
            <a:r>
              <a:rPr lang="en-US" sz="2000" i="1" dirty="0" smtClean="0">
                <a:solidFill>
                  <a:schemeClr val="bg1">
                    <a:lumMod val="65000"/>
                  </a:schemeClr>
                </a:solidFill>
              </a:rPr>
              <a:t>Module</a:t>
            </a:r>
          </a:p>
          <a:p>
            <a:endParaRPr lang="en-US" sz="2000" i="1" dirty="0" smtClean="0">
              <a:solidFill>
                <a:schemeClr val="bg1">
                  <a:lumMod val="65000"/>
                </a:schemeClr>
              </a:solidFill>
            </a:endParaRPr>
          </a:p>
          <a:p>
            <a:r>
              <a:rPr lang="en-US" sz="2000" i="1" dirty="0" smtClean="0">
                <a:solidFill>
                  <a:schemeClr val="bg1">
                    <a:lumMod val="65000"/>
                  </a:schemeClr>
                </a:solidFill>
              </a:rPr>
              <a:t>Resources</a:t>
            </a:r>
          </a:p>
          <a:p>
            <a:endParaRPr lang="en-US" sz="2000" i="1" dirty="0" smtClean="0">
              <a:solidFill>
                <a:schemeClr val="bg1">
                  <a:lumMod val="65000"/>
                </a:schemeClr>
              </a:solidFill>
            </a:endParaRPr>
          </a:p>
          <a:p>
            <a:r>
              <a:rPr lang="en-US" sz="1600" i="1" dirty="0" smtClean="0">
                <a:solidFill>
                  <a:schemeClr val="bg1">
                    <a:lumMod val="65000"/>
                  </a:schemeClr>
                </a:solidFill>
              </a:rPr>
              <a:t>Lecture notes</a:t>
            </a:r>
          </a:p>
          <a:p>
            <a:endParaRPr lang="en-US" sz="800" i="1" dirty="0" smtClean="0">
              <a:solidFill>
                <a:schemeClr val="bg1">
                  <a:lumMod val="65000"/>
                </a:schemeClr>
              </a:solidFill>
            </a:endParaRPr>
          </a:p>
          <a:p>
            <a:r>
              <a:rPr lang="en-US" sz="1600" i="1" dirty="0" smtClean="0">
                <a:solidFill>
                  <a:schemeClr val="bg1">
                    <a:lumMod val="65000"/>
                  </a:schemeClr>
                </a:solidFill>
              </a:rPr>
              <a:t>Research papers</a:t>
            </a:r>
          </a:p>
          <a:p>
            <a:endParaRPr lang="en-US" sz="800" i="1" dirty="0" smtClean="0">
              <a:solidFill>
                <a:schemeClr val="bg1">
                  <a:lumMod val="65000"/>
                </a:schemeClr>
              </a:solidFill>
            </a:endParaRPr>
          </a:p>
          <a:p>
            <a:r>
              <a:rPr lang="en-US" sz="1600" i="1" dirty="0" smtClean="0">
                <a:solidFill>
                  <a:schemeClr val="bg1">
                    <a:lumMod val="65000"/>
                  </a:schemeClr>
                </a:solidFill>
              </a:rPr>
              <a:t>Journals/books</a:t>
            </a:r>
          </a:p>
          <a:p>
            <a:endParaRPr lang="en-US" sz="800" i="1" dirty="0" smtClean="0">
              <a:solidFill>
                <a:schemeClr val="bg1">
                  <a:lumMod val="65000"/>
                </a:schemeClr>
              </a:solidFill>
            </a:endParaRPr>
          </a:p>
          <a:p>
            <a:r>
              <a:rPr lang="en-US" sz="1600" i="1" dirty="0" smtClean="0">
                <a:solidFill>
                  <a:schemeClr val="bg1">
                    <a:lumMod val="65000"/>
                  </a:schemeClr>
                </a:solidFill>
              </a:rPr>
              <a:t>Videos</a:t>
            </a: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Task</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8" name="TextBox 7"/>
          <p:cNvSpPr txBox="1"/>
          <p:nvPr/>
        </p:nvSpPr>
        <p:spPr>
          <a:xfrm>
            <a:off x="1066800" y="1219200"/>
            <a:ext cx="1600200" cy="45720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Innovation</a:t>
            </a:r>
            <a:endParaRPr lang="en-US" i="1" dirty="0">
              <a:latin typeface="Arial"/>
              <a:cs typeface="Arial"/>
            </a:endParaRPr>
          </a:p>
        </p:txBody>
      </p:sp>
      <p:sp>
        <p:nvSpPr>
          <p:cNvPr id="9" name="TextBox 8"/>
          <p:cNvSpPr txBox="1"/>
          <p:nvPr/>
        </p:nvSpPr>
        <p:spPr>
          <a:xfrm>
            <a:off x="914400" y="5029200"/>
            <a:ext cx="16764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Elevator Pitch </a:t>
            </a:r>
          </a:p>
          <a:p>
            <a:r>
              <a:rPr lang="en-US" sz="1800" i="1" dirty="0" smtClean="0">
                <a:solidFill>
                  <a:schemeClr val="bg1"/>
                </a:solidFill>
                <a:latin typeface="Arial"/>
                <a:cs typeface="Arial"/>
              </a:rPr>
              <a:t>on 5 Case Studies</a:t>
            </a:r>
            <a:endParaRPr lang="en-US" sz="1800" i="1" dirty="0">
              <a:solidFill>
                <a:schemeClr val="bg1"/>
              </a:solidFill>
              <a:latin typeface="Arial"/>
              <a:cs typeface="Arial"/>
            </a:endParaRPr>
          </a:p>
        </p:txBody>
      </p:sp>
      <p:pic>
        <p:nvPicPr>
          <p:cNvPr id="10" name="Picture 9"/>
          <p:cNvPicPr>
            <a:picLocks noChangeAspect="1"/>
          </p:cNvPicPr>
          <p:nvPr/>
        </p:nvPicPr>
        <p:blipFill>
          <a:blip r:embed="rId5" cstate="print"/>
          <a:stretch>
            <a:fillRect/>
          </a:stretch>
        </p:blipFill>
        <p:spPr>
          <a:xfrm>
            <a:off x="990600" y="3733800"/>
            <a:ext cx="825500" cy="698500"/>
          </a:xfrm>
          <a:prstGeom prst="rect">
            <a:avLst/>
          </a:prstGeom>
          <a:effectLst>
            <a:outerShdw blurRad="50800" dist="38100" dir="2700000">
              <a:srgbClr val="000000">
                <a:alpha val="43000"/>
              </a:srgbClr>
            </a:outerShdw>
          </a:effectLst>
        </p:spPr>
      </p:pic>
      <p:pic>
        <p:nvPicPr>
          <p:cNvPr id="11" name="Picture 10"/>
          <p:cNvPicPr>
            <a:picLocks noChangeAspect="1"/>
          </p:cNvPicPr>
          <p:nvPr/>
        </p:nvPicPr>
        <p:blipFill>
          <a:blip r:embed="rId5" cstate="print"/>
          <a:stretch>
            <a:fillRect/>
          </a:stretch>
        </p:blipFill>
        <p:spPr>
          <a:xfrm>
            <a:off x="1600200" y="3886200"/>
            <a:ext cx="825500" cy="698500"/>
          </a:xfrm>
          <a:prstGeom prst="rect">
            <a:avLst/>
          </a:prstGeom>
          <a:effectLst>
            <a:outerShdw blurRad="50800" dist="38100" dir="2700000">
              <a:srgbClr val="000000">
                <a:alpha val="43000"/>
              </a:srgbClr>
            </a:outerShdw>
          </a:effectLst>
        </p:spPr>
      </p:pic>
      <p:pic>
        <p:nvPicPr>
          <p:cNvPr id="13" name="Picture 12"/>
          <p:cNvPicPr>
            <a:picLocks noChangeAspect="1"/>
          </p:cNvPicPr>
          <p:nvPr/>
        </p:nvPicPr>
        <p:blipFill>
          <a:blip r:embed="rId6" cstate="print"/>
          <a:stretch>
            <a:fillRect/>
          </a:stretch>
        </p:blipFill>
        <p:spPr>
          <a:xfrm>
            <a:off x="1371600" y="2209800"/>
            <a:ext cx="1295400" cy="664308"/>
          </a:xfrm>
          <a:prstGeom prst="rect">
            <a:avLst/>
          </a:prstGeom>
        </p:spPr>
      </p:pic>
      <p:pic>
        <p:nvPicPr>
          <p:cNvPr id="14" name="Picture 13"/>
          <p:cNvPicPr>
            <a:picLocks noChangeAspect="1"/>
          </p:cNvPicPr>
          <p:nvPr/>
        </p:nvPicPr>
        <p:blipFill>
          <a:blip r:embed="rId7" cstate="print"/>
          <a:stretch>
            <a:fillRect/>
          </a:stretch>
        </p:blipFill>
        <p:spPr>
          <a:xfrm>
            <a:off x="2286000" y="2971800"/>
            <a:ext cx="633663" cy="914400"/>
          </a:xfrm>
          <a:prstGeom prst="rect">
            <a:avLst/>
          </a:prstGeom>
        </p:spPr>
      </p:pic>
      <p:pic>
        <p:nvPicPr>
          <p:cNvPr id="15" name="Picture 14"/>
          <p:cNvPicPr>
            <a:picLocks noChangeAspect="1"/>
          </p:cNvPicPr>
          <p:nvPr/>
        </p:nvPicPr>
        <p:blipFill>
          <a:blip r:embed="rId6" cstate="print"/>
          <a:stretch>
            <a:fillRect/>
          </a:stretch>
        </p:blipFill>
        <p:spPr>
          <a:xfrm>
            <a:off x="2971800" y="2209800"/>
            <a:ext cx="1295400" cy="664308"/>
          </a:xfrm>
          <a:prstGeom prst="rect">
            <a:avLst/>
          </a:prstGeom>
        </p:spPr>
      </p:pic>
      <p:pic>
        <p:nvPicPr>
          <p:cNvPr id="16" name="Picture 15"/>
          <p:cNvPicPr>
            <a:picLocks noChangeAspect="1"/>
          </p:cNvPicPr>
          <p:nvPr/>
        </p:nvPicPr>
        <p:blipFill>
          <a:blip r:embed="rId6" cstate="print"/>
          <a:stretch>
            <a:fillRect/>
          </a:stretch>
        </p:blipFill>
        <p:spPr>
          <a:xfrm>
            <a:off x="4495800" y="2209800"/>
            <a:ext cx="1295400" cy="664308"/>
          </a:xfrm>
          <a:prstGeom prst="rect">
            <a:avLst/>
          </a:prstGeom>
        </p:spPr>
      </p:pic>
      <p:pic>
        <p:nvPicPr>
          <p:cNvPr id="17" name="Picture 16"/>
          <p:cNvPicPr>
            <a:picLocks noChangeAspect="1"/>
          </p:cNvPicPr>
          <p:nvPr/>
        </p:nvPicPr>
        <p:blipFill>
          <a:blip r:embed="rId6" cstate="print"/>
          <a:stretch>
            <a:fillRect/>
          </a:stretch>
        </p:blipFill>
        <p:spPr>
          <a:xfrm>
            <a:off x="6019800" y="2209800"/>
            <a:ext cx="1295400" cy="664308"/>
          </a:xfrm>
          <a:prstGeom prst="rect">
            <a:avLst/>
          </a:prstGeom>
        </p:spPr>
      </p:pic>
      <p:pic>
        <p:nvPicPr>
          <p:cNvPr id="18" name="Picture 17"/>
          <p:cNvPicPr>
            <a:picLocks noChangeAspect="1"/>
          </p:cNvPicPr>
          <p:nvPr/>
        </p:nvPicPr>
        <p:blipFill>
          <a:blip r:embed="rId6" cstate="print"/>
          <a:stretch>
            <a:fillRect/>
          </a:stretch>
        </p:blipFill>
        <p:spPr>
          <a:xfrm>
            <a:off x="7543800" y="2209800"/>
            <a:ext cx="1295400" cy="664308"/>
          </a:xfrm>
          <a:prstGeom prst="rect">
            <a:avLst/>
          </a:prstGeom>
        </p:spPr>
      </p:pic>
      <p:sp>
        <p:nvSpPr>
          <p:cNvPr id="19" name="TextBox 18"/>
          <p:cNvSpPr txBox="1"/>
          <p:nvPr/>
        </p:nvSpPr>
        <p:spPr>
          <a:xfrm>
            <a:off x="2819400" y="1219200"/>
            <a:ext cx="1447800" cy="45720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P. Man.</a:t>
            </a:r>
            <a:endParaRPr lang="en-US" i="1" dirty="0">
              <a:latin typeface="Arial"/>
              <a:cs typeface="Arial"/>
            </a:endParaRPr>
          </a:p>
        </p:txBody>
      </p:sp>
      <p:sp>
        <p:nvSpPr>
          <p:cNvPr id="20" name="TextBox 19"/>
          <p:cNvSpPr txBox="1"/>
          <p:nvPr/>
        </p:nvSpPr>
        <p:spPr>
          <a:xfrm>
            <a:off x="4343400" y="1219200"/>
            <a:ext cx="1295400" cy="45720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Finance</a:t>
            </a:r>
            <a:endParaRPr lang="en-US" i="1" dirty="0">
              <a:latin typeface="Arial"/>
              <a:cs typeface="Arial"/>
            </a:endParaRPr>
          </a:p>
        </p:txBody>
      </p:sp>
      <p:sp>
        <p:nvSpPr>
          <p:cNvPr id="21" name="TextBox 20"/>
          <p:cNvSpPr txBox="1"/>
          <p:nvPr/>
        </p:nvSpPr>
        <p:spPr>
          <a:xfrm>
            <a:off x="5715000" y="1219201"/>
            <a:ext cx="16002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Research</a:t>
            </a:r>
            <a:endParaRPr lang="en-US" i="1" dirty="0">
              <a:latin typeface="Arial"/>
              <a:cs typeface="Arial"/>
            </a:endParaRPr>
          </a:p>
        </p:txBody>
      </p:sp>
      <p:pic>
        <p:nvPicPr>
          <p:cNvPr id="22" name="Picture 21"/>
          <p:cNvPicPr>
            <a:picLocks noChangeAspect="1"/>
          </p:cNvPicPr>
          <p:nvPr/>
        </p:nvPicPr>
        <p:blipFill>
          <a:blip r:embed="rId8" cstate="print"/>
          <a:stretch>
            <a:fillRect/>
          </a:stretch>
        </p:blipFill>
        <p:spPr>
          <a:xfrm>
            <a:off x="3047999" y="2971800"/>
            <a:ext cx="705273" cy="533400"/>
          </a:xfrm>
          <a:prstGeom prst="rect">
            <a:avLst/>
          </a:prstGeom>
        </p:spPr>
      </p:pic>
      <p:pic>
        <p:nvPicPr>
          <p:cNvPr id="23" name="Picture 22"/>
          <p:cNvPicPr>
            <a:picLocks noChangeAspect="1"/>
          </p:cNvPicPr>
          <p:nvPr/>
        </p:nvPicPr>
        <p:blipFill>
          <a:blip r:embed="rId9" cstate="print"/>
          <a:stretch>
            <a:fillRect/>
          </a:stretch>
        </p:blipFill>
        <p:spPr>
          <a:xfrm>
            <a:off x="3352800" y="3276600"/>
            <a:ext cx="762000" cy="583363"/>
          </a:xfrm>
          <a:prstGeom prst="rect">
            <a:avLst/>
          </a:prstGeom>
        </p:spPr>
      </p:pic>
      <p:pic>
        <p:nvPicPr>
          <p:cNvPr id="18434" name="Picture 2"/>
          <p:cNvPicPr>
            <a:picLocks noChangeAspect="1" noChangeArrowheads="1"/>
          </p:cNvPicPr>
          <p:nvPr/>
        </p:nvPicPr>
        <p:blipFill>
          <a:blip r:embed="rId10" cstate="print"/>
          <a:srcRect/>
          <a:stretch>
            <a:fillRect/>
          </a:stretch>
        </p:blipFill>
        <p:spPr bwMode="auto">
          <a:xfrm>
            <a:off x="3048000" y="3581400"/>
            <a:ext cx="457200" cy="556643"/>
          </a:xfrm>
          <a:prstGeom prst="rect">
            <a:avLst/>
          </a:prstGeom>
          <a:noFill/>
          <a:ln w="9525">
            <a:solidFill>
              <a:srgbClr val="808080"/>
            </a:solidFill>
            <a:miter lim="800000"/>
            <a:headEnd/>
            <a:tailEnd/>
          </a:ln>
          <a:effectLst>
            <a:outerShdw blurRad="63500" dist="107763" dir="2700000" algn="ctr" rotWithShape="0">
              <a:srgbClr val="000000">
                <a:alpha val="74998"/>
              </a:srgbClr>
            </a:outerShdw>
          </a:effectLst>
        </p:spPr>
      </p:pic>
      <p:sp>
        <p:nvSpPr>
          <p:cNvPr id="25" name="TextBox 24"/>
          <p:cNvSpPr txBox="1"/>
          <p:nvPr/>
        </p:nvSpPr>
        <p:spPr>
          <a:xfrm>
            <a:off x="2819400" y="5029200"/>
            <a:ext cx="14478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Project schedule for 2 Case Studies</a:t>
            </a:r>
            <a:endParaRPr lang="en-US" sz="1800" i="1" dirty="0">
              <a:solidFill>
                <a:schemeClr val="bg1"/>
              </a:solidFill>
              <a:latin typeface="Arial"/>
              <a:cs typeface="Arial"/>
            </a:endParaRPr>
          </a:p>
        </p:txBody>
      </p:sp>
      <p:sp>
        <p:nvSpPr>
          <p:cNvPr id="26" name="TextBox 25"/>
          <p:cNvSpPr txBox="1"/>
          <p:nvPr/>
        </p:nvSpPr>
        <p:spPr>
          <a:xfrm>
            <a:off x="4419600" y="5105400"/>
            <a:ext cx="1447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DCF budget for 2 Case Studies</a:t>
            </a:r>
            <a:endParaRPr lang="en-US" sz="1800" i="1" dirty="0">
              <a:solidFill>
                <a:schemeClr val="bg1"/>
              </a:solidFill>
              <a:latin typeface="Arial"/>
              <a:cs typeface="Arial"/>
            </a:endParaRPr>
          </a:p>
        </p:txBody>
      </p:sp>
      <p:sp>
        <p:nvSpPr>
          <p:cNvPr id="27" name="TextBox 26"/>
          <p:cNvSpPr txBox="1"/>
          <p:nvPr/>
        </p:nvSpPr>
        <p:spPr>
          <a:xfrm>
            <a:off x="7391400" y="1219200"/>
            <a:ext cx="16002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Feasibility</a:t>
            </a:r>
            <a:endParaRPr lang="en-US" i="1" dirty="0">
              <a:latin typeface="Arial"/>
              <a:cs typeface="Arial"/>
            </a:endParaRPr>
          </a:p>
        </p:txBody>
      </p:sp>
      <p:sp>
        <p:nvSpPr>
          <p:cNvPr id="28" name="TextBox 27"/>
          <p:cNvSpPr txBox="1"/>
          <p:nvPr/>
        </p:nvSpPr>
        <p:spPr>
          <a:xfrm>
            <a:off x="5943600" y="5029200"/>
            <a:ext cx="14478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Market report for 2 Case Studies</a:t>
            </a:r>
            <a:endParaRPr lang="en-US" sz="1800" i="1" dirty="0">
              <a:solidFill>
                <a:schemeClr val="bg1"/>
              </a:solidFill>
              <a:latin typeface="Arial"/>
              <a:cs typeface="Arial"/>
            </a:endParaRPr>
          </a:p>
        </p:txBody>
      </p:sp>
      <p:sp>
        <p:nvSpPr>
          <p:cNvPr id="29" name="TextBox 28"/>
          <p:cNvSpPr txBox="1"/>
          <p:nvPr/>
        </p:nvSpPr>
        <p:spPr>
          <a:xfrm>
            <a:off x="7467600" y="4724400"/>
            <a:ext cx="1676400" cy="175432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Feasibility Study for 2 Case Studies, 1 business plan presentation</a:t>
            </a:r>
            <a:endParaRPr lang="en-US" sz="1800" i="1" dirty="0">
              <a:solidFill>
                <a:schemeClr val="bg1"/>
              </a:solidFill>
              <a:latin typeface="Arial"/>
              <a:cs typeface="Arial"/>
            </a:endParaRPr>
          </a:p>
        </p:txBody>
      </p: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pic>
        <p:nvPicPr>
          <p:cNvPr id="36" name="Picture 35"/>
          <p:cNvPicPr>
            <a:picLocks noChangeAspect="1"/>
          </p:cNvPicPr>
          <p:nvPr/>
        </p:nvPicPr>
        <p:blipFill>
          <a:blip r:embed="rId11" cstate="print"/>
          <a:stretch>
            <a:fillRect/>
          </a:stretch>
        </p:blipFill>
        <p:spPr>
          <a:xfrm>
            <a:off x="3657600" y="3797610"/>
            <a:ext cx="573765" cy="667059"/>
          </a:xfrm>
          <a:prstGeom prst="rect">
            <a:avLst/>
          </a:prstGeom>
          <a:effectLst>
            <a:outerShdw blurRad="50800" dist="38100" dir="2700000">
              <a:srgbClr val="000000">
                <a:alpha val="43000"/>
              </a:srgbClr>
            </a:outerShdw>
          </a:effectLst>
        </p:spPr>
      </p:pic>
      <p:pic>
        <p:nvPicPr>
          <p:cNvPr id="37" name="Picture 36"/>
          <p:cNvPicPr>
            <a:picLocks noChangeAspect="1"/>
          </p:cNvPicPr>
          <p:nvPr/>
        </p:nvPicPr>
        <p:blipFill>
          <a:blip r:embed="rId12" cstate="print"/>
          <a:stretch>
            <a:fillRect/>
          </a:stretch>
        </p:blipFill>
        <p:spPr>
          <a:xfrm>
            <a:off x="4495800" y="2895599"/>
            <a:ext cx="838200" cy="566351"/>
          </a:xfrm>
          <a:prstGeom prst="rect">
            <a:avLst/>
          </a:prstGeom>
          <a:effectLst>
            <a:outerShdw blurRad="50800" dist="38100" dir="2700000">
              <a:srgbClr val="000000">
                <a:alpha val="43000"/>
              </a:srgbClr>
            </a:outerShdw>
          </a:effectLst>
        </p:spPr>
      </p:pic>
      <p:pic>
        <p:nvPicPr>
          <p:cNvPr id="38" name="Picture 37"/>
          <p:cNvPicPr>
            <a:picLocks noChangeAspect="1"/>
          </p:cNvPicPr>
          <p:nvPr/>
        </p:nvPicPr>
        <p:blipFill>
          <a:blip r:embed="rId13" cstate="print"/>
          <a:stretch>
            <a:fillRect/>
          </a:stretch>
        </p:blipFill>
        <p:spPr>
          <a:xfrm>
            <a:off x="4876800" y="3124200"/>
            <a:ext cx="762000" cy="571500"/>
          </a:xfrm>
          <a:prstGeom prst="rect">
            <a:avLst/>
          </a:prstGeom>
          <a:ln>
            <a:solidFill>
              <a:schemeClr val="bg1">
                <a:lumMod val="65000"/>
              </a:schemeClr>
            </a:solidFill>
          </a:ln>
          <a:effectLst>
            <a:outerShdw blurRad="50800" dist="38100" dir="2700000">
              <a:srgbClr val="000000">
                <a:alpha val="43000"/>
              </a:srgbClr>
            </a:outerShdw>
          </a:effectLst>
        </p:spPr>
      </p:pic>
      <p:pic>
        <p:nvPicPr>
          <p:cNvPr id="39" name="Picture 38"/>
          <p:cNvPicPr>
            <a:picLocks noChangeAspect="1"/>
          </p:cNvPicPr>
          <p:nvPr/>
        </p:nvPicPr>
        <p:blipFill>
          <a:blip r:embed="rId5" cstate="print"/>
          <a:stretch>
            <a:fillRect/>
          </a:stretch>
        </p:blipFill>
        <p:spPr>
          <a:xfrm>
            <a:off x="4495800" y="3810000"/>
            <a:ext cx="825500" cy="698500"/>
          </a:xfrm>
          <a:prstGeom prst="rect">
            <a:avLst/>
          </a:prstGeom>
          <a:effectLst>
            <a:outerShdw blurRad="50800" dist="38100" dir="2700000">
              <a:srgbClr val="000000">
                <a:alpha val="43000"/>
              </a:srgbClr>
            </a:outerShdw>
          </a:effectLst>
        </p:spPr>
      </p:pic>
      <p:pic>
        <p:nvPicPr>
          <p:cNvPr id="41" name="Picture 40"/>
          <p:cNvPicPr>
            <a:picLocks noChangeAspect="1"/>
          </p:cNvPicPr>
          <p:nvPr/>
        </p:nvPicPr>
        <p:blipFill>
          <a:blip r:embed="rId14" cstate="print"/>
          <a:stretch>
            <a:fillRect/>
          </a:stretch>
        </p:blipFill>
        <p:spPr>
          <a:xfrm>
            <a:off x="5334000" y="3581400"/>
            <a:ext cx="580315" cy="740827"/>
          </a:xfrm>
          <a:prstGeom prst="rect">
            <a:avLst/>
          </a:prstGeom>
        </p:spPr>
      </p:pic>
      <p:pic>
        <p:nvPicPr>
          <p:cNvPr id="42" name="Picture 41"/>
          <p:cNvPicPr>
            <a:picLocks noChangeAspect="1"/>
          </p:cNvPicPr>
          <p:nvPr/>
        </p:nvPicPr>
        <p:blipFill>
          <a:blip r:embed="rId15" cstate="print"/>
          <a:stretch>
            <a:fillRect/>
          </a:stretch>
        </p:blipFill>
        <p:spPr>
          <a:xfrm>
            <a:off x="6095999" y="3886200"/>
            <a:ext cx="881449" cy="609600"/>
          </a:xfrm>
          <a:prstGeom prst="rect">
            <a:avLst/>
          </a:prstGeom>
          <a:effectLst>
            <a:outerShdw blurRad="50800" dist="38100" dir="2700000">
              <a:srgbClr val="000000">
                <a:alpha val="43000"/>
              </a:srgbClr>
            </a:outerShdw>
          </a:effectLst>
        </p:spPr>
      </p:pic>
      <p:pic>
        <p:nvPicPr>
          <p:cNvPr id="46" name="Picture 45"/>
          <p:cNvPicPr>
            <a:picLocks noChangeAspect="1"/>
          </p:cNvPicPr>
          <p:nvPr/>
        </p:nvPicPr>
        <p:blipFill>
          <a:blip r:embed="rId16" cstate="print"/>
          <a:stretch>
            <a:fillRect/>
          </a:stretch>
        </p:blipFill>
        <p:spPr>
          <a:xfrm>
            <a:off x="7086600" y="2971800"/>
            <a:ext cx="762000" cy="571500"/>
          </a:xfrm>
          <a:prstGeom prst="rect">
            <a:avLst/>
          </a:prstGeom>
          <a:ln>
            <a:solidFill>
              <a:srgbClr val="A6A6A6"/>
            </a:solidFill>
          </a:ln>
          <a:effectLst>
            <a:outerShdw blurRad="50800" dist="38100" dir="2700000">
              <a:srgbClr val="000000">
                <a:alpha val="43000"/>
              </a:srgbClr>
            </a:outerShdw>
          </a:effectLst>
        </p:spPr>
      </p:pic>
      <p:pic>
        <p:nvPicPr>
          <p:cNvPr id="47" name="Picture 46"/>
          <p:cNvPicPr>
            <a:picLocks noChangeAspect="1"/>
          </p:cNvPicPr>
          <p:nvPr/>
        </p:nvPicPr>
        <p:blipFill>
          <a:blip r:embed="rId17" cstate="print"/>
          <a:stretch>
            <a:fillRect/>
          </a:stretch>
        </p:blipFill>
        <p:spPr>
          <a:xfrm>
            <a:off x="8001000" y="3505200"/>
            <a:ext cx="838200" cy="471487"/>
          </a:xfrm>
          <a:prstGeom prst="rect">
            <a:avLst/>
          </a:prstGeom>
          <a:ln>
            <a:solidFill>
              <a:srgbClr val="A6A6A6"/>
            </a:solidFill>
          </a:ln>
          <a:effectLst>
            <a:outerShdw blurRad="50800" dist="38100" dir="2700000">
              <a:srgbClr val="000000">
                <a:alpha val="43000"/>
              </a:srgbClr>
            </a:outerShdw>
          </a:effectLst>
        </p:spPr>
      </p:pic>
      <p:pic>
        <p:nvPicPr>
          <p:cNvPr id="49" name="Picture 48"/>
          <p:cNvPicPr>
            <a:picLocks noChangeAspect="1"/>
          </p:cNvPicPr>
          <p:nvPr/>
        </p:nvPicPr>
        <p:blipFill>
          <a:blip r:embed="rId18" cstate="print"/>
          <a:stretch>
            <a:fillRect/>
          </a:stretch>
        </p:blipFill>
        <p:spPr>
          <a:xfrm>
            <a:off x="7543800" y="3810000"/>
            <a:ext cx="761905" cy="673016"/>
          </a:xfrm>
          <a:prstGeom prst="rect">
            <a:avLst/>
          </a:prstGeom>
          <a:ln>
            <a:solidFill>
              <a:srgbClr val="A6A6A6"/>
            </a:solidFill>
          </a:ln>
          <a:effectLst>
            <a:outerShdw blurRad="50800" dist="38100" dir="2700000">
              <a:srgbClr val="000000">
                <a:alpha val="43000"/>
              </a:srgbClr>
            </a:outerShdw>
          </a:effectLst>
        </p:spPr>
      </p:pic>
      <p:pic>
        <p:nvPicPr>
          <p:cNvPr id="43" name="Picture 42"/>
          <p:cNvPicPr>
            <a:picLocks noChangeAspect="1"/>
          </p:cNvPicPr>
          <p:nvPr/>
        </p:nvPicPr>
        <p:blipFill>
          <a:blip r:embed="rId19" cstate="print"/>
          <a:stretch>
            <a:fillRect/>
          </a:stretch>
        </p:blipFill>
        <p:spPr>
          <a:xfrm>
            <a:off x="6400800" y="3429000"/>
            <a:ext cx="771525" cy="457200"/>
          </a:xfrm>
          <a:prstGeom prst="rect">
            <a:avLst/>
          </a:prstGeom>
          <a:ln>
            <a:solidFill>
              <a:srgbClr val="A6A6A6"/>
            </a:solidFill>
          </a:ln>
          <a:effectLst>
            <a:outerShdw blurRad="50800" dist="38100" dir="2700000">
              <a:srgbClr val="000000">
                <a:alpha val="43000"/>
              </a:srgbClr>
            </a:outerShdw>
          </a:effectLst>
        </p:spPr>
      </p:pic>
      <p:pic>
        <p:nvPicPr>
          <p:cNvPr id="44" name="Picture 43"/>
          <p:cNvPicPr>
            <a:picLocks noChangeAspect="1"/>
          </p:cNvPicPr>
          <p:nvPr/>
        </p:nvPicPr>
        <p:blipFill>
          <a:blip r:embed="rId20" cstate="print"/>
          <a:stretch>
            <a:fillRect/>
          </a:stretch>
        </p:blipFill>
        <p:spPr>
          <a:xfrm>
            <a:off x="2667000" y="4038600"/>
            <a:ext cx="448296" cy="587631"/>
          </a:xfrm>
          <a:prstGeom prst="rect">
            <a:avLst/>
          </a:prstGeom>
        </p:spPr>
      </p:pic>
      <p:pic>
        <p:nvPicPr>
          <p:cNvPr id="50" name="Picture 49"/>
          <p:cNvPicPr>
            <a:picLocks noChangeAspect="1"/>
          </p:cNvPicPr>
          <p:nvPr/>
        </p:nvPicPr>
        <p:blipFill>
          <a:blip r:embed="rId21" cstate="print"/>
          <a:stretch>
            <a:fillRect/>
          </a:stretch>
        </p:blipFill>
        <p:spPr>
          <a:xfrm>
            <a:off x="6934200" y="4038600"/>
            <a:ext cx="457200" cy="599303"/>
          </a:xfrm>
          <a:prstGeom prst="rect">
            <a:avLst/>
          </a:prstGeom>
        </p:spPr>
      </p:pic>
      <p:pic>
        <p:nvPicPr>
          <p:cNvPr id="51" name="Picture 50"/>
          <p:cNvPicPr>
            <a:picLocks noChangeAspect="1"/>
          </p:cNvPicPr>
          <p:nvPr/>
        </p:nvPicPr>
        <p:blipFill>
          <a:blip r:embed="rId22" cstate="print"/>
          <a:stretch>
            <a:fillRect/>
          </a:stretch>
        </p:blipFill>
        <p:spPr>
          <a:xfrm>
            <a:off x="8610600" y="3962400"/>
            <a:ext cx="533400" cy="699187"/>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1102579"/>
            <a:ext cx="7715304" cy="4401205"/>
          </a:xfrm>
          <a:prstGeom prst="rect">
            <a:avLst/>
          </a:prstGeom>
          <a:noFill/>
        </p:spPr>
        <p:txBody>
          <a:bodyPr wrap="square" rtlCol="0">
            <a:spAutoFit/>
          </a:bodyPr>
          <a:lstStyle/>
          <a:p>
            <a:pPr marL="266700" indent="-266700">
              <a:buFont typeface="Arial"/>
              <a:buChar char="•"/>
            </a:pPr>
            <a:r>
              <a:rPr lang="en-GB" sz="2000" dirty="0" smtClean="0"/>
              <a:t>Students given handouts from lectures on innovation, market research, project management, project finance, and feasibility studies given to chemistry students at a UK University in 2012</a:t>
            </a:r>
          </a:p>
          <a:p>
            <a:pPr marL="723900" lvl="1" indent="-266700">
              <a:buFont typeface="Arial" pitchFamily="34" charset="0"/>
              <a:buChar char="•"/>
            </a:pPr>
            <a:r>
              <a:rPr lang="en-GB" sz="2000" dirty="0" smtClean="0"/>
              <a:t>Parts of these lectures are available as videos</a:t>
            </a:r>
          </a:p>
          <a:p>
            <a:pPr marL="266700" indent="-266700">
              <a:buFont typeface="Arial" pitchFamily="34" charset="0"/>
              <a:buChar char="•"/>
            </a:pPr>
            <a:endParaRPr lang="en-GB" sz="2000" dirty="0" smtClean="0"/>
          </a:p>
          <a:p>
            <a:pPr marL="266700" indent="-266700">
              <a:buFont typeface="Arial" pitchFamily="34" charset="0"/>
              <a:buChar char="•"/>
            </a:pPr>
            <a:endParaRPr lang="en-GB" sz="2000" dirty="0" smtClean="0"/>
          </a:p>
          <a:p>
            <a:pPr marL="266700" indent="-266700">
              <a:buFont typeface="Arial" pitchFamily="34" charset="0"/>
              <a:buChar char="•"/>
            </a:pPr>
            <a:endParaRPr lang="en-GB" sz="2000" dirty="0" smtClean="0"/>
          </a:p>
          <a:p>
            <a:pPr marL="266700" indent="-266700">
              <a:buFont typeface="Arial" pitchFamily="34" charset="0"/>
              <a:buChar char="•"/>
            </a:pPr>
            <a:endParaRPr lang="en-GB" sz="2000" dirty="0" smtClean="0"/>
          </a:p>
          <a:p>
            <a:pPr marL="266700" indent="-266700"/>
            <a:endParaRPr lang="en-GB" sz="2000" dirty="0" smtClean="0"/>
          </a:p>
          <a:p>
            <a:pPr marL="266700" indent="-266700">
              <a:buFont typeface="Arial" pitchFamily="34" charset="0"/>
              <a:buChar char="•"/>
            </a:pPr>
            <a:r>
              <a:rPr lang="en-GB" sz="2000" dirty="0" smtClean="0"/>
              <a:t>There will be interactive workshops or business ‘games’ on market research, project management, and project finance that they may attend individually or as a group</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There is the Library and the Internet!</a:t>
            </a:r>
            <a:endParaRPr lang="en-GB" dirty="0"/>
          </a:p>
        </p:txBody>
      </p:sp>
      <p:pic>
        <p:nvPicPr>
          <p:cNvPr id="4" name="Picture 3"/>
          <p:cNvPicPr>
            <a:picLocks noChangeAspect="1"/>
          </p:cNvPicPr>
          <p:nvPr/>
        </p:nvPicPr>
        <p:blipFill>
          <a:blip r:embed="rId3" cstate="print"/>
          <a:stretch>
            <a:fillRect/>
          </a:stretch>
        </p:blipFill>
        <p:spPr>
          <a:xfrm>
            <a:off x="5867400" y="2438400"/>
            <a:ext cx="1676400" cy="1406112"/>
          </a:xfrm>
          <a:prstGeom prst="rect">
            <a:avLst/>
          </a:prstGeom>
          <a:ln>
            <a:solidFill>
              <a:schemeClr val="bg1">
                <a:lumMod val="65000"/>
              </a:schemeClr>
            </a:solidFill>
          </a:ln>
          <a:effectLst>
            <a:outerShdw blurRad="50800" dist="38100" dir="2700000">
              <a:srgbClr val="000000">
                <a:alpha val="43000"/>
              </a:srgbClr>
            </a:outerShdw>
          </a:effectLst>
        </p:spPr>
      </p:pic>
      <p:pic>
        <p:nvPicPr>
          <p:cNvPr id="5" name="Picture 4"/>
          <p:cNvPicPr>
            <a:picLocks noChangeAspect="1"/>
          </p:cNvPicPr>
          <p:nvPr/>
        </p:nvPicPr>
        <p:blipFill>
          <a:blip r:embed="rId4" cstate="print"/>
          <a:stretch>
            <a:fillRect/>
          </a:stretch>
        </p:blipFill>
        <p:spPr>
          <a:xfrm>
            <a:off x="5867400" y="4572000"/>
            <a:ext cx="1813559" cy="1371600"/>
          </a:xfrm>
          <a:prstGeom prst="rect">
            <a:avLst/>
          </a:prstGeom>
          <a:ln>
            <a:solidFill>
              <a:schemeClr val="bg1">
                <a:lumMod val="65000"/>
              </a:schemeClr>
            </a:solidFill>
          </a:ln>
          <a:effectLst>
            <a:outerShdw blurRad="50800" dist="38100" dir="2700000">
              <a:srgbClr val="000000">
                <a:alpha val="43000"/>
              </a:srgbClr>
            </a:outerShdw>
          </a:effectLst>
        </p:spPr>
      </p:pic>
      <p:sp>
        <p:nvSpPr>
          <p:cNvPr id="6" name="Title 5"/>
          <p:cNvSpPr>
            <a:spLocks noGrp="1"/>
          </p:cNvSpPr>
          <p:nvPr>
            <p:ph type="ctrTitle"/>
          </p:nvPr>
        </p:nvSpPr>
        <p:spPr>
          <a:xfrm>
            <a:off x="-304800" y="0"/>
            <a:ext cx="8424862" cy="762000"/>
          </a:xfrm>
        </p:spPr>
        <p:txBody>
          <a:bodyPr/>
          <a:lstStyle/>
          <a:p>
            <a:pPr marL="0" indent="0" algn="r" rtl="0" eaLnBrk="0" fontAlgn="base" hangingPunct="0">
              <a:spcBef>
                <a:spcPct val="0"/>
              </a:spcBef>
              <a:spcAft>
                <a:spcPct val="0"/>
              </a:spcAft>
              <a:buClr>
                <a:srgbClr val="97D0ED"/>
              </a:buClr>
              <a:buFont typeface="Wingdings" pitchFamily="2" charset="2"/>
              <a:buNone/>
            </a:pPr>
            <a: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t/>
            </a:r>
            <a:b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br>
            <a:r>
              <a:rPr lang="en-GB" sz="3200" i="1" dirty="0" smtClean="0">
                <a:solidFill>
                  <a:srgbClr val="003A74"/>
                </a:solidFill>
                <a:effectLst>
                  <a:outerShdw blurRad="38100" dist="38100" dir="2700000" algn="tl">
                    <a:srgbClr val="000000">
                      <a:alpha val="43137"/>
                    </a:srgbClr>
                  </a:outerShdw>
                </a:effectLst>
                <a:ea typeface="+mn-ea"/>
                <a:cs typeface="+mn-cs"/>
              </a:rPr>
              <a:t/>
            </a:r>
            <a:br>
              <a:rPr lang="en-GB" sz="3200" i="1" dirty="0" smtClean="0">
                <a:solidFill>
                  <a:srgbClr val="003A74"/>
                </a:solidFill>
                <a:effectLst>
                  <a:outerShdw blurRad="38100" dist="38100" dir="2700000" algn="tl">
                    <a:srgbClr val="000000">
                      <a:alpha val="43137"/>
                    </a:srgbClr>
                  </a:outerShdw>
                </a:effectLst>
                <a:ea typeface="+mn-ea"/>
                <a:cs typeface="+mn-cs"/>
              </a:rPr>
            </a:br>
            <a:r>
              <a:rPr lang="en-GB" sz="3200" i="1" dirty="0" smtClean="0">
                <a:solidFill>
                  <a:srgbClr val="003A74"/>
                </a:solidFill>
                <a:effectLst>
                  <a:outerShdw blurRad="38100" dist="38100" dir="2700000" algn="tl">
                    <a:srgbClr val="000000">
                      <a:alpha val="43137"/>
                    </a:srgbClr>
                  </a:outerShdw>
                </a:effectLst>
                <a:ea typeface="+mn-ea"/>
                <a:cs typeface="+mn-cs"/>
              </a:rPr>
              <a:t/>
            </a:r>
            <a:br>
              <a:rPr lang="en-GB" sz="3200" i="1" dirty="0" smtClean="0">
                <a:solidFill>
                  <a:srgbClr val="003A74"/>
                </a:solidFill>
                <a:effectLst>
                  <a:outerShdw blurRad="38100" dist="38100" dir="2700000" algn="tl">
                    <a:srgbClr val="000000">
                      <a:alpha val="43137"/>
                    </a:srgbClr>
                  </a:outerShdw>
                </a:effectLst>
                <a:ea typeface="+mn-ea"/>
                <a:cs typeface="+mn-cs"/>
              </a:rPr>
            </a:br>
            <a:r>
              <a:rPr lang="en-GB" sz="3200" i="1" dirty="0" smtClean="0">
                <a:solidFill>
                  <a:srgbClr val="003A74"/>
                </a:solidFill>
                <a:effectLst>
                  <a:outerShdw blurRad="38100" dist="38100" dir="2700000" algn="tl">
                    <a:srgbClr val="000000">
                      <a:alpha val="43137"/>
                    </a:srgbClr>
                  </a:outerShdw>
                </a:effectLst>
                <a:ea typeface="+mn-ea"/>
                <a:cs typeface="+mn-cs"/>
              </a:rPr>
              <a:t/>
            </a:r>
            <a:br>
              <a:rPr lang="en-GB" sz="3200" i="1" dirty="0" smtClean="0">
                <a:solidFill>
                  <a:srgbClr val="003A74"/>
                </a:solidFill>
                <a:effectLst>
                  <a:outerShdw blurRad="38100" dist="38100" dir="2700000" algn="tl">
                    <a:srgbClr val="000000">
                      <a:alpha val="43137"/>
                    </a:srgbClr>
                  </a:outerShdw>
                </a:effectLst>
                <a:ea typeface="+mn-ea"/>
                <a:cs typeface="+mn-cs"/>
              </a:rPr>
            </a:br>
            <a: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t>Student Resources</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stretch>
            <a:fillRect/>
          </a:stretch>
        </p:blipFill>
        <p:spPr>
          <a:xfrm>
            <a:off x="5943600" y="1219200"/>
            <a:ext cx="2971800" cy="1392778"/>
          </a:xfrm>
          <a:prstGeom prst="rect">
            <a:avLst/>
          </a:prstGeom>
          <a:ln>
            <a:solidFill>
              <a:srgbClr val="A6A6A6"/>
            </a:solidFill>
          </a:ln>
          <a:effectLst>
            <a:outerShdw blurRad="50800" dist="38100" dir="2700000">
              <a:srgbClr val="000000">
                <a:alpha val="43000"/>
              </a:srgbClr>
            </a:outerShdw>
          </a:effectLst>
        </p:spPr>
      </p:pic>
      <p:pic>
        <p:nvPicPr>
          <p:cNvPr id="5" name="Picture 4"/>
          <p:cNvPicPr>
            <a:picLocks noChangeAspect="1"/>
          </p:cNvPicPr>
          <p:nvPr/>
        </p:nvPicPr>
        <p:blipFill>
          <a:blip r:embed="rId4" cstate="print"/>
          <a:stretch>
            <a:fillRect/>
          </a:stretch>
        </p:blipFill>
        <p:spPr>
          <a:xfrm>
            <a:off x="6781800" y="3124200"/>
            <a:ext cx="1883376" cy="2755900"/>
          </a:xfrm>
          <a:prstGeom prst="rect">
            <a:avLst/>
          </a:prstGeom>
          <a:effectLst>
            <a:outerShdw blurRad="50800" dist="38100" dir="2700000">
              <a:srgbClr val="000000">
                <a:alpha val="43000"/>
              </a:srgbClr>
            </a:outerShdw>
          </a:effectLst>
        </p:spPr>
      </p:pic>
      <p:sp>
        <p:nvSpPr>
          <p:cNvPr id="9" name="TextBox 8"/>
          <p:cNvSpPr txBox="1"/>
          <p:nvPr/>
        </p:nvSpPr>
        <p:spPr>
          <a:xfrm>
            <a:off x="304800" y="838200"/>
            <a:ext cx="6248400" cy="3816429"/>
          </a:xfrm>
          <a:prstGeom prst="rect">
            <a:avLst/>
          </a:prstGeom>
          <a:noFill/>
        </p:spPr>
        <p:txBody>
          <a:bodyPr wrap="square" rtlCol="0">
            <a:spAutoFit/>
          </a:bodyPr>
          <a:lstStyle/>
          <a:p>
            <a:pPr marL="266700" indent="-266700">
              <a:buFont typeface="Arial"/>
              <a:buChar char="•"/>
            </a:pPr>
            <a:r>
              <a:rPr lang="en-GB" sz="2000" dirty="0" smtClean="0"/>
              <a:t>Paper: Great Mistakes in Technology Commercialisation</a:t>
            </a:r>
          </a:p>
          <a:p>
            <a:pPr marL="723900" lvl="1" indent="-266700">
              <a:buFont typeface="Arial" pitchFamily="34" charset="0"/>
              <a:buChar char="•"/>
            </a:pPr>
            <a:r>
              <a:rPr lang="en-US" sz="2000" i="1" dirty="0" smtClean="0"/>
              <a:t>Journal of Strategic Change, Volume 10, Number 7, pages 383-390, </a:t>
            </a:r>
          </a:p>
          <a:p>
            <a:pPr marL="723900" lvl="1" indent="-266700"/>
            <a:r>
              <a:rPr lang="en-US" sz="2000" i="1" dirty="0" smtClean="0"/>
              <a:t>	John Wiley &amp; Sons, (November 2001)</a:t>
            </a:r>
          </a:p>
          <a:p>
            <a:pPr marL="723900" lvl="1" indent="-266700">
              <a:buFont typeface="Arial" pitchFamily="34" charset="0"/>
              <a:buChar char="•"/>
            </a:pPr>
            <a:r>
              <a:rPr lang="en-US" sz="2000" dirty="0" smtClean="0">
                <a:solidFill>
                  <a:schemeClr val="accent4"/>
                </a:solidFill>
              </a:rPr>
              <a:t>Download here: </a:t>
            </a:r>
            <a:endParaRPr lang="en-GB" sz="1100" dirty="0" smtClean="0">
              <a:solidFill>
                <a:schemeClr val="accent4"/>
              </a:solidFill>
              <a:hlinkClick r:id="rId5"/>
            </a:endParaRPr>
          </a:p>
          <a:p>
            <a:pPr lvl="2">
              <a:buFont typeface="Arial" pitchFamily="34" charset="0"/>
              <a:buChar char="•"/>
            </a:pPr>
            <a:r>
              <a:rPr lang="en-GB" sz="1100" u="sng" dirty="0" smtClean="0"/>
              <a:t> </a:t>
            </a:r>
            <a:r>
              <a:rPr lang="en-GB" sz="1100" u="sng" dirty="0" smtClean="0">
                <a:solidFill>
                  <a:schemeClr val="accent4"/>
                </a:solidFill>
                <a:hlinkClick r:id="rId6"/>
              </a:rPr>
              <a:t>http://</a:t>
            </a:r>
            <a:r>
              <a:rPr lang="en-GB" sz="1100" u="sng" dirty="0" smtClean="0">
                <a:solidFill>
                  <a:schemeClr val="accent4"/>
                </a:solidFill>
                <a:hlinkClick r:id="rId6"/>
              </a:rPr>
              <a:t>www.rsc.org/learn-chemistry/content/filerepository/CMP/00/001/419/Great%20Mistakes.pdf</a:t>
            </a:r>
            <a:endParaRPr lang="en-GB" sz="1100" u="sng" dirty="0" smtClean="0">
              <a:solidFill>
                <a:schemeClr val="accent4"/>
              </a:solidFill>
            </a:endParaRPr>
          </a:p>
          <a:p>
            <a:pPr lvl="2">
              <a:buFont typeface="Arial" pitchFamily="34" charset="0"/>
              <a:buChar char="•"/>
            </a:pPr>
            <a:endParaRPr lang="en-US" sz="2000" dirty="0" smtClean="0"/>
          </a:p>
          <a:p>
            <a:pPr marL="266700" indent="-266700">
              <a:buFont typeface="Arial" pitchFamily="34" charset="0"/>
              <a:buChar char="•"/>
            </a:pPr>
            <a:r>
              <a:rPr lang="en-US" sz="2000" dirty="0" smtClean="0"/>
              <a:t>Book: Winning at New Products, Robert G Cooper</a:t>
            </a:r>
          </a:p>
          <a:p>
            <a:pPr marL="723900" lvl="1" indent="-266700">
              <a:buFont typeface="Arial" pitchFamily="34" charset="0"/>
              <a:buChar char="•"/>
            </a:pPr>
            <a:r>
              <a:rPr lang="en-US" sz="2000" dirty="0" smtClean="0"/>
              <a:t>Basic Books; 4th edition (28 July 2011)</a:t>
            </a:r>
          </a:p>
          <a:p>
            <a:pPr marL="723900" lvl="1" indent="-266700">
              <a:buFont typeface="Arial" pitchFamily="34" charset="0"/>
              <a:buChar char="•"/>
            </a:pPr>
            <a:r>
              <a:rPr lang="en-US" sz="2000" dirty="0" smtClean="0"/>
              <a:t>ISBN-13: 978-0465025787</a:t>
            </a:r>
          </a:p>
          <a:p>
            <a:pPr marL="723900" lvl="1" indent="-266700">
              <a:buFont typeface="Arial" pitchFamily="34" charset="0"/>
              <a:buChar char="•"/>
            </a:pPr>
            <a:endParaRPr lang="en-US" sz="2000" dirty="0" smtClean="0"/>
          </a:p>
        </p:txBody>
      </p:sp>
      <p:sp>
        <p:nvSpPr>
          <p:cNvPr id="10" name="TextBox 9"/>
          <p:cNvSpPr txBox="1"/>
          <p:nvPr/>
        </p:nvSpPr>
        <p:spPr>
          <a:xfrm>
            <a:off x="304800" y="4572000"/>
            <a:ext cx="6096000" cy="2000548"/>
          </a:xfrm>
          <a:prstGeom prst="rect">
            <a:avLst/>
          </a:prstGeom>
          <a:noFill/>
        </p:spPr>
        <p:txBody>
          <a:bodyPr wrap="square" rtlCol="0">
            <a:spAutoFit/>
          </a:bodyPr>
          <a:lstStyle/>
          <a:p>
            <a:pPr marL="266700" indent="-266700">
              <a:buFont typeface="Arial"/>
              <a:buChar char="•"/>
            </a:pPr>
            <a:r>
              <a:rPr lang="en-US" sz="2000" dirty="0" smtClean="0"/>
              <a:t>Journal: Chemistry World, published by Royal Society of Chemistry, all/any editions from 2010 and 2011</a:t>
            </a:r>
          </a:p>
          <a:p>
            <a:pPr marL="266700" indent="-266700">
              <a:buFont typeface="Arial"/>
              <a:buChar char="•"/>
            </a:pPr>
            <a:endParaRPr lang="en-US" sz="2000" dirty="0" smtClean="0"/>
          </a:p>
          <a:p>
            <a:pPr marL="266700" indent="-266700">
              <a:buFont typeface="Arial"/>
              <a:buChar char="•"/>
            </a:pPr>
            <a:r>
              <a:rPr lang="en-US" sz="2000" dirty="0" smtClean="0"/>
              <a:t>There are tutors with notes, hints and guidance!</a:t>
            </a:r>
            <a:endParaRPr lang="en-GB" sz="2000" dirty="0" smtClean="0"/>
          </a:p>
          <a:p>
            <a:endParaRPr lang="en-US" dirty="0"/>
          </a:p>
        </p:txBody>
      </p:sp>
      <p:sp>
        <p:nvSpPr>
          <p:cNvPr id="7" name="Title 6"/>
          <p:cNvSpPr>
            <a:spLocks noGrp="1"/>
          </p:cNvSpPr>
          <p:nvPr>
            <p:ph type="ctrTitle"/>
          </p:nvPr>
        </p:nvSpPr>
        <p:spPr>
          <a:xfrm>
            <a:off x="-228600" y="152400"/>
            <a:ext cx="8424862" cy="914400"/>
          </a:xfrm>
        </p:spPr>
        <p:txBody>
          <a:bodyPr/>
          <a:lstStyle/>
          <a:p>
            <a:pPr algn="r"/>
            <a:r>
              <a:rPr lang="en-US" sz="3200" i="1" dirty="0" smtClean="0">
                <a:solidFill>
                  <a:srgbClr val="003A74"/>
                </a:solidFill>
                <a:effectLst>
                  <a:outerShdw blurRad="50800" dist="38100" algn="tr" rotWithShape="0">
                    <a:prstClr val="black">
                      <a:alpha val="40000"/>
                    </a:prstClr>
                  </a:outerShdw>
                </a:effectLst>
                <a:latin typeface="Arial"/>
                <a:ea typeface="MS PGothic"/>
                <a:cs typeface="+mj-cs"/>
              </a:rPr>
              <a:t>Student Resources</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bwMode="auto">
          <a:xfrm rot="5400000">
            <a:off x="1638300" y="3238500"/>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3" name="Subtitle 2"/>
          <p:cNvSpPr>
            <a:spLocks noGrp="1"/>
          </p:cNvSpPr>
          <p:nvPr>
            <p:ph type="subTitle" idx="1"/>
          </p:nvPr>
        </p:nvSpPr>
        <p:spPr>
          <a:xfrm>
            <a:off x="304800" y="3810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3970317"/>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Modules</a:t>
            </a:r>
          </a:p>
          <a:p>
            <a:endParaRPr lang="en-US" sz="20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16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Task</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8" name="TextBox 7"/>
          <p:cNvSpPr txBox="1"/>
          <p:nvPr/>
        </p:nvSpPr>
        <p:spPr>
          <a:xfrm>
            <a:off x="1066800" y="3295471"/>
            <a:ext cx="1600200" cy="45720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Innovation</a:t>
            </a:r>
            <a:endParaRPr lang="en-US" i="1" dirty="0">
              <a:latin typeface="Arial"/>
              <a:cs typeface="Arial"/>
            </a:endParaRPr>
          </a:p>
        </p:txBody>
      </p:sp>
      <p:sp>
        <p:nvSpPr>
          <p:cNvPr id="9" name="TextBox 8"/>
          <p:cNvSpPr txBox="1"/>
          <p:nvPr/>
        </p:nvSpPr>
        <p:spPr>
          <a:xfrm>
            <a:off x="1219200" y="3905071"/>
            <a:ext cx="16764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Elevator Pitch </a:t>
            </a:r>
          </a:p>
          <a:p>
            <a:r>
              <a:rPr lang="en-US" sz="1800" i="1" dirty="0" smtClean="0">
                <a:solidFill>
                  <a:schemeClr val="bg1"/>
                </a:solidFill>
                <a:latin typeface="Arial"/>
                <a:cs typeface="Arial"/>
              </a:rPr>
              <a:t>on 5 Case Studies</a:t>
            </a:r>
            <a:endParaRPr lang="en-US" sz="1800" i="1" dirty="0">
              <a:solidFill>
                <a:schemeClr val="bg1"/>
              </a:solidFill>
              <a:latin typeface="Arial"/>
              <a:cs typeface="Arial"/>
            </a:endParaRPr>
          </a:p>
        </p:txBody>
      </p:sp>
      <p:sp>
        <p:nvSpPr>
          <p:cNvPr id="19" name="TextBox 18"/>
          <p:cNvSpPr txBox="1"/>
          <p:nvPr/>
        </p:nvSpPr>
        <p:spPr>
          <a:xfrm>
            <a:off x="2819400" y="2286000"/>
            <a:ext cx="30480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Project Management</a:t>
            </a:r>
            <a:endParaRPr lang="en-US" i="1" dirty="0">
              <a:latin typeface="Arial"/>
              <a:cs typeface="Arial"/>
            </a:endParaRPr>
          </a:p>
        </p:txBody>
      </p:sp>
      <p:sp>
        <p:nvSpPr>
          <p:cNvPr id="20" name="TextBox 19"/>
          <p:cNvSpPr txBox="1"/>
          <p:nvPr/>
        </p:nvSpPr>
        <p:spPr>
          <a:xfrm>
            <a:off x="2895600" y="3295471"/>
            <a:ext cx="29718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Project Finance</a:t>
            </a:r>
            <a:endParaRPr lang="en-US" i="1" dirty="0">
              <a:latin typeface="Arial"/>
              <a:cs typeface="Arial"/>
            </a:endParaRPr>
          </a:p>
        </p:txBody>
      </p:sp>
      <p:sp>
        <p:nvSpPr>
          <p:cNvPr id="21" name="TextBox 20"/>
          <p:cNvSpPr txBox="1"/>
          <p:nvPr/>
        </p:nvSpPr>
        <p:spPr>
          <a:xfrm>
            <a:off x="2971800" y="4495800"/>
            <a:ext cx="28956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Market Research</a:t>
            </a:r>
            <a:endParaRPr lang="en-US" i="1" dirty="0">
              <a:latin typeface="Arial"/>
              <a:cs typeface="Arial"/>
            </a:endParaRPr>
          </a:p>
        </p:txBody>
      </p:sp>
      <p:sp>
        <p:nvSpPr>
          <p:cNvPr id="25" name="TextBox 24"/>
          <p:cNvSpPr txBox="1"/>
          <p:nvPr/>
        </p:nvSpPr>
        <p:spPr>
          <a:xfrm>
            <a:off x="5943600" y="1923871"/>
            <a:ext cx="14478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Project schedule for 2 Case Studies</a:t>
            </a:r>
            <a:endParaRPr lang="en-US" sz="1800" i="1" dirty="0">
              <a:solidFill>
                <a:schemeClr val="bg1"/>
              </a:solidFill>
              <a:latin typeface="Arial"/>
              <a:cs typeface="Arial"/>
            </a:endParaRPr>
          </a:p>
        </p:txBody>
      </p:sp>
      <p:sp>
        <p:nvSpPr>
          <p:cNvPr id="26" name="TextBox 25"/>
          <p:cNvSpPr txBox="1"/>
          <p:nvPr/>
        </p:nvSpPr>
        <p:spPr>
          <a:xfrm>
            <a:off x="5867400" y="3219271"/>
            <a:ext cx="14478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DCF budget for 2 Case Studies</a:t>
            </a:r>
            <a:endParaRPr lang="en-US" sz="1800" i="1" dirty="0">
              <a:solidFill>
                <a:schemeClr val="bg1"/>
              </a:solidFill>
              <a:latin typeface="Arial"/>
              <a:cs typeface="Arial"/>
            </a:endParaRPr>
          </a:p>
        </p:txBody>
      </p:sp>
      <p:sp>
        <p:nvSpPr>
          <p:cNvPr id="28" name="TextBox 27"/>
          <p:cNvSpPr txBox="1"/>
          <p:nvPr/>
        </p:nvSpPr>
        <p:spPr>
          <a:xfrm>
            <a:off x="5867400" y="4438471"/>
            <a:ext cx="14478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Market report for 2 Case Studies</a:t>
            </a:r>
            <a:endParaRPr lang="en-US" sz="1800" i="1" dirty="0">
              <a:solidFill>
                <a:schemeClr val="bg1"/>
              </a:solidFill>
              <a:latin typeface="Arial"/>
              <a:cs typeface="Arial"/>
            </a:endParaRPr>
          </a:p>
        </p:txBody>
      </p:sp>
      <p:sp>
        <p:nvSpPr>
          <p:cNvPr id="29" name="TextBox 28"/>
          <p:cNvSpPr txBox="1"/>
          <p:nvPr/>
        </p:nvSpPr>
        <p:spPr>
          <a:xfrm>
            <a:off x="7467600" y="3447871"/>
            <a:ext cx="1676400" cy="175432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Feasibility Study for 2 Case Studies, 1 business plan presentation</a:t>
            </a:r>
            <a:endParaRPr lang="en-US" sz="1800" i="1" dirty="0">
              <a:solidFill>
                <a:schemeClr val="bg1"/>
              </a:solidFill>
              <a:latin typeface="Arial"/>
              <a:cs typeface="Arial"/>
            </a:endParaRPr>
          </a:p>
        </p:txBody>
      </p: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27" name="TextBox 26"/>
          <p:cNvSpPr txBox="1"/>
          <p:nvPr/>
        </p:nvSpPr>
        <p:spPr>
          <a:xfrm>
            <a:off x="7010400" y="2762071"/>
            <a:ext cx="16002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Feasibility</a:t>
            </a:r>
            <a:endParaRPr lang="en-US" i="1" dirty="0">
              <a:latin typeface="Arial"/>
              <a:cs typeface="Arial"/>
            </a:endParaRPr>
          </a:p>
        </p:txBody>
      </p:sp>
      <p:sp>
        <p:nvSpPr>
          <p:cNvPr id="52" name="TextBox 51"/>
          <p:cNvSpPr txBox="1"/>
          <p:nvPr/>
        </p:nvSpPr>
        <p:spPr>
          <a:xfrm>
            <a:off x="1600200" y="1219200"/>
            <a:ext cx="7239000" cy="400110"/>
          </a:xfrm>
          <a:prstGeom prst="rect">
            <a:avLst/>
          </a:prstGeom>
          <a:noFill/>
        </p:spPr>
        <p:txBody>
          <a:bodyPr wrap="square" rtlCol="0">
            <a:spAutoFit/>
          </a:bodyPr>
          <a:lstStyle/>
          <a:p>
            <a:r>
              <a:rPr lang="en-US" sz="2000" i="1" dirty="0" smtClean="0">
                <a:solidFill>
                  <a:schemeClr val="bg1">
                    <a:lumMod val="65000"/>
                  </a:schemeClr>
                </a:solidFill>
              </a:rPr>
              <a:t>Monday	     Tuesday     Wednesday	Thursday     Friday</a:t>
            </a:r>
          </a:p>
        </p:txBody>
      </p:sp>
      <p:sp>
        <p:nvSpPr>
          <p:cNvPr id="53" name="TextBox 52"/>
          <p:cNvSpPr txBox="1"/>
          <p:nvPr/>
        </p:nvSpPr>
        <p:spPr>
          <a:xfrm>
            <a:off x="152400" y="2590800"/>
            <a:ext cx="1600200" cy="45720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i="1" dirty="0" smtClean="0">
                <a:solidFill>
                  <a:schemeClr val="tx1">
                    <a:lumMod val="65000"/>
                    <a:lumOff val="35000"/>
                  </a:schemeClr>
                </a:solidFill>
                <a:latin typeface="Arial"/>
                <a:cs typeface="Arial"/>
              </a:rPr>
              <a:t>Briefing</a:t>
            </a:r>
            <a:endParaRPr lang="en-US" i="1" dirty="0">
              <a:solidFill>
                <a:schemeClr val="tx1">
                  <a:lumMod val="65000"/>
                  <a:lumOff val="35000"/>
                </a:schemeClr>
              </a:solidFill>
              <a:latin typeface="Arial"/>
              <a:cs typeface="Aria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bwMode="auto">
          <a:xfrm rot="5400000">
            <a:off x="572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3" name="Subtitle 2"/>
          <p:cNvSpPr>
            <a:spLocks noGrp="1"/>
          </p:cNvSpPr>
          <p:nvPr>
            <p:ph type="subTitle" idx="1"/>
          </p:nvPr>
        </p:nvSpPr>
        <p:spPr>
          <a:xfrm>
            <a:off x="0" y="3048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2554545"/>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Modules</a:t>
            </a: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Interactive ‘Games’</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19" name="TextBox 18"/>
          <p:cNvSpPr txBox="1"/>
          <p:nvPr/>
        </p:nvSpPr>
        <p:spPr>
          <a:xfrm>
            <a:off x="2819400" y="2286000"/>
            <a:ext cx="30480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Project Management</a:t>
            </a:r>
            <a:endParaRPr lang="en-US" i="1" dirty="0">
              <a:latin typeface="Arial"/>
              <a:cs typeface="Arial"/>
            </a:endParaRPr>
          </a:p>
        </p:txBody>
      </p:sp>
      <p:sp>
        <p:nvSpPr>
          <p:cNvPr id="20" name="TextBox 19"/>
          <p:cNvSpPr txBox="1"/>
          <p:nvPr/>
        </p:nvSpPr>
        <p:spPr>
          <a:xfrm>
            <a:off x="2895600" y="3295471"/>
            <a:ext cx="29718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Project Finance</a:t>
            </a:r>
            <a:endParaRPr lang="en-US" i="1" dirty="0">
              <a:latin typeface="Arial"/>
              <a:cs typeface="Arial"/>
            </a:endParaRPr>
          </a:p>
        </p:txBody>
      </p:sp>
      <p:sp>
        <p:nvSpPr>
          <p:cNvPr id="21" name="TextBox 20"/>
          <p:cNvSpPr txBox="1"/>
          <p:nvPr/>
        </p:nvSpPr>
        <p:spPr>
          <a:xfrm>
            <a:off x="2971800" y="4495800"/>
            <a:ext cx="28956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Market Research</a:t>
            </a:r>
            <a:endParaRPr lang="en-US" i="1" dirty="0">
              <a:latin typeface="Arial"/>
              <a:cs typeface="Arial"/>
            </a:endParaRPr>
          </a:p>
        </p:txBody>
      </p:sp>
      <p:sp>
        <p:nvSpPr>
          <p:cNvPr id="25" name="TextBox 24"/>
          <p:cNvSpPr txBox="1"/>
          <p:nvPr/>
        </p:nvSpPr>
        <p:spPr>
          <a:xfrm>
            <a:off x="1371600" y="2057400"/>
            <a:ext cx="1447800" cy="923330"/>
          </a:xfrm>
          <a:prstGeom prst="rect">
            <a:avLst/>
          </a:prstGeom>
          <a:gradFill flip="none" rotWithShape="1">
            <a:gsLst>
              <a:gs pos="0">
                <a:srgbClr val="FF6600"/>
              </a:gs>
              <a:gs pos="100000">
                <a:srgbClr val="FFFFFF"/>
              </a:gs>
            </a:gsLst>
            <a:lin ang="0" scaled="1"/>
            <a:tileRect/>
          </a:gra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‘Leaning Tower of Pasta’</a:t>
            </a:r>
            <a:endParaRPr lang="en-US" sz="1800" i="1" dirty="0">
              <a:solidFill>
                <a:schemeClr val="bg1"/>
              </a:solidFill>
              <a:latin typeface="Arial"/>
              <a:cs typeface="Arial"/>
            </a:endParaRPr>
          </a:p>
        </p:txBody>
      </p:sp>
      <p:sp>
        <p:nvSpPr>
          <p:cNvPr id="29" name="TextBox 28"/>
          <p:cNvSpPr txBox="1"/>
          <p:nvPr/>
        </p:nvSpPr>
        <p:spPr>
          <a:xfrm>
            <a:off x="7315200" y="3505200"/>
            <a:ext cx="16764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Business plan presentation</a:t>
            </a:r>
            <a:endParaRPr lang="en-US" sz="1800" i="1" dirty="0">
              <a:solidFill>
                <a:schemeClr val="bg1"/>
              </a:solidFill>
              <a:latin typeface="Arial"/>
              <a:cs typeface="Arial"/>
            </a:endParaRPr>
          </a:p>
        </p:txBody>
      </p: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27" name="TextBox 26"/>
          <p:cNvSpPr txBox="1"/>
          <p:nvPr/>
        </p:nvSpPr>
        <p:spPr>
          <a:xfrm>
            <a:off x="7010400" y="2762071"/>
            <a:ext cx="160020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i="1" dirty="0" smtClean="0">
                <a:latin typeface="Arial"/>
                <a:cs typeface="Arial"/>
              </a:rPr>
              <a:t>Feasibility</a:t>
            </a:r>
            <a:endParaRPr lang="en-US" i="1" dirty="0">
              <a:latin typeface="Arial"/>
              <a:cs typeface="Arial"/>
            </a:endParaRPr>
          </a:p>
        </p:txBody>
      </p:sp>
      <p:sp>
        <p:nvSpPr>
          <p:cNvPr id="52" name="TextBox 51"/>
          <p:cNvSpPr txBox="1"/>
          <p:nvPr/>
        </p:nvSpPr>
        <p:spPr>
          <a:xfrm>
            <a:off x="152400" y="1219200"/>
            <a:ext cx="8686800" cy="400110"/>
          </a:xfrm>
          <a:prstGeom prst="rect">
            <a:avLst/>
          </a:prstGeom>
          <a:noFill/>
        </p:spPr>
        <p:txBody>
          <a:bodyPr wrap="square" rtlCol="0">
            <a:spAutoFit/>
          </a:bodyPr>
          <a:lstStyle/>
          <a:p>
            <a:r>
              <a:rPr lang="en-US" sz="2000" i="1" dirty="0" smtClean="0">
                <a:solidFill>
                  <a:schemeClr val="bg1">
                    <a:lumMod val="65000"/>
                  </a:schemeClr>
                </a:solidFill>
              </a:rPr>
              <a:t>Monday	  	   Tuesday     Wednesday	Thursday     Friday</a:t>
            </a:r>
          </a:p>
        </p:txBody>
      </p:sp>
      <p:sp>
        <p:nvSpPr>
          <p:cNvPr id="22" name="TextBox 21"/>
          <p:cNvSpPr txBox="1"/>
          <p:nvPr/>
        </p:nvSpPr>
        <p:spPr>
          <a:xfrm>
            <a:off x="1371600" y="4419600"/>
            <a:ext cx="1447800" cy="923330"/>
          </a:xfrm>
          <a:prstGeom prst="rect">
            <a:avLst/>
          </a:prstGeom>
          <a:gradFill flip="none" rotWithShape="1">
            <a:gsLst>
              <a:gs pos="0">
                <a:srgbClr val="FF6600"/>
              </a:gs>
              <a:gs pos="100000">
                <a:srgbClr val="FFFFFF"/>
              </a:gs>
            </a:gsLst>
            <a:lin ang="0" scaled="1"/>
            <a:tileRect/>
          </a:gra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‘Chemistry Stock Market’</a:t>
            </a:r>
            <a:endParaRPr lang="en-US" sz="1800" i="1" dirty="0">
              <a:solidFill>
                <a:schemeClr val="bg1"/>
              </a:solidFill>
              <a:latin typeface="Arial"/>
              <a:cs typeface="Arial"/>
            </a:endParaRPr>
          </a:p>
        </p:txBody>
      </p:sp>
      <p:sp>
        <p:nvSpPr>
          <p:cNvPr id="23" name="TextBox 22"/>
          <p:cNvSpPr txBox="1"/>
          <p:nvPr/>
        </p:nvSpPr>
        <p:spPr>
          <a:xfrm>
            <a:off x="1828800" y="3200400"/>
            <a:ext cx="1600200" cy="646331"/>
          </a:xfrm>
          <a:prstGeom prst="rect">
            <a:avLst/>
          </a:prstGeom>
          <a:gradFill flip="none" rotWithShape="1">
            <a:gsLst>
              <a:gs pos="0">
                <a:srgbClr val="FF6600"/>
              </a:gs>
              <a:gs pos="100000">
                <a:srgbClr val="FFFFFF"/>
              </a:gs>
            </a:gsLst>
            <a:lin ang="0" scaled="1"/>
            <a:tileRect/>
          </a:gra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‘SmithChem &amp; </a:t>
            </a:r>
            <a:r>
              <a:rPr lang="en-US" sz="1800" i="1" dirty="0" err="1" smtClean="0">
                <a:solidFill>
                  <a:schemeClr val="bg1"/>
                </a:solidFill>
                <a:latin typeface="Arial"/>
                <a:cs typeface="Arial"/>
              </a:rPr>
              <a:t>Minigas</a:t>
            </a:r>
            <a:r>
              <a:rPr lang="en-US" sz="1800" i="1" dirty="0" smtClean="0">
                <a:solidFill>
                  <a:schemeClr val="bg1"/>
                </a:solidFill>
                <a:latin typeface="Arial"/>
                <a:cs typeface="Arial"/>
              </a:rPr>
              <a:t>’</a:t>
            </a:r>
            <a:endParaRPr lang="en-US" sz="1800" i="1" dirty="0">
              <a:solidFill>
                <a:schemeClr val="bg1"/>
              </a:solidFill>
              <a:latin typeface="Arial"/>
              <a:cs typeface="Arial"/>
            </a:endParaRPr>
          </a:p>
        </p:txBody>
      </p:sp>
      <p:cxnSp>
        <p:nvCxnSpPr>
          <p:cNvPr id="26" name="Straight Connector 25"/>
          <p:cNvCxnSpPr/>
          <p:nvPr/>
        </p:nvCxnSpPr>
        <p:spPr bwMode="auto">
          <a:xfrm flipV="1">
            <a:off x="1219200" y="3124200"/>
            <a:ext cx="381000" cy="228600"/>
          </a:xfrm>
          <a:prstGeom prst="line">
            <a:avLst/>
          </a:prstGeom>
          <a:solidFill>
            <a:schemeClr val="accent1"/>
          </a:solidFill>
          <a:ln w="28575" cap="flat" cmpd="sng" algn="ctr">
            <a:solidFill>
              <a:srgbClr val="FF6600"/>
            </a:solidFill>
            <a:prstDash val="solid"/>
            <a:round/>
            <a:headEnd type="none" w="med" len="med"/>
            <a:tailEnd type="none" w="med" len="med"/>
          </a:ln>
          <a:effectLst/>
        </p:spPr>
      </p:cxnSp>
      <p:cxnSp>
        <p:nvCxnSpPr>
          <p:cNvPr id="30" name="Straight Connector 29"/>
          <p:cNvCxnSpPr/>
          <p:nvPr/>
        </p:nvCxnSpPr>
        <p:spPr bwMode="auto">
          <a:xfrm>
            <a:off x="1219200" y="3429000"/>
            <a:ext cx="457200" cy="1588"/>
          </a:xfrm>
          <a:prstGeom prst="line">
            <a:avLst/>
          </a:prstGeom>
          <a:solidFill>
            <a:schemeClr val="accent1"/>
          </a:solidFill>
          <a:ln w="28575" cap="flat" cmpd="sng" algn="ctr">
            <a:solidFill>
              <a:srgbClr val="FF6600"/>
            </a:solidFill>
            <a:prstDash val="solid"/>
            <a:round/>
            <a:headEnd type="none" w="med" len="med"/>
            <a:tailEnd type="none" w="med" len="med"/>
          </a:ln>
          <a:effectLst/>
        </p:spPr>
      </p:cxnSp>
      <p:cxnSp>
        <p:nvCxnSpPr>
          <p:cNvPr id="37" name="Straight Connector 36"/>
          <p:cNvCxnSpPr/>
          <p:nvPr/>
        </p:nvCxnSpPr>
        <p:spPr bwMode="auto">
          <a:xfrm rot="16200000" flipH="1">
            <a:off x="1066800" y="3657600"/>
            <a:ext cx="609600" cy="304800"/>
          </a:xfrm>
          <a:prstGeom prst="line">
            <a:avLst/>
          </a:prstGeom>
          <a:solidFill>
            <a:schemeClr val="accent1"/>
          </a:solidFill>
          <a:ln w="28575" cap="flat" cmpd="sng" algn="ctr">
            <a:solidFill>
              <a:srgbClr val="FF6600"/>
            </a:solidFill>
            <a:prstDash val="solid"/>
            <a:round/>
            <a:headEnd type="none" w="med" len="med"/>
            <a:tailEnd type="none" w="med" len="med"/>
          </a:ln>
          <a:effectLst/>
        </p:spPr>
      </p:cxn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bwMode="auto">
          <a:xfrm rot="5400000">
            <a:off x="572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3" name="Subtitle 2"/>
          <p:cNvSpPr>
            <a:spLocks noGrp="1"/>
          </p:cNvSpPr>
          <p:nvPr>
            <p:ph type="subTitle" idx="1"/>
          </p:nvPr>
        </p:nvSpPr>
        <p:spPr>
          <a:xfrm>
            <a:off x="0" y="3810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2554545"/>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Modules</a:t>
            </a: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Interactive ‘Games’</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9" name="TextBox 28"/>
          <p:cNvSpPr txBox="1"/>
          <p:nvPr/>
        </p:nvSpPr>
        <p:spPr>
          <a:xfrm>
            <a:off x="7315200" y="3505200"/>
            <a:ext cx="16764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Business plan presentation</a:t>
            </a:r>
            <a:endParaRPr lang="en-US" sz="1800" i="1" dirty="0">
              <a:solidFill>
                <a:schemeClr val="bg1"/>
              </a:solidFill>
              <a:latin typeface="Arial"/>
              <a:cs typeface="Arial"/>
            </a:endParaRPr>
          </a:p>
        </p:txBody>
      </p: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52" name="TextBox 51"/>
          <p:cNvSpPr txBox="1"/>
          <p:nvPr/>
        </p:nvSpPr>
        <p:spPr>
          <a:xfrm>
            <a:off x="152400" y="1219200"/>
            <a:ext cx="8686800" cy="400110"/>
          </a:xfrm>
          <a:prstGeom prst="rect">
            <a:avLst/>
          </a:prstGeom>
          <a:noFill/>
        </p:spPr>
        <p:txBody>
          <a:bodyPr wrap="square" rtlCol="0">
            <a:spAutoFit/>
          </a:bodyPr>
          <a:lstStyle/>
          <a:p>
            <a:r>
              <a:rPr lang="en-US" sz="2000" i="1" dirty="0" smtClean="0">
                <a:solidFill>
                  <a:schemeClr val="bg1">
                    <a:lumMod val="65000"/>
                  </a:schemeClr>
                </a:solidFill>
              </a:rPr>
              <a:t>Monday	  	   Tuesday     Wednesday	Thursday     Friday</a:t>
            </a:r>
          </a:p>
        </p:txBody>
      </p:sp>
      <p:cxnSp>
        <p:nvCxnSpPr>
          <p:cNvPr id="28" name="Straight Arrow Connector 27"/>
          <p:cNvCxnSpPr/>
          <p:nvPr/>
        </p:nvCxnSpPr>
        <p:spPr bwMode="auto">
          <a:xfrm>
            <a:off x="2743200" y="5105400"/>
            <a:ext cx="990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pic>
        <p:nvPicPr>
          <p:cNvPr id="30" name="Picture 29" descr="IMAG0342.jpg"/>
          <p:cNvPicPr>
            <a:picLocks noChangeAspect="1"/>
          </p:cNvPicPr>
          <p:nvPr/>
        </p:nvPicPr>
        <p:blipFill>
          <a:blip r:embed="rId2" cstate="print"/>
          <a:stretch>
            <a:fillRect/>
          </a:stretch>
        </p:blipFill>
        <p:spPr>
          <a:xfrm>
            <a:off x="1752600" y="1600200"/>
            <a:ext cx="6934200" cy="4622800"/>
          </a:xfrm>
          <a:prstGeom prst="rect">
            <a:avLst/>
          </a:prstGeom>
        </p:spPr>
      </p:pic>
      <p:sp>
        <p:nvSpPr>
          <p:cNvPr id="22" name="TextBox 21"/>
          <p:cNvSpPr txBox="1"/>
          <p:nvPr/>
        </p:nvSpPr>
        <p:spPr>
          <a:xfrm>
            <a:off x="3505200" y="1752600"/>
            <a:ext cx="3048000" cy="923330"/>
          </a:xfrm>
          <a:prstGeom prst="rect">
            <a:avLst/>
          </a:prstGeom>
          <a:gradFill flip="none" rotWithShape="1">
            <a:gsLst>
              <a:gs pos="83000">
                <a:srgbClr val="FF6600"/>
              </a:gs>
              <a:gs pos="100000">
                <a:srgbClr val="FFFFFF"/>
              </a:gs>
            </a:gsLst>
            <a:lin ang="19380000" scaled="0"/>
            <a:tileRect/>
          </a:gra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‘Chemistry Stock Market’ – introduces facts about the markets for the case studies </a:t>
            </a:r>
            <a:endParaRPr lang="en-US" sz="1800" i="1" dirty="0">
              <a:solidFill>
                <a:schemeClr val="bg1"/>
              </a:solidFill>
              <a:latin typeface="Arial"/>
              <a:cs typeface="Arial"/>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bwMode="auto">
          <a:xfrm rot="5400000">
            <a:off x="572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3" name="Subtitle 2"/>
          <p:cNvSpPr>
            <a:spLocks noGrp="1"/>
          </p:cNvSpPr>
          <p:nvPr>
            <p:ph type="subTitle" idx="1"/>
          </p:nvPr>
        </p:nvSpPr>
        <p:spPr>
          <a:xfrm>
            <a:off x="-228600" y="3810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2554545"/>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Modules</a:t>
            </a: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Interactive ‘Games’</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9" name="TextBox 28"/>
          <p:cNvSpPr txBox="1"/>
          <p:nvPr/>
        </p:nvSpPr>
        <p:spPr>
          <a:xfrm>
            <a:off x="7315200" y="3505200"/>
            <a:ext cx="16764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Business plan presentation</a:t>
            </a:r>
            <a:endParaRPr lang="en-US" sz="1800" i="1" dirty="0">
              <a:solidFill>
                <a:schemeClr val="bg1"/>
              </a:solidFill>
              <a:latin typeface="Arial"/>
              <a:cs typeface="Arial"/>
            </a:endParaRPr>
          </a:p>
        </p:txBody>
      </p: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52" name="TextBox 51"/>
          <p:cNvSpPr txBox="1"/>
          <p:nvPr/>
        </p:nvSpPr>
        <p:spPr>
          <a:xfrm>
            <a:off x="152400" y="1219200"/>
            <a:ext cx="8686800" cy="400110"/>
          </a:xfrm>
          <a:prstGeom prst="rect">
            <a:avLst/>
          </a:prstGeom>
          <a:noFill/>
        </p:spPr>
        <p:txBody>
          <a:bodyPr wrap="square" rtlCol="0">
            <a:spAutoFit/>
          </a:bodyPr>
          <a:lstStyle/>
          <a:p>
            <a:r>
              <a:rPr lang="en-US" sz="2000" i="1" dirty="0" smtClean="0">
                <a:solidFill>
                  <a:schemeClr val="bg1">
                    <a:lumMod val="65000"/>
                  </a:schemeClr>
                </a:solidFill>
              </a:rPr>
              <a:t>Monday	  	   Tuesday     Wednesday	Thursday     Friday</a:t>
            </a:r>
          </a:p>
        </p:txBody>
      </p:sp>
      <p:pic>
        <p:nvPicPr>
          <p:cNvPr id="16" name="Picture 15" descr="SmallPasta.jpg"/>
          <p:cNvPicPr>
            <a:picLocks noChangeAspect="1"/>
          </p:cNvPicPr>
          <p:nvPr/>
        </p:nvPicPr>
        <p:blipFill>
          <a:blip r:embed="rId2" cstate="print"/>
          <a:stretch>
            <a:fillRect/>
          </a:stretch>
        </p:blipFill>
        <p:spPr>
          <a:xfrm>
            <a:off x="2247722" y="1752600"/>
            <a:ext cx="6854430" cy="4572000"/>
          </a:xfrm>
          <a:prstGeom prst="rect">
            <a:avLst/>
          </a:prstGeom>
        </p:spPr>
      </p:pic>
      <p:sp>
        <p:nvSpPr>
          <p:cNvPr id="25" name="TextBox 24"/>
          <p:cNvSpPr txBox="1"/>
          <p:nvPr/>
        </p:nvSpPr>
        <p:spPr>
          <a:xfrm>
            <a:off x="3048000" y="1066800"/>
            <a:ext cx="2590800" cy="1200329"/>
          </a:xfrm>
          <a:prstGeom prst="rect">
            <a:avLst/>
          </a:prstGeom>
          <a:gradFill flip="none" rotWithShape="1">
            <a:gsLst>
              <a:gs pos="83000">
                <a:srgbClr val="FF6600"/>
              </a:gs>
              <a:gs pos="100000">
                <a:srgbClr val="FFFFFF"/>
              </a:gs>
            </a:gsLst>
            <a:lin ang="0" scaled="1"/>
            <a:tileRect/>
          </a:gradFil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‘Leaning Tower of Pasta’ – project management and team building game</a:t>
            </a:r>
            <a:endParaRPr lang="en-US" sz="1800" i="1" dirty="0">
              <a:solidFill>
                <a:schemeClr val="bg1"/>
              </a:solidFill>
              <a:latin typeface="Arial"/>
              <a:cs typeface="Aria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p:cNvCxnSpPr/>
          <p:nvPr/>
        </p:nvCxnSpPr>
        <p:spPr bwMode="auto">
          <a:xfrm rot="5400000">
            <a:off x="572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3" name="Subtitle 2"/>
          <p:cNvSpPr>
            <a:spLocks noGrp="1"/>
          </p:cNvSpPr>
          <p:nvPr>
            <p:ph type="subTitle" idx="1"/>
          </p:nvPr>
        </p:nvSpPr>
        <p:spPr>
          <a:xfrm>
            <a:off x="-152400" y="3810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1447800" cy="1015663"/>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648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2" name="Straight Connector 31"/>
          <p:cNvCxnSpPr/>
          <p:nvPr/>
        </p:nvCxnSpPr>
        <p:spPr bwMode="auto">
          <a:xfrm rot="5400000">
            <a:off x="3163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3" name="Straight Connector 32"/>
          <p:cNvCxnSpPr/>
          <p:nvPr/>
        </p:nvCxnSpPr>
        <p:spPr bwMode="auto">
          <a:xfrm rot="5400000">
            <a:off x="47632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cxnSp>
        <p:nvCxnSpPr>
          <p:cNvPr id="34" name="Straight Connector 33"/>
          <p:cNvCxnSpPr/>
          <p:nvPr/>
        </p:nvCxnSpPr>
        <p:spPr bwMode="auto">
          <a:xfrm rot="5400000">
            <a:off x="6211094" y="3237706"/>
            <a:ext cx="2362200" cy="1588"/>
          </a:xfrm>
          <a:prstGeom prst="line">
            <a:avLst/>
          </a:prstGeom>
          <a:solidFill>
            <a:schemeClr val="accent1"/>
          </a:solidFill>
          <a:ln w="9525" cap="flat" cmpd="sng" algn="ctr">
            <a:solidFill>
              <a:srgbClr val="FF0000"/>
            </a:solidFill>
            <a:prstDash val="sysDash"/>
            <a:round/>
            <a:headEnd type="none" w="med" len="med"/>
            <a:tailEnd type="none" w="med" len="med"/>
          </a:ln>
          <a:effectLst/>
        </p:spPr>
      </p:cxnSp>
      <p:sp>
        <p:nvSpPr>
          <p:cNvPr id="52" name="TextBox 51"/>
          <p:cNvSpPr txBox="1"/>
          <p:nvPr/>
        </p:nvSpPr>
        <p:spPr>
          <a:xfrm>
            <a:off x="152400" y="1219200"/>
            <a:ext cx="8686800" cy="400110"/>
          </a:xfrm>
          <a:prstGeom prst="rect">
            <a:avLst/>
          </a:prstGeom>
          <a:noFill/>
        </p:spPr>
        <p:txBody>
          <a:bodyPr wrap="square" rtlCol="0">
            <a:spAutoFit/>
          </a:bodyPr>
          <a:lstStyle/>
          <a:p>
            <a:r>
              <a:rPr lang="en-US" sz="2000" i="1" dirty="0" smtClean="0">
                <a:solidFill>
                  <a:schemeClr val="bg1">
                    <a:lumMod val="65000"/>
                  </a:schemeClr>
                </a:solidFill>
              </a:rPr>
              <a:t>Monday	  	   Tuesday     Wednesday	Thursday     Friday</a:t>
            </a:r>
          </a:p>
        </p:txBody>
      </p:sp>
      <p:pic>
        <p:nvPicPr>
          <p:cNvPr id="17" name="Picture 16" descr="Picture 6.png"/>
          <p:cNvPicPr>
            <a:picLocks noChangeAspect="1"/>
          </p:cNvPicPr>
          <p:nvPr/>
        </p:nvPicPr>
        <p:blipFill>
          <a:blip r:embed="rId2" cstate="print"/>
          <a:stretch>
            <a:fillRect/>
          </a:stretch>
        </p:blipFill>
        <p:spPr>
          <a:xfrm>
            <a:off x="381000" y="1295400"/>
            <a:ext cx="7464595" cy="4114800"/>
          </a:xfrm>
          <a:prstGeom prst="rect">
            <a:avLst/>
          </a:prstGeom>
        </p:spPr>
      </p:pic>
      <p:sp>
        <p:nvSpPr>
          <p:cNvPr id="18" name="TextBox 17"/>
          <p:cNvSpPr txBox="1"/>
          <p:nvPr/>
        </p:nvSpPr>
        <p:spPr>
          <a:xfrm>
            <a:off x="3429000" y="5791200"/>
            <a:ext cx="2764974" cy="461665"/>
          </a:xfrm>
          <a:prstGeom prst="rect">
            <a:avLst/>
          </a:prstGeom>
          <a:noFill/>
        </p:spPr>
        <p:txBody>
          <a:bodyPr wrap="none" rtlCol="0">
            <a:spAutoFit/>
          </a:bodyPr>
          <a:lstStyle/>
          <a:p>
            <a:r>
              <a:rPr lang="en-US" i="1" dirty="0" smtClean="0">
                <a:hlinkClick r:id="rId3"/>
              </a:rPr>
              <a:t>Watch on Youtube</a:t>
            </a:r>
            <a:endParaRPr lang="en-US" i="1" dirty="0"/>
          </a:p>
        </p:txBody>
      </p:sp>
      <p:sp>
        <p:nvSpPr>
          <p:cNvPr id="29" name="TextBox 28"/>
          <p:cNvSpPr txBox="1"/>
          <p:nvPr/>
        </p:nvSpPr>
        <p:spPr>
          <a:xfrm>
            <a:off x="4114800" y="1676400"/>
            <a:ext cx="16764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i="1" dirty="0" smtClean="0">
                <a:solidFill>
                  <a:schemeClr val="bg1"/>
                </a:solidFill>
                <a:latin typeface="Arial"/>
                <a:cs typeface="Arial"/>
              </a:rPr>
              <a:t>Business plan presentation</a:t>
            </a:r>
            <a:endParaRPr lang="en-US" sz="1800" i="1" dirty="0">
              <a:solidFill>
                <a:schemeClr val="bg1"/>
              </a:solidFill>
              <a:latin typeface="Arial"/>
              <a:cs typeface="Aria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81000"/>
            <a:ext cx="7696200"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sp>
        <p:nvSpPr>
          <p:cNvPr id="4" name="TextBox 3"/>
          <p:cNvSpPr txBox="1"/>
          <p:nvPr/>
        </p:nvSpPr>
        <p:spPr>
          <a:xfrm>
            <a:off x="0" y="1143000"/>
            <a:ext cx="2667000" cy="3170099"/>
          </a:xfrm>
          <a:prstGeom prst="rect">
            <a:avLst/>
          </a:prstGeom>
          <a:noFill/>
        </p:spPr>
        <p:txBody>
          <a:bodyPr wrap="square" rtlCol="0">
            <a:spAutoFit/>
          </a:bodyPr>
          <a:lstStyle/>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Students</a:t>
            </a: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endParaRPr lang="en-US" sz="2000" i="1" dirty="0" smtClean="0">
              <a:solidFill>
                <a:schemeClr val="bg1">
                  <a:lumMod val="65000"/>
                </a:schemeClr>
              </a:solidFill>
            </a:endParaRPr>
          </a:p>
          <a:p>
            <a:r>
              <a:rPr lang="en-US" sz="2000" i="1" dirty="0" smtClean="0">
                <a:solidFill>
                  <a:schemeClr val="bg1">
                    <a:lumMod val="65000"/>
                  </a:schemeClr>
                </a:solidFill>
              </a:rPr>
              <a:t>Issues/ Conclusions</a:t>
            </a:r>
            <a:endParaRPr lang="en-US" sz="2000" i="1" dirty="0">
              <a:solidFill>
                <a:schemeClr val="bg1">
                  <a:lumMod val="65000"/>
                </a:schemeClr>
              </a:solidFill>
            </a:endParaRPr>
          </a:p>
        </p:txBody>
      </p:sp>
      <p:cxnSp>
        <p:nvCxnSpPr>
          <p:cNvPr id="6" name="Straight Connector 5"/>
          <p:cNvCxnSpPr/>
          <p:nvPr/>
        </p:nvCxnSpPr>
        <p:spPr bwMode="auto">
          <a:xfrm>
            <a:off x="0" y="17526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37338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52" name="TextBox 51"/>
          <p:cNvSpPr txBox="1"/>
          <p:nvPr/>
        </p:nvSpPr>
        <p:spPr>
          <a:xfrm>
            <a:off x="152400" y="1219200"/>
            <a:ext cx="8686800" cy="400110"/>
          </a:xfrm>
          <a:prstGeom prst="rect">
            <a:avLst/>
          </a:prstGeom>
          <a:noFill/>
        </p:spPr>
        <p:txBody>
          <a:bodyPr wrap="square" rtlCol="0">
            <a:spAutoFit/>
          </a:bodyPr>
          <a:lstStyle/>
          <a:p>
            <a:pPr algn="ctr"/>
            <a:r>
              <a:rPr lang="en-US" sz="2000" i="1" dirty="0" smtClean="0">
                <a:solidFill>
                  <a:schemeClr val="bg1">
                    <a:lumMod val="65000"/>
                  </a:schemeClr>
                </a:solidFill>
              </a:rPr>
              <a:t>Student Comments and Conclusions</a:t>
            </a:r>
          </a:p>
        </p:txBody>
      </p:sp>
      <p:sp>
        <p:nvSpPr>
          <p:cNvPr id="17" name="Rounded Rectangular Callout 16"/>
          <p:cNvSpPr/>
          <p:nvPr/>
        </p:nvSpPr>
        <p:spPr bwMode="auto">
          <a:xfrm>
            <a:off x="533400" y="2057400"/>
            <a:ext cx="2590800" cy="1371600"/>
          </a:xfrm>
          <a:prstGeom prst="wedgeRoundRectCallout">
            <a:avLst>
              <a:gd name="adj1" fmla="val -37500"/>
              <a:gd name="adj2" fmla="val 7291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ea typeface="MS PGothic" pitchFamily="34" charset="-128"/>
              </a:rPr>
              <a:t>That was much harder than a normal week!</a:t>
            </a:r>
          </a:p>
        </p:txBody>
      </p:sp>
      <p:sp>
        <p:nvSpPr>
          <p:cNvPr id="18" name="Rounded Rectangular Callout 17"/>
          <p:cNvSpPr/>
          <p:nvPr/>
        </p:nvSpPr>
        <p:spPr bwMode="auto">
          <a:xfrm>
            <a:off x="2667000" y="1828800"/>
            <a:ext cx="2286000" cy="990600"/>
          </a:xfrm>
          <a:prstGeom prst="wedgeRoundRectCallout">
            <a:avLst>
              <a:gd name="adj1" fmla="val -37500"/>
              <a:gd name="adj2" fmla="val 72917"/>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Arial" charset="0"/>
                <a:ea typeface="MS PGothic" pitchFamily="34" charset="-128"/>
              </a:rPr>
              <a:t>(But it was so much fun!)</a:t>
            </a:r>
          </a:p>
        </p:txBody>
      </p:sp>
      <p:sp>
        <p:nvSpPr>
          <p:cNvPr id="19" name="TextBox 18"/>
          <p:cNvSpPr txBox="1"/>
          <p:nvPr/>
        </p:nvSpPr>
        <p:spPr>
          <a:xfrm>
            <a:off x="609600" y="4343400"/>
            <a:ext cx="7543800" cy="1938992"/>
          </a:xfrm>
          <a:prstGeom prst="rect">
            <a:avLst/>
          </a:prstGeom>
          <a:noFill/>
        </p:spPr>
        <p:txBody>
          <a:bodyPr wrap="square" rtlCol="0">
            <a:spAutoFit/>
          </a:bodyPr>
          <a:lstStyle/>
          <a:p>
            <a:r>
              <a:rPr lang="en-US" dirty="0" smtClean="0"/>
              <a:t>Material seemed to work well -  students learned a lot</a:t>
            </a:r>
          </a:p>
          <a:p>
            <a:endParaRPr lang="en-US" dirty="0" smtClean="0"/>
          </a:p>
          <a:p>
            <a:r>
              <a:rPr lang="en-US" dirty="0" smtClean="0"/>
              <a:t>Students felt tasks generally fair, but need to be told to use tutors</a:t>
            </a:r>
          </a:p>
          <a:p>
            <a:r>
              <a:rPr lang="en-US" dirty="0" smtClean="0"/>
              <a:t>	- its OK to ask for help!</a:t>
            </a:r>
          </a:p>
        </p:txBody>
      </p:sp>
      <p:sp>
        <p:nvSpPr>
          <p:cNvPr id="13" name="Rounded Rectangular Callout 12"/>
          <p:cNvSpPr/>
          <p:nvPr/>
        </p:nvSpPr>
        <p:spPr bwMode="auto">
          <a:xfrm>
            <a:off x="3657600" y="2590800"/>
            <a:ext cx="3581400" cy="1676400"/>
          </a:xfrm>
          <a:prstGeom prst="wedgeRoundRectCallout">
            <a:avLst>
              <a:gd name="adj1" fmla="val 39912"/>
              <a:gd name="adj2" fmla="val 60271"/>
              <a:gd name="adj3" fmla="val 16667"/>
            </a:avLst>
          </a:prstGeom>
          <a:solidFill>
            <a:srgbClr val="E19699"/>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r>
              <a:rPr lang="en-GB" sz="2000" i="1" dirty="0" smtClean="0">
                <a:latin typeface="Arial"/>
                <a:cs typeface="Arial"/>
              </a:rPr>
              <a:t>the second time we had to build the tower helped us understand the weaving of a team and the value of allocating work individually</a:t>
            </a:r>
            <a:r>
              <a:rPr lang="en-GB" sz="2000" dirty="0" smtClean="0">
                <a:latin typeface="Arial"/>
                <a:cs typeface="Arial"/>
              </a:rPr>
              <a:t> </a:t>
            </a:r>
            <a:endParaRPr kumimoji="0" lang="en-US" sz="2000" i="1" u="none" strike="noStrike" cap="none" normalizeH="0" baseline="0" dirty="0" smtClean="0">
              <a:ln>
                <a:noFill/>
              </a:ln>
              <a:solidFill>
                <a:schemeClr val="tx1"/>
              </a:solidFill>
              <a:effectLst/>
              <a:latin typeface="Arial"/>
              <a:ea typeface="MS PGothic" pitchFamily="34" charset="-128"/>
              <a:cs typeface="Arial"/>
            </a:endParaRPr>
          </a:p>
        </p:txBody>
      </p:sp>
      <p:sp>
        <p:nvSpPr>
          <p:cNvPr id="10" name="Rounded Rectangular Callout 9"/>
          <p:cNvSpPr/>
          <p:nvPr/>
        </p:nvSpPr>
        <p:spPr bwMode="auto">
          <a:xfrm>
            <a:off x="5943600" y="1676400"/>
            <a:ext cx="2667000" cy="1143000"/>
          </a:xfrm>
          <a:prstGeom prst="wedgeRoundRectCallout">
            <a:avLst>
              <a:gd name="adj1" fmla="val 44167"/>
              <a:gd name="adj2" fmla="val 71635"/>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r>
              <a:rPr lang="en-GB" sz="2000" i="1" dirty="0" smtClean="0">
                <a:latin typeface="Arial"/>
                <a:cs typeface="Arial"/>
              </a:rPr>
              <a:t>I understand the difference between profit and cash flow!</a:t>
            </a:r>
            <a:endParaRPr kumimoji="0" lang="en-US" sz="2000" b="0" i="1" u="none" strike="noStrike" cap="none" normalizeH="0" baseline="0" dirty="0" smtClean="0">
              <a:ln>
                <a:noFill/>
              </a:ln>
              <a:solidFill>
                <a:schemeClr val="tx1"/>
              </a:solidFill>
              <a:effectLst/>
              <a:latin typeface="Arial"/>
              <a:ea typeface="MS PGothic" pitchFamily="34" charset="-128"/>
              <a:cs typeface="Arial"/>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81000"/>
            <a:ext cx="8424862" cy="685800"/>
          </a:xfrm>
        </p:spPr>
        <p:txBody>
          <a:bodyPr/>
          <a:lstStyle/>
          <a:p>
            <a:pPr algn="r"/>
            <a:r>
              <a:rPr lang="en-US" i="1" dirty="0" smtClean="0">
                <a:effectLst>
                  <a:outerShdw blurRad="38100" dist="38100" dir="2700000" algn="tl">
                    <a:srgbClr val="000000">
                      <a:alpha val="43137"/>
                    </a:srgbClr>
                  </a:outerShdw>
                </a:effectLst>
              </a:rPr>
              <a:t>Trial Week</a:t>
            </a:r>
            <a:endParaRPr lang="en-US" i="1" dirty="0">
              <a:effectLst>
                <a:outerShdw blurRad="38100" dist="38100" dir="2700000" algn="tl">
                  <a:srgbClr val="000000">
                    <a:alpha val="43137"/>
                  </a:srgbClr>
                </a:outerShdw>
              </a:effectLst>
            </a:endParaRPr>
          </a:p>
        </p:txBody>
      </p:sp>
      <p:cxnSp>
        <p:nvCxnSpPr>
          <p:cNvPr id="6" name="Straight Connector 5"/>
          <p:cNvCxnSpPr/>
          <p:nvPr/>
        </p:nvCxnSpPr>
        <p:spPr bwMode="auto">
          <a:xfrm>
            <a:off x="0" y="1676400"/>
            <a:ext cx="9144000" cy="158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 name="Straight Connector 6"/>
          <p:cNvCxnSpPr/>
          <p:nvPr/>
        </p:nvCxnSpPr>
        <p:spPr bwMode="auto">
          <a:xfrm flipV="1">
            <a:off x="0" y="4267200"/>
            <a:ext cx="9144000" cy="762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52" name="TextBox 51"/>
          <p:cNvSpPr txBox="1"/>
          <p:nvPr/>
        </p:nvSpPr>
        <p:spPr>
          <a:xfrm>
            <a:off x="0" y="1066800"/>
            <a:ext cx="8686800" cy="400110"/>
          </a:xfrm>
          <a:prstGeom prst="rect">
            <a:avLst/>
          </a:prstGeom>
          <a:noFill/>
        </p:spPr>
        <p:txBody>
          <a:bodyPr wrap="square" rtlCol="0">
            <a:spAutoFit/>
          </a:bodyPr>
          <a:lstStyle/>
          <a:p>
            <a:pPr algn="ctr"/>
            <a:r>
              <a:rPr lang="en-US" sz="2000" i="1" dirty="0" smtClean="0">
                <a:solidFill>
                  <a:schemeClr val="bg1">
                    <a:lumMod val="65000"/>
                  </a:schemeClr>
                </a:solidFill>
              </a:rPr>
              <a:t>Lecturer Comments and Conclusions</a:t>
            </a:r>
          </a:p>
        </p:txBody>
      </p:sp>
      <p:sp>
        <p:nvSpPr>
          <p:cNvPr id="19" name="TextBox 18"/>
          <p:cNvSpPr txBox="1"/>
          <p:nvPr/>
        </p:nvSpPr>
        <p:spPr>
          <a:xfrm>
            <a:off x="685800" y="1676400"/>
            <a:ext cx="7543800" cy="3785652"/>
          </a:xfrm>
          <a:prstGeom prst="rect">
            <a:avLst/>
          </a:prstGeom>
          <a:noFill/>
        </p:spPr>
        <p:txBody>
          <a:bodyPr wrap="square" rtlCol="0">
            <a:spAutoFit/>
          </a:bodyPr>
          <a:lstStyle/>
          <a:p>
            <a:pPr marL="266700" indent="-266700">
              <a:buFontTx/>
              <a:buChar char="•"/>
            </a:pPr>
            <a:r>
              <a:rPr lang="en-GB" sz="2000" dirty="0" smtClean="0"/>
              <a:t>importance of allowing sufficient time for activities</a:t>
            </a:r>
          </a:p>
          <a:p>
            <a:pPr>
              <a:buFontTx/>
              <a:buChar char="•"/>
            </a:pPr>
            <a:endParaRPr lang="en-GB" sz="2000" dirty="0" smtClean="0"/>
          </a:p>
          <a:p>
            <a:pPr marL="266700" indent="-266700">
              <a:buFontTx/>
              <a:buChar char="•"/>
            </a:pPr>
            <a:r>
              <a:rPr lang="en-GB" sz="2000" dirty="0" smtClean="0"/>
              <a:t>recognise that this is very challenging for some students </a:t>
            </a:r>
          </a:p>
          <a:p>
            <a:r>
              <a:rPr lang="en-GB" sz="2000" dirty="0" smtClean="0"/>
              <a:t>	– particularly location and sifting of information</a:t>
            </a:r>
          </a:p>
          <a:p>
            <a:r>
              <a:rPr lang="en-GB" sz="2000" dirty="0" smtClean="0"/>
              <a:t> 	– very different from normal style of studying</a:t>
            </a:r>
          </a:p>
          <a:p>
            <a:endParaRPr lang="en-GB" sz="2000" dirty="0" smtClean="0"/>
          </a:p>
          <a:p>
            <a:pPr marL="266700" indent="-266700">
              <a:buFontTx/>
              <a:buChar char="•"/>
            </a:pPr>
            <a:r>
              <a:rPr lang="en-GB" sz="2000" dirty="0" smtClean="0"/>
              <a:t>provide time for reflection by students about what they have learned and achieved</a:t>
            </a:r>
          </a:p>
          <a:p>
            <a:endParaRPr lang="en-GB" sz="2000" dirty="0" smtClean="0"/>
          </a:p>
          <a:p>
            <a:pPr marL="266700" indent="-266700">
              <a:buFontTx/>
              <a:buChar char="•"/>
            </a:pPr>
            <a:r>
              <a:rPr lang="en-GB" sz="2000" dirty="0" smtClean="0"/>
              <a:t>You get a high level and quality of interaction with students both during and after the </a:t>
            </a:r>
            <a:r>
              <a:rPr lang="en-GB" sz="2000" smtClean="0"/>
              <a:t>exercise – it’s </a:t>
            </a:r>
            <a:r>
              <a:rPr lang="en-GB" sz="2000" dirty="0" smtClean="0"/>
              <a:t>thought provoking for them</a:t>
            </a:r>
            <a:endParaRPr lang="en-GB" sz="20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 y="1219200"/>
            <a:ext cx="8153400" cy="5509200"/>
          </a:xfrm>
          <a:prstGeom prst="rect">
            <a:avLst/>
          </a:prstGeom>
          <a:noFill/>
        </p:spPr>
        <p:txBody>
          <a:bodyPr wrap="square" rtlCol="0">
            <a:spAutoFit/>
          </a:bodyPr>
          <a:lstStyle/>
          <a:p>
            <a:pPr marL="0" lvl="2"/>
            <a:r>
              <a:rPr lang="en-GB" dirty="0" smtClean="0">
                <a:solidFill>
                  <a:schemeClr val="bg2">
                    <a:lumMod val="60000"/>
                    <a:lumOff val="40000"/>
                  </a:schemeClr>
                </a:solidFill>
              </a:rPr>
              <a:t>Interviews of Chemical Industry Partners</a:t>
            </a:r>
          </a:p>
          <a:p>
            <a:pPr lvl="2"/>
            <a:r>
              <a:rPr lang="en-GB" sz="2000" i="1" dirty="0" smtClean="0">
                <a:solidFill>
                  <a:schemeClr val="bg2">
                    <a:lumMod val="60000"/>
                    <a:lumOff val="40000"/>
                  </a:schemeClr>
                </a:solidFill>
              </a:rPr>
              <a:t>Procter and Gamble, Afton Chemicals (Ethyl), </a:t>
            </a:r>
            <a:r>
              <a:rPr lang="en-GB" sz="2000" i="1" dirty="0" err="1" smtClean="0">
                <a:solidFill>
                  <a:schemeClr val="bg2">
                    <a:lumMod val="60000"/>
                    <a:lumOff val="40000"/>
                  </a:schemeClr>
                </a:solidFill>
              </a:rPr>
              <a:t>Ingenza</a:t>
            </a:r>
            <a:r>
              <a:rPr lang="en-GB" sz="2000" i="1" dirty="0" smtClean="0">
                <a:solidFill>
                  <a:schemeClr val="bg2">
                    <a:lumMod val="60000"/>
                    <a:lumOff val="40000"/>
                  </a:schemeClr>
                </a:solidFill>
              </a:rPr>
              <a:t>, </a:t>
            </a:r>
            <a:r>
              <a:rPr lang="en-GB" sz="2000" i="1" dirty="0" err="1" smtClean="0">
                <a:solidFill>
                  <a:schemeClr val="bg2">
                    <a:lumMod val="60000"/>
                    <a:lumOff val="40000"/>
                  </a:schemeClr>
                </a:solidFill>
              </a:rPr>
              <a:t>Syngenta</a:t>
            </a:r>
            <a:r>
              <a:rPr lang="en-GB" sz="2000" i="1" dirty="0" smtClean="0">
                <a:solidFill>
                  <a:schemeClr val="bg2">
                    <a:lumMod val="60000"/>
                    <a:lumOff val="40000"/>
                  </a:schemeClr>
                </a:solidFill>
              </a:rPr>
              <a:t>, Sasol, comments from GSK, </a:t>
            </a:r>
            <a:r>
              <a:rPr lang="en-GB" sz="2000" i="1" dirty="0" err="1" smtClean="0">
                <a:solidFill>
                  <a:schemeClr val="bg2">
                    <a:lumMod val="60000"/>
                    <a:lumOff val="40000"/>
                  </a:schemeClr>
                </a:solidFill>
              </a:rPr>
              <a:t>Selex</a:t>
            </a:r>
            <a:r>
              <a:rPr lang="en-GB" sz="2000" i="1" dirty="0" smtClean="0">
                <a:solidFill>
                  <a:schemeClr val="bg2">
                    <a:lumMod val="60000"/>
                    <a:lumOff val="40000"/>
                  </a:schemeClr>
                </a:solidFill>
              </a:rPr>
              <a:t>-Galileo</a:t>
            </a:r>
          </a:p>
          <a:p>
            <a:pPr lvl="2"/>
            <a:r>
              <a:rPr lang="en-GB" sz="2000" i="1" dirty="0" smtClean="0">
                <a:solidFill>
                  <a:schemeClr val="bg2">
                    <a:lumMod val="60000"/>
                    <a:lumOff val="40000"/>
                  </a:schemeClr>
                </a:solidFill>
              </a:rPr>
              <a:t>		</a:t>
            </a:r>
            <a:endParaRPr lang="en-GB" dirty="0" smtClean="0">
              <a:solidFill>
                <a:schemeClr val="bg2">
                  <a:lumMod val="60000"/>
                  <a:lumOff val="40000"/>
                </a:schemeClr>
              </a:solidFill>
            </a:endParaRPr>
          </a:p>
          <a:p>
            <a:endParaRPr lang="en-GB" dirty="0" smtClean="0">
              <a:solidFill>
                <a:schemeClr val="bg2">
                  <a:lumMod val="60000"/>
                  <a:lumOff val="40000"/>
                </a:schemeClr>
              </a:solidFill>
            </a:endParaRPr>
          </a:p>
          <a:p>
            <a:r>
              <a:rPr lang="en-GB" dirty="0" smtClean="0">
                <a:solidFill>
                  <a:schemeClr val="bg2">
                    <a:lumMod val="60000"/>
                    <a:lumOff val="40000"/>
                  </a:schemeClr>
                </a:solidFill>
              </a:rPr>
              <a:t>Key findings – potential recruits need to be good at</a:t>
            </a:r>
          </a:p>
          <a:p>
            <a:r>
              <a:rPr lang="en-GB" dirty="0" smtClean="0">
                <a:solidFill>
                  <a:schemeClr val="bg2">
                    <a:lumMod val="60000"/>
                    <a:lumOff val="40000"/>
                  </a:schemeClr>
                </a:solidFill>
              </a:rPr>
              <a:t>	</a:t>
            </a:r>
            <a:r>
              <a:rPr lang="en-GB" i="1" dirty="0" smtClean="0">
                <a:solidFill>
                  <a:schemeClr val="bg2">
                    <a:lumMod val="60000"/>
                    <a:lumOff val="40000"/>
                  </a:schemeClr>
                </a:solidFill>
              </a:rPr>
              <a:t>Innovation</a:t>
            </a:r>
          </a:p>
          <a:p>
            <a:r>
              <a:rPr lang="en-GB" i="1" dirty="0" smtClean="0">
                <a:solidFill>
                  <a:schemeClr val="bg2">
                    <a:lumMod val="60000"/>
                    <a:lumOff val="40000"/>
                  </a:schemeClr>
                </a:solidFill>
              </a:rPr>
              <a:t>	Working in team based activities</a:t>
            </a:r>
          </a:p>
          <a:p>
            <a:r>
              <a:rPr lang="en-GB" i="1" dirty="0" smtClean="0">
                <a:solidFill>
                  <a:schemeClr val="bg2">
                    <a:lumMod val="60000"/>
                    <a:lumOff val="40000"/>
                  </a:schemeClr>
                </a:solidFill>
              </a:rPr>
              <a:t>	Problem solving</a:t>
            </a:r>
          </a:p>
          <a:p>
            <a:r>
              <a:rPr lang="en-GB" i="1" dirty="0" smtClean="0">
                <a:solidFill>
                  <a:schemeClr val="bg2">
                    <a:lumMod val="60000"/>
                    <a:lumOff val="40000"/>
                  </a:schemeClr>
                </a:solidFill>
              </a:rPr>
              <a:t>	Working through formal project/process systems</a:t>
            </a:r>
          </a:p>
          <a:p>
            <a:r>
              <a:rPr lang="en-GB" i="1" dirty="0" smtClean="0">
                <a:solidFill>
                  <a:schemeClr val="bg2">
                    <a:lumMod val="60000"/>
                    <a:lumOff val="40000"/>
                  </a:schemeClr>
                </a:solidFill>
              </a:rPr>
              <a:t>	Integrating their specialist knowledge with others’</a:t>
            </a:r>
          </a:p>
          <a:p>
            <a:r>
              <a:rPr lang="en-GB" i="1" dirty="0" smtClean="0">
                <a:solidFill>
                  <a:schemeClr val="bg2">
                    <a:lumMod val="60000"/>
                    <a:lumOff val="40000"/>
                  </a:schemeClr>
                </a:solidFill>
              </a:rPr>
              <a:t>	Communication Skills</a:t>
            </a:r>
          </a:p>
          <a:p>
            <a:r>
              <a:rPr lang="en-GB" dirty="0" smtClean="0"/>
              <a:t>	</a:t>
            </a:r>
          </a:p>
          <a:p>
            <a:endParaRPr lang="en-GB" dirty="0" smtClean="0"/>
          </a:p>
          <a:p>
            <a:endParaRPr lang="en-GB" dirty="0" smtClean="0"/>
          </a:p>
        </p:txBody>
      </p:sp>
      <p:sp>
        <p:nvSpPr>
          <p:cNvPr id="4" name="Title 3"/>
          <p:cNvSpPr>
            <a:spLocks noGrp="1"/>
          </p:cNvSpPr>
          <p:nvPr>
            <p:ph type="ctrTitle"/>
          </p:nvPr>
        </p:nvSpPr>
        <p:spPr>
          <a:xfrm>
            <a:off x="0" y="228600"/>
            <a:ext cx="8424862" cy="1143000"/>
          </a:xfrm>
        </p:spPr>
        <p:txBody>
          <a:bodyPr/>
          <a:lstStyle/>
          <a:p>
            <a:pPr marL="0" indent="0" algn="r" rtl="0" eaLnBrk="0" fontAlgn="base" hangingPunct="0">
              <a:spcBef>
                <a:spcPct val="0"/>
              </a:spcBef>
              <a:spcAft>
                <a:spcPct val="0"/>
              </a:spcAft>
              <a:buClr>
                <a:srgbClr val="97D0ED"/>
              </a:buClr>
              <a:buFont typeface="Wingdings" pitchFamily="2" charset="2"/>
              <a:buNone/>
            </a:pPr>
            <a:r>
              <a:rPr lang="en-US" sz="3200" i="1" dirty="0" smtClean="0">
                <a:solidFill>
                  <a:srgbClr val="003A74"/>
                </a:solidFill>
                <a:effectLst>
                  <a:outerShdw blurRad="38100" dist="38100" dir="2700000" algn="tl">
                    <a:srgbClr val="000000">
                      <a:alpha val="43137"/>
                    </a:srgbClr>
                  </a:outerShdw>
                </a:effectLst>
                <a:latin typeface="Arial" charset="0"/>
                <a:ea typeface="+mn-ea"/>
                <a:cs typeface="+mn-cs"/>
              </a:rPr>
              <a:t>What Makes for Employability?</a:t>
            </a:r>
          </a:p>
          <a:p>
            <a:endParaRPr lang="en-US" dirty="0"/>
          </a:p>
        </p:txBody>
      </p:sp>
      <p:sp>
        <p:nvSpPr>
          <p:cNvPr id="5" name="Rounded Rectangular Callout 4"/>
          <p:cNvSpPr/>
          <p:nvPr/>
        </p:nvSpPr>
        <p:spPr bwMode="auto">
          <a:xfrm>
            <a:off x="1295400" y="1600200"/>
            <a:ext cx="5867400" cy="2057400"/>
          </a:xfrm>
          <a:prstGeom prst="wedgeRoundRectCallout">
            <a:avLst>
              <a:gd name="adj1" fmla="val 42284"/>
              <a:gd name="adj2" fmla="val -90501"/>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MS PGothic" pitchFamily="34" charset="-128"/>
              </a:rPr>
              <a:t>When we were asked to develop commercial skills material by the RSC the first thing we did was to ask some important employers what they look for in their graduate recruits </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14400" y="1219201"/>
            <a:ext cx="7715304" cy="5324535"/>
          </a:xfrm>
          <a:prstGeom prst="rect">
            <a:avLst/>
          </a:prstGeom>
          <a:noFill/>
        </p:spPr>
        <p:txBody>
          <a:bodyPr wrap="square" rtlCol="0">
            <a:spAutoFit/>
          </a:bodyPr>
          <a:lstStyle/>
          <a:p>
            <a:pPr marL="266700" indent="-266700">
              <a:buFont typeface="Arial" pitchFamily="34" charset="0"/>
              <a:buChar char="•"/>
            </a:pPr>
            <a:r>
              <a:rPr lang="en-GB" sz="2000" dirty="0" smtClean="0"/>
              <a:t>We think the material (all 5 modules) could be between 20 and 30 credits</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Give a team mark for each module</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We have provided comments on where the </a:t>
            </a:r>
          </a:p>
          <a:p>
            <a:pPr marL="723900" lvl="1" indent="-266700">
              <a:buFont typeface="Arial" pitchFamily="34" charset="0"/>
              <a:buChar char="•"/>
            </a:pPr>
            <a:r>
              <a:rPr lang="en-GB" sz="2000" dirty="0" smtClean="0"/>
              <a:t>Pass/fail</a:t>
            </a:r>
          </a:p>
          <a:p>
            <a:pPr marL="723900" lvl="1" indent="-266700">
              <a:buFont typeface="Arial" pitchFamily="34" charset="0"/>
              <a:buChar char="•"/>
            </a:pPr>
            <a:r>
              <a:rPr lang="en-GB" sz="2000" dirty="0" smtClean="0"/>
              <a:t>Pass/distinction</a:t>
            </a:r>
          </a:p>
          <a:p>
            <a:pPr marL="266700" indent="-266700"/>
            <a:r>
              <a:rPr lang="en-GB" sz="2000" dirty="0" smtClean="0"/>
              <a:t>	boundaries should be – finer scoring is up to you!</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Each team is asked to suggest whether any members should be individually marked up or down</a:t>
            </a:r>
          </a:p>
          <a:p>
            <a:pPr marL="723900" lvl="1" indent="-266700">
              <a:buFont typeface="Arial" pitchFamily="34" charset="0"/>
              <a:buChar char="•"/>
            </a:pPr>
            <a:r>
              <a:rPr lang="en-GB" sz="2000" dirty="0" smtClean="0"/>
              <a:t>Team gets distinction, but ‘free-loader’ gets pass</a:t>
            </a:r>
          </a:p>
          <a:p>
            <a:pPr marL="723900" lvl="1" indent="-266700">
              <a:buFont typeface="Arial" pitchFamily="34" charset="0"/>
              <a:buChar char="•"/>
            </a:pPr>
            <a:r>
              <a:rPr lang="en-GB" sz="2000" dirty="0" smtClean="0"/>
              <a:t>Team gets pass, but outstanding contributor gets distinction</a:t>
            </a:r>
          </a:p>
          <a:p>
            <a:pPr marL="723900" lvl="1" indent="-266700">
              <a:buFont typeface="Arial" pitchFamily="34" charset="0"/>
              <a:buChar char="•"/>
            </a:pPr>
            <a:endParaRPr lang="en-GB" sz="2000" dirty="0" smtClean="0"/>
          </a:p>
          <a:p>
            <a:pPr marL="266700" indent="-266700">
              <a:buFont typeface="Arial" pitchFamily="34" charset="0"/>
              <a:buChar char="•"/>
            </a:pPr>
            <a:r>
              <a:rPr lang="en-GB" sz="2000" dirty="0" smtClean="0"/>
              <a:t>If you really need them, we have provided examples of class exams</a:t>
            </a:r>
            <a:endParaRPr lang="en-GB" dirty="0"/>
          </a:p>
        </p:txBody>
      </p:sp>
      <p:sp>
        <p:nvSpPr>
          <p:cNvPr id="4" name="Title 3"/>
          <p:cNvSpPr>
            <a:spLocks noGrp="1"/>
          </p:cNvSpPr>
          <p:nvPr>
            <p:ph type="ctrTitle"/>
          </p:nvPr>
        </p:nvSpPr>
        <p:spPr>
          <a:xfrm>
            <a:off x="228600" y="381000"/>
            <a:ext cx="8424862" cy="685800"/>
          </a:xfrm>
        </p:spPr>
        <p:txBody>
          <a:bodyPr/>
          <a:lstStyle/>
          <a:p>
            <a:pPr marL="0" indent="0" algn="r" rtl="0" eaLnBrk="0" fontAlgn="base" hangingPunct="0">
              <a:spcBef>
                <a:spcPct val="0"/>
              </a:spcBef>
              <a:spcAft>
                <a:spcPct val="0"/>
              </a:spcAft>
              <a:buClr>
                <a:srgbClr val="97D0ED"/>
              </a:buClr>
              <a:buFont typeface="Wingdings" pitchFamily="2" charset="2"/>
              <a:buNone/>
            </a:pPr>
            <a:r>
              <a:rPr lang="en-US" sz="3200" i="1" dirty="0" smtClean="0">
                <a:solidFill>
                  <a:srgbClr val="003A74"/>
                </a:solidFill>
                <a:effectLst>
                  <a:outerShdw blurRad="38100" dist="38100" dir="2700000" algn="tl">
                    <a:srgbClr val="000000">
                      <a:alpha val="43137"/>
                    </a:srgbClr>
                  </a:outerShdw>
                </a:effectLst>
                <a:latin typeface="Arial" charset="0"/>
                <a:ea typeface="+mn-ea"/>
                <a:cs typeface="+mn-cs"/>
              </a:rPr>
              <a:t>Assessment and Marking Suggestions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pPr algn="ctr" fontAlgn="base">
              <a:lnSpc>
                <a:spcPct val="80000"/>
              </a:lnSpc>
              <a:spcAft>
                <a:spcPct val="0"/>
              </a:spcAft>
              <a:defRPr/>
            </a:pPr>
            <a:r>
              <a:rPr lang="en-US" sz="3600" i="1" dirty="0" smtClean="0">
                <a:solidFill>
                  <a:schemeClr val="accent2">
                    <a:lumMod val="75000"/>
                  </a:schemeClr>
                </a:solidFill>
                <a:effectLst>
                  <a:outerShdw blurRad="38100" dist="38100" dir="2700000" algn="tl">
                    <a:srgbClr val="DDDDDD"/>
                  </a:outerShdw>
                </a:effectLst>
                <a:latin typeface="Tahoma"/>
                <a:cs typeface="Tahoma"/>
              </a:rPr>
              <a:t>F.A.Q.</a:t>
            </a:r>
          </a:p>
        </p:txBody>
      </p:sp>
      <p:sp>
        <p:nvSpPr>
          <p:cNvPr id="4" name="Rounded Rectangular Callout 3"/>
          <p:cNvSpPr/>
          <p:nvPr/>
        </p:nvSpPr>
        <p:spPr>
          <a:xfrm>
            <a:off x="4953000" y="914400"/>
            <a:ext cx="3657600" cy="1600200"/>
          </a:xfrm>
          <a:prstGeom prst="wedgeRoundRectCallout">
            <a:avLst>
              <a:gd name="adj1" fmla="val -36724"/>
              <a:gd name="adj2" fmla="val 77364"/>
              <a:gd name="adj3" fmla="val 16667"/>
            </a:avLst>
          </a:prstGeom>
          <a:solidFill>
            <a:schemeClr val="bg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smtClean="0">
              <a:solidFill>
                <a:srgbClr val="262673"/>
              </a:solidFill>
              <a:hlinkClick r:id="rId2" action="ppaction://hlinksldjump"/>
            </a:endParaRPr>
          </a:p>
          <a:p>
            <a:pPr algn="ctr"/>
            <a:r>
              <a:rPr lang="en-US" sz="2400" dirty="0" smtClean="0">
                <a:solidFill>
                  <a:srgbClr val="262673"/>
                </a:solidFill>
                <a:hlinkClick r:id="rId2" action="ppaction://hlinksldjump"/>
              </a:rPr>
              <a:t>Will there be resistance from some academics to putting skills in the curriculum ?</a:t>
            </a:r>
            <a:endParaRPr lang="en-US" sz="2400" dirty="0" smtClean="0">
              <a:solidFill>
                <a:srgbClr val="262673"/>
              </a:solidFill>
            </a:endParaRPr>
          </a:p>
          <a:p>
            <a:pPr algn="ctr"/>
            <a:endParaRPr lang="en-US" dirty="0"/>
          </a:p>
        </p:txBody>
      </p:sp>
      <p:sp>
        <p:nvSpPr>
          <p:cNvPr id="5" name="Rounded Rectangular Callout 4"/>
          <p:cNvSpPr/>
          <p:nvPr/>
        </p:nvSpPr>
        <p:spPr>
          <a:xfrm>
            <a:off x="5039549" y="3116380"/>
            <a:ext cx="3647251" cy="1057134"/>
          </a:xfrm>
          <a:prstGeom prst="wedgeRoundRectCallout">
            <a:avLst>
              <a:gd name="adj1" fmla="val -36724"/>
              <a:gd name="adj2" fmla="val 77364"/>
              <a:gd name="adj3" fmla="val 16667"/>
            </a:avLst>
          </a:prstGeom>
          <a:solidFill>
            <a:srgbClr val="A3A3E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262673"/>
                </a:solidFill>
                <a:hlinkClick r:id="rId3" action="ppaction://hlinksldjump"/>
              </a:rPr>
              <a:t>Will the materials stay current and not date?</a:t>
            </a:r>
            <a:endParaRPr lang="en-US" sz="2400" dirty="0" smtClean="0">
              <a:solidFill>
                <a:srgbClr val="262673"/>
              </a:solidFill>
            </a:endParaRPr>
          </a:p>
          <a:p>
            <a:pPr algn="ctr"/>
            <a:endParaRPr lang="en-US" dirty="0"/>
          </a:p>
        </p:txBody>
      </p:sp>
      <p:sp>
        <p:nvSpPr>
          <p:cNvPr id="6" name="Rounded Rectangular Callout 5"/>
          <p:cNvSpPr/>
          <p:nvPr/>
        </p:nvSpPr>
        <p:spPr>
          <a:xfrm>
            <a:off x="4876800" y="4572000"/>
            <a:ext cx="4038600" cy="1561827"/>
          </a:xfrm>
          <a:prstGeom prst="wedgeRoundRectCallout">
            <a:avLst>
              <a:gd name="adj1" fmla="val -36724"/>
              <a:gd name="adj2" fmla="val 77364"/>
              <a:gd name="adj3" fmla="val 16667"/>
            </a:avLst>
          </a:prstGeom>
          <a:solidFill>
            <a:schemeClr val="accent1">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262673"/>
                </a:solidFill>
                <a:hlinkClick r:id="rId3" action="ppaction://hlinksldjump"/>
              </a:rPr>
              <a:t>How will you deliver the modules to other </a:t>
            </a:r>
            <a:r>
              <a:rPr lang="en-US" sz="2400" dirty="0" err="1" smtClean="0">
                <a:solidFill>
                  <a:srgbClr val="262673"/>
                </a:solidFill>
                <a:hlinkClick r:id="rId3" action="ppaction://hlinksldjump"/>
              </a:rPr>
              <a:t>HEI’s</a:t>
            </a:r>
            <a:r>
              <a:rPr lang="en-US" sz="2400" dirty="0" smtClean="0">
                <a:solidFill>
                  <a:srgbClr val="262673"/>
                </a:solidFill>
                <a:hlinkClick r:id="rId3" action="ppaction://hlinksldjump"/>
              </a:rPr>
              <a:t> after the development phase?</a:t>
            </a:r>
            <a:endParaRPr lang="en-US" sz="2400" dirty="0" smtClean="0">
              <a:solidFill>
                <a:srgbClr val="262673"/>
              </a:solidFill>
            </a:endParaRPr>
          </a:p>
          <a:p>
            <a:pPr algn="ctr"/>
            <a:endParaRPr lang="en-US" dirty="0"/>
          </a:p>
        </p:txBody>
      </p:sp>
      <p:sp>
        <p:nvSpPr>
          <p:cNvPr id="7" name="Rounded Rectangular Callout 6"/>
          <p:cNvSpPr/>
          <p:nvPr/>
        </p:nvSpPr>
        <p:spPr>
          <a:xfrm>
            <a:off x="457201" y="1417638"/>
            <a:ext cx="3415326" cy="1057134"/>
          </a:xfrm>
          <a:prstGeom prst="wedgeRoundRectCallout">
            <a:avLst>
              <a:gd name="adj1" fmla="val 37231"/>
              <a:gd name="adj2" fmla="val 73648"/>
              <a:gd name="adj3" fmla="val 16667"/>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262673"/>
                </a:solidFill>
                <a:hlinkClick r:id="rId4" action="ppaction://hlinksldjump"/>
              </a:rPr>
              <a:t>How will the courses be assessed or marked?</a:t>
            </a:r>
            <a:endParaRPr lang="en-US" sz="2400" dirty="0" smtClean="0">
              <a:solidFill>
                <a:srgbClr val="262673"/>
              </a:solidFill>
            </a:endParaRPr>
          </a:p>
          <a:p>
            <a:pPr algn="ctr"/>
            <a:endParaRPr lang="en-US" dirty="0"/>
          </a:p>
        </p:txBody>
      </p:sp>
      <p:sp>
        <p:nvSpPr>
          <p:cNvPr id="8" name="Rounded Rectangular Callout 7"/>
          <p:cNvSpPr/>
          <p:nvPr/>
        </p:nvSpPr>
        <p:spPr>
          <a:xfrm>
            <a:off x="457201" y="2819400"/>
            <a:ext cx="3415326" cy="1354115"/>
          </a:xfrm>
          <a:prstGeom prst="wedgeRoundRectCallout">
            <a:avLst>
              <a:gd name="adj1" fmla="val 40770"/>
              <a:gd name="adj2" fmla="val 76308"/>
              <a:gd name="adj3" fmla="val 16667"/>
            </a:avLst>
          </a:prstGeom>
          <a:solidFill>
            <a:srgbClr val="A3A3E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262673"/>
                </a:solidFill>
                <a:hlinkClick r:id="rId5" action="ppaction://hlinksldjump"/>
              </a:rPr>
              <a:t>How will you know if the modules have been successful?</a:t>
            </a:r>
            <a:endParaRPr lang="en-US" sz="2400" dirty="0" smtClean="0">
              <a:solidFill>
                <a:srgbClr val="262673"/>
              </a:solidFill>
            </a:endParaRPr>
          </a:p>
          <a:p>
            <a:pPr algn="ctr"/>
            <a:endParaRPr lang="en-US" dirty="0"/>
          </a:p>
        </p:txBody>
      </p:sp>
      <p:sp>
        <p:nvSpPr>
          <p:cNvPr id="9" name="Rounded Rectangular Callout 8"/>
          <p:cNvSpPr/>
          <p:nvPr/>
        </p:nvSpPr>
        <p:spPr>
          <a:xfrm>
            <a:off x="457200" y="4900650"/>
            <a:ext cx="3415326" cy="1057134"/>
          </a:xfrm>
          <a:prstGeom prst="wedgeRoundRectCallout">
            <a:avLst>
              <a:gd name="adj1" fmla="val 42539"/>
              <a:gd name="adj2" fmla="val 83557"/>
              <a:gd name="adj3" fmla="val 16667"/>
            </a:avLst>
          </a:prstGeom>
          <a:solidFill>
            <a:schemeClr val="accent1">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262673"/>
                </a:solidFill>
                <a:hlinkClick r:id="rId6" action="ppaction://hlinksldjump"/>
              </a:rPr>
              <a:t>Will they work with non-native English speakers?</a:t>
            </a:r>
            <a:endParaRPr lang="en-US" sz="2400" dirty="0" smtClean="0">
              <a:solidFill>
                <a:srgbClr val="262673"/>
              </a:solidFill>
            </a:endParaRPr>
          </a:p>
          <a:p>
            <a:pPr algn="ct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190500" y="538826"/>
            <a:ext cx="7772400" cy="5349770"/>
          </a:xfrm>
          <a:prstGeom prst="rect">
            <a:avLst/>
          </a:prstGeom>
          <a:noFill/>
          <a:ln w="12700">
            <a:noFill/>
            <a:miter lim="800000"/>
            <a:headEnd/>
            <a:tailEnd/>
          </a:ln>
          <a:effectLst/>
        </p:spPr>
        <p:txBody>
          <a:bodyPr lIns="50800" tIns="50800" rIns="50800" bIns="50800"/>
          <a:lstStyle/>
          <a:p>
            <a:pPr marL="381000" indent="-381000" defTabSz="1300163">
              <a:spcBef>
                <a:spcPct val="20000"/>
              </a:spcBef>
              <a:spcAft>
                <a:spcPts val="1200"/>
              </a:spcAft>
              <a:buSzPct val="108000"/>
              <a:buFontTx/>
              <a:buChar char="•"/>
            </a:pPr>
            <a:endParaRPr lang="en-US" sz="1100" b="0" dirty="0" smtClean="0">
              <a:solidFill>
                <a:srgbClr val="003399"/>
              </a:solidFill>
            </a:endParaRP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Transport – fuel cells  batteries (enough Li?), H</a:t>
            </a:r>
            <a:r>
              <a:rPr lang="en-GB" sz="1800" baseline="-25000" dirty="0" smtClean="0">
                <a:solidFill>
                  <a:schemeClr val="bg2">
                    <a:lumMod val="60000"/>
                    <a:lumOff val="40000"/>
                  </a:schemeClr>
                </a:solidFill>
                <a:latin typeface="Gill Sans MT" pitchFamily="34" charset="0"/>
              </a:rPr>
              <a:t>2 </a:t>
            </a:r>
            <a:r>
              <a:rPr lang="en-GB" sz="1800" dirty="0" smtClean="0">
                <a:solidFill>
                  <a:schemeClr val="bg2">
                    <a:lumMod val="60000"/>
                    <a:lumOff val="40000"/>
                  </a:schemeClr>
                </a:solidFill>
                <a:latin typeface="Gill Sans MT" pitchFamily="34" charset="0"/>
              </a:rPr>
              <a:t>storage</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CH</a:t>
            </a:r>
            <a:r>
              <a:rPr lang="en-GB" sz="1800" baseline="-25000" dirty="0" smtClean="0">
                <a:solidFill>
                  <a:schemeClr val="bg2">
                    <a:lumMod val="60000"/>
                    <a:lumOff val="40000"/>
                  </a:schemeClr>
                </a:solidFill>
                <a:latin typeface="Gill Sans MT" pitchFamily="34" charset="0"/>
              </a:rPr>
              <a:t>4</a:t>
            </a:r>
            <a:r>
              <a:rPr lang="en-GB" sz="1800" dirty="0" smtClean="0">
                <a:solidFill>
                  <a:schemeClr val="bg2">
                    <a:lumMod val="60000"/>
                    <a:lumOff val="40000"/>
                  </a:schemeClr>
                </a:solidFill>
                <a:latin typeface="Gill Sans MT" pitchFamily="34" charset="0"/>
              </a:rPr>
              <a:t> emissions (&amp; clean-up in atmosphere)</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Substitutes for rare earth magnets</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PV - efficiency, </a:t>
            </a:r>
            <a:r>
              <a:rPr lang="en-US" sz="1800" dirty="0" smtClean="0">
                <a:solidFill>
                  <a:schemeClr val="bg2">
                    <a:lumMod val="60000"/>
                    <a:lumOff val="40000"/>
                  </a:schemeClr>
                </a:solidFill>
                <a:latin typeface="Gill Sans MT" pitchFamily="34" charset="0"/>
              </a:rPr>
              <a:t>a-Si/</a:t>
            </a:r>
            <a:r>
              <a:rPr lang="en-US" sz="1800" dirty="0" err="1" smtClean="0">
                <a:solidFill>
                  <a:schemeClr val="bg2">
                    <a:lumMod val="60000"/>
                    <a:lumOff val="40000"/>
                  </a:schemeClr>
                </a:solidFill>
                <a:latin typeface="Gill Sans MT" pitchFamily="34" charset="0"/>
              </a:rPr>
              <a:t>μc</a:t>
            </a:r>
            <a:r>
              <a:rPr lang="en-US" sz="1800" dirty="0" smtClean="0">
                <a:solidFill>
                  <a:schemeClr val="bg2">
                    <a:lumMod val="60000"/>
                    <a:lumOff val="40000"/>
                  </a:schemeClr>
                </a:solidFill>
                <a:latin typeface="Gill Sans MT" pitchFamily="34" charset="0"/>
              </a:rPr>
              <a:t>-Si, </a:t>
            </a:r>
            <a:r>
              <a:rPr lang="en-US" sz="1800" dirty="0" err="1" smtClean="0">
                <a:solidFill>
                  <a:schemeClr val="bg2">
                    <a:lumMod val="60000"/>
                    <a:lumOff val="40000"/>
                  </a:schemeClr>
                </a:solidFill>
                <a:latin typeface="Gill Sans MT" pitchFamily="34" charset="0"/>
              </a:rPr>
              <a:t>CdTe</a:t>
            </a:r>
            <a:endParaRPr lang="en-GB" sz="1800" dirty="0" smtClean="0">
              <a:solidFill>
                <a:schemeClr val="bg2">
                  <a:lumMod val="60000"/>
                  <a:lumOff val="40000"/>
                </a:schemeClr>
              </a:solidFill>
              <a:latin typeface="Gill Sans MT" pitchFamily="34" charset="0"/>
            </a:endParaRP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CCS – CO</a:t>
            </a:r>
            <a:r>
              <a:rPr lang="en-GB" sz="1800" baseline="-25000" dirty="0" smtClean="0">
                <a:solidFill>
                  <a:schemeClr val="bg2">
                    <a:lumMod val="60000"/>
                    <a:lumOff val="40000"/>
                  </a:schemeClr>
                </a:solidFill>
                <a:latin typeface="Gill Sans MT" pitchFamily="34" charset="0"/>
              </a:rPr>
              <a:t>2</a:t>
            </a:r>
            <a:r>
              <a:rPr lang="en-GB" sz="1800" dirty="0" smtClean="0">
                <a:solidFill>
                  <a:schemeClr val="bg2">
                    <a:lumMod val="60000"/>
                    <a:lumOff val="40000"/>
                  </a:schemeClr>
                </a:solidFill>
                <a:latin typeface="Gill Sans MT" pitchFamily="34" charset="0"/>
              </a:rPr>
              <a:t> absorption, reservoir chemistry</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Power Transmission – spikes and troughs in supply,  super-conductors</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Building insulation – 40% UK CO</a:t>
            </a:r>
            <a:r>
              <a:rPr lang="en-GB" sz="1800" baseline="-25000" dirty="0" smtClean="0">
                <a:solidFill>
                  <a:schemeClr val="bg2">
                    <a:lumMod val="60000"/>
                    <a:lumOff val="40000"/>
                  </a:schemeClr>
                </a:solidFill>
                <a:latin typeface="Gill Sans MT" pitchFamily="34" charset="0"/>
              </a:rPr>
              <a:t>2</a:t>
            </a:r>
            <a:r>
              <a:rPr lang="en-GB" sz="1800" dirty="0" smtClean="0">
                <a:solidFill>
                  <a:schemeClr val="bg2">
                    <a:lumMod val="60000"/>
                    <a:lumOff val="40000"/>
                  </a:schemeClr>
                </a:solidFill>
                <a:latin typeface="Gill Sans MT" pitchFamily="34" charset="0"/>
              </a:rPr>
              <a:t> from buildings</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Glass - Temperature control or energy gain?</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Nitrogen fixation</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Methane Methanol conversion</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Chemical description of AGW</a:t>
            </a:r>
          </a:p>
          <a:p>
            <a:pPr marL="381000" indent="-381000" defTabSz="1300163">
              <a:spcBef>
                <a:spcPct val="20000"/>
              </a:spcBef>
              <a:spcAft>
                <a:spcPts val="1200"/>
              </a:spcAft>
              <a:buClr>
                <a:schemeClr val="bg2">
                  <a:lumMod val="60000"/>
                  <a:lumOff val="40000"/>
                </a:schemeClr>
              </a:buClr>
              <a:buSzPct val="106000"/>
              <a:buFont typeface="Arial"/>
              <a:buChar char="•"/>
            </a:pPr>
            <a:r>
              <a:rPr lang="en-GB" sz="1800" dirty="0" smtClean="0">
                <a:solidFill>
                  <a:schemeClr val="bg2">
                    <a:lumMod val="60000"/>
                    <a:lumOff val="40000"/>
                  </a:schemeClr>
                </a:solidFill>
                <a:latin typeface="Gill Sans MT" pitchFamily="34" charset="0"/>
              </a:rPr>
              <a:t>Cheaper ways to clean/</a:t>
            </a:r>
            <a:r>
              <a:rPr lang="en-GB" sz="1800" dirty="0" err="1" smtClean="0">
                <a:solidFill>
                  <a:schemeClr val="bg2">
                    <a:lumMod val="60000"/>
                    <a:lumOff val="40000"/>
                  </a:schemeClr>
                </a:solidFill>
                <a:latin typeface="Gill Sans MT" pitchFamily="34" charset="0"/>
              </a:rPr>
              <a:t>distill</a:t>
            </a:r>
            <a:r>
              <a:rPr lang="en-GB" sz="1800" dirty="0" smtClean="0">
                <a:solidFill>
                  <a:schemeClr val="bg2">
                    <a:lumMod val="60000"/>
                    <a:lumOff val="40000"/>
                  </a:schemeClr>
                </a:solidFill>
                <a:latin typeface="Gill Sans MT" pitchFamily="34" charset="0"/>
              </a:rPr>
              <a:t> water</a:t>
            </a:r>
          </a:p>
          <a:p>
            <a:pPr marL="381000" indent="-381000" defTabSz="1300163">
              <a:spcBef>
                <a:spcPct val="20000"/>
              </a:spcBef>
              <a:spcAft>
                <a:spcPts val="1200"/>
              </a:spcAft>
              <a:buSzPct val="108000"/>
              <a:buFontTx/>
              <a:buBlip>
                <a:blip r:embed="rId3"/>
              </a:buBlip>
            </a:pPr>
            <a:endParaRPr lang="en-GB" sz="20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dirty="0" smtClean="0">
              <a:solidFill>
                <a:srgbClr val="003399"/>
              </a:solidFill>
              <a:latin typeface="Gill Sans MT" pitchFamily="34" charset="0"/>
            </a:endParaRPr>
          </a:p>
        </p:txBody>
      </p:sp>
      <p:sp>
        <p:nvSpPr>
          <p:cNvPr id="5" name="Title 4"/>
          <p:cNvSpPr>
            <a:spLocks noGrp="1"/>
          </p:cNvSpPr>
          <p:nvPr>
            <p:ph type="title"/>
          </p:nvPr>
        </p:nvSpPr>
        <p:spPr>
          <a:xfrm>
            <a:off x="228600" y="228600"/>
            <a:ext cx="7886700" cy="581025"/>
          </a:xfrm>
        </p:spPr>
        <p:txBody>
          <a:bodyPr/>
          <a:lstStyle/>
          <a:p>
            <a:pPr algn="r" defTabSz="457200" rtl="0" eaLnBrk="1" latinLnBrk="0" hangingPunct="1">
              <a:lnSpc>
                <a:spcPct val="80000"/>
              </a:lnSpc>
              <a:spcBef>
                <a:spcPct val="0"/>
              </a:spcBef>
              <a:buNone/>
              <a:defRPr/>
            </a:pPr>
            <a:r>
              <a:rPr lang="en-US" sz="3200" i="1" kern="1200" dirty="0" smtClean="0">
                <a:solidFill>
                  <a:schemeClr val="tx1">
                    <a:lumMod val="50000"/>
                    <a:lumOff val="50000"/>
                  </a:schemeClr>
                </a:solidFill>
                <a:effectLst>
                  <a:outerShdw blurRad="38100" dist="38100" dir="2700000" algn="tl">
                    <a:srgbClr val="DDDDDD"/>
                  </a:outerShdw>
                </a:effectLst>
                <a:latin typeface="+mj-lt"/>
                <a:ea typeface="+mj-ea"/>
                <a:cs typeface="+mj-cs"/>
              </a:rPr>
              <a:t>Challenges for chemistry</a:t>
            </a:r>
            <a:endParaRPr lang="en-US" sz="3200" i="1" kern="1200" dirty="0">
              <a:solidFill>
                <a:schemeClr val="tx1">
                  <a:lumMod val="50000"/>
                  <a:lumOff val="50000"/>
                </a:schemeClr>
              </a:solidFill>
              <a:effectLst>
                <a:outerShdw blurRad="38100" dist="38100" dir="2700000" algn="tl">
                  <a:srgbClr val="DDDDDD"/>
                </a:outerShdw>
              </a:effectLst>
              <a:latin typeface="+mj-lt"/>
              <a:ea typeface="+mj-ea"/>
              <a:cs typeface="+mj-cs"/>
            </a:endParaRPr>
          </a:p>
        </p:txBody>
      </p:sp>
      <p:sp>
        <p:nvSpPr>
          <p:cNvPr id="8" name="Rounded Rectangular Callout 7"/>
          <p:cNvSpPr/>
          <p:nvPr/>
        </p:nvSpPr>
        <p:spPr bwMode="auto">
          <a:xfrm>
            <a:off x="685800" y="1219200"/>
            <a:ext cx="3200400" cy="1752600"/>
          </a:xfrm>
          <a:prstGeom prst="wedgeRoundRectCallout">
            <a:avLst>
              <a:gd name="adj1" fmla="val -39264"/>
              <a:gd name="adj2" fmla="val 75543"/>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r>
              <a:rPr lang="en-US" dirty="0" smtClean="0">
                <a:latin typeface="Century Gothic" pitchFamily="-106" charset="0"/>
              </a:rPr>
              <a:t>Is there room in the syllabus for all this commercial skills stuff?</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Century Gothic" pitchFamily="-106" charset="0"/>
            </a:endParaRPr>
          </a:p>
        </p:txBody>
      </p:sp>
      <p:sp>
        <p:nvSpPr>
          <p:cNvPr id="9" name="Rounded Rectangular Callout 8"/>
          <p:cNvSpPr/>
          <p:nvPr/>
        </p:nvSpPr>
        <p:spPr bwMode="auto">
          <a:xfrm>
            <a:off x="4419600" y="1295400"/>
            <a:ext cx="3429000" cy="1295400"/>
          </a:xfrm>
          <a:prstGeom prst="wedgeRoundRectCallout">
            <a:avLst>
              <a:gd name="adj1" fmla="val 63648"/>
              <a:gd name="adj2" fmla="val 102591"/>
              <a:gd name="adj3" fmla="val 16667"/>
            </a:avLst>
          </a:prstGeom>
          <a:solidFill>
            <a:srgbClr val="CCCC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r>
              <a:rPr lang="en-US" sz="2000" dirty="0" smtClean="0">
                <a:latin typeface="Century Gothic" pitchFamily="-106" charset="0"/>
              </a:rPr>
              <a:t>Well, how do we have impact in the real world if there isn’t?</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Century Gothic" pitchFamily="-106" charset="0"/>
            </a:endParaRPr>
          </a:p>
        </p:txBody>
      </p:sp>
      <p:sp>
        <p:nvSpPr>
          <p:cNvPr id="10" name="Rounded Rectangular Callout 9"/>
          <p:cNvSpPr/>
          <p:nvPr/>
        </p:nvSpPr>
        <p:spPr bwMode="auto">
          <a:xfrm>
            <a:off x="990600" y="3733800"/>
            <a:ext cx="3505200" cy="1752600"/>
          </a:xfrm>
          <a:prstGeom prst="wedgeRoundRectCallout">
            <a:avLst>
              <a:gd name="adj1" fmla="val -39264"/>
              <a:gd name="adj2" fmla="val 75543"/>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r>
              <a:rPr lang="en-US" sz="2000" dirty="0" smtClean="0">
                <a:latin typeface="Century Gothic" pitchFamily="-106" charset="0"/>
              </a:rPr>
              <a:t>I find that using chemistry in context helps me learn the science better and write better grant applications</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Century Gothic" pitchFamily="-106" charset="0"/>
            </a:endParaRPr>
          </a:p>
        </p:txBody>
      </p:sp>
      <p:sp>
        <p:nvSpPr>
          <p:cNvPr id="12" name="Rounded Rectangular Callout 11"/>
          <p:cNvSpPr/>
          <p:nvPr/>
        </p:nvSpPr>
        <p:spPr bwMode="auto">
          <a:xfrm>
            <a:off x="4648200" y="4114800"/>
            <a:ext cx="4267200" cy="685800"/>
          </a:xfrm>
          <a:prstGeom prst="wedgeRoundRectCallout">
            <a:avLst>
              <a:gd name="adj1" fmla="val 50920"/>
              <a:gd name="adj2" fmla="val 82857"/>
              <a:gd name="adj3" fmla="val 16667"/>
            </a:avLst>
          </a:prstGeom>
          <a:solidFill>
            <a:srgbClr val="FFFBA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r>
              <a:rPr lang="en-US" sz="2000" dirty="0" smtClean="0">
                <a:latin typeface="Century Gothic" pitchFamily="-106" charset="0"/>
              </a:rPr>
              <a:t>So long as it helps me get a job!</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Century Gothic" pitchFamily="-106" charset="0"/>
            </a:endParaRPr>
          </a:p>
        </p:txBody>
      </p:sp>
      <p:sp>
        <p:nvSpPr>
          <p:cNvPr id="13" name="TextBox 12"/>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4" action="ppaction://hlinksldjump"/>
              </a:rPr>
              <a:t>Back</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190500" y="538826"/>
            <a:ext cx="8851900" cy="5349770"/>
          </a:xfrm>
          <a:prstGeom prst="rect">
            <a:avLst/>
          </a:prstGeom>
          <a:noFill/>
          <a:ln w="12700">
            <a:noFill/>
            <a:miter lim="800000"/>
            <a:headEnd/>
            <a:tailEnd/>
          </a:ln>
          <a:effectLst/>
        </p:spPr>
        <p:txBody>
          <a:bodyPr lIns="50800" tIns="50800" rIns="50800" bIns="50800"/>
          <a:lstStyle/>
          <a:p>
            <a:pPr marL="381000" indent="-381000" defTabSz="1300163">
              <a:spcBef>
                <a:spcPct val="20000"/>
              </a:spcBef>
              <a:spcAft>
                <a:spcPts val="1200"/>
              </a:spcAft>
              <a:buSzPct val="108000"/>
              <a:buFontTx/>
              <a:buChar char="•"/>
            </a:pPr>
            <a:endParaRPr lang="en-US" sz="1400" b="0" dirty="0" smtClean="0">
              <a:solidFill>
                <a:srgbClr val="003399"/>
              </a:solidFill>
            </a:endParaRP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Extensive Tutors Notes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Finance module – workbook assessment, finance model assignment, or exam. </a:t>
            </a:r>
          </a:p>
          <a:p>
            <a:pPr marL="838200" lvl="1"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Individual scoring</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PM, Business model modules, closed PBL assessed for depth in problem – solving</a:t>
            </a:r>
          </a:p>
          <a:p>
            <a:pPr marL="838200" lvl="1"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Scored as individual or team </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Innovation, Market analysis modules, open PBL, assessed for research and presentation</a:t>
            </a:r>
          </a:p>
          <a:p>
            <a:pPr marL="838200" lvl="1"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Assessed as team – option to allocate extra points within team</a:t>
            </a:r>
          </a:p>
          <a:p>
            <a:pPr marL="381000" indent="-381000" defTabSz="1300163">
              <a:spcBef>
                <a:spcPct val="20000"/>
              </a:spcBef>
              <a:spcAft>
                <a:spcPts val="1200"/>
              </a:spcAft>
              <a:buSzPct val="108000"/>
              <a:buFontTx/>
              <a:buBlip>
                <a:blip r:embed="rId3"/>
              </a:buBlip>
            </a:pPr>
            <a:endParaRPr lang="en-GB" sz="28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3200" dirty="0" smtClean="0">
              <a:solidFill>
                <a:srgbClr val="003399"/>
              </a:solidFill>
              <a:latin typeface="Gill Sans MT" pitchFamily="34" charset="0"/>
            </a:endParaRPr>
          </a:p>
        </p:txBody>
      </p:sp>
      <p:sp>
        <p:nvSpPr>
          <p:cNvPr id="5" name="Title 4"/>
          <p:cNvSpPr>
            <a:spLocks noGrp="1"/>
          </p:cNvSpPr>
          <p:nvPr>
            <p:ph type="title"/>
          </p:nvPr>
        </p:nvSpPr>
        <p:spPr/>
        <p:txBody>
          <a:bodyPr/>
          <a:lstStyle/>
          <a:p>
            <a:pPr algn="r" defTabSz="457200" rtl="0" eaLnBrk="1" latinLnBrk="0" hangingPunct="1">
              <a:lnSpc>
                <a:spcPct val="80000"/>
              </a:lnSpc>
              <a:spcBef>
                <a:spcPct val="0"/>
              </a:spcBef>
              <a:buNone/>
              <a:defRPr/>
            </a:pPr>
            <a:r>
              <a:rPr lang="en-US" sz="3200" i="1" kern="1200" dirty="0" smtClean="0">
                <a:solidFill>
                  <a:schemeClr val="tx1">
                    <a:lumMod val="50000"/>
                    <a:lumOff val="50000"/>
                  </a:schemeClr>
                </a:solidFill>
                <a:effectLst>
                  <a:outerShdw blurRad="38100" dist="38100" dir="2700000" algn="tl">
                    <a:srgbClr val="DDDDDD"/>
                  </a:outerShdw>
                </a:effectLst>
                <a:latin typeface="+mj-lt"/>
                <a:ea typeface="+mj-ea"/>
                <a:cs typeface="+mj-cs"/>
              </a:rPr>
              <a:t>Course Assessment</a:t>
            </a:r>
            <a:endParaRPr lang="en-US" sz="3200" i="1" kern="1200" dirty="0">
              <a:solidFill>
                <a:schemeClr val="tx1">
                  <a:lumMod val="50000"/>
                  <a:lumOff val="50000"/>
                </a:schemeClr>
              </a:solidFill>
              <a:effectLst>
                <a:outerShdw blurRad="38100" dist="38100" dir="2700000" algn="tl">
                  <a:srgbClr val="DDDDDD"/>
                </a:outerShdw>
              </a:effectLst>
              <a:latin typeface="+mj-lt"/>
              <a:ea typeface="+mj-ea"/>
              <a:cs typeface="+mj-cs"/>
            </a:endParaRPr>
          </a:p>
        </p:txBody>
      </p:sp>
      <p:sp>
        <p:nvSpPr>
          <p:cNvPr id="6" name="TextBox 5"/>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4" action="ppaction://hlinksldjump"/>
              </a:rPr>
              <a:t>Back</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190500" y="3496107"/>
            <a:ext cx="8851900" cy="2708494"/>
          </a:xfrm>
          <a:prstGeom prst="rect">
            <a:avLst/>
          </a:prstGeom>
          <a:noFill/>
          <a:ln w="12700">
            <a:noFill/>
            <a:miter lim="800000"/>
            <a:headEnd/>
            <a:tailEnd/>
          </a:ln>
          <a:effectLst/>
        </p:spPr>
        <p:txBody>
          <a:bodyPr lIns="50800" tIns="50800" rIns="50800" bIns="50800"/>
          <a:lstStyle/>
          <a:p>
            <a:pPr marL="381000" indent="-381000" defTabSz="1300163">
              <a:spcBef>
                <a:spcPct val="20000"/>
              </a:spcBef>
              <a:spcAft>
                <a:spcPts val="1200"/>
              </a:spcAft>
              <a:buSzPct val="108000"/>
              <a:buFontTx/>
              <a:buChar char="•"/>
            </a:pPr>
            <a:endParaRPr lang="en-US" sz="1400" b="0" dirty="0" smtClean="0">
              <a:solidFill>
                <a:srgbClr val="003399"/>
              </a:solidFill>
            </a:endParaRP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Key lesson in innovation refers to invention of transistor in 1950!</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Business model case study has lasted 10 years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C/PBL problems will be put in context of 21</a:t>
            </a:r>
            <a:r>
              <a:rPr lang="en-GB" sz="2400" baseline="30000" dirty="0" smtClean="0">
                <a:solidFill>
                  <a:srgbClr val="003399"/>
                </a:solidFill>
                <a:latin typeface="Gill Sans MT" pitchFamily="34" charset="0"/>
              </a:rPr>
              <a:t>st</a:t>
            </a:r>
            <a:r>
              <a:rPr lang="en-GB" sz="2400" dirty="0" smtClean="0">
                <a:solidFill>
                  <a:srgbClr val="003399"/>
                </a:solidFill>
                <a:latin typeface="Gill Sans MT" pitchFamily="34" charset="0"/>
              </a:rPr>
              <a:t> century challenges in energy, water etc, should be current for many years</a:t>
            </a:r>
          </a:p>
          <a:p>
            <a:pPr marL="381000" indent="-381000" defTabSz="1300163">
              <a:spcBef>
                <a:spcPct val="20000"/>
              </a:spcBef>
              <a:spcAft>
                <a:spcPts val="1200"/>
              </a:spcAft>
              <a:buSzPct val="108000"/>
              <a:buFontTx/>
              <a:buBlip>
                <a:blip r:embed="rId3"/>
              </a:buBlip>
            </a:pPr>
            <a:endParaRPr lang="en-GB" sz="28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3200" dirty="0" smtClean="0">
              <a:solidFill>
                <a:srgbClr val="003399"/>
              </a:solidFill>
              <a:latin typeface="Gill Sans MT" pitchFamily="34" charset="0"/>
            </a:endParaRPr>
          </a:p>
        </p:txBody>
      </p:sp>
      <p:sp>
        <p:nvSpPr>
          <p:cNvPr id="5" name="Title 4"/>
          <p:cNvSpPr>
            <a:spLocks noGrp="1"/>
          </p:cNvSpPr>
          <p:nvPr>
            <p:ph type="title"/>
          </p:nvPr>
        </p:nvSpPr>
        <p:spPr/>
        <p:txBody>
          <a:bodyPr/>
          <a:lstStyle/>
          <a:p>
            <a:pPr algn="r" defTabSz="457200" rtl="0" eaLnBrk="1" latinLnBrk="0" hangingPunct="1">
              <a:lnSpc>
                <a:spcPct val="80000"/>
              </a:lnSpc>
              <a:spcBef>
                <a:spcPct val="0"/>
              </a:spcBef>
              <a:buNone/>
              <a:defRPr/>
            </a:pPr>
            <a:r>
              <a:rPr lang="en-US" sz="3200" i="1" kern="1200" dirty="0" smtClean="0">
                <a:solidFill>
                  <a:schemeClr val="tx1">
                    <a:lumMod val="50000"/>
                    <a:lumOff val="50000"/>
                  </a:schemeClr>
                </a:solidFill>
                <a:effectLst>
                  <a:outerShdw blurRad="38100" dist="38100" dir="2700000" algn="tl">
                    <a:srgbClr val="DDDDDD"/>
                  </a:outerShdw>
                </a:effectLst>
                <a:latin typeface="+mj-lt"/>
                <a:ea typeface="+mj-ea"/>
                <a:cs typeface="+mj-cs"/>
              </a:rPr>
              <a:t>Lifetime of Materials</a:t>
            </a:r>
            <a:endParaRPr lang="en-US" sz="3200" i="1" kern="1200" dirty="0">
              <a:solidFill>
                <a:schemeClr val="tx1">
                  <a:lumMod val="50000"/>
                  <a:lumOff val="50000"/>
                </a:schemeClr>
              </a:solidFill>
              <a:effectLst>
                <a:outerShdw blurRad="38100" dist="38100" dir="2700000" algn="tl">
                  <a:srgbClr val="DDDDDD"/>
                </a:outerShdw>
              </a:effectLst>
              <a:latin typeface="+mj-lt"/>
              <a:ea typeface="+mj-ea"/>
              <a:cs typeface="+mj-cs"/>
            </a:endParaRPr>
          </a:p>
        </p:txBody>
      </p:sp>
      <p:pic>
        <p:nvPicPr>
          <p:cNvPr id="6" name="Picture 5" descr="transistor"/>
          <p:cNvPicPr>
            <a:picLocks noChangeAspect="1" noChangeArrowheads="1"/>
          </p:cNvPicPr>
          <p:nvPr/>
        </p:nvPicPr>
        <p:blipFill>
          <a:blip r:embed="rId4" cstate="print"/>
          <a:srcRect/>
          <a:stretch>
            <a:fillRect/>
          </a:stretch>
        </p:blipFill>
        <p:spPr bwMode="auto">
          <a:xfrm>
            <a:off x="616976" y="1066800"/>
            <a:ext cx="2667000" cy="2667000"/>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5764662" y="1013311"/>
            <a:ext cx="2198238" cy="2679451"/>
          </a:xfrm>
          <a:prstGeom prst="rect">
            <a:avLst/>
          </a:prstGeom>
          <a:noFill/>
          <a:ln w="9525">
            <a:noFill/>
            <a:miter lim="800000"/>
            <a:headEnd/>
            <a:tailEnd/>
          </a:ln>
        </p:spPr>
      </p:pic>
      <p:sp>
        <p:nvSpPr>
          <p:cNvPr id="9" name="Right Arrow 8"/>
          <p:cNvSpPr/>
          <p:nvPr/>
        </p:nvSpPr>
        <p:spPr bwMode="auto">
          <a:xfrm>
            <a:off x="4338604" y="2789029"/>
            <a:ext cx="1413974" cy="70707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entury Gothic" pitchFamily="-106" charset="0"/>
              </a:rPr>
              <a:t>Innovation</a:t>
            </a:r>
            <a:endParaRPr kumimoji="0" lang="en-US" sz="1600" b="0" i="0" u="none" strike="noStrike" cap="none" normalizeH="0" baseline="0" dirty="0">
              <a:ln>
                <a:noFill/>
              </a:ln>
              <a:solidFill>
                <a:schemeClr val="tx1"/>
              </a:solidFill>
              <a:effectLst/>
              <a:latin typeface="Century Gothic" pitchFamily="-106" charset="0"/>
            </a:endParaRPr>
          </a:p>
        </p:txBody>
      </p:sp>
      <p:sp>
        <p:nvSpPr>
          <p:cNvPr id="10" name="Left Arrow 9"/>
          <p:cNvSpPr/>
          <p:nvPr/>
        </p:nvSpPr>
        <p:spPr bwMode="auto">
          <a:xfrm>
            <a:off x="3320232" y="1990293"/>
            <a:ext cx="1344673" cy="602326"/>
          </a:xfrm>
          <a:prstGeom prst="leftArrow">
            <a:avLst/>
          </a:prstGeom>
          <a:solidFill>
            <a:srgbClr val="E6B9B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entury Gothic" pitchFamily="-106" charset="0"/>
              </a:rPr>
              <a:t>Invention</a:t>
            </a:r>
            <a:endParaRPr kumimoji="0" lang="en-US" sz="1600" b="0" i="0" u="none" strike="noStrike" cap="none" normalizeH="0" baseline="0" dirty="0">
              <a:ln>
                <a:noFill/>
              </a:ln>
              <a:solidFill>
                <a:schemeClr val="tx1"/>
              </a:solidFill>
              <a:effectLst/>
              <a:latin typeface="Century Gothic" pitchFamily="-106" charset="0"/>
            </a:endParaRPr>
          </a:p>
        </p:txBody>
      </p:sp>
      <p:sp>
        <p:nvSpPr>
          <p:cNvPr id="11" name="TextBox 10"/>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6" action="ppaction://hlinksldjump"/>
              </a:rPr>
              <a:t>Back</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38200" y="990600"/>
            <a:ext cx="7715304" cy="4770537"/>
          </a:xfrm>
          <a:prstGeom prst="rect">
            <a:avLst/>
          </a:prstGeom>
          <a:noFill/>
        </p:spPr>
        <p:txBody>
          <a:bodyPr wrap="square" rtlCol="0">
            <a:spAutoFit/>
          </a:bodyPr>
          <a:lstStyle/>
          <a:p>
            <a:pPr marL="266700" indent="-266700">
              <a:buFont typeface="Arial" pitchFamily="34" charset="0"/>
              <a:buChar char="•"/>
            </a:pPr>
            <a:r>
              <a:rPr lang="en-GB" sz="2000" dirty="0" smtClean="0"/>
              <a:t>We have devised tutor notes for each of the 5 modules and particularly for the interactive exercises</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We would consider being involved as ‘judges’ for student presentations or external examiners</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We have a ‘train the tutors’ workshop that can be used as a two day exercise for post-grads, post-docs, and other staff</a:t>
            </a:r>
          </a:p>
          <a:p>
            <a:pPr marL="266700" indent="-266700">
              <a:buFont typeface="Arial" pitchFamily="34" charset="0"/>
              <a:buChar char="•"/>
            </a:pPr>
            <a:endParaRPr lang="en-GB" sz="2000" dirty="0" smtClean="0"/>
          </a:p>
          <a:p>
            <a:pPr marL="723900" lvl="1" indent="-266700">
              <a:buFont typeface="Arial" pitchFamily="34" charset="0"/>
              <a:buChar char="•"/>
            </a:pPr>
            <a:r>
              <a:rPr lang="en-GB" sz="2000" dirty="0" smtClean="0"/>
              <a:t>Gets them to do some of the main tasks required by students in the modules</a:t>
            </a:r>
          </a:p>
          <a:p>
            <a:pPr marL="266700" indent="-266700">
              <a:buFont typeface="Arial" pitchFamily="34" charset="0"/>
              <a:buChar char="•"/>
            </a:pPr>
            <a:endParaRPr lang="en-GB" sz="2000" dirty="0" smtClean="0"/>
          </a:p>
          <a:p>
            <a:pPr marL="723900" lvl="1" indent="-266700">
              <a:buFont typeface="Arial" pitchFamily="34" charset="0"/>
              <a:buChar char="•"/>
            </a:pPr>
            <a:r>
              <a:rPr lang="en-GB" sz="2000" dirty="0" smtClean="0"/>
              <a:t>Meets requirements of Vitae and EPSRC for post-grad skills training</a:t>
            </a:r>
          </a:p>
          <a:p>
            <a:pPr>
              <a:buFont typeface="Arial" pitchFamily="34" charset="0"/>
              <a:buChar char="•"/>
            </a:pPr>
            <a:endParaRPr lang="en-GB" dirty="0"/>
          </a:p>
        </p:txBody>
      </p:sp>
      <p:sp>
        <p:nvSpPr>
          <p:cNvPr id="4" name="Title 3"/>
          <p:cNvSpPr>
            <a:spLocks noGrp="1"/>
          </p:cNvSpPr>
          <p:nvPr>
            <p:ph type="ctrTitle"/>
          </p:nvPr>
        </p:nvSpPr>
        <p:spPr>
          <a:xfrm>
            <a:off x="-304800" y="381000"/>
            <a:ext cx="8424862" cy="685800"/>
          </a:xfrm>
        </p:spPr>
        <p:txBody>
          <a:bodyPr/>
          <a:lstStyle/>
          <a:p>
            <a:pPr marL="0" indent="0" algn="r" rtl="0" eaLnBrk="0" fontAlgn="base" hangingPunct="0">
              <a:spcBef>
                <a:spcPct val="0"/>
              </a:spcBef>
              <a:spcAft>
                <a:spcPct val="0"/>
              </a:spcAft>
              <a:buClr>
                <a:srgbClr val="97D0ED"/>
              </a:buClr>
              <a:buFont typeface="Wingdings" pitchFamily="2" charset="2"/>
              <a:buNone/>
            </a:pPr>
            <a:r>
              <a:rPr lang="en-US" sz="3200" i="1" dirty="0" smtClean="0">
                <a:solidFill>
                  <a:schemeClr val="bg2">
                    <a:lumMod val="75000"/>
                  </a:schemeClr>
                </a:solidFill>
                <a:effectLst>
                  <a:outerShdw blurRad="38100" dist="38100" dir="2700000" algn="tl">
                    <a:srgbClr val="000000">
                      <a:alpha val="43137"/>
                    </a:srgbClr>
                  </a:outerShdw>
                </a:effectLst>
                <a:latin typeface="Arial" charset="0"/>
                <a:ea typeface="+mn-ea"/>
                <a:cs typeface="+mn-cs"/>
              </a:rPr>
              <a:t>Transferability</a:t>
            </a:r>
          </a:p>
        </p:txBody>
      </p:sp>
      <p:sp>
        <p:nvSpPr>
          <p:cNvPr id="5" name="TextBox 4"/>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3" action="ppaction://hlinksldjump"/>
              </a:rPr>
              <a:t>Back</a:t>
            </a:r>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190500" y="538826"/>
            <a:ext cx="8851900" cy="5349770"/>
          </a:xfrm>
          <a:prstGeom prst="rect">
            <a:avLst/>
          </a:prstGeom>
          <a:noFill/>
          <a:ln w="12700">
            <a:noFill/>
            <a:miter lim="800000"/>
            <a:headEnd/>
            <a:tailEnd/>
          </a:ln>
          <a:effectLst/>
        </p:spPr>
        <p:txBody>
          <a:bodyPr lIns="50800" tIns="50800" rIns="50800" bIns="50800"/>
          <a:lstStyle/>
          <a:p>
            <a:pPr marL="381000" indent="-381000" defTabSz="1300163">
              <a:spcBef>
                <a:spcPct val="20000"/>
              </a:spcBef>
              <a:spcAft>
                <a:spcPts val="1200"/>
              </a:spcAft>
              <a:buSzPct val="108000"/>
              <a:buFontTx/>
              <a:buChar char="•"/>
            </a:pPr>
            <a:endParaRPr lang="en-US" sz="1400" b="0" dirty="0" smtClean="0">
              <a:solidFill>
                <a:srgbClr val="003399"/>
              </a:solidFill>
            </a:endParaRP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Feedback from students and staff</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Take-up by Universities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Feedback from employers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Recruitment outcomes for students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Career outcomes</a:t>
            </a: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Role models/visible success </a:t>
            </a:r>
          </a:p>
          <a:p>
            <a:pPr marL="838200" lvl="1"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Managers</a:t>
            </a:r>
          </a:p>
          <a:p>
            <a:pPr marL="838200" lvl="1"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Entrepreneurs</a:t>
            </a:r>
          </a:p>
          <a:p>
            <a:pPr marL="381000" indent="-381000" defTabSz="1300163">
              <a:spcBef>
                <a:spcPct val="20000"/>
              </a:spcBef>
              <a:spcAft>
                <a:spcPts val="1200"/>
              </a:spcAft>
              <a:buSzPct val="108000"/>
              <a:buFontTx/>
              <a:buBlip>
                <a:blip r:embed="rId3"/>
              </a:buBlip>
            </a:pP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28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3200" dirty="0" smtClean="0">
              <a:solidFill>
                <a:srgbClr val="003399"/>
              </a:solidFill>
              <a:latin typeface="Gill Sans MT" pitchFamily="34" charset="0"/>
            </a:endParaRPr>
          </a:p>
        </p:txBody>
      </p:sp>
      <p:sp>
        <p:nvSpPr>
          <p:cNvPr id="5" name="Title 4"/>
          <p:cNvSpPr>
            <a:spLocks noGrp="1"/>
          </p:cNvSpPr>
          <p:nvPr>
            <p:ph type="title"/>
          </p:nvPr>
        </p:nvSpPr>
        <p:spPr/>
        <p:txBody>
          <a:bodyPr/>
          <a:lstStyle/>
          <a:p>
            <a:pPr algn="r" defTabSz="457200" rtl="0" eaLnBrk="1" latinLnBrk="0" hangingPunct="1">
              <a:lnSpc>
                <a:spcPct val="80000"/>
              </a:lnSpc>
              <a:spcBef>
                <a:spcPct val="0"/>
              </a:spcBef>
              <a:buNone/>
              <a:defRPr/>
            </a:pPr>
            <a:r>
              <a:rPr lang="en-US" sz="3200" i="1" kern="1200" dirty="0" smtClean="0">
                <a:solidFill>
                  <a:schemeClr val="tx1">
                    <a:lumMod val="50000"/>
                    <a:lumOff val="50000"/>
                  </a:schemeClr>
                </a:solidFill>
                <a:effectLst>
                  <a:outerShdw blurRad="38100" dist="38100" dir="2700000" algn="tl">
                    <a:srgbClr val="DDDDDD"/>
                  </a:outerShdw>
                </a:effectLst>
                <a:ea typeface="+mj-ea"/>
                <a:cs typeface="+mj-cs"/>
              </a:rPr>
              <a:t>Success Criteria</a:t>
            </a:r>
            <a:endParaRPr lang="en-US" sz="3200" i="1" kern="1200" dirty="0">
              <a:solidFill>
                <a:schemeClr val="tx1">
                  <a:lumMod val="50000"/>
                  <a:lumOff val="50000"/>
                </a:schemeClr>
              </a:solidFill>
              <a:effectLst>
                <a:outerShdw blurRad="38100" dist="38100" dir="2700000" algn="tl">
                  <a:srgbClr val="DDDDDD"/>
                </a:outerShdw>
              </a:effectLst>
              <a:latin typeface="+mj-lt"/>
              <a:ea typeface="+mj-ea"/>
              <a:cs typeface="+mj-cs"/>
            </a:endParaRPr>
          </a:p>
        </p:txBody>
      </p:sp>
      <p:sp>
        <p:nvSpPr>
          <p:cNvPr id="6" name="TextBox 5"/>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4" action="ppaction://hlinksldjump"/>
              </a:rPr>
              <a:t>Back</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ChangeArrowheads="1"/>
          </p:cNvSpPr>
          <p:nvPr/>
        </p:nvSpPr>
        <p:spPr bwMode="auto">
          <a:xfrm>
            <a:off x="190500" y="1051863"/>
            <a:ext cx="8851900" cy="5349770"/>
          </a:xfrm>
          <a:prstGeom prst="rect">
            <a:avLst/>
          </a:prstGeom>
          <a:noFill/>
          <a:ln w="12700">
            <a:noFill/>
            <a:miter lim="800000"/>
            <a:headEnd/>
            <a:tailEnd/>
          </a:ln>
          <a:effectLst/>
        </p:spPr>
        <p:txBody>
          <a:bodyPr lIns="50800" tIns="50800" rIns="50800" bIns="50800"/>
          <a:lstStyle/>
          <a:p>
            <a:pPr marL="381000" indent="-381000" defTabSz="1300163">
              <a:spcBef>
                <a:spcPct val="20000"/>
              </a:spcBef>
              <a:spcAft>
                <a:spcPts val="1200"/>
              </a:spcAft>
              <a:buSzPct val="108000"/>
              <a:buFontTx/>
              <a:buChar char="•"/>
            </a:pPr>
            <a:endParaRPr lang="en-US" sz="1400" b="0" dirty="0" smtClean="0">
              <a:solidFill>
                <a:srgbClr val="003399"/>
              </a:solidFill>
            </a:endParaRPr>
          </a:p>
          <a:p>
            <a:pPr marL="381000" indent="-381000" defTabSz="1300163">
              <a:spcBef>
                <a:spcPct val="20000"/>
              </a:spcBef>
              <a:spcAft>
                <a:spcPts val="1200"/>
              </a:spcAft>
              <a:buSzPct val="108000"/>
              <a:buFontTx/>
              <a:buBlip>
                <a:blip r:embed="rId3"/>
              </a:buBlip>
            </a:pPr>
            <a:r>
              <a:rPr lang="en-GB" sz="2400" dirty="0" smtClean="0">
                <a:solidFill>
                  <a:srgbClr val="003399"/>
                </a:solidFill>
                <a:latin typeface="Gill Sans MT" pitchFamily="34" charset="0"/>
              </a:rPr>
              <a:t>Yes!</a:t>
            </a:r>
          </a:p>
          <a:p>
            <a:pPr marL="381000" indent="-381000" defTabSz="1300163">
              <a:spcBef>
                <a:spcPct val="20000"/>
              </a:spcBef>
              <a:spcAft>
                <a:spcPts val="1200"/>
              </a:spcAft>
              <a:buSzPct val="108000"/>
            </a:pPr>
            <a:endParaRPr lang="en-GB" dirty="0" smtClean="0">
              <a:solidFill>
                <a:srgbClr val="003399"/>
              </a:solidFill>
              <a:latin typeface="Gill Sans MT" pitchFamily="34" charset="0"/>
            </a:endParaRPr>
          </a:p>
          <a:p>
            <a:pPr marL="381000" indent="-381000" defTabSz="1300163">
              <a:spcBef>
                <a:spcPct val="20000"/>
              </a:spcBef>
              <a:spcAft>
                <a:spcPts val="1200"/>
              </a:spcAft>
              <a:buSzPct val="108000"/>
            </a:pP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pPr>
            <a:endParaRPr lang="en-GB" dirty="0" smtClean="0">
              <a:solidFill>
                <a:srgbClr val="003399"/>
              </a:solidFill>
              <a:latin typeface="Gill Sans MT" pitchFamily="34" charset="0"/>
            </a:endParaRPr>
          </a:p>
          <a:p>
            <a:pPr marL="381000" indent="-381000" defTabSz="1300163">
              <a:spcBef>
                <a:spcPct val="20000"/>
              </a:spcBef>
              <a:spcAft>
                <a:spcPts val="1200"/>
              </a:spcAft>
              <a:buSzPct val="108000"/>
            </a:pP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pPr>
            <a:endParaRPr lang="en-GB" dirty="0" smtClean="0">
              <a:solidFill>
                <a:srgbClr val="003399"/>
              </a:solidFill>
              <a:latin typeface="Gill Sans MT" pitchFamily="34" charset="0"/>
            </a:endParaRPr>
          </a:p>
          <a:p>
            <a:pPr marL="381000" indent="-381000" defTabSz="1300163">
              <a:spcBef>
                <a:spcPct val="20000"/>
              </a:spcBef>
              <a:spcAft>
                <a:spcPts val="1200"/>
              </a:spcAft>
              <a:buSzPct val="108000"/>
            </a:pP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pPr>
            <a:r>
              <a:rPr lang="en-GB" dirty="0" smtClean="0">
                <a:solidFill>
                  <a:srgbClr val="003399"/>
                </a:solidFill>
                <a:latin typeface="Gill Sans MT" pitchFamily="34" charset="0"/>
              </a:rPr>
              <a:t>Only native English speaker is the old guy at the front…</a:t>
            </a: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24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2800" dirty="0" smtClean="0">
              <a:solidFill>
                <a:srgbClr val="003399"/>
              </a:solidFill>
              <a:latin typeface="Gill Sans MT" pitchFamily="34" charset="0"/>
            </a:endParaRPr>
          </a:p>
          <a:p>
            <a:pPr marL="381000" indent="-381000" defTabSz="1300163">
              <a:spcBef>
                <a:spcPct val="20000"/>
              </a:spcBef>
              <a:spcAft>
                <a:spcPts val="1200"/>
              </a:spcAft>
              <a:buSzPct val="108000"/>
              <a:buFontTx/>
              <a:buBlip>
                <a:blip r:embed="rId3"/>
              </a:buBlip>
            </a:pPr>
            <a:endParaRPr lang="en-GB" sz="3200" dirty="0" smtClean="0">
              <a:solidFill>
                <a:srgbClr val="003399"/>
              </a:solidFill>
              <a:latin typeface="Gill Sans MT" pitchFamily="34" charset="0"/>
            </a:endParaRPr>
          </a:p>
        </p:txBody>
      </p:sp>
      <p:sp>
        <p:nvSpPr>
          <p:cNvPr id="5" name="Title 4"/>
          <p:cNvSpPr>
            <a:spLocks noGrp="1"/>
          </p:cNvSpPr>
          <p:nvPr>
            <p:ph type="title"/>
          </p:nvPr>
        </p:nvSpPr>
        <p:spPr/>
        <p:txBody>
          <a:bodyPr/>
          <a:lstStyle/>
          <a:p>
            <a:pPr algn="r" defTabSz="457200" rtl="0" eaLnBrk="1" latinLnBrk="0" hangingPunct="1">
              <a:lnSpc>
                <a:spcPct val="80000"/>
              </a:lnSpc>
              <a:spcBef>
                <a:spcPct val="0"/>
              </a:spcBef>
              <a:buNone/>
              <a:defRPr/>
            </a:pPr>
            <a:r>
              <a:rPr lang="en-US" sz="3200" i="1" kern="1200" dirty="0" smtClean="0">
                <a:solidFill>
                  <a:schemeClr val="tx1">
                    <a:lumMod val="50000"/>
                    <a:lumOff val="50000"/>
                  </a:schemeClr>
                </a:solidFill>
                <a:effectLst>
                  <a:outerShdw blurRad="38100" dist="38100" dir="2700000" algn="tl">
                    <a:srgbClr val="DDDDDD"/>
                  </a:outerShdw>
                </a:effectLst>
                <a:ea typeface="+mj-ea"/>
                <a:cs typeface="+mj-cs"/>
              </a:rPr>
              <a:t>Working with non native speakers</a:t>
            </a:r>
            <a:endParaRPr lang="en-US" sz="3200" i="1" kern="1200" dirty="0">
              <a:solidFill>
                <a:schemeClr val="tx1">
                  <a:lumMod val="50000"/>
                  <a:lumOff val="50000"/>
                </a:schemeClr>
              </a:solidFill>
              <a:effectLst>
                <a:outerShdw blurRad="38100" dist="38100" dir="2700000" algn="tl">
                  <a:srgbClr val="DDDDDD"/>
                </a:outerShdw>
              </a:effectLst>
              <a:latin typeface="+mj-lt"/>
              <a:ea typeface="+mj-ea"/>
              <a:cs typeface="+mj-cs"/>
            </a:endParaRPr>
          </a:p>
        </p:txBody>
      </p:sp>
      <p:pic>
        <p:nvPicPr>
          <p:cNvPr id="6" name="Picture 5"/>
          <p:cNvPicPr>
            <a:picLocks noChangeAspect="1"/>
          </p:cNvPicPr>
          <p:nvPr/>
        </p:nvPicPr>
        <p:blipFill>
          <a:blip r:embed="rId4" cstate="print"/>
          <a:stretch>
            <a:fillRect/>
          </a:stretch>
        </p:blipFill>
        <p:spPr>
          <a:xfrm>
            <a:off x="2211600" y="1584379"/>
            <a:ext cx="4951199" cy="3494146"/>
          </a:xfrm>
          <a:prstGeom prst="rect">
            <a:avLst/>
          </a:prstGeom>
        </p:spPr>
      </p:pic>
      <p:sp>
        <p:nvSpPr>
          <p:cNvPr id="8" name="TextBox 7"/>
          <p:cNvSpPr txBox="1"/>
          <p:nvPr/>
        </p:nvSpPr>
        <p:spPr>
          <a:xfrm>
            <a:off x="4305333" y="6401633"/>
            <a:ext cx="868898" cy="461665"/>
          </a:xfrm>
          <a:prstGeom prst="rect">
            <a:avLst/>
          </a:prstGeom>
          <a:solidFill>
            <a:schemeClr val="accent2">
              <a:lumMod val="40000"/>
              <a:lumOff val="60000"/>
            </a:schemeClr>
          </a:solidFill>
          <a:effectLst>
            <a:outerShdw blurRad="50800" dist="38100" dir="2700000">
              <a:srgbClr val="000000">
                <a:alpha val="43000"/>
              </a:srgbClr>
            </a:outerShdw>
          </a:effectLst>
        </p:spPr>
        <p:txBody>
          <a:bodyPr wrap="none" rtlCol="0">
            <a:spAutoFit/>
          </a:bodyPr>
          <a:lstStyle/>
          <a:p>
            <a:r>
              <a:rPr lang="en-US" dirty="0" smtClean="0">
                <a:hlinkClick r:id="rId5" action="ppaction://hlinksldjump"/>
              </a:rPr>
              <a:t>Back</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0" y="1219200"/>
            <a:ext cx="8153400" cy="5509200"/>
          </a:xfrm>
          <a:prstGeom prst="rect">
            <a:avLst/>
          </a:prstGeom>
          <a:noFill/>
        </p:spPr>
        <p:txBody>
          <a:bodyPr wrap="square" rtlCol="0">
            <a:spAutoFit/>
          </a:bodyPr>
          <a:lstStyle/>
          <a:p>
            <a:pPr marL="0" lvl="2"/>
            <a:r>
              <a:rPr lang="en-GB" dirty="0" smtClean="0"/>
              <a:t>Interviews of Chemical Industry Partners</a:t>
            </a:r>
          </a:p>
          <a:p>
            <a:pPr lvl="2"/>
            <a:r>
              <a:rPr lang="en-GB" sz="2000" i="1" dirty="0" smtClean="0"/>
              <a:t>Procter and Gamble, Afton Chemicals (Ethyl), </a:t>
            </a:r>
            <a:r>
              <a:rPr lang="en-GB" sz="2000" i="1" dirty="0" err="1" smtClean="0"/>
              <a:t>Ingenza</a:t>
            </a:r>
            <a:r>
              <a:rPr lang="en-GB" sz="2000" i="1" dirty="0" smtClean="0"/>
              <a:t>, </a:t>
            </a:r>
            <a:r>
              <a:rPr lang="en-GB" sz="2000" i="1" dirty="0" err="1" smtClean="0"/>
              <a:t>Syngenta</a:t>
            </a:r>
            <a:r>
              <a:rPr lang="en-GB" sz="2000" i="1" dirty="0" smtClean="0"/>
              <a:t>, Sasol, comments from GSK, </a:t>
            </a:r>
            <a:r>
              <a:rPr lang="en-GB" sz="2000" i="1" dirty="0" err="1" smtClean="0"/>
              <a:t>Selex</a:t>
            </a:r>
            <a:r>
              <a:rPr lang="en-GB" sz="2000" i="1" dirty="0" smtClean="0"/>
              <a:t>-Galileo</a:t>
            </a:r>
          </a:p>
          <a:p>
            <a:pPr lvl="2"/>
            <a:r>
              <a:rPr lang="en-GB" sz="2000" i="1" dirty="0" smtClean="0"/>
              <a:t>		</a:t>
            </a:r>
            <a:endParaRPr lang="en-GB" dirty="0" smtClean="0"/>
          </a:p>
          <a:p>
            <a:endParaRPr lang="en-GB" dirty="0" smtClean="0"/>
          </a:p>
          <a:p>
            <a:r>
              <a:rPr lang="en-GB" dirty="0" smtClean="0"/>
              <a:t>Key findings – potential recruits need to be good at</a:t>
            </a:r>
          </a:p>
          <a:p>
            <a:r>
              <a:rPr lang="en-GB" dirty="0" smtClean="0"/>
              <a:t>	</a:t>
            </a:r>
            <a:r>
              <a:rPr lang="en-GB" i="1" dirty="0" smtClean="0">
                <a:solidFill>
                  <a:srgbClr val="0000FF"/>
                </a:solidFill>
              </a:rPr>
              <a:t>Innovation</a:t>
            </a:r>
          </a:p>
          <a:p>
            <a:r>
              <a:rPr lang="en-GB" i="1" dirty="0" smtClean="0">
                <a:solidFill>
                  <a:srgbClr val="0000FF"/>
                </a:solidFill>
              </a:rPr>
              <a:t>	Working in team based activities</a:t>
            </a:r>
          </a:p>
          <a:p>
            <a:r>
              <a:rPr lang="en-GB" i="1" dirty="0" smtClean="0">
                <a:solidFill>
                  <a:srgbClr val="0000FF"/>
                </a:solidFill>
              </a:rPr>
              <a:t>	Problem solving</a:t>
            </a:r>
          </a:p>
          <a:p>
            <a:r>
              <a:rPr lang="en-GB" i="1" dirty="0" smtClean="0">
                <a:solidFill>
                  <a:srgbClr val="0000FF"/>
                </a:solidFill>
              </a:rPr>
              <a:t>	Working through formal project/process systems</a:t>
            </a:r>
          </a:p>
          <a:p>
            <a:r>
              <a:rPr lang="en-GB" i="1" dirty="0" smtClean="0">
                <a:solidFill>
                  <a:srgbClr val="0000FF"/>
                </a:solidFill>
              </a:rPr>
              <a:t>	Integrating their specialist knowledge with others’</a:t>
            </a:r>
          </a:p>
          <a:p>
            <a:r>
              <a:rPr lang="en-GB" i="1" dirty="0" smtClean="0">
                <a:solidFill>
                  <a:srgbClr val="0000FF"/>
                </a:solidFill>
              </a:rPr>
              <a:t>	Communication Skills</a:t>
            </a:r>
          </a:p>
          <a:p>
            <a:r>
              <a:rPr lang="en-GB" dirty="0" smtClean="0"/>
              <a:t>	</a:t>
            </a:r>
          </a:p>
          <a:p>
            <a:endParaRPr lang="en-GB" dirty="0" smtClean="0"/>
          </a:p>
          <a:p>
            <a:endParaRPr lang="en-GB" dirty="0" smtClean="0"/>
          </a:p>
        </p:txBody>
      </p:sp>
      <p:sp>
        <p:nvSpPr>
          <p:cNvPr id="4" name="Title 3"/>
          <p:cNvSpPr>
            <a:spLocks noGrp="1"/>
          </p:cNvSpPr>
          <p:nvPr>
            <p:ph type="ctrTitle"/>
          </p:nvPr>
        </p:nvSpPr>
        <p:spPr>
          <a:xfrm>
            <a:off x="0" y="228600"/>
            <a:ext cx="8424862" cy="1143000"/>
          </a:xfrm>
        </p:spPr>
        <p:txBody>
          <a:bodyPr/>
          <a:lstStyle/>
          <a:p>
            <a:pPr marL="0" indent="0" algn="r" rtl="0" eaLnBrk="0" fontAlgn="base" hangingPunct="0">
              <a:spcBef>
                <a:spcPct val="0"/>
              </a:spcBef>
              <a:spcAft>
                <a:spcPct val="0"/>
              </a:spcAft>
              <a:buClr>
                <a:srgbClr val="97D0ED"/>
              </a:buClr>
              <a:buFont typeface="Wingdings" pitchFamily="2" charset="2"/>
              <a:buNone/>
            </a:pPr>
            <a:r>
              <a:rPr lang="en-US" sz="3200" i="1" dirty="0" smtClean="0">
                <a:solidFill>
                  <a:srgbClr val="003A74"/>
                </a:solidFill>
                <a:effectLst>
                  <a:outerShdw blurRad="38100" dist="38100" dir="2700000" algn="tl">
                    <a:srgbClr val="000000">
                      <a:alpha val="43137"/>
                    </a:srgbClr>
                  </a:outerShdw>
                </a:effectLst>
                <a:latin typeface="Arial" charset="0"/>
                <a:ea typeface="+mn-ea"/>
                <a:cs typeface="+mn-cs"/>
              </a:rPr>
              <a:t>What Makes for Employability?</a:t>
            </a:r>
          </a:p>
          <a:p>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914400"/>
            <a:ext cx="8153400" cy="3231654"/>
          </a:xfrm>
          <a:prstGeom prst="rect">
            <a:avLst/>
          </a:prstGeom>
          <a:noFill/>
        </p:spPr>
        <p:txBody>
          <a:bodyPr wrap="square" rtlCol="0">
            <a:spAutoFit/>
          </a:bodyPr>
          <a:lstStyle/>
          <a:p>
            <a:endParaRPr lang="en-GB" sz="1800" i="1" dirty="0" smtClean="0">
              <a:solidFill>
                <a:srgbClr val="0000FF"/>
              </a:solidFill>
            </a:endParaRPr>
          </a:p>
          <a:p>
            <a:r>
              <a:rPr lang="en-GB" sz="1800" i="1" dirty="0" smtClean="0"/>
              <a:t>What would you regard as being the key skills of chemistry graduate recruits ?</a:t>
            </a:r>
          </a:p>
          <a:p>
            <a:endParaRPr lang="en-GB" sz="1800" dirty="0" smtClean="0"/>
          </a:p>
          <a:p>
            <a:endParaRPr lang="en-GB" sz="1800" i="1" dirty="0" smtClean="0">
              <a:solidFill>
                <a:srgbClr val="0000FF"/>
              </a:solidFill>
            </a:endParaRPr>
          </a:p>
          <a:p>
            <a:endParaRPr lang="en-GB" sz="1800" dirty="0" smtClean="0">
              <a:solidFill>
                <a:srgbClr val="0000FF"/>
              </a:solidFill>
            </a:endParaRPr>
          </a:p>
          <a:p>
            <a:endParaRPr lang="en-GB" sz="1800" dirty="0" smtClean="0">
              <a:solidFill>
                <a:srgbClr val="0000FF"/>
              </a:solidFill>
            </a:endParaRPr>
          </a:p>
          <a:p>
            <a:endParaRPr lang="en-GB" dirty="0" smtClean="0"/>
          </a:p>
          <a:p>
            <a:r>
              <a:rPr lang="en-GB" dirty="0" smtClean="0"/>
              <a:t>	</a:t>
            </a:r>
          </a:p>
          <a:p>
            <a:endParaRPr lang="en-GB" dirty="0" smtClean="0"/>
          </a:p>
          <a:p>
            <a:endParaRPr lang="en-GB" dirty="0" smtClean="0"/>
          </a:p>
        </p:txBody>
      </p:sp>
      <p:sp>
        <p:nvSpPr>
          <p:cNvPr id="4" name="Title 3"/>
          <p:cNvSpPr>
            <a:spLocks noGrp="1"/>
          </p:cNvSpPr>
          <p:nvPr>
            <p:ph type="ctrTitle"/>
          </p:nvPr>
        </p:nvSpPr>
        <p:spPr>
          <a:xfrm>
            <a:off x="0" y="609600"/>
            <a:ext cx="8424862" cy="1066800"/>
          </a:xfrm>
        </p:spPr>
        <p:txBody>
          <a:bodyPr/>
          <a:lstStyle/>
          <a:p>
            <a:pPr marL="0" indent="0" algn="r" rtl="0" eaLnBrk="0" fontAlgn="base" hangingPunct="0">
              <a:spcBef>
                <a:spcPct val="0"/>
              </a:spcBef>
              <a:spcAft>
                <a:spcPct val="0"/>
              </a:spcAft>
              <a:buClr>
                <a:srgbClr val="97D0ED"/>
              </a:buClr>
              <a:buFont typeface="Wingdings" pitchFamily="2" charset="2"/>
              <a:buNone/>
            </a:pPr>
            <a: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t>Employability - comments</a:t>
            </a:r>
          </a:p>
          <a:p>
            <a:endParaRPr lang="en-US" dirty="0"/>
          </a:p>
        </p:txBody>
      </p:sp>
      <p:sp>
        <p:nvSpPr>
          <p:cNvPr id="5" name="Rounded Rectangular Callout 4"/>
          <p:cNvSpPr/>
          <p:nvPr/>
        </p:nvSpPr>
        <p:spPr bwMode="auto">
          <a:xfrm>
            <a:off x="0" y="1981200"/>
            <a:ext cx="4572000" cy="3048000"/>
          </a:xfrm>
          <a:prstGeom prst="wedgeRoundRectCallout">
            <a:avLst>
              <a:gd name="adj1" fmla="val -38853"/>
              <a:gd name="adj2" fmla="val 64708"/>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GB" sz="2000" i="1" dirty="0" smtClean="0"/>
              <a:t>‘Its rare that people use more than 10% of the science they know at any time with us. But what we need is for them to understand, interface and interact with people from other disciplines (commercial and technical such as engineers and life scientists)’</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MS PGothic" pitchFamily="34" charset="-128"/>
            </a:endParaRPr>
          </a:p>
        </p:txBody>
      </p:sp>
      <p:sp>
        <p:nvSpPr>
          <p:cNvPr id="6" name="Rounded Rectangular Callout 5"/>
          <p:cNvSpPr/>
          <p:nvPr/>
        </p:nvSpPr>
        <p:spPr bwMode="auto">
          <a:xfrm>
            <a:off x="4419600" y="2133600"/>
            <a:ext cx="4495800" cy="2590800"/>
          </a:xfrm>
          <a:prstGeom prst="wedgeRoundRectCallout">
            <a:avLst>
              <a:gd name="adj1" fmla="val 37781"/>
              <a:gd name="adj2" fmla="val 69525"/>
              <a:gd name="adj3" fmla="val 16667"/>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r>
              <a:rPr lang="en-GB" sz="2000" i="1" dirty="0" smtClean="0">
                <a:solidFill>
                  <a:srgbClr val="000000"/>
                </a:solidFill>
              </a:rPr>
              <a:t>‘We interview hundreds of potential ‘strategic recruits’ each year. Most fail their technical interviews, not because they don’t know their science but because they are not good at applying what they know to problems we might ask about’</a:t>
            </a:r>
            <a:r>
              <a:rPr lang="en-GB" sz="2000" dirty="0" smtClean="0">
                <a:solidFill>
                  <a:srgbClr val="000000"/>
                </a:solidFill>
              </a:rPr>
              <a:t> </a:t>
            </a:r>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MS PGothic" pitchFamily="34" charset="-128"/>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914400"/>
            <a:ext cx="8153400" cy="6432529"/>
          </a:xfrm>
          <a:prstGeom prst="rect">
            <a:avLst/>
          </a:prstGeom>
          <a:noFill/>
        </p:spPr>
        <p:txBody>
          <a:bodyPr wrap="square" rtlCol="0">
            <a:spAutoFit/>
          </a:bodyPr>
          <a:lstStyle/>
          <a:p>
            <a:r>
              <a:rPr lang="en-GB" dirty="0" smtClean="0"/>
              <a:t>5 Modules (approx 5 credits each)</a:t>
            </a:r>
          </a:p>
          <a:p>
            <a:pPr lvl="2"/>
            <a:r>
              <a:rPr lang="en-GB" sz="2000" i="1" dirty="0" smtClean="0"/>
              <a:t>Innovation, Project Management, Finance, Chemical Markets, Feasibility Study and Project Pitch </a:t>
            </a:r>
          </a:p>
          <a:p>
            <a:pPr lvl="2"/>
            <a:r>
              <a:rPr lang="en-GB" sz="2000" i="1" dirty="0" smtClean="0"/>
              <a:t>		</a:t>
            </a:r>
            <a:endParaRPr lang="en-GB" dirty="0" smtClean="0"/>
          </a:p>
          <a:p>
            <a:r>
              <a:rPr lang="en-GB" dirty="0" smtClean="0"/>
              <a:t>Teams of 4-6 students will work to produce defined outputs from each module, with various resources to help them</a:t>
            </a:r>
          </a:p>
          <a:p>
            <a:pPr marL="533400" indent="-266700">
              <a:buFont typeface="Lucida Grande"/>
              <a:buChar char="-"/>
            </a:pPr>
            <a:r>
              <a:rPr lang="en-GB" sz="2000" dirty="0" smtClean="0"/>
              <a:t>lectures on video (and handouts)</a:t>
            </a:r>
          </a:p>
          <a:p>
            <a:pPr marL="533400" indent="-266700">
              <a:buFont typeface="Lucida Grande"/>
              <a:buChar char="-"/>
            </a:pPr>
            <a:r>
              <a:rPr lang="en-GB" sz="2000" dirty="0" smtClean="0"/>
              <a:t>Interactive team exercises</a:t>
            </a:r>
          </a:p>
          <a:p>
            <a:pPr marL="533400" indent="-266700">
              <a:buFont typeface="Lucida Grande"/>
              <a:buChar char="-"/>
            </a:pPr>
            <a:r>
              <a:rPr lang="en-GB" sz="2000" dirty="0" smtClean="0"/>
              <a:t>Templates</a:t>
            </a:r>
          </a:p>
          <a:p>
            <a:pPr marL="533400" indent="-266700">
              <a:buFont typeface="Lucida Grande"/>
              <a:buChar char="-"/>
            </a:pPr>
            <a:r>
              <a:rPr lang="en-GB" sz="2000" dirty="0" smtClean="0"/>
              <a:t>Further reading</a:t>
            </a:r>
            <a:endParaRPr lang="en-GB" dirty="0" smtClean="0"/>
          </a:p>
          <a:p>
            <a:endParaRPr lang="en-GB" dirty="0" smtClean="0"/>
          </a:p>
          <a:p>
            <a:r>
              <a:rPr lang="en-GB" dirty="0" smtClean="0"/>
              <a:t>Modules can be done separately, but all ‘hang together’ and could be carried out together</a:t>
            </a:r>
          </a:p>
          <a:p>
            <a:endParaRPr lang="en-GB" dirty="0" smtClean="0"/>
          </a:p>
          <a:p>
            <a:r>
              <a:rPr lang="en-GB" dirty="0" smtClean="0"/>
              <a:t>Could be run as ongoing activity through a semester, or as a 2 week full-time activity</a:t>
            </a:r>
          </a:p>
          <a:p>
            <a:endParaRPr lang="en-GB" dirty="0" smtClean="0"/>
          </a:p>
          <a:p>
            <a:pPr marL="0" lvl="1"/>
            <a:endParaRPr lang="en-GB" dirty="0" smtClean="0"/>
          </a:p>
        </p:txBody>
      </p:sp>
      <p:sp>
        <p:nvSpPr>
          <p:cNvPr id="4" name="Title 3"/>
          <p:cNvSpPr>
            <a:spLocks noGrp="1"/>
          </p:cNvSpPr>
          <p:nvPr>
            <p:ph type="ctrTitle"/>
          </p:nvPr>
        </p:nvSpPr>
        <p:spPr>
          <a:xfrm>
            <a:off x="0" y="762000"/>
            <a:ext cx="8424862" cy="762000"/>
          </a:xfrm>
        </p:spPr>
        <p:txBody>
          <a:bodyPr/>
          <a:lstStyle/>
          <a:p>
            <a:pPr marL="0" indent="0" algn="r" rtl="0" eaLnBrk="0" fontAlgn="base" hangingPunct="0">
              <a:spcBef>
                <a:spcPct val="0"/>
              </a:spcBef>
              <a:spcAft>
                <a:spcPct val="0"/>
              </a:spcAft>
              <a:buClr>
                <a:srgbClr val="97D0ED"/>
              </a:buClr>
              <a:buFont typeface="Wingdings" pitchFamily="2" charset="2"/>
              <a:buNone/>
            </a:pPr>
            <a: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t>Business skills resources</a:t>
            </a:r>
          </a:p>
          <a:p>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2000" y="914400"/>
            <a:ext cx="8153400" cy="6432529"/>
          </a:xfrm>
          <a:prstGeom prst="rect">
            <a:avLst/>
          </a:prstGeom>
          <a:noFill/>
        </p:spPr>
        <p:txBody>
          <a:bodyPr wrap="square" rtlCol="0">
            <a:spAutoFit/>
          </a:bodyPr>
          <a:lstStyle/>
          <a:p>
            <a:r>
              <a:rPr lang="en-GB" dirty="0" smtClean="0"/>
              <a:t>5 Modules (approx 5 credits each)</a:t>
            </a:r>
          </a:p>
          <a:p>
            <a:pPr lvl="2"/>
            <a:r>
              <a:rPr lang="en-GB" sz="2000" i="1" dirty="0" smtClean="0"/>
              <a:t>Innovation, Project Management, Finance, Chemical Markets, Feasibility Study and Project Pitch </a:t>
            </a:r>
          </a:p>
          <a:p>
            <a:pPr lvl="2"/>
            <a:r>
              <a:rPr lang="en-GB" sz="2000" i="1" dirty="0" smtClean="0"/>
              <a:t>		</a:t>
            </a:r>
            <a:endParaRPr lang="en-GB" dirty="0" smtClean="0"/>
          </a:p>
          <a:p>
            <a:r>
              <a:rPr lang="en-GB" dirty="0" smtClean="0"/>
              <a:t>Teams of 4-6 students will work to produce defined outputs from each module, with various resources to help them</a:t>
            </a:r>
          </a:p>
          <a:p>
            <a:pPr marL="533400" indent="-266700">
              <a:buFont typeface="Lucida Grande"/>
              <a:buChar char="-"/>
            </a:pPr>
            <a:r>
              <a:rPr lang="en-GB" sz="2000" dirty="0" smtClean="0"/>
              <a:t>lectures on video (and handouts)</a:t>
            </a:r>
          </a:p>
          <a:p>
            <a:pPr marL="533400" indent="-266700">
              <a:buFont typeface="Lucida Grande"/>
              <a:buChar char="-"/>
            </a:pPr>
            <a:r>
              <a:rPr lang="en-GB" sz="2000" dirty="0" smtClean="0"/>
              <a:t>Interactive team exercises</a:t>
            </a:r>
          </a:p>
          <a:p>
            <a:pPr marL="533400" indent="-266700">
              <a:buFont typeface="Lucida Grande"/>
              <a:buChar char="-"/>
            </a:pPr>
            <a:r>
              <a:rPr lang="en-GB" sz="2000" dirty="0" smtClean="0"/>
              <a:t>Templates</a:t>
            </a:r>
          </a:p>
          <a:p>
            <a:pPr marL="533400" indent="-266700">
              <a:buFont typeface="Lucida Grande"/>
              <a:buChar char="-"/>
            </a:pPr>
            <a:r>
              <a:rPr lang="en-GB" sz="2000" dirty="0" smtClean="0"/>
              <a:t>Further reading</a:t>
            </a:r>
            <a:endParaRPr lang="en-GB" dirty="0" smtClean="0"/>
          </a:p>
          <a:p>
            <a:endParaRPr lang="en-GB" dirty="0" smtClean="0"/>
          </a:p>
          <a:p>
            <a:r>
              <a:rPr lang="en-GB" dirty="0" smtClean="0"/>
              <a:t>Modules can be done separately, but all ‘hang together’ and could be carried out together</a:t>
            </a:r>
          </a:p>
          <a:p>
            <a:endParaRPr lang="en-GB" dirty="0" smtClean="0"/>
          </a:p>
          <a:p>
            <a:r>
              <a:rPr lang="en-GB" dirty="0" smtClean="0"/>
              <a:t>Could be run as ongoing activity through a semester, or as a 2 week full-time activity</a:t>
            </a:r>
          </a:p>
          <a:p>
            <a:endParaRPr lang="en-GB" dirty="0" smtClean="0"/>
          </a:p>
          <a:p>
            <a:pPr marL="0" lvl="1"/>
            <a:endParaRPr lang="en-GB" dirty="0" smtClean="0"/>
          </a:p>
        </p:txBody>
      </p:sp>
      <p:sp>
        <p:nvSpPr>
          <p:cNvPr id="4" name="Title 3"/>
          <p:cNvSpPr>
            <a:spLocks noGrp="1"/>
          </p:cNvSpPr>
          <p:nvPr>
            <p:ph type="ctrTitle"/>
          </p:nvPr>
        </p:nvSpPr>
        <p:spPr>
          <a:xfrm>
            <a:off x="0" y="762000"/>
            <a:ext cx="8424862" cy="762000"/>
          </a:xfrm>
        </p:spPr>
        <p:txBody>
          <a:bodyPr/>
          <a:lstStyle/>
          <a:p>
            <a:pPr marL="0" indent="0" algn="r" rtl="0" eaLnBrk="0" fontAlgn="base" hangingPunct="0">
              <a:spcBef>
                <a:spcPct val="0"/>
              </a:spcBef>
              <a:spcAft>
                <a:spcPct val="0"/>
              </a:spcAft>
              <a:buClr>
                <a:srgbClr val="97D0ED"/>
              </a:buClr>
              <a:buFont typeface="Wingdings" pitchFamily="2" charset="2"/>
              <a:buNone/>
            </a:pPr>
            <a:r>
              <a:rPr lang="en-GB" sz="3200" i="1" dirty="0" smtClean="0">
                <a:solidFill>
                  <a:srgbClr val="003A74"/>
                </a:solidFill>
                <a:effectLst>
                  <a:outerShdw blurRad="38100" dist="38100" dir="2700000" algn="tl">
                    <a:srgbClr val="000000">
                      <a:alpha val="43137"/>
                    </a:srgbClr>
                  </a:outerShdw>
                </a:effectLst>
                <a:latin typeface="Arial" charset="0"/>
                <a:ea typeface="+mn-ea"/>
                <a:cs typeface="+mn-cs"/>
              </a:rPr>
              <a:t>Business skills resources</a:t>
            </a:r>
          </a:p>
          <a:p>
            <a:endParaRPr lang="en-US" dirty="0"/>
          </a:p>
        </p:txBody>
      </p:sp>
      <p:sp>
        <p:nvSpPr>
          <p:cNvPr id="6" name="Rounded Rectangular Callout 5"/>
          <p:cNvSpPr/>
          <p:nvPr/>
        </p:nvSpPr>
        <p:spPr bwMode="auto">
          <a:xfrm>
            <a:off x="5410200" y="3200400"/>
            <a:ext cx="3276600" cy="1295400"/>
          </a:xfrm>
          <a:prstGeom prst="wedgeRoundRectCallout">
            <a:avLst>
              <a:gd name="adj1" fmla="val -47107"/>
              <a:gd name="adj2" fmla="val -87827"/>
              <a:gd name="adj3" fmla="val 16667"/>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MS PGothic" pitchFamily="34" charset="-128"/>
              </a:rPr>
              <a:t>Much of the work involves</a:t>
            </a:r>
            <a:r>
              <a:rPr kumimoji="0" lang="en-US" sz="2000" b="0" i="0" u="none" strike="noStrike" cap="none" normalizeH="0" dirty="0" smtClean="0">
                <a:ln>
                  <a:noFill/>
                </a:ln>
                <a:solidFill>
                  <a:schemeClr val="tx1"/>
                </a:solidFill>
                <a:effectLst/>
                <a:latin typeface="Arial" charset="0"/>
                <a:ea typeface="MS PGothic" pitchFamily="34" charset="-128"/>
              </a:rPr>
              <a:t> problem-based learning and researching answers </a:t>
            </a:r>
            <a:r>
              <a:rPr kumimoji="0" lang="en-US" sz="2400" b="0" i="0" u="none" strike="noStrike" cap="none" normalizeH="0" baseline="0" dirty="0" smtClean="0">
                <a:ln>
                  <a:noFill/>
                </a:ln>
                <a:solidFill>
                  <a:schemeClr val="tx1"/>
                </a:solidFill>
                <a:effectLst/>
                <a:latin typeface="Arial" charset="0"/>
                <a:ea typeface="MS PGothic" pitchFamily="34" charset="-128"/>
              </a:rPr>
              <a:t> </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14400" y="914401"/>
            <a:ext cx="7715304" cy="5386090"/>
          </a:xfrm>
          <a:prstGeom prst="rect">
            <a:avLst/>
          </a:prstGeom>
          <a:noFill/>
        </p:spPr>
        <p:txBody>
          <a:bodyPr wrap="square" rtlCol="0">
            <a:spAutoFit/>
          </a:bodyPr>
          <a:lstStyle/>
          <a:p>
            <a:pPr marL="266700" indent="-266700">
              <a:buFont typeface="Arial" pitchFamily="34" charset="0"/>
              <a:buChar char="•"/>
            </a:pPr>
            <a:r>
              <a:rPr lang="en-GB" sz="2000" dirty="0" smtClean="0"/>
              <a:t>Student teams play the role of a group of technologists working for </a:t>
            </a:r>
            <a:r>
              <a:rPr lang="en-GB" sz="2000" i="1" dirty="0" smtClean="0"/>
              <a:t>Mega Chemicals plc</a:t>
            </a:r>
            <a:r>
              <a:rPr lang="en-GB" sz="2000" dirty="0" smtClean="0"/>
              <a:t>. </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Their task is to evaluate new technologies and recommend which ones </a:t>
            </a:r>
            <a:r>
              <a:rPr lang="en-GB" sz="2000" i="1" dirty="0" smtClean="0"/>
              <a:t>MegaChem</a:t>
            </a:r>
            <a:r>
              <a:rPr lang="en-GB" sz="2000" dirty="0" smtClean="0"/>
              <a:t> might wish to take to market. </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Each module is structured like a real part of the technology project process used by many chemical companies</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Initially there will be 5 potential projects that </a:t>
            </a:r>
            <a:r>
              <a:rPr lang="en-GB" sz="2000" i="1" dirty="0" smtClean="0"/>
              <a:t>MegaChem</a:t>
            </a:r>
            <a:r>
              <a:rPr lang="en-GB" sz="2000" dirty="0" smtClean="0"/>
              <a:t> are interested in</a:t>
            </a:r>
          </a:p>
          <a:p>
            <a:pPr marL="266700" indent="-266700">
              <a:buFont typeface="Arial" pitchFamily="34" charset="0"/>
              <a:buChar char="•"/>
            </a:pPr>
            <a:endParaRPr lang="en-GB" sz="2000" dirty="0" smtClean="0"/>
          </a:p>
          <a:p>
            <a:pPr marL="266700" indent="-266700">
              <a:buFont typeface="Arial" pitchFamily="34" charset="0"/>
              <a:buChar char="•"/>
            </a:pPr>
            <a:r>
              <a:rPr lang="en-GB" sz="2000" dirty="0" smtClean="0"/>
              <a:t>Eventually, teams completing the modules will have produced technology assessments, market research, feasibility studies, financial budgets, a project plan, and an assessed ‘pitch’ for one or more of the potential technology projects</a:t>
            </a:r>
            <a:endParaRPr lang="en-GB" dirty="0" smtClean="0"/>
          </a:p>
          <a:p>
            <a:pPr>
              <a:buFont typeface="Arial" pitchFamily="34" charset="0"/>
              <a:buChar char="•"/>
            </a:pPr>
            <a:endParaRPr lang="en-GB" dirty="0"/>
          </a:p>
        </p:txBody>
      </p:sp>
      <p:sp>
        <p:nvSpPr>
          <p:cNvPr id="4" name="Title 3"/>
          <p:cNvSpPr>
            <a:spLocks noGrp="1"/>
          </p:cNvSpPr>
          <p:nvPr>
            <p:ph type="ctrTitle"/>
          </p:nvPr>
        </p:nvSpPr>
        <p:spPr>
          <a:xfrm>
            <a:off x="-381000" y="304800"/>
            <a:ext cx="8424862" cy="685800"/>
          </a:xfrm>
        </p:spPr>
        <p:txBody>
          <a:bodyPr/>
          <a:lstStyle/>
          <a:p>
            <a:pPr marL="0" indent="0" algn="r" rtl="0" eaLnBrk="0" fontAlgn="base" hangingPunct="0">
              <a:spcBef>
                <a:spcPct val="0"/>
              </a:spcBef>
              <a:spcAft>
                <a:spcPct val="0"/>
              </a:spcAft>
              <a:buClr>
                <a:srgbClr val="97D0ED"/>
              </a:buClr>
              <a:buFont typeface="Wingdings" pitchFamily="2" charset="2"/>
              <a:buNone/>
            </a:pPr>
            <a:r>
              <a:rPr lang="en-US" sz="3200" i="1" dirty="0" smtClean="0">
                <a:solidFill>
                  <a:srgbClr val="003A74"/>
                </a:solidFill>
                <a:effectLst>
                  <a:outerShdw blurRad="38100" dist="38100" dir="2700000" algn="tl">
                    <a:srgbClr val="000000">
                      <a:alpha val="43137"/>
                    </a:srgbClr>
                  </a:outerShdw>
                </a:effectLst>
                <a:latin typeface="Arial" charset="0"/>
                <a:ea typeface="+mn-ea"/>
                <a:cs typeface="+mn-cs"/>
              </a:rPr>
              <a:t>Overall Task Briefing</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bwMode="auto">
          <a:xfrm>
            <a:off x="684335" y="188913"/>
            <a:ext cx="7772400" cy="792162"/>
          </a:xfrm>
          <a:ln>
            <a:miter lim="800000"/>
            <a:headEnd/>
            <a:tailEnd/>
          </a:ln>
        </p:spPr>
        <p:txBody>
          <a:bodyPr wrap="square" lIns="91440" tIns="45720" rIns="91440" bIns="45720" numCol="1" anchor="t" anchorCtr="0" compatLnSpc="1">
            <a:prstTxWarp prst="textNoShape">
              <a:avLst/>
            </a:prstTxWarp>
          </a:bodyPr>
          <a:lstStyle/>
          <a:p>
            <a:pPr algn="r" eaLnBrk="1" hangingPunct="1">
              <a:defRPr/>
            </a:pPr>
            <a:r>
              <a:rPr lang="en-GB" sz="3200" i="1" dirty="0" smtClean="0">
                <a:solidFill>
                  <a:srgbClr val="000000"/>
                </a:solidFill>
                <a:effectLst>
                  <a:outerShdw blurRad="38100" dist="38100" dir="2700000" algn="tl">
                    <a:srgbClr val="DDDDDD"/>
                  </a:outerShdw>
                </a:effectLst>
                <a:latin typeface="Arial"/>
                <a:ea typeface="+mj-ea"/>
                <a:cs typeface="Arial"/>
              </a:rPr>
              <a:t>5 Potential Projects</a:t>
            </a:r>
            <a:endParaRPr lang="en-US" sz="3200" dirty="0">
              <a:solidFill>
                <a:srgbClr val="000000"/>
              </a:solidFill>
              <a:latin typeface="Arial"/>
              <a:ea typeface="+mj-ea"/>
              <a:cs typeface="Arial"/>
            </a:endParaRPr>
          </a:p>
        </p:txBody>
      </p:sp>
      <p:sp>
        <p:nvSpPr>
          <p:cNvPr id="30723" name="Rectangle 3"/>
          <p:cNvSpPr>
            <a:spLocks noGrp="1" noChangeArrowheads="1"/>
          </p:cNvSpPr>
          <p:nvPr>
            <p:ph type="body" idx="1"/>
          </p:nvPr>
        </p:nvSpPr>
        <p:spPr>
          <a:xfrm>
            <a:off x="0" y="3048000"/>
            <a:ext cx="9144000" cy="2881313"/>
          </a:xfrm>
        </p:spPr>
        <p:txBody>
          <a:bodyPr/>
          <a:lstStyle/>
          <a:p>
            <a:pPr eaLnBrk="1" hangingPunct="1">
              <a:spcBef>
                <a:spcPct val="30000"/>
              </a:spcBef>
              <a:spcAft>
                <a:spcPts val="1200"/>
              </a:spcAft>
              <a:buSzPct val="105000"/>
              <a:buNone/>
            </a:pPr>
            <a:r>
              <a:rPr lang="en-GB" sz="2400" dirty="0" err="1" smtClean="0">
                <a:solidFill>
                  <a:srgbClr val="000000"/>
                </a:solidFill>
                <a:latin typeface="Arial"/>
                <a:ea typeface="ＭＳ Ｐゴシック" pitchFamily="25" charset="-128"/>
                <a:cs typeface="Arial"/>
              </a:rPr>
              <a:t>Zeolite</a:t>
            </a:r>
            <a:r>
              <a:rPr lang="en-GB" sz="2400" dirty="0" smtClean="0">
                <a:solidFill>
                  <a:srgbClr val="000000"/>
                </a:solidFill>
                <a:latin typeface="Arial"/>
                <a:ea typeface="ＭＳ Ｐゴシック" pitchFamily="25" charset="-128"/>
                <a:cs typeface="Arial"/>
              </a:rPr>
              <a:t> anticorrosive…oxidation catalyst…La/Ac separation </a:t>
            </a:r>
            <a:r>
              <a:rPr lang="en-GB" sz="2400" dirty="0" err="1" smtClean="0">
                <a:solidFill>
                  <a:srgbClr val="000000"/>
                </a:solidFill>
                <a:latin typeface="Arial"/>
                <a:ea typeface="ＭＳ Ｐゴシック" pitchFamily="25" charset="-128"/>
                <a:cs typeface="Arial"/>
              </a:rPr>
              <a:t>ligand</a:t>
            </a: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None/>
            </a:pPr>
            <a:r>
              <a:rPr lang="en-GB" sz="2400" dirty="0" smtClean="0">
                <a:solidFill>
                  <a:srgbClr val="000000"/>
                </a:solidFill>
                <a:latin typeface="Arial"/>
                <a:ea typeface="ＭＳ Ｐゴシック" pitchFamily="25" charset="-128"/>
                <a:cs typeface="Arial"/>
              </a:rPr>
              <a:t>  </a:t>
            </a:r>
            <a:r>
              <a:rPr lang="en-GB" sz="2400" dirty="0" err="1" smtClean="0">
                <a:solidFill>
                  <a:srgbClr val="000000"/>
                </a:solidFill>
                <a:latin typeface="Arial"/>
                <a:ea typeface="ＭＳ Ｐゴシック" pitchFamily="25" charset="-128"/>
                <a:cs typeface="Arial"/>
              </a:rPr>
              <a:t>Chiral</a:t>
            </a:r>
            <a:r>
              <a:rPr lang="en-GB" sz="2400" dirty="0" smtClean="0">
                <a:solidFill>
                  <a:srgbClr val="000000"/>
                </a:solidFill>
                <a:latin typeface="Arial"/>
                <a:ea typeface="ＭＳ Ｐゴシック" pitchFamily="25" charset="-128"/>
                <a:cs typeface="Arial"/>
              </a:rPr>
              <a:t> intermediates…lignin/biomass catalyst for jet fuel </a:t>
            </a:r>
          </a:p>
          <a:p>
            <a:pPr eaLnBrk="1" hangingPunct="1">
              <a:spcBef>
                <a:spcPct val="30000"/>
              </a:spcBef>
              <a:spcAft>
                <a:spcPts val="1200"/>
              </a:spcAft>
              <a:buFont typeface="Wingdings" pitchFamily="25" charset="2"/>
              <a:buNone/>
            </a:pPr>
            <a:endParaRPr lang="en-US" sz="2400" i="1" dirty="0">
              <a:solidFill>
                <a:srgbClr val="000000"/>
              </a:solidFill>
              <a:latin typeface="Arial"/>
              <a:ea typeface="ＭＳ Ｐゴシック" pitchFamily="25" charset="-128"/>
              <a:cs typeface="Arial"/>
            </a:endParaRPr>
          </a:p>
        </p:txBody>
      </p:sp>
      <p:pic>
        <p:nvPicPr>
          <p:cNvPr id="4" name="Picture 3"/>
          <p:cNvPicPr>
            <a:picLocks noChangeAspect="1"/>
          </p:cNvPicPr>
          <p:nvPr/>
        </p:nvPicPr>
        <p:blipFill>
          <a:blip r:embed="rId3" cstate="print"/>
          <a:srcRect/>
          <a:stretch>
            <a:fillRect/>
          </a:stretch>
        </p:blipFill>
        <p:spPr bwMode="auto">
          <a:xfrm>
            <a:off x="533400" y="914400"/>
            <a:ext cx="1458658" cy="1752600"/>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5" name="Picture 3" descr="C:\Documents and Settings\Georg\Desktop\Environmental YES\Untitled-1.jpg"/>
          <p:cNvPicPr>
            <a:picLocks noChangeAspect="1" noChangeArrowheads="1"/>
          </p:cNvPicPr>
          <p:nvPr/>
        </p:nvPicPr>
        <p:blipFill>
          <a:blip r:embed="rId4" cstate="print"/>
          <a:srcRect/>
          <a:stretch>
            <a:fillRect/>
          </a:stretch>
        </p:blipFill>
        <p:spPr bwMode="auto">
          <a:xfrm>
            <a:off x="2743200" y="978824"/>
            <a:ext cx="1829550" cy="1688176"/>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7" name="Picture 7" descr="Piperidines"/>
          <p:cNvPicPr>
            <a:picLocks noChangeAspect="1" noChangeArrowheads="1"/>
          </p:cNvPicPr>
          <p:nvPr/>
        </p:nvPicPr>
        <p:blipFill>
          <a:blip r:embed="rId5" cstate="print"/>
          <a:srcRect/>
          <a:stretch>
            <a:fillRect/>
          </a:stretch>
        </p:blipFill>
        <p:spPr bwMode="auto">
          <a:xfrm>
            <a:off x="533400" y="3733800"/>
            <a:ext cx="1507359" cy="1600200"/>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9" name="Picture 8"/>
          <p:cNvPicPr>
            <a:picLocks noChangeAspect="1"/>
          </p:cNvPicPr>
          <p:nvPr/>
        </p:nvPicPr>
        <p:blipFill>
          <a:blip r:embed="rId6" cstate="print"/>
          <a:stretch>
            <a:fillRect/>
          </a:stretch>
        </p:blipFill>
        <p:spPr>
          <a:xfrm>
            <a:off x="5181601" y="914400"/>
            <a:ext cx="3048000" cy="2029522"/>
          </a:xfrm>
          <a:prstGeom prst="rect">
            <a:avLst/>
          </a:prstGeom>
          <a:ln>
            <a:solidFill>
              <a:srgbClr val="A6A6A6"/>
            </a:solidFill>
          </a:ln>
          <a:effectLst>
            <a:outerShdw blurRad="50800" dist="38100" dir="2700000">
              <a:srgbClr val="000000">
                <a:alpha val="43000"/>
              </a:srgbClr>
            </a:outerShdw>
          </a:effectLst>
        </p:spPr>
      </p:pic>
      <p:pic>
        <p:nvPicPr>
          <p:cNvPr id="10" name="Picture 9"/>
          <p:cNvPicPr>
            <a:picLocks noChangeAspect="1"/>
          </p:cNvPicPr>
          <p:nvPr/>
        </p:nvPicPr>
        <p:blipFill>
          <a:blip r:embed="rId7" cstate="print"/>
          <a:stretch>
            <a:fillRect/>
          </a:stretch>
        </p:blipFill>
        <p:spPr>
          <a:xfrm>
            <a:off x="5105400" y="3733800"/>
            <a:ext cx="2516892" cy="1801151"/>
          </a:xfrm>
          <a:prstGeom prst="rect">
            <a:avLst/>
          </a:prstGeom>
          <a:effectLst>
            <a:outerShdw blurRad="50800" dist="38100" dir="270000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bwMode="auto">
          <a:xfrm>
            <a:off x="684335" y="188913"/>
            <a:ext cx="7772400" cy="792162"/>
          </a:xfrm>
          <a:ln>
            <a:miter lim="800000"/>
            <a:headEnd/>
            <a:tailEnd/>
          </a:ln>
        </p:spPr>
        <p:txBody>
          <a:bodyPr wrap="square" lIns="91440" tIns="45720" rIns="91440" bIns="45720" numCol="1" anchor="t" anchorCtr="0" compatLnSpc="1">
            <a:prstTxWarp prst="textNoShape">
              <a:avLst/>
            </a:prstTxWarp>
          </a:bodyPr>
          <a:lstStyle/>
          <a:p>
            <a:pPr algn="r" eaLnBrk="1" hangingPunct="1">
              <a:defRPr/>
            </a:pPr>
            <a:r>
              <a:rPr lang="en-GB" sz="3200" i="1" dirty="0" smtClean="0">
                <a:solidFill>
                  <a:srgbClr val="000000"/>
                </a:solidFill>
                <a:effectLst>
                  <a:outerShdw blurRad="38100" dist="38100" dir="2700000" algn="tl">
                    <a:srgbClr val="DDDDDD"/>
                  </a:outerShdw>
                </a:effectLst>
                <a:latin typeface="Arial"/>
                <a:ea typeface="+mj-ea"/>
                <a:cs typeface="Arial"/>
              </a:rPr>
              <a:t>5 Potential Projects</a:t>
            </a:r>
            <a:endParaRPr lang="en-US" sz="3200" dirty="0">
              <a:solidFill>
                <a:srgbClr val="000000"/>
              </a:solidFill>
              <a:latin typeface="Arial"/>
              <a:ea typeface="+mj-ea"/>
              <a:cs typeface="Arial"/>
            </a:endParaRPr>
          </a:p>
        </p:txBody>
      </p:sp>
      <p:sp>
        <p:nvSpPr>
          <p:cNvPr id="30723" name="Rectangle 3"/>
          <p:cNvSpPr>
            <a:spLocks noGrp="1" noChangeArrowheads="1"/>
          </p:cNvSpPr>
          <p:nvPr>
            <p:ph type="body" idx="1"/>
          </p:nvPr>
        </p:nvSpPr>
        <p:spPr>
          <a:xfrm>
            <a:off x="0" y="3048000"/>
            <a:ext cx="9144000" cy="2881313"/>
          </a:xfrm>
        </p:spPr>
        <p:txBody>
          <a:bodyPr/>
          <a:lstStyle/>
          <a:p>
            <a:pPr eaLnBrk="1" hangingPunct="1">
              <a:spcBef>
                <a:spcPct val="30000"/>
              </a:spcBef>
              <a:spcAft>
                <a:spcPts val="1200"/>
              </a:spcAft>
              <a:buSzPct val="105000"/>
              <a:buNone/>
            </a:pPr>
            <a:r>
              <a:rPr lang="en-GB" sz="2400" dirty="0" err="1" smtClean="0">
                <a:solidFill>
                  <a:srgbClr val="000000"/>
                </a:solidFill>
                <a:latin typeface="Arial"/>
                <a:ea typeface="ＭＳ Ｐゴシック" pitchFamily="25" charset="-128"/>
                <a:cs typeface="Arial"/>
              </a:rPr>
              <a:t>Zeolite</a:t>
            </a:r>
            <a:r>
              <a:rPr lang="en-GB" sz="2400" dirty="0" smtClean="0">
                <a:solidFill>
                  <a:srgbClr val="000000"/>
                </a:solidFill>
                <a:latin typeface="Arial"/>
                <a:ea typeface="ＭＳ Ｐゴシック" pitchFamily="25" charset="-128"/>
                <a:cs typeface="Arial"/>
              </a:rPr>
              <a:t> anticorrosive…oxidation catalyst…La/Ac separation </a:t>
            </a:r>
            <a:r>
              <a:rPr lang="en-GB" sz="2400" dirty="0" err="1" smtClean="0">
                <a:solidFill>
                  <a:srgbClr val="000000"/>
                </a:solidFill>
                <a:latin typeface="Arial"/>
                <a:ea typeface="ＭＳ Ｐゴシック" pitchFamily="25" charset="-128"/>
                <a:cs typeface="Arial"/>
              </a:rPr>
              <a:t>ligand</a:t>
            </a: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FontTx/>
              <a:buChar char="•"/>
            </a:pPr>
            <a:endParaRPr lang="en-GB" sz="2400" dirty="0" smtClean="0">
              <a:solidFill>
                <a:srgbClr val="000000"/>
              </a:solidFill>
              <a:latin typeface="Arial"/>
              <a:ea typeface="ＭＳ Ｐゴシック" pitchFamily="25" charset="-128"/>
              <a:cs typeface="Arial"/>
            </a:endParaRPr>
          </a:p>
          <a:p>
            <a:pPr eaLnBrk="1" hangingPunct="1">
              <a:spcBef>
                <a:spcPct val="30000"/>
              </a:spcBef>
              <a:spcAft>
                <a:spcPts val="1200"/>
              </a:spcAft>
              <a:buSzPct val="105000"/>
              <a:buNone/>
            </a:pPr>
            <a:r>
              <a:rPr lang="en-GB" sz="2400" dirty="0" smtClean="0">
                <a:solidFill>
                  <a:srgbClr val="000000"/>
                </a:solidFill>
                <a:latin typeface="Arial"/>
                <a:ea typeface="ＭＳ Ｐゴシック" pitchFamily="25" charset="-128"/>
                <a:cs typeface="Arial"/>
              </a:rPr>
              <a:t>  </a:t>
            </a:r>
            <a:r>
              <a:rPr lang="en-GB" sz="2400" dirty="0" err="1" smtClean="0">
                <a:solidFill>
                  <a:srgbClr val="000000"/>
                </a:solidFill>
                <a:latin typeface="Arial"/>
                <a:ea typeface="ＭＳ Ｐゴシック" pitchFamily="25" charset="-128"/>
                <a:cs typeface="Arial"/>
              </a:rPr>
              <a:t>Chiral</a:t>
            </a:r>
            <a:r>
              <a:rPr lang="en-GB" sz="2400" dirty="0" smtClean="0">
                <a:solidFill>
                  <a:srgbClr val="000000"/>
                </a:solidFill>
                <a:latin typeface="Arial"/>
                <a:ea typeface="ＭＳ Ｐゴシック" pitchFamily="25" charset="-128"/>
                <a:cs typeface="Arial"/>
              </a:rPr>
              <a:t> intermediates…lignin/biomass catalyst for jet fuel </a:t>
            </a:r>
          </a:p>
          <a:p>
            <a:pPr eaLnBrk="1" hangingPunct="1">
              <a:spcBef>
                <a:spcPct val="30000"/>
              </a:spcBef>
              <a:spcAft>
                <a:spcPts val="1200"/>
              </a:spcAft>
              <a:buFont typeface="Wingdings" pitchFamily="25" charset="2"/>
              <a:buNone/>
            </a:pPr>
            <a:endParaRPr lang="en-US" sz="2400" i="1" dirty="0">
              <a:solidFill>
                <a:srgbClr val="000000"/>
              </a:solidFill>
              <a:latin typeface="Arial"/>
              <a:ea typeface="ＭＳ Ｐゴシック" pitchFamily="25" charset="-128"/>
              <a:cs typeface="Arial"/>
            </a:endParaRPr>
          </a:p>
        </p:txBody>
      </p:sp>
      <p:pic>
        <p:nvPicPr>
          <p:cNvPr id="4" name="Picture 3"/>
          <p:cNvPicPr>
            <a:picLocks noChangeAspect="1"/>
          </p:cNvPicPr>
          <p:nvPr/>
        </p:nvPicPr>
        <p:blipFill>
          <a:blip r:embed="rId3" cstate="print"/>
          <a:srcRect/>
          <a:stretch>
            <a:fillRect/>
          </a:stretch>
        </p:blipFill>
        <p:spPr bwMode="auto">
          <a:xfrm>
            <a:off x="533400" y="914400"/>
            <a:ext cx="1458658" cy="1752600"/>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5" name="Picture 3" descr="C:\Documents and Settings\Georg\Desktop\Environmental YES\Untitled-1.jpg"/>
          <p:cNvPicPr>
            <a:picLocks noChangeAspect="1" noChangeArrowheads="1"/>
          </p:cNvPicPr>
          <p:nvPr/>
        </p:nvPicPr>
        <p:blipFill>
          <a:blip r:embed="rId4" cstate="print"/>
          <a:srcRect/>
          <a:stretch>
            <a:fillRect/>
          </a:stretch>
        </p:blipFill>
        <p:spPr bwMode="auto">
          <a:xfrm>
            <a:off x="2743200" y="978824"/>
            <a:ext cx="1829550" cy="1688176"/>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7" name="Picture 7" descr="Piperidines"/>
          <p:cNvPicPr>
            <a:picLocks noChangeAspect="1" noChangeArrowheads="1"/>
          </p:cNvPicPr>
          <p:nvPr/>
        </p:nvPicPr>
        <p:blipFill>
          <a:blip r:embed="rId5" cstate="print"/>
          <a:srcRect/>
          <a:stretch>
            <a:fillRect/>
          </a:stretch>
        </p:blipFill>
        <p:spPr bwMode="auto">
          <a:xfrm>
            <a:off x="533400" y="3733800"/>
            <a:ext cx="1507359" cy="1600200"/>
          </a:xfrm>
          <a:prstGeom prst="rect">
            <a:avLst/>
          </a:prstGeom>
          <a:noFill/>
          <a:ln w="9525">
            <a:solidFill>
              <a:schemeClr val="tx1">
                <a:lumMod val="65000"/>
                <a:lumOff val="35000"/>
              </a:schemeClr>
            </a:solidFill>
            <a:miter lim="800000"/>
            <a:headEnd/>
            <a:tailEnd/>
          </a:ln>
          <a:effectLst>
            <a:outerShdw blurRad="50800" dist="38100" dir="2700000">
              <a:srgbClr val="000000">
                <a:alpha val="43000"/>
              </a:srgbClr>
            </a:outerShdw>
          </a:effectLst>
        </p:spPr>
      </p:pic>
      <p:pic>
        <p:nvPicPr>
          <p:cNvPr id="9" name="Picture 8"/>
          <p:cNvPicPr>
            <a:picLocks noChangeAspect="1"/>
          </p:cNvPicPr>
          <p:nvPr/>
        </p:nvPicPr>
        <p:blipFill>
          <a:blip r:embed="rId6" cstate="print"/>
          <a:stretch>
            <a:fillRect/>
          </a:stretch>
        </p:blipFill>
        <p:spPr>
          <a:xfrm>
            <a:off x="5181601" y="914400"/>
            <a:ext cx="3048000" cy="2029522"/>
          </a:xfrm>
          <a:prstGeom prst="rect">
            <a:avLst/>
          </a:prstGeom>
          <a:ln>
            <a:solidFill>
              <a:srgbClr val="A6A6A6"/>
            </a:solidFill>
          </a:ln>
          <a:effectLst>
            <a:outerShdw blurRad="50800" dist="38100" dir="2700000">
              <a:srgbClr val="000000">
                <a:alpha val="43000"/>
              </a:srgbClr>
            </a:outerShdw>
          </a:effectLst>
        </p:spPr>
      </p:pic>
      <p:pic>
        <p:nvPicPr>
          <p:cNvPr id="10" name="Picture 9"/>
          <p:cNvPicPr>
            <a:picLocks noChangeAspect="1"/>
          </p:cNvPicPr>
          <p:nvPr/>
        </p:nvPicPr>
        <p:blipFill>
          <a:blip r:embed="rId7" cstate="print"/>
          <a:stretch>
            <a:fillRect/>
          </a:stretch>
        </p:blipFill>
        <p:spPr>
          <a:xfrm>
            <a:off x="5105400" y="3733800"/>
            <a:ext cx="2516892" cy="1801151"/>
          </a:xfrm>
          <a:prstGeom prst="rect">
            <a:avLst/>
          </a:prstGeom>
          <a:effectLst>
            <a:outerShdw blurRad="50800" dist="38100" dir="2700000">
              <a:srgbClr val="000000">
                <a:alpha val="43000"/>
              </a:srgbClr>
            </a:outerShdw>
          </a:effectLst>
        </p:spPr>
      </p:pic>
      <p:sp>
        <p:nvSpPr>
          <p:cNvPr id="11" name="Rounded Rectangular Callout 10"/>
          <p:cNvSpPr/>
          <p:nvPr/>
        </p:nvSpPr>
        <p:spPr bwMode="auto">
          <a:xfrm>
            <a:off x="1981200" y="3657600"/>
            <a:ext cx="2895600" cy="1524000"/>
          </a:xfrm>
          <a:prstGeom prst="wedgeRoundRectCallout">
            <a:avLst>
              <a:gd name="adj1" fmla="val 55788"/>
              <a:gd name="adj2" fmla="val -230833"/>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MS PGothic" pitchFamily="34" charset="-128"/>
              </a:rPr>
              <a:t>We will produce more in the future!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9765</TotalTime>
  <Words>1352</Words>
  <Application>Microsoft Office PowerPoint</Application>
  <PresentationFormat>On-screen Show (4:3)</PresentationFormat>
  <Paragraphs>346</Paragraphs>
  <Slides>27</Slides>
  <Notes>17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2_Blank Presentation</vt:lpstr>
      <vt:lpstr>Resource Overview</vt:lpstr>
      <vt:lpstr>What Makes for Employability? </vt:lpstr>
      <vt:lpstr>What Makes for Employability? </vt:lpstr>
      <vt:lpstr>Employability - comments </vt:lpstr>
      <vt:lpstr>Business skills resources </vt:lpstr>
      <vt:lpstr>Business skills resources </vt:lpstr>
      <vt:lpstr>Overall Task Briefing</vt:lpstr>
      <vt:lpstr>5 Potential Projects</vt:lpstr>
      <vt:lpstr>5 Potential Projects</vt:lpstr>
      <vt:lpstr>Slide 10</vt:lpstr>
      <vt:lpstr>    Student Resources</vt:lpstr>
      <vt:lpstr>Student Resources </vt:lpstr>
      <vt:lpstr>Slide 13</vt:lpstr>
      <vt:lpstr>Slide 14</vt:lpstr>
      <vt:lpstr>Slide 15</vt:lpstr>
      <vt:lpstr>Slide 16</vt:lpstr>
      <vt:lpstr>Slide 17</vt:lpstr>
      <vt:lpstr>Slide 18</vt:lpstr>
      <vt:lpstr>Slide 19</vt:lpstr>
      <vt:lpstr>Assessment and Marking Suggestions</vt:lpstr>
      <vt:lpstr>F.A.Q.</vt:lpstr>
      <vt:lpstr>Challenges for chemistry</vt:lpstr>
      <vt:lpstr>Course Assessment</vt:lpstr>
      <vt:lpstr>Lifetime of Materials</vt:lpstr>
      <vt:lpstr>Transferability</vt:lpstr>
      <vt:lpstr>Success Criteria</vt:lpstr>
      <vt:lpstr>Working with non native speakers</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Rosalind Onions</cp:lastModifiedBy>
  <cp:revision>210</cp:revision>
  <dcterms:created xsi:type="dcterms:W3CDTF">2012-06-26T17:43:57Z</dcterms:created>
  <dcterms:modified xsi:type="dcterms:W3CDTF">2012-08-01T10:04:16Z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