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6"/>
  </p:notesMasterIdLst>
  <p:sldIdLst>
    <p:sldId id="29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81625" autoAdjust="0"/>
  </p:normalViewPr>
  <p:slideViewPr>
    <p:cSldViewPr snapToGrid="0" snapToObjects="1">
      <p:cViewPr varScale="1">
        <p:scale>
          <a:sx n="70" d="100"/>
          <a:sy n="70" d="100"/>
        </p:scale>
        <p:origin x="72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10/11/2023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as a lesson starter when teaching about isotopes.</a:t>
            </a:r>
          </a:p>
          <a:p>
            <a:endParaRPr lang="en-GB" dirty="0"/>
          </a:p>
          <a:p>
            <a:r>
              <a:rPr lang="en-GB" dirty="0"/>
              <a:t>Answers</a:t>
            </a:r>
          </a:p>
          <a:p>
            <a:pPr marL="228600" indent="-228600">
              <a:buAutoNum type="arabicPeriod"/>
            </a:pPr>
            <a:r>
              <a:rPr lang="en-GB" baseline="0" dirty="0"/>
              <a:t>Isotopes of an element have the same number of protons and different numbers of neutrons.</a:t>
            </a:r>
          </a:p>
          <a:p>
            <a:pPr marL="228600" indent="-228600">
              <a:buAutoNum type="arabicPeriod"/>
            </a:pPr>
            <a:r>
              <a:rPr lang="en-GB" baseline="0" dirty="0"/>
              <a:t>Eight protons and 20 neutrons.</a:t>
            </a:r>
          </a:p>
          <a:p>
            <a:pPr marL="228600" indent="-228600">
              <a:buAutoNum type="arabicPeriod"/>
            </a:pPr>
            <a:r>
              <a:rPr lang="en-GB" baseline="0" dirty="0"/>
              <a:t>The nuclei lose </a:t>
            </a:r>
            <a:r>
              <a:rPr lang="en-GB" baseline="0"/>
              <a:t>four neutrons each.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49FucJ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Oxygen-28: the heaviest oxygen isotope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US" sz="1600" dirty="0">
                <a:hlinkClick r:id="rId3"/>
              </a:rPr>
              <a:t>rsc.li/49FucJ1</a:t>
            </a:r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570" y="1569115"/>
            <a:ext cx="5940000" cy="5040000"/>
          </a:xfrm>
        </p:spPr>
        <p:txBody>
          <a:bodyPr>
            <a:noAutofit/>
          </a:bodyPr>
          <a:lstStyle/>
          <a:p>
            <a:r>
              <a:rPr lang="en-GB" dirty="0"/>
              <a:t>Researchers have made oxygen-28, the heaviest oxygen isotope, by bombarding beryllium with calcium-48. This created some fluorine-29, which was then fired at liquid hydrogen, causing it to lose a proton, producing oxygen-28 nuclei. </a:t>
            </a:r>
          </a:p>
          <a:p>
            <a:r>
              <a:rPr lang="en-GB" dirty="0"/>
              <a:t>Studying isotopes with unusual neutron-to-proton ratios can provide insight into atomic nuclei, especially nuclei that have a ‘magic number’ of protons or neutrons, which are known to be unusually stable. Researchers discovered that oxygen-28 was not stable. The nuclei formed only briefly, before decaying into oxygen-24. </a:t>
            </a:r>
          </a:p>
          <a:p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796657" y="3705581"/>
            <a:ext cx="3755994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Scientists create oxygen-28, the heaviest isotope, and discover its surprising instability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509726"/>
              </p:ext>
            </p:extLst>
          </p:nvPr>
        </p:nvGraphicFramePr>
        <p:xfrm>
          <a:off x="6796657" y="4526845"/>
          <a:ext cx="3755993" cy="2085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23544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66155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What is meant by the term isotope?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Give the number of protons and neutrons in oxygen-28.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Suggest how oxygen-28 decays into oxygen-24.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6200000">
            <a:off x="9191685" y="2096702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/>
              <a:t>© </a:t>
            </a:r>
            <a:r>
              <a:rPr lang="en-GB" sz="800" b="0" i="0">
                <a:solidFill>
                  <a:srgbClr val="172B4D"/>
                </a:solidFill>
                <a:effectLst/>
                <a:latin typeface="-apple-system"/>
              </a:rPr>
              <a:t>Royal Society of Chemistry</a:t>
            </a:r>
            <a:endParaRPr lang="en-GB" sz="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8B292F-C975-35D4-5788-36F543B9F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798643" y="1115784"/>
            <a:ext cx="3752019" cy="2501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ec2360f-6db7-4557-82fc-01391e7a085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25AB96FA536940AA02DC30CD38AC8D" ma:contentTypeVersion="12" ma:contentTypeDescription="Create a new document." ma:contentTypeScope="" ma:versionID="25b0760d81654acbd279ebabda0cf2cb">
  <xsd:schema xmlns:xsd="http://www.w3.org/2001/XMLSchema" xmlns:xs="http://www.w3.org/2001/XMLSchema" xmlns:p="http://schemas.microsoft.com/office/2006/metadata/properties" xmlns:ns3="6ec2360f-6db7-4557-82fc-01391e7a085b" xmlns:ns4="09ea5656-4490-4481-bb0e-98dc9cca7dc3" targetNamespace="http://schemas.microsoft.com/office/2006/metadata/properties" ma:root="true" ma:fieldsID="ac56c4e4aed44355ee8d4deb59a314da" ns3:_="" ns4:_="">
    <xsd:import namespace="6ec2360f-6db7-4557-82fc-01391e7a085b"/>
    <xsd:import namespace="09ea5656-4490-4481-bb0e-98dc9cca7dc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c2360f-6db7-4557-82fc-01391e7a08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ea5656-4490-4481-bb0e-98dc9cca7dc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BE32765-0D1B-4967-A921-DBD855E7514C}">
  <ds:schemaRefs>
    <ds:schemaRef ds:uri="09ea5656-4490-4481-bb0e-98dc9cca7dc3"/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6ec2360f-6db7-4557-82fc-01391e7a085b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24FF2A0-C252-4A30-8EDD-02E4F295A9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05F3524-7F39-4A03-893B-39132BD83F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c2360f-6db7-4557-82fc-01391e7a085b"/>
    <ds:schemaRef ds:uri="09ea5656-4490-4481-bb0e-98dc9cca7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Century Gothic</vt:lpstr>
      <vt:lpstr>Office Theme</vt:lpstr>
      <vt:lpstr>Oxygen-28: the heaviest oxygen isotope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Oxygen-28 is the heaviest oxygen isotope seen</dc:title>
  <dc:creator/>
  <cp:keywords>Science; research; news; teaching; context; secondary; atomic structure; isotopes; 14–16 learners</cp:keywords>
  <dc:description>From Education in Chemistry Oxygen-28 is the heaviest oxygen isotope ever seen https://rsc.li/49FucJ1 </dc:description>
  <cp:lastModifiedBy/>
  <cp:revision>1</cp:revision>
  <dcterms:created xsi:type="dcterms:W3CDTF">2022-07-21T16:12:38Z</dcterms:created>
  <dcterms:modified xsi:type="dcterms:W3CDTF">2023-11-10T09:44:28Z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0x010100F425AB96FA536940AA02DC30CD38AC8D</vt:lpwstr>
  </property>
</Properties>
</file>