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erine Hartop" initials="KH" lastIdx="1" clrIdx="0">
    <p:extLst>
      <p:ext uri="{19B8F6BF-5375-455C-9EA6-DF929625EA0E}">
        <p15:presenceInfo xmlns:p15="http://schemas.microsoft.com/office/powerpoint/2012/main" userId="S::HartopK@rsc.org::cb63f70b-0f29-48df-993a-23fc7b2d266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94" autoAdjust="0"/>
    <p:restoredTop sz="66549" autoAdjust="0"/>
  </p:normalViewPr>
  <p:slideViewPr>
    <p:cSldViewPr snapToGrid="0" snapToObjects="1">
      <p:cViewPr varScale="1">
        <p:scale>
          <a:sx n="75" d="100"/>
          <a:sy n="75" d="100"/>
        </p:scale>
        <p:origin x="354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lesson (14</a:t>
            </a:r>
            <a:r>
              <a:rPr lang="en-US" dirty="0"/>
              <a:t>–</a:t>
            </a:r>
            <a:r>
              <a:rPr lang="en-GB" baseline="0" dirty="0"/>
              <a:t>16) on electrochemical cells.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US" dirty="0"/>
              <a:t>Batteries consist of two or more cells connected in series to provide a greater voltage.</a:t>
            </a:r>
          </a:p>
          <a:p>
            <a:pPr marL="228600" indent="-228600">
              <a:buAutoNum type="arabicPeriod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Graphite conducts electricity.</a:t>
            </a:r>
            <a:endParaRPr lang="en-US" sz="1200" baseline="-25000" dirty="0">
              <a:solidFill>
                <a:schemeClr val="tx1"/>
              </a:solidFill>
              <a:latin typeface="+mn-lt"/>
            </a:endParaRPr>
          </a:p>
          <a:p>
            <a:pPr marL="228600" indent="-228600">
              <a:buAutoNum type="arabicPeriod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(Harder question) Many points including:</a:t>
            </a:r>
            <a:endParaRPr lang="en-GB" sz="1200" baseline="0" dirty="0">
              <a:solidFill>
                <a:schemeClr val="tx1"/>
              </a:solidFill>
              <a:latin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made from polluting chemicals </a:t>
            </a:r>
            <a:r>
              <a:rPr lang="en-US" dirty="0"/>
              <a:t>–</a:t>
            </a: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 leading to pollution in the atmosphere or in wastewater.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made from compounds found in crude oil which is not renewable.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Separating substances from solvents can result in loss of material.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not biodegradable.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toxic.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14</a:t>
            </a:r>
            <a:r>
              <a:rPr lang="en-US" dirty="0"/>
              <a:t>–</a:t>
            </a:r>
            <a:r>
              <a:rPr lang="en-GB" baseline="0" dirty="0"/>
              <a:t>16 lesson on electrochemical cells.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US" dirty="0"/>
              <a:t>Batteries consist of two or more cells connected in series to provide a greater voltage.</a:t>
            </a:r>
          </a:p>
          <a:p>
            <a:pPr marL="228600" indent="-228600">
              <a:buAutoNum type="arabicPeriod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Graphite conducts electricity.</a:t>
            </a:r>
            <a:endParaRPr lang="en-US" sz="1200" baseline="-25000" dirty="0">
              <a:solidFill>
                <a:schemeClr val="tx1"/>
              </a:solidFill>
              <a:latin typeface="+mn-lt"/>
            </a:endParaRPr>
          </a:p>
          <a:p>
            <a:pPr marL="228600" indent="-228600">
              <a:buAutoNum type="arabicPeriod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(Harder question) Many points including:</a:t>
            </a:r>
            <a:endParaRPr lang="en-GB" sz="1200" baseline="0" dirty="0">
              <a:solidFill>
                <a:schemeClr val="tx1"/>
              </a:solidFill>
              <a:latin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made from polluting chemicals </a:t>
            </a:r>
            <a:r>
              <a:rPr lang="en-US" dirty="0"/>
              <a:t>–</a:t>
            </a: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 leading to pollution in the atmosphere or in waste water.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made from compounds found in crude oil, which is not renewable.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Separating substances from solvents can result in the loss of material.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not biodegradable.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aseline="0" dirty="0">
                <a:solidFill>
                  <a:schemeClr val="tx1"/>
                </a:solidFill>
                <a:latin typeface="+mn-lt"/>
              </a:rPr>
              <a:t>Solvents are often toxic.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70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gc9rtW" TargetMode="Externa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gc9rtW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four batteries, half yellow and half reflective silver, in a line and on a blurred blue background">
            <a:extLst>
              <a:ext uri="{FF2B5EF4-FFF2-40B4-BE49-F238E27FC236}">
                <a16:creationId xmlns:a16="http://schemas.microsoft.com/office/drawing/2014/main" id="{87B656F8-D48F-425E-8451-6C60FADBE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485" y="208106"/>
            <a:ext cx="3147263" cy="20992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86894"/>
            <a:ext cx="8030101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Sustainable batteries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629365" y="110273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hlinkClick r:id="rId5"/>
              </a:rPr>
              <a:t>rsc.li/3gc9rtW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9365" y="1432660"/>
            <a:ext cx="4809625" cy="1448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Improving the range of anode materials available for sodium-ion rechargeable batteries could have them rival lithium-ion batteries. They could also be made from a more sustainable and cheaper source – salt.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6DE9E3-9BAD-4998-890B-F25E976F25BF}"/>
              </a:ext>
            </a:extLst>
          </p:cNvPr>
          <p:cNvSpPr txBox="1"/>
          <p:nvPr/>
        </p:nvSpPr>
        <p:spPr>
          <a:xfrm>
            <a:off x="628650" y="2880694"/>
            <a:ext cx="78867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4585A"/>
                </a:solidFill>
              </a:rPr>
              <a:t>Anodes for lithium-ion batteries are often based on carbon. But while small lithium-ions fit nicely into graphite, larger sodium ions don’t. Alternative anode materials include various organic molecules, like carboxylates. However, making these molecules usually involves unsustainable </a:t>
            </a:r>
            <a:br>
              <a:rPr lang="en-GB" dirty="0">
                <a:solidFill>
                  <a:srgbClr val="54585A"/>
                </a:solidFill>
              </a:rPr>
            </a:br>
            <a:r>
              <a:rPr lang="en-GB" dirty="0">
                <a:solidFill>
                  <a:srgbClr val="54585A"/>
                </a:solidFill>
              </a:rPr>
              <a:t>solvent-based reactions. The use of solvents can be avoided by mixing the chemicals with a binder to form an electrode and microwaving them.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74D4F8-560C-400E-A4F2-9904AEA1930A}"/>
              </a:ext>
            </a:extLst>
          </p:cNvPr>
          <p:cNvSpPr txBox="1"/>
          <p:nvPr/>
        </p:nvSpPr>
        <p:spPr>
          <a:xfrm>
            <a:off x="5518485" y="2286382"/>
            <a:ext cx="3116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Cooking up more sustainable </a:t>
            </a:r>
            <a:br>
              <a:rPr lang="en-GB" sz="1400" dirty="0"/>
            </a:br>
            <a:r>
              <a:rPr lang="en-GB" sz="1400" dirty="0"/>
              <a:t>battery materials</a:t>
            </a:r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four batteries, half yellow and half reflective silver, in a line and on a blurred blue background">
            <a:extLst>
              <a:ext uri="{FF2B5EF4-FFF2-40B4-BE49-F238E27FC236}">
                <a16:creationId xmlns:a16="http://schemas.microsoft.com/office/drawing/2014/main" id="{87B656F8-D48F-425E-8451-6C60FADBE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485" y="208106"/>
            <a:ext cx="3147263" cy="20992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86894"/>
            <a:ext cx="8030101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Sustainable batteries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4651062"/>
            <a:ext cx="8368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Describe how a battery can be made from cells.</a:t>
            </a:r>
          </a:p>
          <a:p>
            <a:pPr marL="342900" indent="-342900">
              <a:buAutoNum type="arabicPeriod"/>
            </a:pPr>
            <a:r>
              <a:rPr lang="en-GB" dirty="0"/>
              <a:t>What property of graphite makes it suitable for use as an electrode?</a:t>
            </a:r>
          </a:p>
          <a:p>
            <a:pPr marL="342900" indent="-342900">
              <a:buAutoNum type="arabicPeriod"/>
            </a:pPr>
            <a:r>
              <a:rPr lang="en-GB" dirty="0"/>
              <a:t>Explain why </a:t>
            </a:r>
            <a:r>
              <a:rPr lang="en-GB" b="1" dirty="0"/>
              <a:t>not</a:t>
            </a:r>
            <a:r>
              <a:rPr lang="en-GB" dirty="0"/>
              <a:t> using solvents can make a process more sustainable.</a:t>
            </a:r>
          </a:p>
          <a:p>
            <a:r>
              <a:rPr lang="en-GB" dirty="0"/>
              <a:t> 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  <p:sp>
        <p:nvSpPr>
          <p:cNvPr id="7" name="TextBox 11"/>
          <p:cNvSpPr txBox="1"/>
          <p:nvPr/>
        </p:nvSpPr>
        <p:spPr>
          <a:xfrm>
            <a:off x="629365" y="110273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hlinkClick r:id="rId5"/>
              </a:rPr>
              <a:t>rsc.li/3gc9rtW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9365" y="1432660"/>
            <a:ext cx="4809625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Improving the range of anode materials available for sodium-ion rechargeable batteries could have them rival lithium-ion batteries. They could also be made from a more sustainable and cheaper source – salt.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6DE9E3-9BAD-4998-890B-F25E976F25BF}"/>
              </a:ext>
            </a:extLst>
          </p:cNvPr>
          <p:cNvSpPr txBox="1"/>
          <p:nvPr/>
        </p:nvSpPr>
        <p:spPr>
          <a:xfrm>
            <a:off x="628650" y="2880694"/>
            <a:ext cx="78867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4585A"/>
                </a:solidFill>
              </a:rPr>
              <a:t>Anodes for lithium-ion batteries are often based on carbon. But while small lithium-ions fit nicely into graphite, larger sodium ions don’t. Alternative anode materials include various organic molecules, like carboxylates. However, making these molecules usually involves unsustainable </a:t>
            </a:r>
            <a:br>
              <a:rPr lang="en-GB" dirty="0">
                <a:solidFill>
                  <a:srgbClr val="54585A"/>
                </a:solidFill>
              </a:rPr>
            </a:br>
            <a:r>
              <a:rPr lang="en-GB" dirty="0">
                <a:solidFill>
                  <a:srgbClr val="54585A"/>
                </a:solidFill>
              </a:rPr>
              <a:t>solvent-based reactions. The use of solvents can be avoided by mixing the chemicals with a binder to form an electrode and microwaving them.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74D4F8-560C-400E-A4F2-9904AEA1930A}"/>
              </a:ext>
            </a:extLst>
          </p:cNvPr>
          <p:cNvSpPr txBox="1"/>
          <p:nvPr/>
        </p:nvSpPr>
        <p:spPr>
          <a:xfrm>
            <a:off x="5518485" y="2286382"/>
            <a:ext cx="3116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Cooking up more sustainable </a:t>
            </a:r>
            <a:br>
              <a:rPr lang="en-GB" sz="1400" dirty="0"/>
            </a:br>
            <a:r>
              <a:rPr lang="en-GB" sz="1400" dirty="0"/>
              <a:t>battery materials</a:t>
            </a:r>
          </a:p>
        </p:txBody>
      </p:sp>
    </p:spTree>
    <p:extLst>
      <p:ext uri="{BB962C8B-B14F-4D97-AF65-F5344CB8AC3E}">
        <p14:creationId xmlns:p14="http://schemas.microsoft.com/office/powerpoint/2010/main" val="2084436472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27d643f5-4560-4eff-9f48-d0fe6b2bec2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2265</TotalTime>
  <Words>513</Words>
  <Application>Microsoft Office PowerPoint</Application>
  <PresentationFormat>On-screen Show (4:3)</PresentationFormat>
  <Paragraphs>40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Sustainable batteries</vt:lpstr>
      <vt:lpstr>Sustainable batteries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batteries</dc:title>
  <dc:creator>Neil Goalby</dc:creator>
  <cp:keywords>battery; sustainability; salt; solvent; pollution; electrochemical cells;</cp:keywords>
  <dc:description>From Education in Chemistry Cooking up sustainable battery materials https://rsc.li/3gcgra3</dc:description>
  <cp:lastModifiedBy>Katherine Hartop</cp:lastModifiedBy>
  <cp:revision>167</cp:revision>
  <dcterms:created xsi:type="dcterms:W3CDTF">2020-04-08T13:50:19Z</dcterms:created>
  <dcterms:modified xsi:type="dcterms:W3CDTF">2022-02-02T09:47:32Z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