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6"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p:restoredTop sz="75269" autoAdjust="0"/>
  </p:normalViewPr>
  <p:slideViewPr>
    <p:cSldViewPr snapToGrid="0" snapToObjects="1">
      <p:cViewPr varScale="1">
        <p:scale>
          <a:sx n="86" d="100"/>
          <a:sy n="86" d="100"/>
        </p:scale>
        <p:origin x="2514" y="9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05/12/2019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a:t>
            </a:r>
            <a:r>
              <a:rPr lang="en-US" sz="1200" b="0" i="0" u="none" strike="noStrike" kern="1200" baseline="0" dirty="0" smtClean="0">
                <a:solidFill>
                  <a:schemeClr val="tx1"/>
                </a:solidFill>
                <a:latin typeface="+mn-lt"/>
                <a:ea typeface="+mn-ea"/>
                <a:cs typeface="+mn-cs"/>
              </a:rPr>
              <a:t>alcohols</a:t>
            </a:r>
            <a:r>
              <a:rPr lang="en-GB" b="0" baseline="0" dirty="0" smtClean="0"/>
              <a:t>.</a:t>
            </a: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a:t>
            </a:r>
            <a:r>
              <a:rPr lang="en-US" sz="1200" b="0" i="0" u="none" strike="noStrike" kern="1200" baseline="0" dirty="0" smtClean="0">
                <a:solidFill>
                  <a:schemeClr val="tx1"/>
                </a:solidFill>
                <a:latin typeface="+mn-lt"/>
                <a:ea typeface="+mn-ea"/>
                <a:cs typeface="+mn-cs"/>
              </a:rPr>
              <a:t>alcohols</a:t>
            </a:r>
            <a:r>
              <a:rPr lang="en-GB"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dirty="0" smtClean="0">
                <a:solidFill>
                  <a:srgbClr val="222222"/>
                </a:solidFill>
                <a:latin typeface="Arial" panose="020B0604020202020204" pitchFamily="34" charset="0"/>
              </a:rPr>
              <a:t>Catalysts</a:t>
            </a:r>
            <a:r>
              <a:rPr lang="en-GB" sz="1200" baseline="0" dirty="0" smtClean="0">
                <a:solidFill>
                  <a:srgbClr val="222222"/>
                </a:solidFill>
                <a:latin typeface="Arial" panose="020B0604020202020204" pitchFamily="34" charset="0"/>
              </a:rPr>
              <a:t> speed up chemical reactions without getting used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Mixtures</a:t>
            </a:r>
            <a:r>
              <a:rPr lang="en-GB" baseline="0" dirty="0" smtClean="0"/>
              <a:t> are separated if the products have different boiling points. Each product will evaporate and condense at different temperatures/ parts of a column.</a:t>
            </a:r>
          </a:p>
          <a:p>
            <a:r>
              <a:rPr lang="en-GB" sz="1200" kern="1200" dirty="0" smtClean="0">
                <a:solidFill>
                  <a:schemeClr val="tx1"/>
                </a:solidFill>
                <a:effectLst/>
                <a:latin typeface="+mn-lt"/>
                <a:ea typeface="+mn-ea"/>
                <a:cs typeface="+mn-cs"/>
              </a:rPr>
              <a:t>3.   Does not use non-renewable resource /</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Does not need </a:t>
            </a:r>
            <a:r>
              <a:rPr lang="en-GB" sz="1200" kern="1200" dirty="0" smtClean="0">
                <a:solidFill>
                  <a:schemeClr val="tx1"/>
                </a:solidFill>
                <a:effectLst/>
                <a:latin typeface="+mn-lt"/>
                <a:ea typeface="+mn-ea"/>
                <a:cs typeface="+mn-cs"/>
              </a:rPr>
              <a:t>plants to be </a:t>
            </a:r>
            <a:r>
              <a:rPr lang="en-GB" sz="1200" kern="1200" dirty="0" smtClean="0">
                <a:solidFill>
                  <a:schemeClr val="tx1"/>
                </a:solidFill>
                <a:effectLst/>
                <a:latin typeface="+mn-lt"/>
                <a:ea typeface="+mn-ea"/>
                <a:cs typeface="+mn-cs"/>
              </a:rPr>
              <a:t>grown just for making ethanol / Uses an existing waste product / </a:t>
            </a:r>
            <a:r>
              <a:rPr lang="en-GB" sz="1200" kern="1200" dirty="0" smtClean="0">
                <a:solidFill>
                  <a:schemeClr val="tx1"/>
                </a:solidFill>
                <a:effectLst/>
                <a:latin typeface="+mn-lt"/>
                <a:ea typeface="+mn-ea"/>
                <a:cs typeface="+mn-cs"/>
              </a:rPr>
              <a:t>Reduces </a:t>
            </a:r>
            <a:r>
              <a:rPr lang="en-GB" sz="1200" kern="1200" dirty="0" smtClean="0">
                <a:solidFill>
                  <a:schemeClr val="tx1"/>
                </a:solidFill>
                <a:effectLst/>
                <a:latin typeface="+mn-lt"/>
                <a:ea typeface="+mn-ea"/>
                <a:cs typeface="+mn-cs"/>
              </a:rPr>
              <a:t>greenhouse gas emissions as lignin not combusted and process uses CO</a:t>
            </a:r>
            <a:r>
              <a:rPr lang="en-GB" sz="1200" kern="1200" baseline="-25000" dirty="0" smtClean="0">
                <a:solidFill>
                  <a:schemeClr val="tx1"/>
                </a:solidFill>
                <a:effectLst/>
                <a:latin typeface="+mn-lt"/>
                <a:ea typeface="+mn-ea"/>
                <a:cs typeface="+mn-cs"/>
              </a:rPr>
              <a:t>2</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1234191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8bUnX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hyperlink" Target="https://rsc.li/38bUnX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E1FB8C7A-6F1E-6C4F-84AA-61CCD4C8EAC2}"/>
              </a:ext>
            </a:extLst>
          </p:cNvPr>
          <p:cNvSpPr>
            <a:spLocks noGrp="1"/>
          </p:cNvSpPr>
          <p:nvPr>
            <p:ph type="title"/>
          </p:nvPr>
        </p:nvSpPr>
        <p:spPr>
          <a:xfrm>
            <a:off x="506730" y="118761"/>
            <a:ext cx="7886700" cy="1325563"/>
          </a:xfrm>
        </p:spPr>
        <p:txBody>
          <a:bodyPr>
            <a:normAutofit/>
          </a:bodyPr>
          <a:lstStyle/>
          <a:p>
            <a:r>
              <a:rPr lang="en-US" sz="3200" dirty="0" smtClean="0"/>
              <a:t>Ethanol from lignin</a:t>
            </a:r>
            <a:endParaRPr lang="en-GB" sz="3200" dirty="0"/>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dirty="0"/>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79502" y="1302564"/>
            <a:ext cx="5296828" cy="435110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developed a method to produce ethanol using the renewable resource lignin and carbon dioxide for the first time</a:t>
            </a:r>
            <a:r>
              <a:rPr lang="en-GB" sz="1800" dirty="0" smtClean="0"/>
              <a:t>.</a:t>
            </a:r>
            <a:r>
              <a:rPr lang="en-GB" sz="1800" dirty="0"/>
              <a:t> Ethanol is currently produced via ethene hydration, or fermentation. It is widely used as a solvent, feedstock and fuel, as well as in </a:t>
            </a:r>
            <a:r>
              <a:rPr lang="en-GB" sz="1800" dirty="0" smtClean="0"/>
              <a:t>medicine.</a:t>
            </a:r>
          </a:p>
          <a:p>
            <a:r>
              <a:rPr lang="en-US" sz="1800" dirty="0"/>
              <a:t>The process uses a ruthenium–cobalt catalyst and involves three reactions to produce ethanol from lignin, carbon dioxide and hydrogen. Lignin is an industrial waste product but it is rarely used in the chemical industry and large amounts of it are burnt as a low-grade fuel. Industry has not previously used lignin to produce new compounds because </a:t>
            </a:r>
            <a:r>
              <a:rPr lang="en-US" sz="1800" dirty="0" err="1"/>
              <a:t>depolymerising</a:t>
            </a:r>
            <a:r>
              <a:rPr lang="en-US" sz="1800" dirty="0"/>
              <a:t> it usually forms mixtures of products that are difficult to separate</a:t>
            </a:r>
            <a:r>
              <a:rPr lang="en-US" sz="1800" dirty="0" smtClean="0"/>
              <a:t>.</a:t>
            </a:r>
            <a:endParaRPr lang="en-GB" sz="1800" dirty="0" smtClean="0"/>
          </a:p>
          <a:p>
            <a:endParaRPr lang="en-GB" sz="1800" dirty="0"/>
          </a:p>
        </p:txBody>
      </p:sp>
      <p:sp>
        <p:nvSpPr>
          <p:cNvPr id="10" name="TextBox 9"/>
          <p:cNvSpPr txBox="1"/>
          <p:nvPr/>
        </p:nvSpPr>
        <p:spPr>
          <a:xfrm>
            <a:off x="628650" y="1014347"/>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3"/>
              </a:rPr>
              <a:t>rsc.li/38bUnXF</a:t>
            </a:r>
            <a:endParaRPr lang="en-GB" sz="1400" i="1" dirty="0">
              <a:solidFill>
                <a:srgbClr val="004976"/>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0376" y="186918"/>
            <a:ext cx="3560342" cy="237430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7402" y="5747856"/>
            <a:ext cx="1082359" cy="1082359"/>
          </a:xfrm>
          <a:prstGeom prst="rect">
            <a:avLst/>
          </a:prstGeom>
        </p:spPr>
      </p:pic>
    </p:spTree>
    <p:extLst>
      <p:ext uri="{BB962C8B-B14F-4D97-AF65-F5344CB8AC3E}">
        <p14:creationId xmlns:p14="http://schemas.microsoft.com/office/powerpoint/2010/main" val="4263793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E1FB8C7A-6F1E-6C4F-84AA-61CCD4C8EAC2}"/>
              </a:ext>
            </a:extLst>
          </p:cNvPr>
          <p:cNvSpPr>
            <a:spLocks noGrp="1"/>
          </p:cNvSpPr>
          <p:nvPr>
            <p:ph type="title"/>
          </p:nvPr>
        </p:nvSpPr>
        <p:spPr>
          <a:xfrm>
            <a:off x="506730" y="118761"/>
            <a:ext cx="7886700" cy="1325563"/>
          </a:xfrm>
        </p:spPr>
        <p:txBody>
          <a:bodyPr>
            <a:normAutofit/>
          </a:bodyPr>
          <a:lstStyle/>
          <a:p>
            <a:r>
              <a:rPr lang="en-US" sz="3200" dirty="0" smtClean="0"/>
              <a:t>Ethanol from lignin</a:t>
            </a:r>
            <a:endParaRPr lang="en-GB" sz="3200" dirty="0"/>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79502" y="1302564"/>
            <a:ext cx="5296828" cy="435110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developed a method to produce ethanol using the renewable resource lignin and carbon dioxide for the first time</a:t>
            </a:r>
            <a:r>
              <a:rPr lang="en-GB" sz="1800" dirty="0" smtClean="0"/>
              <a:t>.</a:t>
            </a:r>
            <a:r>
              <a:rPr lang="en-GB" sz="1800" dirty="0"/>
              <a:t> Ethanol is currently produced via ethene hydration, or fermentation. It is widely used as a solvent, feedstock and fuel, as well as in </a:t>
            </a:r>
            <a:r>
              <a:rPr lang="en-GB" sz="1800" dirty="0" smtClean="0"/>
              <a:t>medicine.</a:t>
            </a:r>
          </a:p>
          <a:p>
            <a:r>
              <a:rPr lang="en-US" sz="1800" dirty="0"/>
              <a:t>The process uses a ruthenium–cobalt catalyst and involves three reactions to produce ethanol from lignin, carbon dioxide and hydrogen. Lignin is an industrial waste product but it is rarely used in the chemical industry and large amounts of it are burnt as a low-grade fuel. Industry has not previously used lignin to produce new compounds because </a:t>
            </a:r>
            <a:r>
              <a:rPr lang="en-US" sz="1800" dirty="0" err="1"/>
              <a:t>depolymerising</a:t>
            </a:r>
            <a:r>
              <a:rPr lang="en-US" sz="1800" dirty="0"/>
              <a:t> it usually forms mixtures of products that are difficult to separate</a:t>
            </a:r>
            <a:r>
              <a:rPr lang="en-US" sz="1800" dirty="0" smtClean="0"/>
              <a:t>.</a:t>
            </a:r>
            <a:endParaRPr lang="en-GB" sz="1800" dirty="0" smtClean="0"/>
          </a:p>
          <a:p>
            <a:endParaRPr lang="en-GB" sz="1800" dirty="0"/>
          </a:p>
        </p:txBody>
      </p:sp>
      <p:sp>
        <p:nvSpPr>
          <p:cNvPr id="10" name="TextBox 9"/>
          <p:cNvSpPr txBox="1"/>
          <p:nvPr/>
        </p:nvSpPr>
        <p:spPr>
          <a:xfrm>
            <a:off x="628650" y="1014347"/>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a:solidFill>
                  <a:srgbClr val="004976"/>
                </a:solidFill>
                <a:hlinkClick r:id="rId3"/>
              </a:rPr>
              <a:t>rsc.li/38bUnXF</a:t>
            </a:r>
            <a:endParaRPr lang="en-GB" sz="1400" i="1" dirty="0">
              <a:solidFill>
                <a:srgbClr val="004976"/>
              </a:solidFill>
            </a:endParaRPr>
          </a:p>
        </p:txBody>
      </p:sp>
      <p:sp>
        <p:nvSpPr>
          <p:cNvPr id="12" name="TextBox 11"/>
          <p:cNvSpPr txBox="1"/>
          <p:nvPr/>
        </p:nvSpPr>
        <p:spPr>
          <a:xfrm>
            <a:off x="5917337" y="3069891"/>
            <a:ext cx="2746420" cy="2554545"/>
          </a:xfrm>
          <a:prstGeom prst="rect">
            <a:avLst/>
          </a:prstGeom>
          <a:noFill/>
        </p:spPr>
        <p:txBody>
          <a:bodyPr wrap="square" rtlCol="0">
            <a:spAutoFit/>
          </a:bodyPr>
          <a:lstStyle/>
          <a:p>
            <a:pPr marL="457200" indent="-457200">
              <a:buAutoNum type="arabicPeriod"/>
            </a:pPr>
            <a:r>
              <a:rPr lang="en-GB" sz="1600" b="1" dirty="0" smtClean="0">
                <a:solidFill>
                  <a:srgbClr val="54585A"/>
                </a:solidFill>
              </a:rPr>
              <a:t>What is a catalyst?</a:t>
            </a:r>
          </a:p>
          <a:p>
            <a:pPr marL="457200" indent="-457200">
              <a:buAutoNum type="arabicPeriod"/>
            </a:pPr>
            <a:r>
              <a:rPr lang="en-GB" sz="1600" b="1" dirty="0" smtClean="0">
                <a:solidFill>
                  <a:srgbClr val="54585A"/>
                </a:solidFill>
              </a:rPr>
              <a:t>Describe how fractional distillation can separate a mixture of products.</a:t>
            </a:r>
          </a:p>
          <a:p>
            <a:pPr marL="457200" indent="-457200">
              <a:buAutoNum type="arabicPeriod"/>
            </a:pPr>
            <a:r>
              <a:rPr lang="en-GB" sz="1600" b="1" dirty="0" smtClean="0">
                <a:solidFill>
                  <a:srgbClr val="54585A"/>
                </a:solidFill>
              </a:rPr>
              <a:t>Suggest advantages of making ethanol from lignin instead of </a:t>
            </a:r>
            <a:r>
              <a:rPr lang="en-GB" sz="1600" b="1" dirty="0" err="1" smtClean="0">
                <a:solidFill>
                  <a:srgbClr val="54585A"/>
                </a:solidFill>
              </a:rPr>
              <a:t>ethene</a:t>
            </a:r>
            <a:r>
              <a:rPr lang="en-GB" sz="1600" b="1" dirty="0" smtClean="0">
                <a:solidFill>
                  <a:srgbClr val="54585A"/>
                </a:solidFill>
              </a:rPr>
              <a:t> </a:t>
            </a:r>
            <a:r>
              <a:rPr lang="en-GB" sz="1600" b="1" dirty="0" smtClean="0">
                <a:solidFill>
                  <a:srgbClr val="54585A"/>
                </a:solidFill>
              </a:rPr>
              <a:t>hydration or fermentation.</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0376" y="186918"/>
            <a:ext cx="3560342" cy="2374301"/>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7402" y="5747856"/>
            <a:ext cx="1082359" cy="1082359"/>
          </a:xfrm>
          <a:prstGeom prst="rect">
            <a:avLst/>
          </a:prstGeom>
        </p:spPr>
      </p:pic>
    </p:spTree>
    <p:extLst>
      <p:ext uri="{BB962C8B-B14F-4D97-AF65-F5344CB8AC3E}">
        <p14:creationId xmlns:p14="http://schemas.microsoft.com/office/powerpoint/2010/main" val="367023144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term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Office Theme</Template>
  <TotalTime>724</TotalTime>
  <Words>419</Words>
  <Application>Microsoft Office PowerPoint</Application>
  <PresentationFormat>On-screen Show (4:3)</PresentationFormat>
  <Paragraphs>21</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Ethanol from lignin</vt:lpstr>
      <vt:lpstr>Ethanol from lignin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Ethanol from lignin</dc:title>
  <dc:creator>Andy McLaughlin</dc:creator>
  <dc:description>From Making ethanol from lignin, Education in Chemistry rsc.li/38bUnXF</dc:description>
  <cp:lastModifiedBy>Lisa Clatworthy</cp:lastModifiedBy>
  <cp:revision>70</cp:revision>
  <dcterms:created xsi:type="dcterms:W3CDTF">2019-06-17T10:12:16Z</dcterms:created>
  <dcterms:modified xsi:type="dcterms:W3CDTF">2019-12-05T15:44:42Z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