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90" r:id="rId2"/>
    <p:sldId id="294" r:id="rId3"/>
    <p:sldId id="312" r:id="rId4"/>
    <p:sldId id="313" r:id="rId5"/>
    <p:sldId id="314" r:id="rId6"/>
    <p:sldId id="315" r:id="rId7"/>
    <p:sldId id="320" r:id="rId8"/>
    <p:sldId id="316" r:id="rId9"/>
    <p:sldId id="317" r:id="rId10"/>
    <p:sldId id="319" r:id="rId11"/>
    <p:sldId id="295" r:id="rId12"/>
    <p:sldId id="318" r:id="rId13"/>
    <p:sldId id="32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D197E7-28A4-4EDE-A3EB-69466EA1035E}" v="73" dt="2022-04-22T12:46:16.9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96336"/>
  </p:normalViewPr>
  <p:slideViewPr>
    <p:cSldViewPr snapToGrid="0" snapToObjects="1">
      <p:cViewPr varScale="1">
        <p:scale>
          <a:sx n="62" d="100"/>
          <a:sy n="62" d="100"/>
        </p:scale>
        <p:origin x="280" y="76"/>
      </p:cViewPr>
      <p:guideLst/>
    </p:cSldViewPr>
  </p:slideViewPr>
  <p:notesTextViewPr>
    <p:cViewPr>
      <p:scale>
        <a:sx n="1" d="1"/>
        <a:sy n="1" d="1"/>
      </p:scale>
      <p:origin x="0" y="-28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rsty Patterson" userId="06c453ef-d90e-4cbc-ba6b-1bf363c3e0a9" providerId="ADAL" clId="{37D197E7-28A4-4EDE-A3EB-69466EA1035E}"/>
    <pc:docChg chg="undo custSel addSld delSld modSld">
      <pc:chgData name="Kirsty Patterson" userId="06c453ef-d90e-4cbc-ba6b-1bf363c3e0a9" providerId="ADAL" clId="{37D197E7-28A4-4EDE-A3EB-69466EA1035E}" dt="2022-04-22T12:48:02.687" v="641" actId="20577"/>
      <pc:docMkLst>
        <pc:docMk/>
      </pc:docMkLst>
      <pc:sldChg chg="modSp mod">
        <pc:chgData name="Kirsty Patterson" userId="06c453ef-d90e-4cbc-ba6b-1bf363c3e0a9" providerId="ADAL" clId="{37D197E7-28A4-4EDE-A3EB-69466EA1035E}" dt="2022-04-22T11:57:09.978" v="324" actId="404"/>
        <pc:sldMkLst>
          <pc:docMk/>
          <pc:sldMk cId="4114891120" sldId="315"/>
        </pc:sldMkLst>
        <pc:spChg chg="mod">
          <ac:chgData name="Kirsty Patterson" userId="06c453ef-d90e-4cbc-ba6b-1bf363c3e0a9" providerId="ADAL" clId="{37D197E7-28A4-4EDE-A3EB-69466EA1035E}" dt="2022-04-22T11:57:09.978" v="324" actId="404"/>
          <ac:spMkLst>
            <pc:docMk/>
            <pc:sldMk cId="4114891120" sldId="315"/>
            <ac:spMk id="2" creationId="{33F951CC-0A05-664C-BD94-1187A6671623}"/>
          </ac:spMkLst>
        </pc:spChg>
        <pc:spChg chg="mod">
          <ac:chgData name="Kirsty Patterson" userId="06c453ef-d90e-4cbc-ba6b-1bf363c3e0a9" providerId="ADAL" clId="{37D197E7-28A4-4EDE-A3EB-69466EA1035E}" dt="2022-04-22T11:52:43.323" v="224" actId="20577"/>
          <ac:spMkLst>
            <pc:docMk/>
            <pc:sldMk cId="4114891120" sldId="315"/>
            <ac:spMk id="3" creationId="{9F19ED3F-1B17-3346-8390-710E541F5538}"/>
          </ac:spMkLst>
        </pc:spChg>
      </pc:sldChg>
      <pc:sldChg chg="modSp mod">
        <pc:chgData name="Kirsty Patterson" userId="06c453ef-d90e-4cbc-ba6b-1bf363c3e0a9" providerId="ADAL" clId="{37D197E7-28A4-4EDE-A3EB-69466EA1035E}" dt="2022-04-22T11:26:22.639" v="35" actId="207"/>
        <pc:sldMkLst>
          <pc:docMk/>
          <pc:sldMk cId="1940965101" sldId="317"/>
        </pc:sldMkLst>
        <pc:spChg chg="mod">
          <ac:chgData name="Kirsty Patterson" userId="06c453ef-d90e-4cbc-ba6b-1bf363c3e0a9" providerId="ADAL" clId="{37D197E7-28A4-4EDE-A3EB-69466EA1035E}" dt="2022-04-22T11:26:22.639" v="35" actId="207"/>
          <ac:spMkLst>
            <pc:docMk/>
            <pc:sldMk cId="1940965101" sldId="317"/>
            <ac:spMk id="3" creationId="{9F19ED3F-1B17-3346-8390-710E541F5538}"/>
          </ac:spMkLst>
        </pc:spChg>
      </pc:sldChg>
      <pc:sldChg chg="new del">
        <pc:chgData name="Kirsty Patterson" userId="06c453ef-d90e-4cbc-ba6b-1bf363c3e0a9" providerId="ADAL" clId="{37D197E7-28A4-4EDE-A3EB-69466EA1035E}" dt="2022-04-22T11:27:58.047" v="37" actId="680"/>
        <pc:sldMkLst>
          <pc:docMk/>
          <pc:sldMk cId="1038350934" sldId="319"/>
        </pc:sldMkLst>
      </pc:sldChg>
      <pc:sldChg chg="delSp modSp add mod">
        <pc:chgData name="Kirsty Patterson" userId="06c453ef-d90e-4cbc-ba6b-1bf363c3e0a9" providerId="ADAL" clId="{37D197E7-28A4-4EDE-A3EB-69466EA1035E}" dt="2022-04-22T11:47:51.325" v="157" actId="20577"/>
        <pc:sldMkLst>
          <pc:docMk/>
          <pc:sldMk cId="3599702302" sldId="319"/>
        </pc:sldMkLst>
        <pc:spChg chg="mod">
          <ac:chgData name="Kirsty Patterson" userId="06c453ef-d90e-4cbc-ba6b-1bf363c3e0a9" providerId="ADAL" clId="{37D197E7-28A4-4EDE-A3EB-69466EA1035E}" dt="2022-04-22T11:45:36.039" v="87" actId="20577"/>
          <ac:spMkLst>
            <pc:docMk/>
            <pc:sldMk cId="3599702302" sldId="319"/>
            <ac:spMk id="2" creationId="{33F951CC-0A05-664C-BD94-1187A6671623}"/>
          </ac:spMkLst>
        </pc:spChg>
        <pc:spChg chg="mod">
          <ac:chgData name="Kirsty Patterson" userId="06c453ef-d90e-4cbc-ba6b-1bf363c3e0a9" providerId="ADAL" clId="{37D197E7-28A4-4EDE-A3EB-69466EA1035E}" dt="2022-04-22T11:47:51.325" v="157" actId="20577"/>
          <ac:spMkLst>
            <pc:docMk/>
            <pc:sldMk cId="3599702302" sldId="319"/>
            <ac:spMk id="3" creationId="{9F19ED3F-1B17-3346-8390-710E541F5538}"/>
          </ac:spMkLst>
        </pc:spChg>
        <pc:spChg chg="mod">
          <ac:chgData name="Kirsty Patterson" userId="06c453ef-d90e-4cbc-ba6b-1bf363c3e0a9" providerId="ADAL" clId="{37D197E7-28A4-4EDE-A3EB-69466EA1035E}" dt="2022-04-22T11:28:24.904" v="57" actId="20577"/>
          <ac:spMkLst>
            <pc:docMk/>
            <pc:sldMk cId="3599702302" sldId="319"/>
            <ac:spMk id="6" creationId="{A41F9482-3B9C-E144-8DBE-2790A6299F6A}"/>
          </ac:spMkLst>
        </pc:spChg>
        <pc:picChg chg="mod">
          <ac:chgData name="Kirsty Patterson" userId="06c453ef-d90e-4cbc-ba6b-1bf363c3e0a9" providerId="ADAL" clId="{37D197E7-28A4-4EDE-A3EB-69466EA1035E}" dt="2022-04-22T11:46:02.250" v="93" actId="1076"/>
          <ac:picMkLst>
            <pc:docMk/>
            <pc:sldMk cId="3599702302" sldId="319"/>
            <ac:picMk id="5" creationId="{AB59D90A-A2B8-4936-B2E3-9828D8EFA367}"/>
          </ac:picMkLst>
        </pc:picChg>
        <pc:picChg chg="del">
          <ac:chgData name="Kirsty Patterson" userId="06c453ef-d90e-4cbc-ba6b-1bf363c3e0a9" providerId="ADAL" clId="{37D197E7-28A4-4EDE-A3EB-69466EA1035E}" dt="2022-04-22T11:45:40.875" v="88" actId="478"/>
          <ac:picMkLst>
            <pc:docMk/>
            <pc:sldMk cId="3599702302" sldId="319"/>
            <ac:picMk id="9" creationId="{9094396B-D2FD-4780-9114-7BAA32EEC3E0}"/>
          </ac:picMkLst>
        </pc:picChg>
      </pc:sldChg>
      <pc:sldChg chg="modSp add mod">
        <pc:chgData name="Kirsty Patterson" userId="06c453ef-d90e-4cbc-ba6b-1bf363c3e0a9" providerId="ADAL" clId="{37D197E7-28A4-4EDE-A3EB-69466EA1035E}" dt="2022-04-22T11:57:29.206" v="334" actId="20577"/>
        <pc:sldMkLst>
          <pc:docMk/>
          <pc:sldMk cId="426390110" sldId="320"/>
        </pc:sldMkLst>
        <pc:spChg chg="mod">
          <ac:chgData name="Kirsty Patterson" userId="06c453ef-d90e-4cbc-ba6b-1bf363c3e0a9" providerId="ADAL" clId="{37D197E7-28A4-4EDE-A3EB-69466EA1035E}" dt="2022-04-22T11:57:29.206" v="334" actId="20577"/>
          <ac:spMkLst>
            <pc:docMk/>
            <pc:sldMk cId="426390110" sldId="320"/>
            <ac:spMk id="2" creationId="{33F951CC-0A05-664C-BD94-1187A6671623}"/>
          </ac:spMkLst>
        </pc:spChg>
        <pc:spChg chg="mod">
          <ac:chgData name="Kirsty Patterson" userId="06c453ef-d90e-4cbc-ba6b-1bf363c3e0a9" providerId="ADAL" clId="{37D197E7-28A4-4EDE-A3EB-69466EA1035E}" dt="2022-04-22T11:56:13.875" v="299" actId="113"/>
          <ac:spMkLst>
            <pc:docMk/>
            <pc:sldMk cId="426390110" sldId="320"/>
            <ac:spMk id="3" creationId="{9F19ED3F-1B17-3346-8390-710E541F5538}"/>
          </ac:spMkLst>
        </pc:spChg>
      </pc:sldChg>
      <pc:sldChg chg="addSp delSp modSp add mod modNotesTx">
        <pc:chgData name="Kirsty Patterson" userId="06c453ef-d90e-4cbc-ba6b-1bf363c3e0a9" providerId="ADAL" clId="{37D197E7-28A4-4EDE-A3EB-69466EA1035E}" dt="2022-04-22T12:48:02.687" v="641" actId="20577"/>
        <pc:sldMkLst>
          <pc:docMk/>
          <pc:sldMk cId="1920498909" sldId="321"/>
        </pc:sldMkLst>
        <pc:spChg chg="mod">
          <ac:chgData name="Kirsty Patterson" userId="06c453ef-d90e-4cbc-ba6b-1bf363c3e0a9" providerId="ADAL" clId="{37D197E7-28A4-4EDE-A3EB-69466EA1035E}" dt="2022-04-22T12:48:02.687" v="641" actId="20577"/>
          <ac:spMkLst>
            <pc:docMk/>
            <pc:sldMk cId="1920498909" sldId="321"/>
            <ac:spMk id="2" creationId="{2F535224-A8A8-2E45-84A9-F49EACE9109C}"/>
          </ac:spMkLst>
        </pc:spChg>
        <pc:spChg chg="mod">
          <ac:chgData name="Kirsty Patterson" userId="06c453ef-d90e-4cbc-ba6b-1bf363c3e0a9" providerId="ADAL" clId="{37D197E7-28A4-4EDE-A3EB-69466EA1035E}" dt="2022-04-22T12:40:21.008" v="530" actId="20577"/>
          <ac:spMkLst>
            <pc:docMk/>
            <pc:sldMk cId="1920498909" sldId="321"/>
            <ac:spMk id="3" creationId="{044BF228-D223-1941-AD30-403DC2926113}"/>
          </ac:spMkLst>
        </pc:spChg>
        <pc:spChg chg="mod">
          <ac:chgData name="Kirsty Patterson" userId="06c453ef-d90e-4cbc-ba6b-1bf363c3e0a9" providerId="ADAL" clId="{37D197E7-28A4-4EDE-A3EB-69466EA1035E}" dt="2022-04-22T12:38:09.522" v="345" actId="20577"/>
          <ac:spMkLst>
            <pc:docMk/>
            <pc:sldMk cId="1920498909" sldId="321"/>
            <ac:spMk id="4" creationId="{FEE63CE5-8A72-4242-81BD-5FB3FC7CB196}"/>
          </ac:spMkLst>
        </pc:spChg>
        <pc:picChg chg="add del mod">
          <ac:chgData name="Kirsty Patterson" userId="06c453ef-d90e-4cbc-ba6b-1bf363c3e0a9" providerId="ADAL" clId="{37D197E7-28A4-4EDE-A3EB-69466EA1035E}" dt="2022-04-22T12:41:08.136" v="539" actId="478"/>
          <ac:picMkLst>
            <pc:docMk/>
            <pc:sldMk cId="1920498909" sldId="321"/>
            <ac:picMk id="6" creationId="{2F535375-6DCF-480E-82BE-CB37DAFA936D}"/>
          </ac:picMkLst>
        </pc:picChg>
        <pc:picChg chg="add mod">
          <ac:chgData name="Kirsty Patterson" userId="06c453ef-d90e-4cbc-ba6b-1bf363c3e0a9" providerId="ADAL" clId="{37D197E7-28A4-4EDE-A3EB-69466EA1035E}" dt="2022-04-22T12:46:07.536" v="602" actId="962"/>
          <ac:picMkLst>
            <pc:docMk/>
            <pc:sldMk cId="1920498909" sldId="321"/>
            <ac:picMk id="7" creationId="{6E6AF600-D205-418A-A21C-83E4B9959BDB}"/>
          </ac:picMkLst>
        </pc:picChg>
        <pc:picChg chg="add del mod">
          <ac:chgData name="Kirsty Patterson" userId="06c453ef-d90e-4cbc-ba6b-1bf363c3e0a9" providerId="ADAL" clId="{37D197E7-28A4-4EDE-A3EB-69466EA1035E}" dt="2022-04-22T12:43:57.456" v="553" actId="478"/>
          <ac:picMkLst>
            <pc:docMk/>
            <pc:sldMk cId="1920498909" sldId="321"/>
            <ac:picMk id="8" creationId="{F1289680-60F3-4FAB-8A80-22FD181757D1}"/>
          </ac:picMkLst>
        </pc:picChg>
        <pc:picChg chg="add mod">
          <ac:chgData name="Kirsty Patterson" userId="06c453ef-d90e-4cbc-ba6b-1bf363c3e0a9" providerId="ADAL" clId="{37D197E7-28A4-4EDE-A3EB-69466EA1035E}" dt="2022-04-22T12:46:12.492" v="603" actId="962"/>
          <ac:picMkLst>
            <pc:docMk/>
            <pc:sldMk cId="1920498909" sldId="321"/>
            <ac:picMk id="9" creationId="{29DA071A-B9BF-497D-917A-584A87A1D21D}"/>
          </ac:picMkLst>
        </pc:picChg>
        <pc:picChg chg="add del mod">
          <ac:chgData name="Kirsty Patterson" userId="06c453ef-d90e-4cbc-ba6b-1bf363c3e0a9" providerId="ADAL" clId="{37D197E7-28A4-4EDE-A3EB-69466EA1035E}" dt="2022-04-22T12:44:50.340" v="563" actId="478"/>
          <ac:picMkLst>
            <pc:docMk/>
            <pc:sldMk cId="1920498909" sldId="321"/>
            <ac:picMk id="10" creationId="{41316539-90CF-4877-9AB9-71903EA687BD}"/>
          </ac:picMkLst>
        </pc:picChg>
        <pc:picChg chg="add del mod">
          <ac:chgData name="Kirsty Patterson" userId="06c453ef-d90e-4cbc-ba6b-1bf363c3e0a9" providerId="ADAL" clId="{37D197E7-28A4-4EDE-A3EB-69466EA1035E}" dt="2022-04-22T12:44:48.952" v="562" actId="478"/>
          <ac:picMkLst>
            <pc:docMk/>
            <pc:sldMk cId="1920498909" sldId="321"/>
            <ac:picMk id="11" creationId="{B78DF047-C54E-4BCF-BBD4-496581A64A93}"/>
          </ac:picMkLst>
        </pc:picChg>
        <pc:picChg chg="add mod">
          <ac:chgData name="Kirsty Patterson" userId="06c453ef-d90e-4cbc-ba6b-1bf363c3e0a9" providerId="ADAL" clId="{37D197E7-28A4-4EDE-A3EB-69466EA1035E}" dt="2022-04-22T12:46:16.925" v="604" actId="962"/>
          <ac:picMkLst>
            <pc:docMk/>
            <pc:sldMk cId="1920498909" sldId="321"/>
            <ac:picMk id="12" creationId="{1A7BE4C0-D963-431F-856D-47B0F70B33D1}"/>
          </ac:picMkLst>
        </pc:picChg>
        <pc:picChg chg="add del mod">
          <ac:chgData name="Kirsty Patterson" userId="06c453ef-d90e-4cbc-ba6b-1bf363c3e0a9" providerId="ADAL" clId="{37D197E7-28A4-4EDE-A3EB-69466EA1035E}" dt="2022-04-22T12:45:07.851" v="567" actId="478"/>
          <ac:picMkLst>
            <pc:docMk/>
            <pc:sldMk cId="1920498909" sldId="321"/>
            <ac:picMk id="13" creationId="{0DD3A688-955A-40B4-B5AA-F74E3A88200C}"/>
          </ac:picMkLst>
        </pc:picChg>
        <pc:picChg chg="add del mod">
          <ac:chgData name="Kirsty Patterson" userId="06c453ef-d90e-4cbc-ba6b-1bf363c3e0a9" providerId="ADAL" clId="{37D197E7-28A4-4EDE-A3EB-69466EA1035E}" dt="2022-04-22T12:45:05.591" v="566" actId="478"/>
          <ac:picMkLst>
            <pc:docMk/>
            <pc:sldMk cId="1920498909" sldId="321"/>
            <ac:picMk id="14" creationId="{EED9A27D-90AB-4A6C-B0DF-D7E9FB57A89E}"/>
          </ac:picMkLst>
        </pc:picChg>
        <pc:picChg chg="add del mod">
          <ac:chgData name="Kirsty Patterson" userId="06c453ef-d90e-4cbc-ba6b-1bf363c3e0a9" providerId="ADAL" clId="{37D197E7-28A4-4EDE-A3EB-69466EA1035E}" dt="2022-04-22T12:43:44.147" v="551" actId="478"/>
          <ac:picMkLst>
            <pc:docMk/>
            <pc:sldMk cId="1920498909" sldId="321"/>
            <ac:picMk id="15" creationId="{6ABF5EE3-9ECF-4CD4-903E-40FF64C2180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D587B-D83A-4E53-A337-3277FC14F00E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18404B-D13A-4E32-A6DA-29AF12FFB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968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© Shutterstock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8404B-D13A-4E32-A6DA-29AF12FFB2E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352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 Shutterstock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8404B-D13A-4E32-A6DA-29AF12FFB2E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133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Student activities available from: </a:t>
            </a:r>
            <a:r>
              <a:rPr lang="en-GB" sz="12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</a:t>
            </a:r>
            <a:r>
              <a:rPr lang="en-GB" sz="1200" b="1" i="0" u="sng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.li/</a:t>
            </a:r>
            <a:r>
              <a:rPr lang="en-GB" sz="1200" b="1" i="0" u="sng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3xDGktk</a:t>
            </a:r>
            <a:endParaRPr lang="en-US" sz="1200" u="sng" dirty="0">
              <a:solidFill>
                <a:schemeClr val="bg1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8404B-D13A-4E32-A6DA-29AF12FFB2E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33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18F91-D15E-5E44-80C2-620B381166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14–16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115082-B7C4-4D40-80F1-9A0175D69E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Phytomining</a:t>
            </a:r>
          </a:p>
        </p:txBody>
      </p:sp>
      <p:sp>
        <p:nvSpPr>
          <p:cNvPr id="4" name="Oval 3" descr="An illustration of a green plant on a pale blue background. The plant has grey roots in brown soil. The plant has 7 green leaves. Distributed throughout the leaves are 8 small yellow spheres which represent the minerals that hyperaccumulator plants take up from the soil.">
            <a:extLst>
              <a:ext uri="{FF2B5EF4-FFF2-40B4-BE49-F238E27FC236}">
                <a16:creationId xmlns:a16="http://schemas.microsoft.com/office/drawing/2014/main" id="{F68B9C4F-E484-F44F-B8BC-C9FFC90B4FB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8981737" y="-264188"/>
            <a:ext cx="4333437" cy="4333437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0">
            <a:solidFill>
              <a:srgbClr val="C810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C7CB854-BDD7-40AD-A385-0647E5116310}"/>
              </a:ext>
            </a:extLst>
          </p:cNvPr>
          <p:cNvSpPr txBox="1">
            <a:spLocks/>
          </p:cNvSpPr>
          <p:nvPr/>
        </p:nvSpPr>
        <p:spPr>
          <a:xfrm>
            <a:off x="9048750" y="5850000"/>
            <a:ext cx="256125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8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</a:t>
            </a:r>
            <a:r>
              <a:rPr lang="en-GB" sz="1800" b="1" i="0" u="sng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.li/</a:t>
            </a:r>
            <a:r>
              <a:rPr lang="en-GB" sz="1800" b="1" i="0" u="sng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3xDGktk</a:t>
            </a:r>
            <a:endParaRPr lang="en-US" sz="1800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064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itle 1">
            <a:extLst>
              <a:ext uri="{FF2B5EF4-FFF2-40B4-BE49-F238E27FC236}">
                <a16:creationId xmlns:a16="http://schemas.microsoft.com/office/drawing/2014/main" id="{A41F9482-3B9C-E144-8DBE-2790A6299F6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Retrieval questions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51CC-0A05-664C-BD94-1187A6671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9ED3F-1B17-3346-8390-710E541F5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Write a word equation for the reaction between copper oxide and sulfuric acid.</a:t>
            </a:r>
          </a:p>
          <a:p>
            <a:pPr marL="457200" indent="-457200">
              <a:buFont typeface="+mj-lt"/>
              <a:buAutoNum type="arabicPeriod"/>
            </a:pPr>
            <a:endParaRPr lang="en-GB" dirty="0">
              <a:effectLst/>
              <a:ea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effectLst/>
                <a:ea typeface="Calibri" panose="020F0502020204030204" pitchFamily="34" charset="0"/>
              </a:rPr>
              <a:t>Does the copper form on the anode or cathode? </a:t>
            </a:r>
          </a:p>
          <a:p>
            <a:pPr marL="457200" indent="-457200">
              <a:buFont typeface="+mj-lt"/>
              <a:buAutoNum type="arabicPeriod"/>
            </a:pPr>
            <a:endParaRPr lang="en-GB" dirty="0">
              <a:effectLst/>
              <a:ea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effectLst/>
                <a:ea typeface="Calibri" panose="020F0502020204030204" pitchFamily="34" charset="0"/>
              </a:rPr>
              <a:t>Give the electrode equation.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 descr="An illustration of a beaker set up for electrolysis. There is a symbol for a cell connected to two black rectangles representing the electrodes. The beaker contains a substance made up of two different coloured spheres. The yellow spheres are more concentrated around the negative electrode. The grey spheres are more concentrated around the positive electrode.">
            <a:extLst>
              <a:ext uri="{FF2B5EF4-FFF2-40B4-BE49-F238E27FC236}">
                <a16:creationId xmlns:a16="http://schemas.microsoft.com/office/drawing/2014/main" id="{AB59D90A-A2B8-4936-B2E3-9828D8EFA3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631055"/>
            <a:ext cx="4966945" cy="496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702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FEE63CE5-8A72-4242-81BD-5FB3FC7CB196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Advantages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535224-A8A8-2E45-84A9-F49EACE91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</a:t>
            </a:r>
            <a:r>
              <a:rPr lang="en-US" dirty="0" err="1"/>
              <a:t>phytomining</a:t>
            </a:r>
            <a:r>
              <a:rPr lang="en-US" dirty="0"/>
              <a:t> </a:t>
            </a:r>
            <a:r>
              <a:rPr lang="en-US" sz="2000" dirty="0"/>
              <a:t>(compared to traditional mining)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BF228-D223-1941-AD30-403DC2926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52600"/>
            <a:ext cx="10080000" cy="45474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Can extract valuable metals from low grade ores when it is not usually economic to do so.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Requires less energy than traditional mining.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Produces less air pollution*.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It can be used to clean contaminated soil and regenerate the land from closed down mines.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0" indent="0">
              <a:buNone/>
            </a:pPr>
            <a:r>
              <a:rPr lang="en-GB" sz="2000" i="1" dirty="0"/>
              <a:t>*This process still gives out CO</a:t>
            </a:r>
            <a:r>
              <a:rPr lang="en-GB" sz="2000" i="1" baseline="-25000" dirty="0"/>
              <a:t>2</a:t>
            </a:r>
            <a:r>
              <a:rPr lang="en-GB" sz="2000" i="1" dirty="0"/>
              <a:t> as you burn the plants but you may consider it as carbon neutral as you give out the CO</a:t>
            </a:r>
            <a:r>
              <a:rPr lang="en-GB" sz="2000" i="1" baseline="-25000" dirty="0"/>
              <a:t>2</a:t>
            </a:r>
            <a:r>
              <a:rPr lang="en-GB" sz="2000" i="1" dirty="0"/>
              <a:t> that the plant took in.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474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FEE63CE5-8A72-4242-81BD-5FB3FC7CB196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Disa</a:t>
            </a:r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dvantages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535224-A8A8-2E45-84A9-F49EACE91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0710202" cy="440661"/>
          </a:xfrm>
        </p:spPr>
        <p:txBody>
          <a:bodyPr/>
          <a:lstStyle/>
          <a:p>
            <a:r>
              <a:rPr lang="en-US" dirty="0"/>
              <a:t>Disadvantages of </a:t>
            </a:r>
            <a:r>
              <a:rPr lang="en-US" dirty="0" err="1"/>
              <a:t>phytomining</a:t>
            </a:r>
            <a:r>
              <a:rPr lang="en-US" dirty="0"/>
              <a:t> </a:t>
            </a:r>
            <a:r>
              <a:rPr lang="en-US" sz="2000" dirty="0"/>
              <a:t>(compared to traditional mining)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BF228-D223-1941-AD30-403DC2926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52600"/>
            <a:ext cx="10080000" cy="45474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It is a slower process as you need to wait for the plants to grow.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You need access to the correct plants and conditions to grow things on the contaminated soil*.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000" i="1" dirty="0"/>
              <a:t>*As the land is often contaminated you are not usually using land that could otherwise be used for food.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0604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FEE63CE5-8A72-4242-81BD-5FB3FC7CB196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Activities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535224-A8A8-2E45-84A9-F49EACE91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0710202" cy="440661"/>
          </a:xfrm>
        </p:spPr>
        <p:txBody>
          <a:bodyPr/>
          <a:lstStyle/>
          <a:p>
            <a:r>
              <a:rPr lang="en-US" dirty="0"/>
              <a:t>Test </a:t>
            </a:r>
            <a:r>
              <a:rPr lang="en-US"/>
              <a:t>your learning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BF228-D223-1941-AD30-403DC2926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52600"/>
            <a:ext cx="10080000" cy="45474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Now have a go at the following activities: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Phytomining</a:t>
            </a:r>
            <a:r>
              <a:rPr lang="en-GB" dirty="0"/>
              <a:t> cloze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Phytomining</a:t>
            </a:r>
            <a:r>
              <a:rPr lang="en-GB" dirty="0"/>
              <a:t> sequencing activity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Phytomining</a:t>
            </a:r>
            <a:r>
              <a:rPr lang="en-GB" dirty="0"/>
              <a:t> storyboard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6AF600-D205-418A-A21C-83E4B9959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64169" y="378574"/>
            <a:ext cx="2866685" cy="2027147"/>
          </a:xfrm>
          <a:prstGeom prst="rect">
            <a:avLst/>
          </a:prstGeom>
          <a:noFill/>
          <a:ln>
            <a:noFill/>
          </a:ln>
          <a:effectLst>
            <a:outerShdw dist="76205" dir="2700000" algn="tl" rotWithShape="0">
              <a:srgbClr val="7F7F7F">
                <a:alpha val="2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29DA071A-B9BF-497D-917A-584A87A1D2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38"/>
          <a:stretch/>
        </p:blipFill>
        <p:spPr bwMode="auto">
          <a:xfrm>
            <a:off x="7364169" y="2525840"/>
            <a:ext cx="2866685" cy="1924066"/>
          </a:xfrm>
          <a:prstGeom prst="rect">
            <a:avLst/>
          </a:prstGeom>
          <a:noFill/>
          <a:ln>
            <a:noFill/>
          </a:ln>
          <a:effectLst>
            <a:outerShdw dist="76205" dir="2700000" algn="tl" rotWithShape="0">
              <a:srgbClr val="7F7F7F">
                <a:alpha val="2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>
            <a:extLst>
              <a:ext uri="{FF2B5EF4-FFF2-40B4-BE49-F238E27FC236}">
                <a16:creationId xmlns:a16="http://schemas.microsoft.com/office/drawing/2014/main" id="{1A7BE4C0-D963-431F-856D-47B0F70B3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64168" y="4603011"/>
            <a:ext cx="2866685" cy="2027147"/>
          </a:xfrm>
          <a:prstGeom prst="rect">
            <a:avLst/>
          </a:prstGeom>
          <a:noFill/>
          <a:ln>
            <a:noFill/>
          </a:ln>
          <a:effectLst>
            <a:outerShdw dist="76205" dir="2700000" algn="tl" rotWithShape="0">
              <a:srgbClr val="7F7F7F">
                <a:alpha val="2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0498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F7D30168-AF11-EC48-A4B1-E40039751BB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Learning objectives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AF3E64-1BFF-3149-9C48-B3318BBD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 should be able to: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FB25B-F7CD-BA43-B498-C6CDF6436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 key words associated with </a:t>
            </a:r>
            <a:r>
              <a:rPr lang="en-GB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phytomining</a:t>
            </a:r>
            <a:r>
              <a:rPr lang="en-GB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GB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Sequence the processes involved in </a:t>
            </a:r>
            <a:r>
              <a:rPr lang="en-GB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phytomining</a:t>
            </a:r>
            <a:r>
              <a:rPr lang="en-GB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GB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State an advantage and disadvantage of </a:t>
            </a:r>
            <a:r>
              <a:rPr lang="en-GB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phytomining</a:t>
            </a:r>
            <a:r>
              <a:rPr lang="en-GB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GB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Describe how plants can be used to extract metals from low grade ores.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9483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itle 1">
            <a:extLst>
              <a:ext uri="{FF2B5EF4-FFF2-40B4-BE49-F238E27FC236}">
                <a16:creationId xmlns:a16="http://schemas.microsoft.com/office/drawing/2014/main" id="{A41F9482-3B9C-E144-8DBE-2790A6299F6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Introduction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51CC-0A05-664C-BD94-1187A6671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9ED3F-1B17-3346-8390-710E541F5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Metals are very valuable, especially for technology such as mobile phones. However, there is only a finite resource of metal compounds to extract from the Earth.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What is a finite resource?</a:t>
            </a:r>
          </a:p>
        </p:txBody>
      </p:sp>
      <p:pic>
        <p:nvPicPr>
          <p:cNvPr id="7" name="Picture 6" descr="A photo of five smart phones of various sizes and styles. Each mobile phone is on a clear acrylic stand on a white desk.  ">
            <a:extLst>
              <a:ext uri="{FF2B5EF4-FFF2-40B4-BE49-F238E27FC236}">
                <a16:creationId xmlns:a16="http://schemas.microsoft.com/office/drawing/2014/main" id="{2BB6DA8D-8075-4677-A9F9-451429DF02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2490" y="540000"/>
            <a:ext cx="4157510" cy="567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itle 1">
            <a:extLst>
              <a:ext uri="{FF2B5EF4-FFF2-40B4-BE49-F238E27FC236}">
                <a16:creationId xmlns:a16="http://schemas.microsoft.com/office/drawing/2014/main" id="{A41F9482-3B9C-E144-8DBE-2790A6299F6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Information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51CC-0A05-664C-BD94-1187A6671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Mining to extract metals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9ED3F-1B17-3346-8390-710E541F5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1260000"/>
            <a:ext cx="5637517" cy="5040000"/>
          </a:xfrm>
        </p:spPr>
        <p:txBody>
          <a:bodyPr/>
          <a:lstStyle/>
          <a:p>
            <a:r>
              <a:rPr lang="en-GB" dirty="0"/>
              <a:t>Rock containing a lot of valuable mineral or metal compound is called a high grade ore.</a:t>
            </a:r>
          </a:p>
          <a:p>
            <a:r>
              <a:rPr lang="en-GB" dirty="0"/>
              <a:t>Traditional methods of extracting it from the ground involve mining: digging, moving and disposing of large amounts of rock.</a:t>
            </a:r>
          </a:p>
          <a:p>
            <a:r>
              <a:rPr lang="en-GB" dirty="0"/>
              <a:t>This leaves behind polluted ground.</a:t>
            </a:r>
          </a:p>
          <a:p>
            <a:endParaRPr lang="en-US" dirty="0"/>
          </a:p>
        </p:txBody>
      </p:sp>
      <p:pic>
        <p:nvPicPr>
          <p:cNvPr id="5" name="Picture 4" descr="A photograph of an open-cast mine. There are three long-armed diggers in the central foreground. The rock has an orange-red colour. The ground is rough and uneven. Some areas are covered in white and blue tarpaulin. In the distance there is more heavy machinery. In the far distance is a narrow line of trees and a grey sky.">
            <a:extLst>
              <a:ext uri="{FF2B5EF4-FFF2-40B4-BE49-F238E27FC236}">
                <a16:creationId xmlns:a16="http://schemas.microsoft.com/office/drawing/2014/main" id="{B386124D-D55D-4DE2-9BED-9064E28B32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13"/>
          <a:stretch/>
        </p:blipFill>
        <p:spPr>
          <a:xfrm>
            <a:off x="6511113" y="539998"/>
            <a:ext cx="4154719" cy="577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3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itle 1">
            <a:extLst>
              <a:ext uri="{FF2B5EF4-FFF2-40B4-BE49-F238E27FC236}">
                <a16:creationId xmlns:a16="http://schemas.microsoft.com/office/drawing/2014/main" id="{A41F9482-3B9C-E144-8DBE-2790A6299F6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Information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51CC-0A05-664C-BD94-1187A6671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grade 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9ED3F-1B17-3346-8390-710E541F5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When the concentration of valuable mineral in the rock </a:t>
            </a:r>
            <a:r>
              <a:rPr lang="en-GB" dirty="0" err="1"/>
              <a:t>diminshes</a:t>
            </a:r>
            <a:r>
              <a:rPr lang="en-GB" dirty="0"/>
              <a:t> it is no longer </a:t>
            </a:r>
            <a:r>
              <a:rPr lang="en-GB" b="1" dirty="0">
                <a:solidFill>
                  <a:srgbClr val="C8102E"/>
                </a:solidFill>
              </a:rPr>
              <a:t>economically</a:t>
            </a:r>
            <a:r>
              <a:rPr lang="en-GB" dirty="0"/>
              <a:t> viable to dig it up and extract the metal from it. </a:t>
            </a:r>
          </a:p>
          <a:p>
            <a:endParaRPr lang="en-GB" dirty="0"/>
          </a:p>
          <a:p>
            <a:r>
              <a:rPr lang="en-GB" dirty="0"/>
              <a:t>Rock with a low concentration of a valuable metal compound (mineral) is called a </a:t>
            </a:r>
            <a:r>
              <a:rPr lang="en-GB" b="1" dirty="0">
                <a:solidFill>
                  <a:srgbClr val="C8102E"/>
                </a:solidFill>
              </a:rPr>
              <a:t>low grade ore</a:t>
            </a:r>
            <a:r>
              <a:rPr lang="en-GB" dirty="0"/>
              <a:t>.</a:t>
            </a:r>
            <a:endParaRPr lang="en-US" dirty="0"/>
          </a:p>
        </p:txBody>
      </p:sp>
      <p:pic>
        <p:nvPicPr>
          <p:cNvPr id="5" name="Picture 4" descr="An illustration of a sample of rock labelled 'high grade ore'. The rock sample is brown with pink flecks. Overlaid on the illustration are yellow spheres representing a valuable metal compound (mineral). There are 12 yellow spheres illustrated in the high grade ore.">
            <a:extLst>
              <a:ext uri="{FF2B5EF4-FFF2-40B4-BE49-F238E27FC236}">
                <a16:creationId xmlns:a16="http://schemas.microsoft.com/office/drawing/2014/main" id="{1070668B-01B7-4504-8A3B-81EF734DBAD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2000" y="588128"/>
            <a:ext cx="2840872" cy="2840872"/>
          </a:xfrm>
          <a:prstGeom prst="rect">
            <a:avLst/>
          </a:prstGeom>
        </p:spPr>
      </p:pic>
      <p:pic>
        <p:nvPicPr>
          <p:cNvPr id="9" name="Picture 8" descr="An illustration of a sample of rock labelled 'low grade ore'. The rock sample is brown with pink flecks. Overlaid on the illustration are yellow spheres representing a valuable metal compound (mineral). There are 3 yellow spheres illustrated in the low grade ore.&#10;&#10;Below the illustration of the rock sample is a key showing that the yellow sphere represents a valuable metal compound (mineral).">
            <a:extLst>
              <a:ext uri="{FF2B5EF4-FFF2-40B4-BE49-F238E27FC236}">
                <a16:creationId xmlns:a16="http://schemas.microsoft.com/office/drawing/2014/main" id="{63A0A1F5-C1AC-48FB-858D-506A8AF8E2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2000" y="3329360"/>
            <a:ext cx="2840873" cy="284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628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itle 1">
            <a:extLst>
              <a:ext uri="{FF2B5EF4-FFF2-40B4-BE49-F238E27FC236}">
                <a16:creationId xmlns:a16="http://schemas.microsoft.com/office/drawing/2014/main" id="{A41F9482-3B9C-E144-8DBE-2790A6299F6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Information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51CC-0A05-664C-BD94-1187A6671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Phytomining </a:t>
            </a:r>
            <a:r>
              <a:rPr lang="en-US" sz="2000" dirty="0"/>
              <a:t>(slide 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9ED3F-1B17-3346-8390-710E541F5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When there is only a small concentration of valuable mineral in a low-grade ore, then a process called </a:t>
            </a:r>
            <a:r>
              <a:rPr lang="en-GB" b="1" dirty="0" err="1">
                <a:solidFill>
                  <a:srgbClr val="C8102E"/>
                </a:solidFill>
              </a:rPr>
              <a:t>phytomining</a:t>
            </a:r>
            <a:r>
              <a:rPr lang="en-GB" dirty="0"/>
              <a:t>, involving growing plants, is economic to use.</a:t>
            </a:r>
          </a:p>
          <a:p>
            <a:endParaRPr lang="en-US" dirty="0"/>
          </a:p>
          <a:p>
            <a:r>
              <a:rPr lang="en-US" b="1" dirty="0" err="1">
                <a:solidFill>
                  <a:srgbClr val="C8102E"/>
                </a:solidFill>
              </a:rPr>
              <a:t>phyto</a:t>
            </a:r>
            <a:r>
              <a:rPr lang="en-US" dirty="0"/>
              <a:t> = relating to plants</a:t>
            </a:r>
          </a:p>
          <a:p>
            <a:r>
              <a:rPr lang="en-US" b="1" dirty="0">
                <a:solidFill>
                  <a:srgbClr val="C8102E"/>
                </a:solidFill>
              </a:rPr>
              <a:t>mining</a:t>
            </a:r>
            <a:r>
              <a:rPr lang="en-US" dirty="0"/>
              <a:t> = to dig or tunnel</a:t>
            </a:r>
          </a:p>
        </p:txBody>
      </p:sp>
      <p:pic>
        <p:nvPicPr>
          <p:cNvPr id="9" name="Picture 8" descr="An illustration of a young green plant on a pale blue background. The plant has a single leaf and the stem is curved over with the leaf hanging down towards the ground. A few short roots are shown in the brown soil. The soil contains five yellow spheres which are spread evenly. ">
            <a:extLst>
              <a:ext uri="{FF2B5EF4-FFF2-40B4-BE49-F238E27FC236}">
                <a16:creationId xmlns:a16="http://schemas.microsoft.com/office/drawing/2014/main" id="{0C596815-FA90-4AAF-B556-B1C6E5A177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762" y="140008"/>
            <a:ext cx="2097024" cy="2097024"/>
          </a:xfrm>
          <a:prstGeom prst="rect">
            <a:avLst/>
          </a:prstGeom>
        </p:spPr>
      </p:pic>
      <p:pic>
        <p:nvPicPr>
          <p:cNvPr id="11" name="Picture 10" descr="An illustration of a green plant on a pale blue background. The plant has three leaves and the stem is upright. The roots are shown in the brown soil. Five yellow spheres are drawn over the roots. ">
            <a:extLst>
              <a:ext uri="{FF2B5EF4-FFF2-40B4-BE49-F238E27FC236}">
                <a16:creationId xmlns:a16="http://schemas.microsoft.com/office/drawing/2014/main" id="{23AEB6AD-A00B-4628-9BD2-E32E1A1E70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762" y="2375208"/>
            <a:ext cx="2097024" cy="2097024"/>
          </a:xfrm>
          <a:prstGeom prst="rect">
            <a:avLst/>
          </a:prstGeom>
        </p:spPr>
      </p:pic>
      <p:pic>
        <p:nvPicPr>
          <p:cNvPr id="13" name="Picture 12" descr="An illustration of a green plant on a pale blue background. The plant has grey roots in brown soil. The plant has 7 green leaves. Distributed throughout the leaves are 8 small yellow spheres which represent the minerals that hyperaccumulator plants take up from the soil.">
            <a:extLst>
              <a:ext uri="{FF2B5EF4-FFF2-40B4-BE49-F238E27FC236}">
                <a16:creationId xmlns:a16="http://schemas.microsoft.com/office/drawing/2014/main" id="{C052014E-635D-4A73-AFD8-80D410BD6EF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762" y="4610408"/>
            <a:ext cx="2097024" cy="209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891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itle 1">
            <a:extLst>
              <a:ext uri="{FF2B5EF4-FFF2-40B4-BE49-F238E27FC236}">
                <a16:creationId xmlns:a16="http://schemas.microsoft.com/office/drawing/2014/main" id="{A41F9482-3B9C-E144-8DBE-2790A6299F6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Information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51CC-0A05-664C-BD94-1187A6671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Phytomining </a:t>
            </a:r>
            <a:r>
              <a:rPr lang="en-US" sz="2000" dirty="0"/>
              <a:t>(slide 2 of 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9ED3F-1B17-3346-8390-710E541F5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Plants called </a:t>
            </a:r>
            <a:r>
              <a:rPr lang="en-GB" b="1" dirty="0">
                <a:solidFill>
                  <a:srgbClr val="C8102E"/>
                </a:solidFill>
              </a:rPr>
              <a:t>hyperaccumulators</a:t>
            </a:r>
            <a:r>
              <a:rPr lang="en-GB" dirty="0"/>
              <a:t> are grown in what is often contaminated soil. They absorb the minerals in the low-grade ore via their roots and what they don't use is stored and concentrated in their leaves.</a:t>
            </a:r>
          </a:p>
          <a:p>
            <a:endParaRPr lang="en-GB" dirty="0"/>
          </a:p>
          <a:p>
            <a:r>
              <a:rPr lang="en-GB" b="1" dirty="0">
                <a:solidFill>
                  <a:srgbClr val="C8102E"/>
                </a:solidFill>
              </a:rPr>
              <a:t>hyper</a:t>
            </a:r>
            <a:r>
              <a:rPr lang="en-GB" dirty="0"/>
              <a:t> = over, above, beyond</a:t>
            </a:r>
          </a:p>
          <a:p>
            <a:r>
              <a:rPr lang="en-GB" b="1" dirty="0">
                <a:solidFill>
                  <a:srgbClr val="C8102E"/>
                </a:solidFill>
              </a:rPr>
              <a:t>accumulate</a:t>
            </a:r>
            <a:r>
              <a:rPr lang="en-GB" dirty="0"/>
              <a:t> = gather or collect</a:t>
            </a:r>
          </a:p>
          <a:p>
            <a:endParaRPr lang="en-US" dirty="0"/>
          </a:p>
        </p:txBody>
      </p:sp>
      <p:pic>
        <p:nvPicPr>
          <p:cNvPr id="9" name="Picture 8" descr="An illustration of a young green plant on a pale blue background. The plant has a single leaf and the stem is curved over with the leaf hanging down towards the ground. A few short roots are shown in the brown soil. The soil contains five yellow spheres which are spread evenly. ">
            <a:extLst>
              <a:ext uri="{FF2B5EF4-FFF2-40B4-BE49-F238E27FC236}">
                <a16:creationId xmlns:a16="http://schemas.microsoft.com/office/drawing/2014/main" id="{0C596815-FA90-4AAF-B556-B1C6E5A177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762" y="140008"/>
            <a:ext cx="2097024" cy="2097024"/>
          </a:xfrm>
          <a:prstGeom prst="rect">
            <a:avLst/>
          </a:prstGeom>
        </p:spPr>
      </p:pic>
      <p:pic>
        <p:nvPicPr>
          <p:cNvPr id="11" name="Picture 10" descr="An illustration of a green plant on a pale blue background. The plant has three leaves and the stem is upright. The roots are shown in the brown soil. Five yellow spheres are drawn over the roots. ">
            <a:extLst>
              <a:ext uri="{FF2B5EF4-FFF2-40B4-BE49-F238E27FC236}">
                <a16:creationId xmlns:a16="http://schemas.microsoft.com/office/drawing/2014/main" id="{23AEB6AD-A00B-4628-9BD2-E32E1A1E70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762" y="2375208"/>
            <a:ext cx="2097024" cy="2097024"/>
          </a:xfrm>
          <a:prstGeom prst="rect">
            <a:avLst/>
          </a:prstGeom>
        </p:spPr>
      </p:pic>
      <p:pic>
        <p:nvPicPr>
          <p:cNvPr id="13" name="Picture 12" descr="An illustration of a green plant on a pale blue background. The plant has grey roots in brown soil. The plant has 7 green leaves. Distributed throughout the leaves are 8 small yellow spheres which represent the minerals that hyperaccumulator plants take up from the soil.">
            <a:extLst>
              <a:ext uri="{FF2B5EF4-FFF2-40B4-BE49-F238E27FC236}">
                <a16:creationId xmlns:a16="http://schemas.microsoft.com/office/drawing/2014/main" id="{C052014E-635D-4A73-AFD8-80D410BD6EF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762" y="4610408"/>
            <a:ext cx="2097024" cy="209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90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itle 1">
            <a:extLst>
              <a:ext uri="{FF2B5EF4-FFF2-40B4-BE49-F238E27FC236}">
                <a16:creationId xmlns:a16="http://schemas.microsoft.com/office/drawing/2014/main" id="{A41F9482-3B9C-E144-8DBE-2790A6299F6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Information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51CC-0A05-664C-BD94-1187A6671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Extracting the mineral from the plant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9ED3F-1B17-3346-8390-710E541F5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When the plants have grown enough, they are burnt in air and the impure metal compound is found concentrated in the ash. </a:t>
            </a:r>
          </a:p>
        </p:txBody>
      </p:sp>
      <p:pic>
        <p:nvPicPr>
          <p:cNvPr id="7" name="Picture 6" descr="An illustration of a green plant with nine leaves and grey roots surrounded by red and orange flames. The leaves of the green plant are overlaid with small yellow spheres to represent the metal.">
            <a:extLst>
              <a:ext uri="{FF2B5EF4-FFF2-40B4-BE49-F238E27FC236}">
                <a16:creationId xmlns:a16="http://schemas.microsoft.com/office/drawing/2014/main" id="{D64C7A13-7C18-49F0-996E-61746D4966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7087" y="887527"/>
            <a:ext cx="3682032" cy="3680549"/>
          </a:xfrm>
          <a:prstGeom prst="rect">
            <a:avLst/>
          </a:prstGeom>
        </p:spPr>
      </p:pic>
      <p:pic>
        <p:nvPicPr>
          <p:cNvPr id="9" name="Picture 8" descr="An illustration of a pile of grey ash containing small yellow spheres.">
            <a:extLst>
              <a:ext uri="{FF2B5EF4-FFF2-40B4-BE49-F238E27FC236}">
                <a16:creationId xmlns:a16="http://schemas.microsoft.com/office/drawing/2014/main" id="{3E9D6A6C-7D9B-4485-860C-7A9DA195A1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8533" y="3780000"/>
            <a:ext cx="2685627" cy="268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807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ertical Title 1">
            <a:extLst>
              <a:ext uri="{FF2B5EF4-FFF2-40B4-BE49-F238E27FC236}">
                <a16:creationId xmlns:a16="http://schemas.microsoft.com/office/drawing/2014/main" id="{A41F9482-3B9C-E144-8DBE-2790A6299F6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Information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51CC-0A05-664C-BD94-1187A6671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Purifying the metal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9ED3F-1B17-3346-8390-710E541F5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ash can be reacted with acid to produce a copper compound electrolyte for </a:t>
            </a:r>
            <a:r>
              <a:rPr lang="en-GB" b="1" dirty="0">
                <a:solidFill>
                  <a:srgbClr val="C8102E"/>
                </a:solidFill>
              </a:rPr>
              <a:t>electrolysis</a:t>
            </a:r>
            <a:r>
              <a:rPr lang="en-GB" dirty="0"/>
              <a:t>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Or a </a:t>
            </a:r>
            <a:r>
              <a:rPr lang="en-GB" b="1" dirty="0">
                <a:solidFill>
                  <a:srgbClr val="C8102E"/>
                </a:solidFill>
              </a:rPr>
              <a:t>displacement </a:t>
            </a:r>
            <a:r>
              <a:rPr lang="en-GB" dirty="0"/>
              <a:t>reaction using scrap iron can be used to then purify the metal from the ash.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Why does iron displace copper?</a:t>
            </a:r>
          </a:p>
        </p:txBody>
      </p:sp>
      <p:pic>
        <p:nvPicPr>
          <p:cNvPr id="9" name="Picture 8" descr="A illustration of a beaker containing a blue liquid. Standing in the beaker, at an angle,  is a grey rectangle illustrating a solid metal. Below the surface of the blue liquid a brown solid has formed on the surface of the grey rectangle.">
            <a:extLst>
              <a:ext uri="{FF2B5EF4-FFF2-40B4-BE49-F238E27FC236}">
                <a16:creationId xmlns:a16="http://schemas.microsoft.com/office/drawing/2014/main" id="{9094396B-D2FD-4780-9114-7BAA32EEC3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1" y="3190174"/>
            <a:ext cx="3228043" cy="3226742"/>
          </a:xfrm>
          <a:prstGeom prst="rect">
            <a:avLst/>
          </a:prstGeom>
        </p:spPr>
      </p:pic>
      <p:pic>
        <p:nvPicPr>
          <p:cNvPr id="5" name="Picture 4" descr="An illustration of a beaker set up for electrolysis. There is a symbol for a cell connected to two black rectangles representing the electrodes. The beaker contains a substance made up of two different coloured spheres. The yellow spheres are more concentrated around the negative electrode. The grey spheres are more concentrated around the positive electrode.">
            <a:extLst>
              <a:ext uri="{FF2B5EF4-FFF2-40B4-BE49-F238E27FC236}">
                <a16:creationId xmlns:a16="http://schemas.microsoft.com/office/drawing/2014/main" id="{AB59D90A-A2B8-4936-B2E3-9828D8EFA3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200956"/>
            <a:ext cx="3228044" cy="322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965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23458</TotalTime>
  <Words>600</Words>
  <Application>Microsoft Office PowerPoint</Application>
  <PresentationFormat>Widescreen</PresentationFormat>
  <Paragraphs>85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Office Theme</vt:lpstr>
      <vt:lpstr>14–16 years</vt:lpstr>
      <vt:lpstr>You should be able to:</vt:lpstr>
      <vt:lpstr>Metals</vt:lpstr>
      <vt:lpstr>Mining to extract metals</vt:lpstr>
      <vt:lpstr>Low grade ore</vt:lpstr>
      <vt:lpstr>Phytomining (slide 1 of 2)</vt:lpstr>
      <vt:lpstr>Phytomining (slide 2 of 2)</vt:lpstr>
      <vt:lpstr>Extracting the mineral from the plant</vt:lpstr>
      <vt:lpstr>Purifying the metal</vt:lpstr>
      <vt:lpstr>Electrolysis</vt:lpstr>
      <vt:lpstr>Advantages of phytomining (compared to traditional mining)</vt:lpstr>
      <vt:lpstr>Disadvantages of phytomining (compared to traditional mining)</vt:lpstr>
      <vt:lpstr>Test your learning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Phytomining presentation</dc:title>
  <dc:creator>Royal Society of Chemistry Resources</dc:creator>
  <cp:keywords>phytomining</cp:keywords>
  <cp:lastModifiedBy>Kirsty Patterson</cp:lastModifiedBy>
  <cp:revision>569</cp:revision>
  <dcterms:created xsi:type="dcterms:W3CDTF">2021-04-13T16:26:00Z</dcterms:created>
  <dcterms:modified xsi:type="dcterms:W3CDTF">2022-04-22T12:48:02Z</dcterms:modified>
  <cp:category>From The magic money tree?, Education in Chemistry, https://rsc.li/3xDGktk</cp:category>
</cp:coreProperties>
</file>