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79937" autoAdjust="0"/>
  </p:normalViewPr>
  <p:slideViewPr>
    <p:cSldViewPr snapToGrid="0" snapToObjects="1">
      <p:cViewPr varScale="1">
        <p:scale>
          <a:sx n="91" d="100"/>
          <a:sy n="91" d="100"/>
        </p:scale>
        <p:origin x="175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25/04/2024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the slide as a lesson starter when teaching about composites and reducing carbon footprint</a:t>
            </a:r>
            <a:r>
              <a:rPr lang="en-GB" baseline="0" dirty="0"/>
              <a:t>.</a:t>
            </a:r>
            <a:endParaRPr lang="en-GB" dirty="0"/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AutoNum type="arabicPeriod"/>
            </a:pPr>
            <a:r>
              <a:rPr lang="en-GB" baseline="0" dirty="0"/>
              <a:t>The composite is made of a lignin-based filler and a high-density poly(ethene) matrix. </a:t>
            </a:r>
          </a:p>
          <a:p>
            <a:pPr marL="228600" indent="-228600">
              <a:buAutoNum type="arabicPeriod"/>
            </a:pPr>
            <a:r>
              <a:rPr lang="en-GB" baseline="0" dirty="0"/>
              <a:t>Carbon dioxide reacts with the lignin so is locked up in the material.</a:t>
            </a:r>
            <a:endParaRPr lang="en-US" baseline="0" dirty="0"/>
          </a:p>
          <a:p>
            <a:pPr marL="228600" indent="-228600">
              <a:buAutoNum type="arabicPeriod"/>
            </a:pPr>
            <a:r>
              <a:rPr lang="en-US" baseline="0" dirty="0"/>
              <a:t>Possible points include: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GB" baseline="0" dirty="0"/>
              <a:t>Composite material has a carbon negative footprint.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GB" baseline="0" dirty="0"/>
              <a:t>Decking boards last longer than wooden boards.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GB" baseline="0" dirty="0"/>
              <a:t>Wood also has a carbon negative footprint.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GB" baseline="0" dirty="0"/>
              <a:t>Composite material is unlikely to be biodegradable.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GB" baseline="0" dirty="0"/>
              <a:t>Composite material could be difficult to dispose of at end of life.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GB" baseline="0" dirty="0"/>
              <a:t>Lignin is from a renewable resource but </a:t>
            </a:r>
            <a:r>
              <a:rPr lang="en-GB" sz="1800" dirty="0">
                <a:effectLst/>
                <a:latin typeface="Segoe UI" panose="020B0502040204020203" pitchFamily="34" charset="0"/>
              </a:rPr>
              <a:t>poly(ethene)</a:t>
            </a:r>
            <a:r>
              <a:rPr lang="en-GB" dirty="0"/>
              <a:t> </a:t>
            </a:r>
            <a:r>
              <a:rPr lang="en-GB" baseline="0" dirty="0"/>
              <a:t>is from a non-renewable resource.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r>
              <a:rPr lang="en-GB" baseline="0" dirty="0"/>
              <a:t>Wood is still likely to be a more sustainable resource.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4/25/2024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WeoIA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Carbon-negative decking could lock up CO</a:t>
            </a:r>
            <a:r>
              <a:rPr lang="en-US" baseline="-25000" dirty="0"/>
              <a:t>2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Slide by Neil Goalby. Available from </a:t>
            </a:r>
            <a:r>
              <a:rPr lang="en-US" sz="16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rsc.li/3WeoIAG</a:t>
            </a:r>
            <a:endParaRPr lang="en-US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70" y="1569115"/>
            <a:ext cx="5838776" cy="5040000"/>
          </a:xfrm>
        </p:spPr>
        <p:txBody>
          <a:bodyPr>
            <a:noAutofit/>
          </a:bodyPr>
          <a:lstStyle/>
          <a:p>
            <a:r>
              <a:rPr lang="en-GB" dirty="0"/>
              <a:t>A new composite decking material reduces carbon emissions throughout its lifespan compared to traditional wooden boards. The composite contains a type of reinforcement filler produced by reacting a natural material called lignin with carbon dioxide. Up to 4% by weight of the filler is trapped CO</a:t>
            </a:r>
            <a:r>
              <a:rPr lang="en-GB" baseline="-25000" dirty="0"/>
              <a:t>2</a:t>
            </a:r>
            <a:r>
              <a:rPr lang="en-GB" dirty="0"/>
              <a:t>. The filler is combined with a high-density poly(ethene) matrix to make the decking. </a:t>
            </a:r>
          </a:p>
          <a:p>
            <a:r>
              <a:rPr lang="en-GB" dirty="0"/>
              <a:t>If all US decking sales were replaced with this carbon-negative composite, over 230,000 tonnes of CO</a:t>
            </a:r>
            <a:r>
              <a:rPr lang="en-GB" baseline="-25000" dirty="0"/>
              <a:t>2</a:t>
            </a:r>
            <a:r>
              <a:rPr lang="en-GB" dirty="0"/>
              <a:t> could be sequestered annually.</a:t>
            </a:r>
          </a:p>
        </p:txBody>
      </p:sp>
      <p:pic>
        <p:nvPicPr>
          <p:cNvPr id="6" name="Picture 5" descr="Picture of worker's hands installing composite wood decking">
            <a:extLst>
              <a:ext uri="{FF2B5EF4-FFF2-40B4-BE49-F238E27FC236}">
                <a16:creationId xmlns:a16="http://schemas.microsoft.com/office/drawing/2014/main" id="{1E8B292F-C975-35D4-5788-36F543B9F4E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798643" y="1115784"/>
            <a:ext cx="3752019" cy="25013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© </a:t>
            </a:r>
            <a:r>
              <a:rPr lang="en-GB" sz="800" b="0" i="0" dirty="0" err="1">
                <a:solidFill>
                  <a:srgbClr val="172B4D"/>
                </a:solidFill>
                <a:effectLst/>
                <a:latin typeface="-apple-system"/>
              </a:rPr>
              <a:t>JuneJ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/Shutterstock</a:t>
            </a:r>
            <a:endParaRPr lang="en-GB" sz="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796657" y="3705581"/>
            <a:ext cx="3755994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i="1" dirty="0">
                <a:solidFill>
                  <a:srgbClr val="C8102E"/>
                </a:solidFill>
              </a:rPr>
              <a:t>Decking could be used to capture over 230,000 tonnes of CO</a:t>
            </a:r>
            <a:r>
              <a:rPr lang="en-GB" sz="1600" i="1" baseline="-25000" dirty="0">
                <a:solidFill>
                  <a:srgbClr val="C8102E"/>
                </a:solidFill>
              </a:rPr>
              <a:t>2</a:t>
            </a:r>
            <a:r>
              <a:rPr lang="en-GB" sz="1600" i="1" dirty="0">
                <a:solidFill>
                  <a:srgbClr val="C8102E"/>
                </a:solidFill>
              </a:rPr>
              <a:t> </a:t>
            </a:r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393574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Name the two types of material that make up this composite.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Explain why this composite has a carbon negative footprint.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AutoNum type="arabicPeriod"/>
                      </a:pPr>
                      <a:r>
                        <a:rPr lang="en-US" sz="1600" b="0" i="0" baseline="0" dirty="0">
                          <a:latin typeface="Century Gothic" panose="020B0502020202020204" pitchFamily="34" charset="0"/>
                        </a:rPr>
                        <a:t>Evaluate the use of the new composite material to make decking boards.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ec2360f-6db7-4557-82fc-01391e7a085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25AB96FA536940AA02DC30CD38AC8D" ma:contentTypeVersion="13" ma:contentTypeDescription="Create a new document." ma:contentTypeScope="" ma:versionID="1248ac4f84f34640aec89537518f4f1e">
  <xsd:schema xmlns:xsd="http://www.w3.org/2001/XMLSchema" xmlns:xs="http://www.w3.org/2001/XMLSchema" xmlns:p="http://schemas.microsoft.com/office/2006/metadata/properties" xmlns:ns3="6ec2360f-6db7-4557-82fc-01391e7a085b" xmlns:ns4="09ea5656-4490-4481-bb0e-98dc9cca7dc3" targetNamespace="http://schemas.microsoft.com/office/2006/metadata/properties" ma:root="true" ma:fieldsID="37421a3add55fd35fab2e298208fdee9" ns3:_="" ns4:_="">
    <xsd:import namespace="6ec2360f-6db7-4557-82fc-01391e7a085b"/>
    <xsd:import namespace="09ea5656-4490-4481-bb0e-98dc9cca7dc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c2360f-6db7-4557-82fc-01391e7a08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ea5656-4490-4481-bb0e-98dc9cca7dc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E32765-0D1B-4967-A921-DBD855E7514C}">
  <ds:schemaRefs>
    <ds:schemaRef ds:uri="6ec2360f-6db7-4557-82fc-01391e7a085b"/>
    <ds:schemaRef ds:uri="http://schemas.openxmlformats.org/package/2006/metadata/core-properties"/>
    <ds:schemaRef ds:uri="09ea5656-4490-4481-bb0e-98dc9cca7dc3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34CB16F-2988-44E9-83DD-686FFCAC89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c2360f-6db7-4557-82fc-01391e7a085b"/>
    <ds:schemaRef ds:uri="09ea5656-4490-4481-bb0e-98dc9cca7dc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298</Words>
  <Application>Microsoft Office PowerPoint</Application>
  <PresentationFormat>Widescreen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-apple-system</vt:lpstr>
      <vt:lpstr>Arial</vt:lpstr>
      <vt:lpstr>Calibri</vt:lpstr>
      <vt:lpstr>Calibri Light</vt:lpstr>
      <vt:lpstr>Century Gothic</vt:lpstr>
      <vt:lpstr>Segoe UI</vt:lpstr>
      <vt:lpstr>Office Theme</vt:lpstr>
      <vt:lpstr>Carbon-negative decking could lock up CO2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Carbon-negative decking could lock up CO2</dc:title>
  <dc:creator/>
  <cp:keywords>science; research; teaching; news; teaching; context; secondary; chemistry; composite; climate change; co2; carbon dioxide; sustainability</cp:keywords>
  <dc:description>From Education in Chemistry Composite decking material sequesters carbon dioxide https://rsc.li/3WeoIAG </dc:description>
  <cp:lastModifiedBy/>
  <cp:revision>1</cp:revision>
  <dcterms:created xsi:type="dcterms:W3CDTF">2022-07-21T16:12:38Z</dcterms:created>
  <dcterms:modified xsi:type="dcterms:W3CDTF">2024-04-25T09:00:29Z</dcterms:modified>
  <cp:category>From Carbon negative decking could lock up CO2, Education in Chemistry, https://rsc.li/3WeoIAG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0x010100F425AB96FA536940AA02DC30CD38AC8D</vt:lpwstr>
  </property>
</Properties>
</file>