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6"/>
  </p:notesMasterIdLst>
  <p:sldIdLst>
    <p:sldId id="294"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E6F1EF"/>
    <a:srgbClr val="006F62"/>
    <a:srgbClr val="EDF6F9"/>
    <a:srgbClr val="48A9C5"/>
    <a:srgbClr val="FAE7EA"/>
    <a:srgbClr val="F7DBE0"/>
    <a:srgbClr val="F4CFD5"/>
    <a:srgbClr val="FF9E1B"/>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98"/>
    <p:restoredTop sz="84489" autoAdjust="0"/>
  </p:normalViewPr>
  <p:slideViewPr>
    <p:cSldViewPr snapToGrid="0" snapToObjects="1">
      <p:cViewPr varScale="1">
        <p:scale>
          <a:sx n="77" d="100"/>
          <a:sy n="77" d="100"/>
        </p:scale>
        <p:origin x="120" y="678"/>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39FEE6-68B1-4863-9977-3A95633844E7}" type="datetimeFigureOut">
              <a:rPr lang="en-GB" smtClean="0"/>
              <a:t>28/09/2023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AEAF9-7482-4645-9523-1778CA73848E}" type="slidenum">
              <a:rPr lang="en-GB" smtClean="0"/>
              <a:t>‹#›</a:t>
            </a:fld>
            <a:endParaRPr lang="en-GB"/>
          </a:p>
        </p:txBody>
      </p:sp>
    </p:spTree>
    <p:extLst>
      <p:ext uri="{BB962C8B-B14F-4D97-AF65-F5344CB8AC3E}">
        <p14:creationId xmlns:p14="http://schemas.microsoft.com/office/powerpoint/2010/main" val="2677348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summarises a recent article published by </a:t>
            </a:r>
            <a:r>
              <a:rPr lang="en-GB" i="1" dirty="0"/>
              <a:t>Chemistry World</a:t>
            </a:r>
            <a:r>
              <a:rPr lang="en-GB" dirty="0"/>
              <a:t>. Use this as a lesson starter when teaching about water or</a:t>
            </a:r>
            <a:r>
              <a:rPr lang="en-GB" baseline="0" dirty="0"/>
              <a:t> analysis using instrumental techniques</a:t>
            </a:r>
            <a:r>
              <a:rPr lang="en-GB" dirty="0"/>
              <a:t>.</a:t>
            </a:r>
          </a:p>
          <a:p>
            <a:endParaRPr lang="en-GB" dirty="0"/>
          </a:p>
          <a:p>
            <a:r>
              <a:rPr lang="en-GB" dirty="0"/>
              <a:t>Answers</a:t>
            </a:r>
          </a:p>
          <a:p>
            <a:pPr marL="228600" indent="-228600">
              <a:buAutoNum type="arabicPeriod"/>
            </a:pPr>
            <a:r>
              <a:rPr lang="en-GB" baseline="0" dirty="0"/>
              <a:t>To see if the levels of the chemicals rise when more people are present and therefore prove that people are the cause of the pollution.</a:t>
            </a:r>
          </a:p>
          <a:p>
            <a:pPr marL="228600" indent="-228600">
              <a:buAutoNum type="arabicPeriod"/>
            </a:pPr>
            <a:r>
              <a:rPr lang="en-US" dirty="0"/>
              <a:t>Instrumental methods are accurate, sensitive and rapid and are particularly useful when the amount of a sample is very small. </a:t>
            </a:r>
          </a:p>
          <a:p>
            <a:pPr marL="228600" indent="-228600">
              <a:buAutoNum type="arabicPeriod"/>
            </a:pPr>
            <a:r>
              <a:rPr lang="en-US" dirty="0"/>
              <a:t>There</a:t>
            </a:r>
            <a:r>
              <a:rPr lang="en-US" baseline="0" dirty="0"/>
              <a:t> may be negative effects on life in the river. The pollutants may also get into drinking water.</a:t>
            </a:r>
            <a:endParaRPr lang="en-GB" baseline="0" dirty="0"/>
          </a:p>
        </p:txBody>
      </p:sp>
      <p:sp>
        <p:nvSpPr>
          <p:cNvPr id="4" name="Slide Number Placeholder 3"/>
          <p:cNvSpPr>
            <a:spLocks noGrp="1"/>
          </p:cNvSpPr>
          <p:nvPr>
            <p:ph type="sldNum" sz="quarter" idx="5"/>
          </p:nvPr>
        </p:nvSpPr>
        <p:spPr/>
        <p:txBody>
          <a:bodyPr/>
          <a:lstStyle/>
          <a:p>
            <a:fld id="{659AEAF9-7482-4645-9523-1778CA73848E}" type="slidenum">
              <a:rPr lang="en-GB" smtClean="0"/>
              <a:t>1</a:t>
            </a:fld>
            <a:endParaRPr lang="en-GB"/>
          </a:p>
        </p:txBody>
      </p:sp>
    </p:spTree>
    <p:extLst>
      <p:ext uri="{BB962C8B-B14F-4D97-AF65-F5344CB8AC3E}">
        <p14:creationId xmlns:p14="http://schemas.microsoft.com/office/powerpoint/2010/main" val="67107881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18" name="Picture 17">
            <a:extLst>
              <a:ext uri="{FF2B5EF4-FFF2-40B4-BE49-F238E27FC236}">
                <a16:creationId xmlns:a16="http://schemas.microsoft.com/office/drawing/2014/main" id="{CE05D642-4592-B14D-98B6-B60260A6476A}"/>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9/28/2023</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RDIOlj"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Science research news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US" dirty="0"/>
              <a:t>How human recreation alters river chemistry</a:t>
            </a:r>
          </a:p>
        </p:txBody>
      </p:sp>
      <p:sp>
        <p:nvSpPr>
          <p:cNvPr id="10" name="Title 1">
            <a:extLst>
              <a:ext uri="{FF2B5EF4-FFF2-40B4-BE49-F238E27FC236}">
                <a16:creationId xmlns:a16="http://schemas.microsoft.com/office/drawing/2014/main" id="{52C49F36-B0B9-49E7-B398-03B87BDA45BB}"/>
              </a:ext>
            </a:extLst>
          </p:cNvPr>
          <p:cNvSpPr txBox="1">
            <a:spLocks/>
          </p:cNvSpPr>
          <p:nvPr/>
        </p:nvSpPr>
        <p:spPr>
          <a:xfrm>
            <a:off x="540000" y="1055282"/>
            <a:ext cx="10080000" cy="44066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US" sz="1600" dirty="0">
                <a:solidFill>
                  <a:schemeClr val="tx1"/>
                </a:solidFill>
              </a:rPr>
              <a:t>Slide by Neil Goalby. Available from </a:t>
            </a:r>
            <a:r>
              <a:rPr lang="en-US" sz="1600" dirty="0">
                <a:hlinkClick r:id="rId3"/>
              </a:rPr>
              <a:t>rsc.li/3RDIOlj</a:t>
            </a:r>
            <a:endParaRPr lang="en-US" sz="1600" dirty="0"/>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28570" y="1569115"/>
            <a:ext cx="5940000" cy="5040000"/>
          </a:xfrm>
        </p:spPr>
        <p:txBody>
          <a:bodyPr>
            <a:noAutofit/>
          </a:bodyPr>
          <a:lstStyle/>
          <a:p>
            <a:r>
              <a:rPr lang="en-GB" sz="2100" dirty="0"/>
              <a:t>Researchers have examined samples from a creek in Colorado and found that activities like swimming impact river chemistry. They compared samples from a busy weekend, when there can be 500 people every hour swimming, and compared this to a standard weekday. </a:t>
            </a:r>
          </a:p>
          <a:p>
            <a:r>
              <a:rPr lang="en-GB" sz="2100" dirty="0"/>
              <a:t>The team separated and identified compounds using liquid chromatography–mass spectrometry and detected illegal drugs, medications, plasticisers and sunscreens. These compounds probably washed off people’s skin or were released in their sweat or urine. The impact of these chemicals on aquatic life is unknown.</a:t>
            </a:r>
          </a:p>
        </p:txBody>
      </p:sp>
      <p:sp>
        <p:nvSpPr>
          <p:cNvPr id="8" name="Content Placeholder 2">
            <a:extLst>
              <a:ext uri="{FF2B5EF4-FFF2-40B4-BE49-F238E27FC236}">
                <a16:creationId xmlns:a16="http://schemas.microsoft.com/office/drawing/2014/main" id="{DFFA1DA3-2756-4B86-87AD-EE87219503AB}"/>
              </a:ext>
            </a:extLst>
          </p:cNvPr>
          <p:cNvSpPr txBox="1">
            <a:spLocks/>
          </p:cNvSpPr>
          <p:nvPr/>
        </p:nvSpPr>
        <p:spPr>
          <a:xfrm>
            <a:off x="6796657" y="3705581"/>
            <a:ext cx="3755994" cy="54777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i="1" dirty="0">
                <a:solidFill>
                  <a:srgbClr val="C8102E"/>
                </a:solidFill>
              </a:rPr>
              <a:t>What effect does human leisure have on aquatic life?</a:t>
            </a:r>
          </a:p>
        </p:txBody>
      </p:sp>
      <p:graphicFrame>
        <p:nvGraphicFramePr>
          <p:cNvPr id="11" name="Table 4">
            <a:extLst>
              <a:ext uri="{FF2B5EF4-FFF2-40B4-BE49-F238E27FC236}">
                <a16:creationId xmlns:a16="http://schemas.microsoft.com/office/drawing/2014/main" id="{EEA1A01F-587E-4473-9318-709907EEC958}"/>
              </a:ext>
            </a:extLst>
          </p:cNvPr>
          <p:cNvGraphicFramePr>
            <a:graphicFrameLocks noGrp="1"/>
          </p:cNvGraphicFramePr>
          <p:nvPr>
            <p:extLst>
              <p:ext uri="{D42A27DB-BD31-4B8C-83A1-F6EECF244321}">
                <p14:modId xmlns:p14="http://schemas.microsoft.com/office/powerpoint/2010/main" val="3717050521"/>
              </p:ext>
            </p:extLst>
          </p:nvPr>
        </p:nvGraphicFramePr>
        <p:xfrm>
          <a:off x="6796657" y="4325729"/>
          <a:ext cx="3755993" cy="2283386"/>
        </p:xfrm>
        <a:graphic>
          <a:graphicData uri="http://schemas.openxmlformats.org/drawingml/2006/table">
            <a:tbl>
              <a:tblPr firstRow="1" bandRow="1">
                <a:tableStyleId>{5C22544A-7EE6-4342-B048-85BDC9FD1C3A}</a:tableStyleId>
              </a:tblPr>
              <a:tblGrid>
                <a:gridCol w="3755993">
                  <a:extLst>
                    <a:ext uri="{9D8B030D-6E8A-4147-A177-3AD203B41FA5}">
                      <a16:colId xmlns:a16="http://schemas.microsoft.com/office/drawing/2014/main" val="3287607563"/>
                    </a:ext>
                  </a:extLst>
                </a:gridCol>
              </a:tblGrid>
              <a:tr h="464496">
                <a:tc>
                  <a:txBody>
                    <a:bodyPr/>
                    <a:lstStyle/>
                    <a:p>
                      <a:pPr algn="l"/>
                      <a:r>
                        <a:rPr lang="en-US" sz="1600" b="1" i="0" dirty="0">
                          <a:latin typeface="Century Gothic" panose="020B0502020202020204" pitchFamily="34" charset="0"/>
                        </a:rPr>
                        <a:t>Questions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1818890">
                <a:tc>
                  <a:txBody>
                    <a:bodyPr/>
                    <a:lstStyle/>
                    <a:p>
                      <a:pPr marL="342900" indent="-342900">
                        <a:lnSpc>
                          <a:spcPct val="100000"/>
                        </a:lnSpc>
                        <a:buAutoNum type="arabicPeriod"/>
                      </a:pPr>
                      <a:r>
                        <a:rPr lang="en-US" sz="1600" b="0" i="0" baseline="0" dirty="0">
                          <a:latin typeface="Century Gothic" panose="020B0502020202020204" pitchFamily="34" charset="0"/>
                        </a:rPr>
                        <a:t>Why did the researchers test the water at different times?</a:t>
                      </a:r>
                    </a:p>
                    <a:p>
                      <a:pPr marL="342900" indent="-342900">
                        <a:lnSpc>
                          <a:spcPct val="100000"/>
                        </a:lnSpc>
                        <a:buAutoNum type="arabicPeriod"/>
                      </a:pPr>
                      <a:r>
                        <a:rPr lang="en-US" sz="1600" b="0" i="0" baseline="0" dirty="0">
                          <a:latin typeface="Century Gothic" panose="020B0502020202020204" pitchFamily="34" charset="0"/>
                        </a:rPr>
                        <a:t>What are the advantages of using instrumental methods in this research?</a:t>
                      </a:r>
                    </a:p>
                    <a:p>
                      <a:pPr marL="342900" indent="-342900">
                        <a:lnSpc>
                          <a:spcPct val="100000"/>
                        </a:lnSpc>
                        <a:buAutoNum type="arabicPeriod"/>
                      </a:pPr>
                      <a:r>
                        <a:rPr lang="en-US" sz="1600" b="0" i="0" baseline="0" dirty="0">
                          <a:latin typeface="Century Gothic" panose="020B0502020202020204" pitchFamily="34" charset="0"/>
                        </a:rPr>
                        <a:t>What environmental problems does the research highlight?</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bl>
          </a:graphicData>
        </a:graphic>
      </p:graphicFrame>
      <p:sp>
        <p:nvSpPr>
          <p:cNvPr id="4" name="TextBox 3">
            <a:extLst>
              <a:ext uri="{FF2B5EF4-FFF2-40B4-BE49-F238E27FC236}">
                <a16:creationId xmlns:a16="http://schemas.microsoft.com/office/drawing/2014/main" id="{475E2D19-E3DF-A450-9AB7-76B649665B4A}"/>
              </a:ext>
              <a:ext uri="{C183D7F6-B498-43B3-948B-1728B52AA6E4}">
                <adec:decorative xmlns:adec="http://schemas.microsoft.com/office/drawing/2017/decorative" val="1"/>
              </a:ext>
            </a:extLst>
          </p:cNvPr>
          <p:cNvSpPr txBox="1"/>
          <p:nvPr/>
        </p:nvSpPr>
        <p:spPr>
          <a:xfrm rot="16200000">
            <a:off x="9191685" y="2096702"/>
            <a:ext cx="3027471" cy="215444"/>
          </a:xfrm>
          <a:prstGeom prst="rect">
            <a:avLst/>
          </a:prstGeom>
          <a:noFill/>
        </p:spPr>
        <p:txBody>
          <a:bodyPr wrap="square" rtlCol="0">
            <a:spAutoFit/>
          </a:bodyPr>
          <a:lstStyle/>
          <a:p>
            <a:r>
              <a:rPr lang="en-GB" sz="800" dirty="0"/>
              <a:t>© </a:t>
            </a:r>
            <a:r>
              <a:rPr lang="en-GB" sz="800" dirty="0">
                <a:solidFill>
                  <a:srgbClr val="172B4D"/>
                </a:solidFill>
                <a:latin typeface="-apple-system"/>
              </a:rPr>
              <a:t>Shutterstock/Georgia Evans </a:t>
            </a:r>
            <a:endParaRPr lang="en-GB" sz="800" dirty="0"/>
          </a:p>
        </p:txBody>
      </p:sp>
      <p:pic>
        <p:nvPicPr>
          <p:cNvPr id="6" name="Picture 5">
            <a:extLst>
              <a:ext uri="{FF2B5EF4-FFF2-40B4-BE49-F238E27FC236}">
                <a16:creationId xmlns:a16="http://schemas.microsoft.com/office/drawing/2014/main" id="{1E8B292F-C975-35D4-5788-36F543B9F4E5}"/>
              </a:ext>
              <a:ext uri="{C183D7F6-B498-43B3-948B-1728B52AA6E4}">
                <adec:decorative xmlns:adec="http://schemas.microsoft.com/office/drawing/2017/decorative" val="1"/>
              </a:ext>
            </a:extLst>
          </p:cNvPr>
          <p:cNvPicPr>
            <a:picLocks noChangeAspect="1"/>
          </p:cNvPicPr>
          <p:nvPr/>
        </p:nvPicPr>
        <p:blipFill>
          <a:blip r:embed="rId4"/>
          <a:srcRect/>
          <a:stretch/>
        </p:blipFill>
        <p:spPr>
          <a:xfrm>
            <a:off x="6798643" y="1115784"/>
            <a:ext cx="3752019" cy="2501346"/>
          </a:xfrm>
          <a:prstGeom prst="rect">
            <a:avLst/>
          </a:prstGeom>
        </p:spPr>
      </p:pic>
    </p:spTree>
    <p:extLst>
      <p:ext uri="{BB962C8B-B14F-4D97-AF65-F5344CB8AC3E}">
        <p14:creationId xmlns:p14="http://schemas.microsoft.com/office/powerpoint/2010/main" val="4064198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6ec2360f-6db7-4557-82fc-01391e7a085b"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425AB96FA536940AA02DC30CD38AC8D" ma:contentTypeVersion="12" ma:contentTypeDescription="Create a new document." ma:contentTypeScope="" ma:versionID="25b0760d81654acbd279ebabda0cf2cb">
  <xsd:schema xmlns:xsd="http://www.w3.org/2001/XMLSchema" xmlns:xs="http://www.w3.org/2001/XMLSchema" xmlns:p="http://schemas.microsoft.com/office/2006/metadata/properties" xmlns:ns3="6ec2360f-6db7-4557-82fc-01391e7a085b" xmlns:ns4="09ea5656-4490-4481-bb0e-98dc9cca7dc3" targetNamespace="http://schemas.microsoft.com/office/2006/metadata/properties" ma:root="true" ma:fieldsID="ac56c4e4aed44355ee8d4deb59a314da" ns3:_="" ns4:_="">
    <xsd:import namespace="6ec2360f-6db7-4557-82fc-01391e7a085b"/>
    <xsd:import namespace="09ea5656-4490-4481-bb0e-98dc9cca7dc3"/>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ec2360f-6db7-4557-82fc-01391e7a085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_activity" ma:index="19"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9ea5656-4490-4481-bb0e-98dc9cca7dc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BE32765-0D1B-4967-A921-DBD855E7514C}">
  <ds:schemaRefs>
    <ds:schemaRef ds:uri="http://purl.org/dc/elements/1.1/"/>
    <ds:schemaRef ds:uri="http://purl.org/dc/terms/"/>
    <ds:schemaRef ds:uri="http://schemas.microsoft.com/office/2006/metadata/properties"/>
    <ds:schemaRef ds:uri="http://www.w3.org/XML/1998/namespace"/>
    <ds:schemaRef ds:uri="http://purl.org/dc/dcmitype/"/>
    <ds:schemaRef ds:uri="http://schemas.microsoft.com/office/2006/documentManagement/types"/>
    <ds:schemaRef ds:uri="09ea5656-4490-4481-bb0e-98dc9cca7dc3"/>
    <ds:schemaRef ds:uri="http://schemas.microsoft.com/office/infopath/2007/PartnerControls"/>
    <ds:schemaRef ds:uri="http://schemas.openxmlformats.org/package/2006/metadata/core-properties"/>
    <ds:schemaRef ds:uri="6ec2360f-6db7-4557-82fc-01391e7a085b"/>
  </ds:schemaRefs>
</ds:datastoreItem>
</file>

<file path=customXml/itemProps2.xml><?xml version="1.0" encoding="utf-8"?>
<ds:datastoreItem xmlns:ds="http://schemas.openxmlformats.org/officeDocument/2006/customXml" ds:itemID="{405F3524-7F39-4A03-893B-39132BD83F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ec2360f-6db7-4557-82fc-01391e7a085b"/>
    <ds:schemaRef ds:uri="09ea5656-4490-4481-bb0e-98dc9cca7d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24FF2A0-C252-4A30-8EDD-02E4F295A90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260</Words>
  <Application>Microsoft Office PowerPoint</Application>
  <PresentationFormat>Widescreen</PresentationFormat>
  <Paragraphs>18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-apple-system</vt:lpstr>
      <vt:lpstr>Arial</vt:lpstr>
      <vt:lpstr>Calibri</vt:lpstr>
      <vt:lpstr>Calibri Light</vt:lpstr>
      <vt:lpstr>Century Gothic</vt:lpstr>
      <vt:lpstr>Office Theme</vt:lpstr>
      <vt:lpstr>How human recreation alters river chemistry</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human recreation alters river chemistry</dc:title>
  <dc:creator/>
  <cp:keywords>Science; research; news; teaching; context; secondary; water contaminants; analysis; instrumental techniques; hplc;</cp:keywords>
  <dc:description>From Education in Chemistry Analysing the effects of human leisure https://rsc.li/3RDIOlj</dc:description>
  <cp:lastModifiedBy/>
  <cp:revision>1</cp:revision>
  <dcterms:created xsi:type="dcterms:W3CDTF">2022-07-21T16:12:38Z</dcterms:created>
  <dcterms:modified xsi:type="dcterms:W3CDTF">2023-09-28T16:09:43Z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0x010100F425AB96FA536940AA02DC30CD38AC8D</vt:lpwstr>
  </property>
</Properties>
</file>