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5" r:id="rId2"/>
    <p:sldId id="308" r:id="rId3"/>
    <p:sldId id="314" r:id="rId4"/>
    <p:sldId id="316" r:id="rId5"/>
    <p:sldId id="321" r:id="rId6"/>
    <p:sldId id="317" r:id="rId7"/>
    <p:sldId id="318" r:id="rId8"/>
    <p:sldId id="319" r:id="rId9"/>
    <p:sldId id="320" r:id="rId10"/>
    <p:sldId id="32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Lax" initials="ML" lastIdx="5" clrIdx="0">
    <p:extLst>
      <p:ext uri="{19B8F6BF-5375-455C-9EA6-DF929625EA0E}">
        <p15:presenceInfo xmlns:p15="http://schemas.microsoft.com/office/powerpoint/2012/main" userId="6d28c4fd700c115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62"/>
    <a:srgbClr val="E6F1EF"/>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24"/>
    <p:restoredTop sz="96327"/>
  </p:normalViewPr>
  <p:slideViewPr>
    <p:cSldViewPr snapToGrid="0" snapToObjects="1">
      <p:cViewPr varScale="1">
        <p:scale>
          <a:sx n="106" d="100"/>
          <a:sy n="106" d="100"/>
        </p:scale>
        <p:origin x="210" y="108"/>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84" d="100"/>
          <a:sy n="84" d="100"/>
        </p:scale>
        <p:origin x="295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DED447-BEDB-410B-8A9D-8CFBB27DB0A4}" type="datetimeFigureOut">
              <a:rPr lang="en-GB" smtClean="0"/>
              <a:t>10/02/2023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9F89C1-8192-4340-AC68-D224BF5D5660}" type="slidenum">
              <a:rPr lang="en-GB" smtClean="0"/>
              <a:t>‹#›</a:t>
            </a:fld>
            <a:endParaRPr lang="en-GB"/>
          </a:p>
        </p:txBody>
      </p:sp>
    </p:spTree>
    <p:extLst>
      <p:ext uri="{BB962C8B-B14F-4D97-AF65-F5344CB8AC3E}">
        <p14:creationId xmlns:p14="http://schemas.microsoft.com/office/powerpoint/2010/main" val="3308666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a:t>
            </a:r>
          </a:p>
        </p:txBody>
      </p:sp>
      <p:sp>
        <p:nvSpPr>
          <p:cNvPr id="4" name="Slide Number Placeholder 3"/>
          <p:cNvSpPr>
            <a:spLocks noGrp="1"/>
          </p:cNvSpPr>
          <p:nvPr>
            <p:ph type="sldNum" sz="quarter" idx="5"/>
          </p:nvPr>
        </p:nvSpPr>
        <p:spPr/>
        <p:txBody>
          <a:bodyPr/>
          <a:lstStyle/>
          <a:p>
            <a:fld id="{519F89C1-8192-4340-AC68-D224BF5D5660}" type="slidenum">
              <a:rPr lang="en-GB" smtClean="0"/>
              <a:t>1</a:t>
            </a:fld>
            <a:endParaRPr lang="en-GB"/>
          </a:p>
        </p:txBody>
      </p:sp>
    </p:spTree>
    <p:extLst>
      <p:ext uri="{BB962C8B-B14F-4D97-AF65-F5344CB8AC3E}">
        <p14:creationId xmlns:p14="http://schemas.microsoft.com/office/powerpoint/2010/main" val="1112262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a:t>
            </a:r>
            <a:r>
              <a:rPr lang="en-GB"/>
              <a:t>© Shutterstock</a:t>
            </a:r>
            <a:endParaRPr lang="en-GB" dirty="0"/>
          </a:p>
        </p:txBody>
      </p:sp>
      <p:sp>
        <p:nvSpPr>
          <p:cNvPr id="4" name="Slide Number Placeholder 3"/>
          <p:cNvSpPr>
            <a:spLocks noGrp="1"/>
          </p:cNvSpPr>
          <p:nvPr>
            <p:ph type="sldNum" sz="quarter" idx="5"/>
          </p:nvPr>
        </p:nvSpPr>
        <p:spPr/>
        <p:txBody>
          <a:bodyPr/>
          <a:lstStyle/>
          <a:p>
            <a:fld id="{519F89C1-8192-4340-AC68-D224BF5D5660}" type="slidenum">
              <a:rPr lang="en-GB" smtClean="0"/>
              <a:t>2</a:t>
            </a:fld>
            <a:endParaRPr lang="en-GB"/>
          </a:p>
        </p:txBody>
      </p:sp>
    </p:spTree>
    <p:extLst>
      <p:ext uri="{BB962C8B-B14F-4D97-AF65-F5344CB8AC3E}">
        <p14:creationId xmlns:p14="http://schemas.microsoft.com/office/powerpoint/2010/main" val="17284698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14 years Title, single line, generic photo">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F5168C22-13C5-5042-B68D-D5810F149BD4}"/>
              </a:ext>
            </a:extLst>
          </p:cNvPr>
          <p:cNvGrpSpPr/>
          <p:nvPr userDrawn="1"/>
        </p:nvGrpSpPr>
        <p:grpSpPr>
          <a:xfrm>
            <a:off x="0" y="0"/>
            <a:ext cx="12196800" cy="6858000"/>
            <a:chOff x="0" y="0"/>
            <a:chExt cx="12196800" cy="6858000"/>
          </a:xfrm>
        </p:grpSpPr>
        <p:pic>
          <p:nvPicPr>
            <p:cNvPr id="16" name="Picture 15">
              <a:extLst>
                <a:ext uri="{FF2B5EF4-FFF2-40B4-BE49-F238E27FC236}">
                  <a16:creationId xmlns:a16="http://schemas.microsoft.com/office/drawing/2014/main" id="{01348E18-6A0F-0842-92AA-634472BB458F}"/>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42" name="Picture 41">
              <a:extLst>
                <a:ext uri="{FF2B5EF4-FFF2-40B4-BE49-F238E27FC236}">
                  <a16:creationId xmlns:a16="http://schemas.microsoft.com/office/drawing/2014/main" id="{7D0D226C-0904-EC4D-9B16-19AD2507974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8" name="Group 97">
            <a:extLst>
              <a:ext uri="{FF2B5EF4-FFF2-40B4-BE49-F238E27FC236}">
                <a16:creationId xmlns:a16="http://schemas.microsoft.com/office/drawing/2014/main" id="{D1166B66-EF9F-7F44-B3D5-0039E00DA134}"/>
              </a:ext>
            </a:extLst>
          </p:cNvPr>
          <p:cNvGrpSpPr/>
          <p:nvPr userDrawn="1"/>
        </p:nvGrpSpPr>
        <p:grpSpPr>
          <a:xfrm>
            <a:off x="0" y="-1670"/>
            <a:ext cx="7622497" cy="6859670"/>
            <a:chOff x="0" y="-1670"/>
            <a:chExt cx="7622497" cy="6859670"/>
          </a:xfrm>
        </p:grpSpPr>
        <p:pic>
          <p:nvPicPr>
            <p:cNvPr id="84" name="Picture 83">
              <a:extLst>
                <a:ext uri="{FF2B5EF4-FFF2-40B4-BE49-F238E27FC236}">
                  <a16:creationId xmlns:a16="http://schemas.microsoft.com/office/drawing/2014/main" id="{F1E65715-C07C-5A49-8AE3-55777E91145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86" name="Picture 85">
              <a:extLst>
                <a:ext uri="{FF2B5EF4-FFF2-40B4-BE49-F238E27FC236}">
                  <a16:creationId xmlns:a16="http://schemas.microsoft.com/office/drawing/2014/main" id="{2A1E57C7-F139-AD4D-BA28-4F7521ED0599}"/>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96" name="Picture 95">
              <a:extLst>
                <a:ext uri="{FF2B5EF4-FFF2-40B4-BE49-F238E27FC236}">
                  <a16:creationId xmlns:a16="http://schemas.microsoft.com/office/drawing/2014/main" id="{6CC0A54E-2863-3942-914D-4D2B8FFDF4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7" name="Picture 6">
            <a:extLst>
              <a:ext uri="{FF2B5EF4-FFF2-40B4-BE49-F238E27FC236}">
                <a16:creationId xmlns:a16="http://schemas.microsoft.com/office/drawing/2014/main" id="{320B49D5-F310-A340-BF5B-AB0D4EB1E384}"/>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38" name="Picture 37">
            <a:extLst>
              <a:ext uri="{FF2B5EF4-FFF2-40B4-BE49-F238E27FC236}">
                <a16:creationId xmlns:a16="http://schemas.microsoft.com/office/drawing/2014/main" id="{14E3DA79-FDC9-7F4B-9277-8C9EB9346AD6}"/>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2281CF7B-F07A-C049-BDB9-748CCF3F310B}"/>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F17FE5-8B45-FD4E-B2AA-D3A399E25B6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7" name="Title 1">
            <a:extLst>
              <a:ext uri="{FF2B5EF4-FFF2-40B4-BE49-F238E27FC236}">
                <a16:creationId xmlns:a16="http://schemas.microsoft.com/office/drawing/2014/main" id="{DD3DEB5F-6D25-DB49-A7A3-A2747080F39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1246385C-066B-7047-89F4-E951DC4047DE}"/>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9FACF26-A48F-204C-A799-6508E3A7CDD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0" name="Picture 9">
            <a:extLst>
              <a:ext uri="{FF2B5EF4-FFF2-40B4-BE49-F238E27FC236}">
                <a16:creationId xmlns:a16="http://schemas.microsoft.com/office/drawing/2014/main" id="{FB9F82AE-496C-2044-9F60-068845D6F84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2" name="Content Placeholder 2">
            <a:extLst>
              <a:ext uri="{FF2B5EF4-FFF2-40B4-BE49-F238E27FC236}">
                <a16:creationId xmlns:a16="http://schemas.microsoft.com/office/drawing/2014/main" id="{C22F2C8A-D7CD-264F-B813-D73766D1865B}"/>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92785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14 years Title, double line, content photo">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411C634-342E-F545-A3E0-966E94C8989E}"/>
              </a:ext>
            </a:extLst>
          </p:cNvPr>
          <p:cNvGrpSpPr/>
          <p:nvPr userDrawn="1"/>
        </p:nvGrpSpPr>
        <p:grpSpPr>
          <a:xfrm>
            <a:off x="0" y="-830"/>
            <a:ext cx="12196800" cy="6858000"/>
            <a:chOff x="0" y="0"/>
            <a:chExt cx="12196800" cy="6858000"/>
          </a:xfrm>
        </p:grpSpPr>
        <p:pic>
          <p:nvPicPr>
            <p:cNvPr id="13" name="Picture 12">
              <a:extLst>
                <a:ext uri="{FF2B5EF4-FFF2-40B4-BE49-F238E27FC236}">
                  <a16:creationId xmlns:a16="http://schemas.microsoft.com/office/drawing/2014/main" id="{F29614DA-6B90-DA48-8139-C28306C4EEAE}"/>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14" name="Picture 13">
              <a:extLst>
                <a:ext uri="{FF2B5EF4-FFF2-40B4-BE49-F238E27FC236}">
                  <a16:creationId xmlns:a16="http://schemas.microsoft.com/office/drawing/2014/main" id="{E83805CC-C213-4B4C-85F7-4F680A3803D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15" name="Group 14">
            <a:extLst>
              <a:ext uri="{FF2B5EF4-FFF2-40B4-BE49-F238E27FC236}">
                <a16:creationId xmlns:a16="http://schemas.microsoft.com/office/drawing/2014/main" id="{33C7BD55-048E-5B42-AB50-9C11D4877717}"/>
              </a:ext>
            </a:extLst>
          </p:cNvPr>
          <p:cNvGrpSpPr/>
          <p:nvPr userDrawn="1"/>
        </p:nvGrpSpPr>
        <p:grpSpPr>
          <a:xfrm>
            <a:off x="0" y="-1670"/>
            <a:ext cx="7622497" cy="6859670"/>
            <a:chOff x="0" y="-1670"/>
            <a:chExt cx="7622497" cy="6859670"/>
          </a:xfrm>
        </p:grpSpPr>
        <p:pic>
          <p:nvPicPr>
            <p:cNvPr id="16" name="Picture 15">
              <a:extLst>
                <a:ext uri="{FF2B5EF4-FFF2-40B4-BE49-F238E27FC236}">
                  <a16:creationId xmlns:a16="http://schemas.microsoft.com/office/drawing/2014/main" id="{B65C8396-5F45-5649-8B5F-3139EE072D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23" name="Picture 22">
              <a:extLst>
                <a:ext uri="{FF2B5EF4-FFF2-40B4-BE49-F238E27FC236}">
                  <a16:creationId xmlns:a16="http://schemas.microsoft.com/office/drawing/2014/main" id="{5213ADDD-C006-594E-8C60-820DE61636A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24" name="Picture 23">
              <a:extLst>
                <a:ext uri="{FF2B5EF4-FFF2-40B4-BE49-F238E27FC236}">
                  <a16:creationId xmlns:a16="http://schemas.microsoft.com/office/drawing/2014/main" id="{026E7407-F898-5142-88BB-7D8A2BEEAE05}"/>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5" name="Title 1">
            <a:extLst>
              <a:ext uri="{FF2B5EF4-FFF2-40B4-BE49-F238E27FC236}">
                <a16:creationId xmlns:a16="http://schemas.microsoft.com/office/drawing/2014/main" id="{0197BF56-5D37-7C46-9B8F-1EC23915013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26" name="Subtitle 2">
            <a:extLst>
              <a:ext uri="{FF2B5EF4-FFF2-40B4-BE49-F238E27FC236}">
                <a16:creationId xmlns:a16="http://schemas.microsoft.com/office/drawing/2014/main" id="{AA51607E-49B0-7845-BF9B-B79131425320}"/>
              </a:ext>
            </a:extLst>
          </p:cNvPr>
          <p:cNvSpPr>
            <a:spLocks noGrp="1"/>
          </p:cNvSpPr>
          <p:nvPr>
            <p:ph type="subTitle" idx="1" hasCustomPrompt="1"/>
          </p:nvPr>
        </p:nvSpPr>
        <p:spPr>
          <a:xfrm>
            <a:off x="540000" y="1980000"/>
            <a:ext cx="5220000" cy="1652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7" name="Picture 26">
            <a:extLst>
              <a:ext uri="{FF2B5EF4-FFF2-40B4-BE49-F238E27FC236}">
                <a16:creationId xmlns:a16="http://schemas.microsoft.com/office/drawing/2014/main" id="{07D73AB0-DEF7-4046-847B-A28ADD104FA2}"/>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28" name="Picture 27">
            <a:extLst>
              <a:ext uri="{FF2B5EF4-FFF2-40B4-BE49-F238E27FC236}">
                <a16:creationId xmlns:a16="http://schemas.microsoft.com/office/drawing/2014/main" id="{1D2D02F5-2384-7B49-A386-3ED4975FF97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7854A24E-0016-C74A-86CC-C558B7FBB5DF}"/>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rPr>
              <a:t>https://rsc.li/3Jy29R0</a:t>
            </a:r>
            <a:endParaRPr lang="en-US" sz="1600" u="none" dirty="0">
              <a:solidFill>
                <a:schemeClr val="bg1"/>
              </a:solidFill>
            </a:endParaRPr>
          </a:p>
        </p:txBody>
      </p:sp>
    </p:spTree>
    <p:extLst>
      <p:ext uri="{BB962C8B-B14F-4D97-AF65-F5344CB8AC3E}">
        <p14:creationId xmlns:p14="http://schemas.microsoft.com/office/powerpoint/2010/main" val="255726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14 years Title, triple line, no photo">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3214C2A-CA33-A842-888E-B812F12CF807}"/>
              </a:ext>
            </a:extLst>
          </p:cNvPr>
          <p:cNvGrpSpPr/>
          <p:nvPr userDrawn="1"/>
        </p:nvGrpSpPr>
        <p:grpSpPr>
          <a:xfrm>
            <a:off x="0" y="0"/>
            <a:ext cx="12196800" cy="6858000"/>
            <a:chOff x="0" y="0"/>
            <a:chExt cx="12196800" cy="6858000"/>
          </a:xfrm>
        </p:grpSpPr>
        <p:pic>
          <p:nvPicPr>
            <p:cNvPr id="7" name="Picture 6">
              <a:extLst>
                <a:ext uri="{FF2B5EF4-FFF2-40B4-BE49-F238E27FC236}">
                  <a16:creationId xmlns:a16="http://schemas.microsoft.com/office/drawing/2014/main" id="{4327CC39-9374-7A48-B80F-E35EE9CF0B37}"/>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8" name="Picture 7">
              <a:extLst>
                <a:ext uri="{FF2B5EF4-FFF2-40B4-BE49-F238E27FC236}">
                  <a16:creationId xmlns:a16="http://schemas.microsoft.com/office/drawing/2014/main" id="{66772C03-ED45-D342-93E9-6EBA673FF73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 name="Group 8">
            <a:extLst>
              <a:ext uri="{FF2B5EF4-FFF2-40B4-BE49-F238E27FC236}">
                <a16:creationId xmlns:a16="http://schemas.microsoft.com/office/drawing/2014/main" id="{32422E4D-C8B1-F447-93AA-3FD97F2A6C7C}"/>
              </a:ext>
            </a:extLst>
          </p:cNvPr>
          <p:cNvGrpSpPr/>
          <p:nvPr userDrawn="1"/>
        </p:nvGrpSpPr>
        <p:grpSpPr>
          <a:xfrm>
            <a:off x="0" y="-1670"/>
            <a:ext cx="7622497" cy="6859670"/>
            <a:chOff x="0" y="-1670"/>
            <a:chExt cx="7622497" cy="6859670"/>
          </a:xfrm>
        </p:grpSpPr>
        <p:pic>
          <p:nvPicPr>
            <p:cNvPr id="10" name="Picture 9">
              <a:extLst>
                <a:ext uri="{FF2B5EF4-FFF2-40B4-BE49-F238E27FC236}">
                  <a16:creationId xmlns:a16="http://schemas.microsoft.com/office/drawing/2014/main" id="{1D282529-8467-4F47-ADC0-2356B7041C8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11" name="Picture 10">
              <a:extLst>
                <a:ext uri="{FF2B5EF4-FFF2-40B4-BE49-F238E27FC236}">
                  <a16:creationId xmlns:a16="http://schemas.microsoft.com/office/drawing/2014/main" id="{6F51DED8-6D16-3546-BB8A-1A86FBB8734D}"/>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12" name="Picture 11">
              <a:extLst>
                <a:ext uri="{FF2B5EF4-FFF2-40B4-BE49-F238E27FC236}">
                  <a16:creationId xmlns:a16="http://schemas.microsoft.com/office/drawing/2014/main" id="{D2202739-A959-9744-A152-EB3C529DE1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13" name="Title 1">
            <a:extLst>
              <a:ext uri="{FF2B5EF4-FFF2-40B4-BE49-F238E27FC236}">
                <a16:creationId xmlns:a16="http://schemas.microsoft.com/office/drawing/2014/main" id="{2AE1447F-978F-5E49-B247-75A265105BE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14" name="Subtitle 2">
            <a:extLst>
              <a:ext uri="{FF2B5EF4-FFF2-40B4-BE49-F238E27FC236}">
                <a16:creationId xmlns:a16="http://schemas.microsoft.com/office/drawing/2014/main" id="{DFA8AA5F-D49E-F447-96D3-96799541904A}"/>
              </a:ext>
            </a:extLst>
          </p:cNvPr>
          <p:cNvSpPr>
            <a:spLocks noGrp="1"/>
          </p:cNvSpPr>
          <p:nvPr>
            <p:ph type="subTitle" idx="1" hasCustomPrompt="1"/>
          </p:nvPr>
        </p:nvSpPr>
        <p:spPr>
          <a:xfrm>
            <a:off x="540000" y="1979999"/>
            <a:ext cx="5220000" cy="2579677"/>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15" name="Picture 14">
            <a:extLst>
              <a:ext uri="{FF2B5EF4-FFF2-40B4-BE49-F238E27FC236}">
                <a16:creationId xmlns:a16="http://schemas.microsoft.com/office/drawing/2014/main" id="{36F012F8-82AF-D84F-84FF-3F72B976A026}"/>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16" name="Picture 15">
            <a:extLst>
              <a:ext uri="{FF2B5EF4-FFF2-40B4-BE49-F238E27FC236}">
                <a16:creationId xmlns:a16="http://schemas.microsoft.com/office/drawing/2014/main" id="{A6E46DDE-04FF-0948-9D74-AAEC5E80044D}"/>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E5AB7EBB-737A-9540-BC73-AD8D595C8E3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5029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Tree>
    <p:extLst>
      <p:ext uri="{BB962C8B-B14F-4D97-AF65-F5344CB8AC3E}">
        <p14:creationId xmlns:p14="http://schemas.microsoft.com/office/powerpoint/2010/main" val="322670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067C70-ACA3-B14D-96A0-0D77B8CFC9D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02CD3606-77CB-6E4D-9323-AB8EF1219EFD}"/>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7E4FF0AC-E9DB-1248-A929-F5456D977C3B}"/>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8028020-C193-574C-845B-55DE20C710D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4" name="Picture 13">
            <a:extLst>
              <a:ext uri="{FF2B5EF4-FFF2-40B4-BE49-F238E27FC236}">
                <a16:creationId xmlns:a16="http://schemas.microsoft.com/office/drawing/2014/main" id="{C18A1EB2-8DF8-6542-A7A9-0F3B0C8FD39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BA650EB0-B31B-E84E-ABFC-1CF9FBE832D1}"/>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006F62"/>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43E3E-01B2-EB46-845D-1381317D3CB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C87EC78B-5880-3945-9FAD-DABB5B4826E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0D89EB5B-F66A-3E48-BD79-D27C96AA6218}"/>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046732-56CB-9E44-BD4C-38016D2A9A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3" name="Picture 12">
            <a:extLst>
              <a:ext uri="{FF2B5EF4-FFF2-40B4-BE49-F238E27FC236}">
                <a16:creationId xmlns:a16="http://schemas.microsoft.com/office/drawing/2014/main" id="{F989A2B9-415B-2F4C-8BC6-1CD03508DF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21F1670D-5751-0349-B530-C491658DFB7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006F62"/>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14 years Content - two columns/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752318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14 years Content plus image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4272807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14 years Tabl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8" name="Content Placeholder 2">
            <a:extLst>
              <a:ext uri="{FF2B5EF4-FFF2-40B4-BE49-F238E27FC236}">
                <a16:creationId xmlns:a16="http://schemas.microsoft.com/office/drawing/2014/main" id="{C0BE649A-7EEA-FA47-B309-34656CF95BAB}"/>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9" name="Title 1">
            <a:extLst>
              <a:ext uri="{FF2B5EF4-FFF2-40B4-BE49-F238E27FC236}">
                <a16:creationId xmlns:a16="http://schemas.microsoft.com/office/drawing/2014/main" id="{DDF54D36-4C6E-4A4A-9D38-7C20B2EB3ECC}"/>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3981790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2/10/2023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2" r:id="rId3"/>
    <p:sldLayoutId id="2147483650" r:id="rId4"/>
    <p:sldLayoutId id="2147483671" r:id="rId5"/>
    <p:sldLayoutId id="2147483667" r:id="rId6"/>
    <p:sldLayoutId id="2147483687" r:id="rId7"/>
    <p:sldLayoutId id="2147483690" r:id="rId8"/>
    <p:sldLayoutId id="2147483694" r:id="rId9"/>
    <p:sldLayoutId id="214748368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A594D-0639-4A4D-B8F5-D39740E2B0A8}"/>
              </a:ext>
            </a:extLst>
          </p:cNvPr>
          <p:cNvSpPr>
            <a:spLocks noGrp="1"/>
          </p:cNvSpPr>
          <p:nvPr>
            <p:ph type="ctrTitle"/>
          </p:nvPr>
        </p:nvSpPr>
        <p:spPr/>
        <p:txBody>
          <a:bodyPr/>
          <a:lstStyle/>
          <a:p>
            <a:r>
              <a:rPr lang="en-US" dirty="0"/>
              <a:t>11–14 years</a:t>
            </a:r>
          </a:p>
        </p:txBody>
      </p:sp>
      <p:sp>
        <p:nvSpPr>
          <p:cNvPr id="3" name="Subtitle 2">
            <a:extLst>
              <a:ext uri="{FF2B5EF4-FFF2-40B4-BE49-F238E27FC236}">
                <a16:creationId xmlns:a16="http://schemas.microsoft.com/office/drawing/2014/main" id="{43659C8E-78EE-3343-ACDB-1DFC7EBECCFE}"/>
              </a:ext>
            </a:extLst>
          </p:cNvPr>
          <p:cNvSpPr>
            <a:spLocks noGrp="1"/>
          </p:cNvSpPr>
          <p:nvPr>
            <p:ph type="subTitle" idx="1"/>
          </p:nvPr>
        </p:nvSpPr>
        <p:spPr/>
        <p:txBody>
          <a:bodyPr/>
          <a:lstStyle/>
          <a:p>
            <a:r>
              <a:rPr lang="en-US" dirty="0"/>
              <a:t>Toxic socks</a:t>
            </a:r>
          </a:p>
          <a:p>
            <a:r>
              <a:rPr lang="en-US" dirty="0"/>
              <a:t>character cards</a:t>
            </a:r>
          </a:p>
        </p:txBody>
      </p:sp>
      <p:pic>
        <p:nvPicPr>
          <p:cNvPr id="6" name="Picture 5">
            <a:extLst>
              <a:ext uri="{FF2B5EF4-FFF2-40B4-BE49-F238E27FC236}">
                <a16:creationId xmlns:a16="http://schemas.microsoft.com/office/drawing/2014/main" id="{32AA144A-3AA5-4ADC-6207-C80B9E3CAE77}"/>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781859" y="-380247"/>
            <a:ext cx="4320000" cy="4263353"/>
          </a:xfrm>
          <a:prstGeom prst="flowChartConnector">
            <a:avLst/>
          </a:prstGeom>
          <a:ln w="76200">
            <a:solidFill>
              <a:srgbClr val="006F62"/>
            </a:solidFill>
          </a:ln>
        </p:spPr>
      </p:pic>
    </p:spTree>
    <p:extLst>
      <p:ext uri="{BB962C8B-B14F-4D97-AF65-F5344CB8AC3E}">
        <p14:creationId xmlns:p14="http://schemas.microsoft.com/office/powerpoint/2010/main" val="2568952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B93D1B9-43B0-E963-1F79-26C24E48BBE4}"/>
              </a:ext>
            </a:extLst>
          </p:cNvPr>
          <p:cNvSpPr>
            <a:spLocks noGrp="1"/>
          </p:cNvSpPr>
          <p:nvPr>
            <p:ph type="title"/>
          </p:nvPr>
        </p:nvSpPr>
        <p:spPr/>
        <p:txBody>
          <a:bodyPr/>
          <a:lstStyle/>
          <a:p>
            <a:r>
              <a:rPr lang="en-GB" dirty="0"/>
              <a:t>Acknowledgements</a:t>
            </a:r>
          </a:p>
        </p:txBody>
      </p:sp>
      <p:sp>
        <p:nvSpPr>
          <p:cNvPr id="6" name="Content Placeholder 5">
            <a:extLst>
              <a:ext uri="{FF2B5EF4-FFF2-40B4-BE49-F238E27FC236}">
                <a16:creationId xmlns:a16="http://schemas.microsoft.com/office/drawing/2014/main" id="{1F6CE4A6-DEC1-74BE-3CE7-75A5BBF0EED4}"/>
              </a:ext>
            </a:extLst>
          </p:cNvPr>
          <p:cNvSpPr>
            <a:spLocks noGrp="1"/>
          </p:cNvSpPr>
          <p:nvPr>
            <p:ph idx="1"/>
          </p:nvPr>
        </p:nvSpPr>
        <p:spPr/>
        <p:txBody>
          <a:bodyPr/>
          <a:lstStyle/>
          <a:p>
            <a:pPr marL="0" indent="0">
              <a:buNone/>
            </a:pPr>
            <a:r>
              <a:rPr lang="en-GB" dirty="0"/>
              <a:t>Photograph on title slide © Shutterstock</a:t>
            </a:r>
          </a:p>
          <a:p>
            <a:pPr marL="0" indent="0">
              <a:buNone/>
            </a:pPr>
            <a:r>
              <a:rPr lang="en-GB" dirty="0"/>
              <a:t>Image on character slides © Shutterstock</a:t>
            </a:r>
          </a:p>
        </p:txBody>
      </p:sp>
      <p:sp>
        <p:nvSpPr>
          <p:cNvPr id="9" name="Title 1">
            <a:extLst>
              <a:ext uri="{FF2B5EF4-FFF2-40B4-BE49-F238E27FC236}">
                <a16:creationId xmlns:a16="http://schemas.microsoft.com/office/drawing/2014/main" id="{2EA93BAE-D976-04CE-EED1-245A85E79993}"/>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Acknowledgements</a:t>
            </a:r>
            <a:endParaRPr lang="en-US" sz="2200" dirty="0">
              <a:solidFill>
                <a:schemeClr val="bg1"/>
              </a:solidFill>
            </a:endParaRPr>
          </a:p>
        </p:txBody>
      </p:sp>
    </p:spTree>
    <p:extLst>
      <p:ext uri="{BB962C8B-B14F-4D97-AF65-F5344CB8AC3E}">
        <p14:creationId xmlns:p14="http://schemas.microsoft.com/office/powerpoint/2010/main" val="3673348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a:xfrm>
            <a:off x="503788" y="479891"/>
            <a:ext cx="10080000" cy="440661"/>
          </a:xfrm>
        </p:spPr>
        <p:txBody>
          <a:bodyPr/>
          <a:lstStyle/>
          <a:p>
            <a:pPr lvl="0">
              <a:lnSpc>
                <a:spcPct val="120000"/>
              </a:lnSpc>
            </a:pPr>
            <a:r>
              <a:rPr lang="en-GB" sz="3600" dirty="0"/>
              <a:t>Grandparent: Jan</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40000" y="1260000"/>
            <a:ext cx="7535691" cy="2169000"/>
          </a:xfrm>
        </p:spPr>
        <p:txBody>
          <a:bodyPr>
            <a:normAutofit/>
          </a:bodyPr>
          <a:lstStyle/>
          <a:p>
            <a:pPr marL="0" lvl="0" indent="0">
              <a:lnSpc>
                <a:spcPct val="100000"/>
              </a:lnSpc>
              <a:buNone/>
            </a:pPr>
            <a:r>
              <a:rPr lang="en-GB" b="1" dirty="0"/>
              <a:t>Background: </a:t>
            </a:r>
            <a:r>
              <a:rPr lang="en-GB" dirty="0"/>
              <a:t>I wouldn’t like to cause damage to the environment because I bought socks containing silver particles that washed out. But people have been buying products to fight foot odour for years without problems. Why would this be any different?</a:t>
            </a:r>
          </a:p>
        </p:txBody>
      </p:sp>
      <p:sp>
        <p:nvSpPr>
          <p:cNvPr id="6" name="Title 1">
            <a:extLst>
              <a:ext uri="{FF2B5EF4-FFF2-40B4-BE49-F238E27FC236}">
                <a16:creationId xmlns:a16="http://schemas.microsoft.com/office/drawing/2014/main" id="{E4E77663-259B-104A-AAD0-31021C659F7E}"/>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Grandparent</a:t>
            </a:r>
            <a:endParaRPr lang="en-US" sz="2200" dirty="0">
              <a:solidFill>
                <a:schemeClr val="bg1"/>
              </a:solidFill>
            </a:endParaRPr>
          </a:p>
        </p:txBody>
      </p:sp>
      <p:sp>
        <p:nvSpPr>
          <p:cNvPr id="5" name="TextBox 4">
            <a:extLst>
              <a:ext uri="{FF2B5EF4-FFF2-40B4-BE49-F238E27FC236}">
                <a16:creationId xmlns:a16="http://schemas.microsoft.com/office/drawing/2014/main" id="{56D4210C-8EE4-6976-70EC-11FC5F787277}"/>
              </a:ext>
            </a:extLst>
          </p:cNvPr>
          <p:cNvSpPr txBox="1"/>
          <p:nvPr/>
        </p:nvSpPr>
        <p:spPr>
          <a:xfrm>
            <a:off x="458516" y="3708339"/>
            <a:ext cx="10125272" cy="3077766"/>
          </a:xfrm>
          <a:prstGeom prst="rect">
            <a:avLst/>
          </a:prstGeom>
          <a:noFill/>
        </p:spPr>
        <p:txBody>
          <a:bodyPr wrap="square" rtlCol="0">
            <a:spAutoFit/>
          </a:bodyPr>
          <a:lstStyle/>
          <a:p>
            <a:pPr marL="0" lvl="0" indent="0">
              <a:lnSpc>
                <a:spcPct val="100000"/>
              </a:lnSpc>
              <a:buNone/>
            </a:pPr>
            <a:r>
              <a:rPr lang="en-GB" sz="2200" b="1" dirty="0">
                <a:latin typeface="Century Gothic" panose="020B0502020202020204" pitchFamily="34" charset="0"/>
              </a:rPr>
              <a:t>Fact: </a:t>
            </a:r>
            <a:r>
              <a:rPr lang="en-GB" sz="2200" dirty="0">
                <a:latin typeface="Century Gothic" panose="020B0502020202020204" pitchFamily="34" charset="0"/>
              </a:rPr>
              <a:t>As you get older it gets harder to look after your feet and they can get smelly.</a:t>
            </a:r>
          </a:p>
          <a:p>
            <a:pPr marL="0" lvl="0" indent="0">
              <a:lnSpc>
                <a:spcPct val="100000"/>
              </a:lnSpc>
              <a:buNone/>
            </a:pPr>
            <a:endParaRPr lang="en-GB" sz="2200" dirty="0">
              <a:latin typeface="Century Gothic" panose="020B0502020202020204" pitchFamily="34" charset="0"/>
            </a:endParaRPr>
          </a:p>
          <a:p>
            <a:pPr marL="0" lvl="0" indent="0">
              <a:lnSpc>
                <a:spcPct val="100000"/>
              </a:lnSpc>
              <a:buNone/>
            </a:pPr>
            <a:r>
              <a:rPr lang="en-GB" sz="2200" b="1" dirty="0">
                <a:latin typeface="Century Gothic" panose="020B0502020202020204" pitchFamily="34" charset="0"/>
              </a:rPr>
              <a:t>Issue: </a:t>
            </a:r>
            <a:r>
              <a:rPr lang="en-GB" sz="2200" dirty="0">
                <a:latin typeface="Century Gothic" panose="020B0502020202020204" pitchFamily="34" charset="0"/>
              </a:rPr>
              <a:t>Silver particles kill bacteria and might cause big problems if they get released into the environment.</a:t>
            </a:r>
          </a:p>
          <a:p>
            <a:pPr marL="0" lvl="0" indent="0">
              <a:lnSpc>
                <a:spcPct val="100000"/>
              </a:lnSpc>
              <a:buNone/>
            </a:pPr>
            <a:endParaRPr lang="en-GB" sz="2200" dirty="0">
              <a:latin typeface="Century Gothic" panose="020B0502020202020204" pitchFamily="34" charset="0"/>
            </a:endParaRPr>
          </a:p>
          <a:p>
            <a:pPr marL="0" lvl="0" indent="0">
              <a:lnSpc>
                <a:spcPct val="100000"/>
              </a:lnSpc>
              <a:buNone/>
            </a:pPr>
            <a:r>
              <a:rPr lang="en-GB" sz="2200" b="1" dirty="0">
                <a:latin typeface="Century Gothic" panose="020B0502020202020204" pitchFamily="34" charset="0"/>
              </a:rPr>
              <a:t>Question: </a:t>
            </a:r>
            <a:r>
              <a:rPr lang="en-GB" sz="2200" dirty="0">
                <a:latin typeface="Century Gothic" panose="020B0502020202020204" pitchFamily="34" charset="0"/>
              </a:rPr>
              <a:t>Surely, these socks must be safe or we wouldn’t be able to buy them?</a:t>
            </a:r>
          </a:p>
          <a:p>
            <a:endParaRPr lang="en-GB" dirty="0"/>
          </a:p>
        </p:txBody>
      </p:sp>
      <p:pic>
        <p:nvPicPr>
          <p:cNvPr id="9" name="Picture 8">
            <a:extLst>
              <a:ext uri="{FF2B5EF4-FFF2-40B4-BE49-F238E27FC236}">
                <a16:creationId xmlns:a16="http://schemas.microsoft.com/office/drawing/2014/main" id="{DD573190-04F5-CF81-E2CF-9DF41FA8D041}"/>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156" t="11687" r="10951" b="16348"/>
          <a:stretch/>
        </p:blipFill>
        <p:spPr>
          <a:xfrm>
            <a:off x="7943533" y="519470"/>
            <a:ext cx="3184477" cy="2975168"/>
          </a:xfrm>
          <a:prstGeom prst="ellipse">
            <a:avLst/>
          </a:prstGeom>
          <a:ln w="63500" cap="rnd">
            <a:solidFill>
              <a:srgbClr val="006F6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838779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a:xfrm>
            <a:off x="512841" y="534390"/>
            <a:ext cx="10080000" cy="440661"/>
          </a:xfrm>
        </p:spPr>
        <p:txBody>
          <a:bodyPr/>
          <a:lstStyle/>
          <a:p>
            <a:pPr marL="0" lvl="0" indent="0">
              <a:lnSpc>
                <a:spcPct val="100000"/>
              </a:lnSpc>
              <a:buNone/>
            </a:pPr>
            <a:r>
              <a:rPr lang="en-GB" sz="3600" dirty="0"/>
              <a:t>Water treatment executive: Dr Foster </a:t>
            </a:r>
          </a:p>
        </p:txBody>
      </p:sp>
      <p:sp>
        <p:nvSpPr>
          <p:cNvPr id="8" name="TextBox 7">
            <a:extLst>
              <a:ext uri="{FF2B5EF4-FFF2-40B4-BE49-F238E27FC236}">
                <a16:creationId xmlns:a16="http://schemas.microsoft.com/office/drawing/2014/main" id="{AF72916A-AD2B-E4AD-3B63-4687C683E298}"/>
              </a:ext>
            </a:extLst>
          </p:cNvPr>
          <p:cNvSpPr txBox="1"/>
          <p:nvPr/>
        </p:nvSpPr>
        <p:spPr>
          <a:xfrm>
            <a:off x="439962" y="1280289"/>
            <a:ext cx="7599516" cy="187743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Background: </a:t>
            </a:r>
            <a:r>
              <a:rPr kumimoji="0" lang="en-GB" sz="2200" b="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I am a senior water treatment engineer. We monitor and control the process that takes untreated water from rivers or ground water into the treatment plant to make it safe to drink.</a:t>
            </a:r>
          </a:p>
          <a:p>
            <a:endParaRPr lang="en-GB" dirty="0"/>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12841" y="3267388"/>
            <a:ext cx="10079715" cy="5040000"/>
          </a:xfrm>
        </p:spPr>
        <p:txBody>
          <a:bodyPr>
            <a:normAutofit/>
          </a:bodyPr>
          <a:lstStyle/>
          <a:p>
            <a:pPr marL="0" lvl="0" indent="0">
              <a:lnSpc>
                <a:spcPct val="100000"/>
              </a:lnSpc>
              <a:spcAft>
                <a:spcPts val="0"/>
              </a:spcAft>
              <a:buNone/>
            </a:pPr>
            <a:r>
              <a:rPr lang="en-GB" b="1" dirty="0"/>
              <a:t>Fact: </a:t>
            </a:r>
            <a:r>
              <a:rPr lang="en-GB" dirty="0"/>
              <a:t>We have known since the Middle Ages that silver is toxic and anything that increases the amount of silver in the environment is going to be problematic.</a:t>
            </a:r>
          </a:p>
          <a:p>
            <a:pPr marL="0" lvl="0" indent="0">
              <a:lnSpc>
                <a:spcPct val="100000"/>
              </a:lnSpc>
              <a:spcAft>
                <a:spcPts val="0"/>
              </a:spcAft>
              <a:buNone/>
            </a:pPr>
            <a:endParaRPr lang="en-GB" dirty="0"/>
          </a:p>
          <a:p>
            <a:pPr marL="0" lvl="0" indent="0">
              <a:lnSpc>
                <a:spcPct val="100000"/>
              </a:lnSpc>
              <a:spcAft>
                <a:spcPts val="0"/>
              </a:spcAft>
              <a:buNone/>
            </a:pPr>
            <a:r>
              <a:rPr lang="en-GB" b="1" dirty="0"/>
              <a:t>Issue: </a:t>
            </a:r>
            <a:r>
              <a:rPr lang="en-GB" dirty="0"/>
              <a:t>Increased silver concentrations could harm the bacteria used in water treatment facilities to process waste.</a:t>
            </a:r>
          </a:p>
          <a:p>
            <a:pPr marL="0" lvl="0" indent="0">
              <a:lnSpc>
                <a:spcPct val="100000"/>
              </a:lnSpc>
              <a:spcAft>
                <a:spcPts val="0"/>
              </a:spcAft>
              <a:buNone/>
            </a:pPr>
            <a:endParaRPr lang="en-GB" dirty="0"/>
          </a:p>
          <a:p>
            <a:pPr marL="0" lvl="0" indent="0">
              <a:lnSpc>
                <a:spcPct val="100000"/>
              </a:lnSpc>
              <a:buNone/>
            </a:pPr>
            <a:r>
              <a:rPr lang="en-GB" b="1" dirty="0"/>
              <a:t>Question: </a:t>
            </a:r>
            <a:r>
              <a:rPr lang="en-GB" dirty="0"/>
              <a:t>If we harm the bacteria used in water treatment, we could make it harder to clean water which will reduce supply. Are socks worth this risk?</a:t>
            </a:r>
          </a:p>
        </p:txBody>
      </p:sp>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400" dirty="0">
                <a:solidFill>
                  <a:schemeClr val="bg1"/>
                </a:solidFill>
              </a:rPr>
              <a:t>Water treatment executive</a:t>
            </a:r>
            <a:endParaRPr lang="en-US" sz="2200" dirty="0">
              <a:solidFill>
                <a:schemeClr val="bg1"/>
              </a:solidFill>
            </a:endParaRPr>
          </a:p>
        </p:txBody>
      </p:sp>
      <p:pic>
        <p:nvPicPr>
          <p:cNvPr id="4" name="Picture 3">
            <a:extLst>
              <a:ext uri="{FF2B5EF4-FFF2-40B4-BE49-F238E27FC236}">
                <a16:creationId xmlns:a16="http://schemas.microsoft.com/office/drawing/2014/main" id="{B387610C-DBAC-9AA0-6639-BEE8E65F3B76}"/>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156" t="11687" r="10951" b="16348"/>
          <a:stretch/>
        </p:blipFill>
        <p:spPr>
          <a:xfrm>
            <a:off x="8285511" y="540001"/>
            <a:ext cx="2919265" cy="2727388"/>
          </a:xfrm>
          <a:prstGeom prst="ellipse">
            <a:avLst/>
          </a:prstGeom>
          <a:ln w="63500" cap="rnd">
            <a:solidFill>
              <a:srgbClr val="006F6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371356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pPr lvl="0">
              <a:lnSpc>
                <a:spcPct val="120000"/>
              </a:lnSpc>
            </a:pPr>
            <a:r>
              <a:rPr lang="en-GB" sz="3600" dirty="0"/>
              <a:t>Teenager: Sol</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39999" y="1260000"/>
            <a:ext cx="7341387" cy="2551509"/>
          </a:xfrm>
        </p:spPr>
        <p:txBody>
          <a:bodyPr>
            <a:normAutofit/>
          </a:bodyPr>
          <a:lstStyle/>
          <a:p>
            <a:pPr marL="0" lvl="0" indent="0">
              <a:lnSpc>
                <a:spcPct val="100000"/>
              </a:lnSpc>
              <a:buNone/>
            </a:pPr>
            <a:r>
              <a:rPr lang="en-GB" b="1" dirty="0">
                <a:solidFill>
                  <a:srgbClr val="333333"/>
                </a:solidFill>
                <a:cs typeface="Times New Roman" pitchFamily="18"/>
              </a:rPr>
              <a:t>Background: </a:t>
            </a:r>
            <a:r>
              <a:rPr lang="en-GB" dirty="0">
                <a:solidFill>
                  <a:srgbClr val="333333"/>
                </a:solidFill>
                <a:cs typeface="Times New Roman" pitchFamily="18"/>
              </a:rPr>
              <a:t>Technology keeps improving our lives. Imagine if we didn’t have cars? </a:t>
            </a:r>
            <a:r>
              <a:rPr lang="en-GB" dirty="0"/>
              <a:t>The whole reason silver nanoparticles are used is because silver kills the bacteria that cause foot odour. The amount of silver must be really small or the socks would be really expensive. I don’t see how such a small amount can be a problem.</a:t>
            </a:r>
          </a:p>
        </p:txBody>
      </p:sp>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Teenager</a:t>
            </a:r>
            <a:endParaRPr lang="en-US" sz="2200" dirty="0">
              <a:solidFill>
                <a:schemeClr val="bg1"/>
              </a:solidFill>
            </a:endParaRPr>
          </a:p>
        </p:txBody>
      </p:sp>
      <p:sp>
        <p:nvSpPr>
          <p:cNvPr id="8" name="TextBox 7">
            <a:extLst>
              <a:ext uri="{FF2B5EF4-FFF2-40B4-BE49-F238E27FC236}">
                <a16:creationId xmlns:a16="http://schemas.microsoft.com/office/drawing/2014/main" id="{D4B68597-C821-8D01-531C-B7CFD96F5E9F}"/>
              </a:ext>
            </a:extLst>
          </p:cNvPr>
          <p:cNvSpPr txBox="1"/>
          <p:nvPr/>
        </p:nvSpPr>
        <p:spPr>
          <a:xfrm>
            <a:off x="451345" y="4309446"/>
            <a:ext cx="10080000" cy="246221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buClrTx/>
              <a:buSzTx/>
              <a:buFontTx/>
              <a:buNone/>
              <a:tabLst/>
              <a:defRPr/>
            </a:pPr>
            <a:r>
              <a:rPr kumimoji="0" lang="en-GB" sz="2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Fact: </a:t>
            </a:r>
            <a:r>
              <a:rPr kumimoji="0" lang="en-GB" sz="2200" b="0" i="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rPr>
              <a:t>I</a:t>
            </a:r>
            <a:r>
              <a:rPr kumimoji="0" lang="en-GB"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f those nanoparticles are released into the environment you no longer have any control over what, if anything, they affect.</a:t>
            </a:r>
            <a:r>
              <a:rPr kumimoji="0" lang="en-GB" sz="2200" b="0" i="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rPr>
              <a:t> </a:t>
            </a:r>
          </a:p>
          <a:p>
            <a:pPr marL="0" marR="0" lvl="0" indent="0" algn="l" defTabSz="914400" rtl="0" eaLnBrk="1" fontAlgn="auto" latinLnBrk="0" hangingPunct="1">
              <a:lnSpc>
                <a:spcPct val="100000"/>
              </a:lnSpc>
              <a:spcBef>
                <a:spcPts val="0"/>
              </a:spcBef>
              <a:buClrTx/>
              <a:buSzTx/>
              <a:buFontTx/>
              <a:buNone/>
              <a:tabLst/>
              <a:defRPr/>
            </a:pPr>
            <a:endParaRPr kumimoji="0" lang="en-GB" sz="2200" b="0" i="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endParaRPr>
          </a:p>
          <a:p>
            <a:pPr marL="0" marR="0" lvl="0" indent="0" algn="l" defTabSz="914400" rtl="0" eaLnBrk="1" fontAlgn="auto" latinLnBrk="0" hangingPunct="1">
              <a:lnSpc>
                <a:spcPct val="100000"/>
              </a:lnSpc>
              <a:spcBef>
                <a:spcPts val="0"/>
              </a:spcBef>
              <a:buClrTx/>
              <a:buSzTx/>
              <a:buFontTx/>
              <a:buNone/>
              <a:tabLst/>
              <a:defRPr/>
            </a:pPr>
            <a:r>
              <a:rPr kumimoji="0" lang="en-GB" sz="2200" b="1" i="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rPr>
              <a:t>Issue: </a:t>
            </a:r>
            <a:r>
              <a:rPr kumimoji="0" lang="en-GB"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Silver kills bacteria and could damage aquatic ecosystems.</a:t>
            </a:r>
          </a:p>
          <a:p>
            <a:pPr marL="0" marR="0" lvl="0" indent="0" algn="l" defTabSz="914400" rtl="0" eaLnBrk="1" fontAlgn="auto" latinLnBrk="0" hangingPunct="1">
              <a:lnSpc>
                <a:spcPct val="100000"/>
              </a:lnSpc>
              <a:spcBef>
                <a:spcPts val="0"/>
              </a:spcBef>
              <a:buClrTx/>
              <a:buSzTx/>
              <a:buFontTx/>
              <a:buNone/>
              <a:tabLst/>
              <a:defRPr/>
            </a:pPr>
            <a:endParaRPr kumimoji="0" lang="en-GB"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buClrTx/>
              <a:buSzTx/>
              <a:buFontTx/>
              <a:buNone/>
              <a:tabLst/>
              <a:defRPr/>
            </a:pPr>
            <a:r>
              <a:rPr kumimoji="0" lang="en-GB" sz="2200" b="1" i="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rPr>
              <a:t>Question: </a:t>
            </a:r>
            <a:r>
              <a:rPr kumimoji="0" lang="en-GB" sz="2200" b="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rPr>
              <a:t>Why don’t they just filter the nanoparticles out of the water?</a:t>
            </a:r>
          </a:p>
          <a:p>
            <a:endParaRPr lang="en-GB" sz="2200" dirty="0"/>
          </a:p>
        </p:txBody>
      </p:sp>
      <p:pic>
        <p:nvPicPr>
          <p:cNvPr id="4" name="Picture 3">
            <a:extLst>
              <a:ext uri="{FF2B5EF4-FFF2-40B4-BE49-F238E27FC236}">
                <a16:creationId xmlns:a16="http://schemas.microsoft.com/office/drawing/2014/main" id="{FB9A56C0-FA9C-EFDE-BEA8-DB5004CAD026}"/>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156" t="11687" r="10951" b="16348"/>
          <a:stretch/>
        </p:blipFill>
        <p:spPr>
          <a:xfrm>
            <a:off x="7979745" y="591895"/>
            <a:ext cx="2973600" cy="2778152"/>
          </a:xfrm>
          <a:prstGeom prst="ellipse">
            <a:avLst/>
          </a:prstGeom>
          <a:ln w="63500" cap="rnd">
            <a:solidFill>
              <a:srgbClr val="006F6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51781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a:xfrm>
            <a:off x="540000" y="389923"/>
            <a:ext cx="10080000" cy="440661"/>
          </a:xfrm>
        </p:spPr>
        <p:txBody>
          <a:bodyPr/>
          <a:lstStyle/>
          <a:p>
            <a:pPr lvl="0">
              <a:lnSpc>
                <a:spcPct val="120000"/>
              </a:lnSpc>
            </a:pPr>
            <a:r>
              <a:rPr lang="en-GB" sz="3600" dirty="0"/>
              <a:t>Teenager: Bobby</a:t>
            </a:r>
          </a:p>
        </p:txBody>
      </p:sp>
      <p:sp>
        <p:nvSpPr>
          <p:cNvPr id="9" name="TextBox 8">
            <a:extLst>
              <a:ext uri="{FF2B5EF4-FFF2-40B4-BE49-F238E27FC236}">
                <a16:creationId xmlns:a16="http://schemas.microsoft.com/office/drawing/2014/main" id="{5EE088B6-9713-85B9-EBBA-67BC89DC4395}"/>
              </a:ext>
            </a:extLst>
          </p:cNvPr>
          <p:cNvSpPr txBox="1"/>
          <p:nvPr/>
        </p:nvSpPr>
        <p:spPr>
          <a:xfrm>
            <a:off x="448832" y="1157079"/>
            <a:ext cx="7527271" cy="185897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buClrTx/>
              <a:buSzTx/>
              <a:buFontTx/>
              <a:buNone/>
              <a:tabLst/>
              <a:defRPr/>
            </a:pPr>
            <a:r>
              <a:rPr kumimoji="0" lang="en-GB" sz="2200" b="1" i="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rPr>
              <a:t>Background: </a:t>
            </a:r>
            <a:r>
              <a:rPr kumimoji="0" lang="en-GB" sz="2200" b="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rPr>
              <a:t>I think consumers need more information about the products they buy.</a:t>
            </a:r>
            <a:r>
              <a:rPr kumimoji="0" lang="en-GB" sz="2200" b="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 lot of people don’t know what nanotechnology is, but they are out there buying products with nanoparticles in them. </a:t>
            </a:r>
            <a:endParaRPr kumimoji="0" lang="en-GB" sz="2200" b="0" u="none" strike="noStrike" kern="1200" cap="none" spc="0" normalizeH="0" baseline="0" noProof="0" dirty="0">
              <a:ln>
                <a:noFill/>
              </a:ln>
              <a:solidFill>
                <a:srgbClr val="333333"/>
              </a:solidFill>
              <a:effectLst/>
              <a:uLnTx/>
              <a:uFillTx/>
              <a:latin typeface="Century Gothic" panose="020B0502020202020204" pitchFamily="34" charset="0"/>
              <a:ea typeface="+mn-ea"/>
              <a:cs typeface="Times New Roman" pitchFamily="18"/>
            </a:endParaRPr>
          </a:p>
          <a:p>
            <a:endParaRPr lang="en-GB" dirty="0"/>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485045" y="3306148"/>
            <a:ext cx="10134955" cy="5040000"/>
          </a:xfrm>
        </p:spPr>
        <p:txBody>
          <a:bodyPr>
            <a:normAutofit/>
          </a:bodyPr>
          <a:lstStyle/>
          <a:p>
            <a:pPr marL="0" lvl="0" indent="0">
              <a:lnSpc>
                <a:spcPct val="110000"/>
              </a:lnSpc>
              <a:spcAft>
                <a:spcPts val="0"/>
              </a:spcAft>
              <a:buNone/>
            </a:pPr>
            <a:r>
              <a:rPr lang="en-GB" b="1" dirty="0">
                <a:solidFill>
                  <a:srgbClr val="333333"/>
                </a:solidFill>
                <a:cs typeface="Times New Roman" pitchFamily="18"/>
              </a:rPr>
              <a:t>Fact:</a:t>
            </a:r>
            <a:r>
              <a:rPr lang="en-GB" b="1" dirty="0"/>
              <a:t> </a:t>
            </a:r>
            <a:r>
              <a:rPr lang="en-GB" dirty="0"/>
              <a:t>We do not know what the long-term effects of nanotechnology will be on the environment.</a:t>
            </a:r>
          </a:p>
          <a:p>
            <a:pPr marL="0" lvl="0" indent="0">
              <a:lnSpc>
                <a:spcPct val="110000"/>
              </a:lnSpc>
              <a:spcAft>
                <a:spcPts val="0"/>
              </a:spcAft>
              <a:buNone/>
            </a:pPr>
            <a:endParaRPr lang="en-GB" sz="1100" dirty="0"/>
          </a:p>
          <a:p>
            <a:pPr marL="0" lvl="0" indent="0">
              <a:lnSpc>
                <a:spcPct val="110000"/>
              </a:lnSpc>
              <a:spcAft>
                <a:spcPts val="0"/>
              </a:spcAft>
              <a:buNone/>
            </a:pPr>
            <a:r>
              <a:rPr lang="en-GB" b="1" dirty="0">
                <a:solidFill>
                  <a:srgbClr val="333333"/>
                </a:solidFill>
                <a:cs typeface="Times New Roman" pitchFamily="18"/>
              </a:rPr>
              <a:t>Issue: </a:t>
            </a:r>
            <a:r>
              <a:rPr lang="en-GB" dirty="0"/>
              <a:t>If the public doesn’t know the possible environmental disadvantages of using these nanomaterials, they cannot make an informed decision on whether to buy a product containing nanomaterials.</a:t>
            </a:r>
          </a:p>
          <a:p>
            <a:pPr marL="0" lvl="0" indent="0">
              <a:lnSpc>
                <a:spcPct val="110000"/>
              </a:lnSpc>
              <a:spcAft>
                <a:spcPts val="0"/>
              </a:spcAft>
              <a:buNone/>
            </a:pPr>
            <a:endParaRPr lang="en-GB" sz="1100" dirty="0">
              <a:solidFill>
                <a:srgbClr val="333333"/>
              </a:solidFill>
              <a:cs typeface="Times New Roman" pitchFamily="18"/>
            </a:endParaRPr>
          </a:p>
          <a:p>
            <a:pPr marL="0" lvl="0" indent="0">
              <a:lnSpc>
                <a:spcPct val="110000"/>
              </a:lnSpc>
              <a:spcAft>
                <a:spcPts val="0"/>
              </a:spcAft>
              <a:buNone/>
            </a:pPr>
            <a:r>
              <a:rPr lang="en-GB" b="1" dirty="0">
                <a:solidFill>
                  <a:srgbClr val="333333"/>
                </a:solidFill>
                <a:cs typeface="Times New Roman" pitchFamily="18"/>
              </a:rPr>
              <a:t>Question: </a:t>
            </a:r>
            <a:r>
              <a:rPr lang="en-GB" dirty="0"/>
              <a:t>Why not put more information on clothing labels, a bit like food packaging? That way we can make up our own minds about what we are happy with.</a:t>
            </a:r>
          </a:p>
          <a:p>
            <a:pPr marL="0" lvl="0" indent="0">
              <a:lnSpc>
                <a:spcPct val="80000"/>
              </a:lnSpc>
              <a:buNone/>
            </a:pPr>
            <a:endParaRPr lang="en-GB" sz="2400" dirty="0">
              <a:solidFill>
                <a:srgbClr val="333333"/>
              </a:solidFill>
              <a:cs typeface="Times New Roman" pitchFamily="18"/>
            </a:endParaRPr>
          </a:p>
        </p:txBody>
      </p:sp>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Teenager</a:t>
            </a:r>
            <a:endParaRPr lang="en-US" sz="2200" dirty="0">
              <a:solidFill>
                <a:schemeClr val="bg1"/>
              </a:solidFill>
            </a:endParaRPr>
          </a:p>
        </p:txBody>
      </p:sp>
      <p:pic>
        <p:nvPicPr>
          <p:cNvPr id="4" name="Picture 3">
            <a:extLst>
              <a:ext uri="{FF2B5EF4-FFF2-40B4-BE49-F238E27FC236}">
                <a16:creationId xmlns:a16="http://schemas.microsoft.com/office/drawing/2014/main" id="{E57C59E0-E471-E0E8-F90B-3879E619F1C4}"/>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156" t="11687" r="10951" b="16348"/>
          <a:stretch/>
        </p:blipFill>
        <p:spPr>
          <a:xfrm>
            <a:off x="8027400" y="389923"/>
            <a:ext cx="2973600" cy="2778152"/>
          </a:xfrm>
          <a:prstGeom prst="ellipse">
            <a:avLst/>
          </a:prstGeom>
          <a:ln w="63500" cap="rnd">
            <a:solidFill>
              <a:srgbClr val="006F6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668002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a:xfrm>
            <a:off x="364509" y="486880"/>
            <a:ext cx="10080000" cy="440661"/>
          </a:xfrm>
        </p:spPr>
        <p:txBody>
          <a:bodyPr/>
          <a:lstStyle/>
          <a:p>
            <a:pPr lvl="0">
              <a:lnSpc>
                <a:spcPct val="120000"/>
              </a:lnSpc>
            </a:pPr>
            <a:r>
              <a:rPr lang="en-GB" sz="3500" dirty="0"/>
              <a:t>Sportswear development researcher: Dr Smith</a:t>
            </a:r>
          </a:p>
        </p:txBody>
      </p:sp>
      <p:sp>
        <p:nvSpPr>
          <p:cNvPr id="8" name="TextBox 7">
            <a:extLst>
              <a:ext uri="{FF2B5EF4-FFF2-40B4-BE49-F238E27FC236}">
                <a16:creationId xmlns:a16="http://schemas.microsoft.com/office/drawing/2014/main" id="{DDE9D7D9-395D-043F-16B4-17EDD0D2CDBA}"/>
              </a:ext>
            </a:extLst>
          </p:cNvPr>
          <p:cNvSpPr txBox="1"/>
          <p:nvPr/>
        </p:nvSpPr>
        <p:spPr>
          <a:xfrm>
            <a:off x="287008" y="1243505"/>
            <a:ext cx="7319131"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333333"/>
                </a:solidFill>
                <a:effectLst/>
                <a:uLnTx/>
                <a:uFillTx/>
                <a:latin typeface="Century Gothic" panose="020B0502020202020204" pitchFamily="34" charset="0"/>
                <a:ea typeface="+mn-ea"/>
                <a:cs typeface="+mn-cs"/>
              </a:rPr>
              <a:t>Background: </a:t>
            </a:r>
            <a:r>
              <a:rPr kumimoji="0" lang="en-GB" sz="2200" b="0" u="none" strike="noStrike" kern="1200" cap="none" spc="0" normalizeH="0" baseline="0" noProof="0" dirty="0">
                <a:ln>
                  <a:noFill/>
                </a:ln>
                <a:solidFill>
                  <a:srgbClr val="333333"/>
                </a:solidFill>
                <a:effectLst/>
                <a:uLnTx/>
                <a:uFillTx/>
                <a:latin typeface="Century Gothic" panose="020B0502020202020204" pitchFamily="34" charset="0"/>
                <a:ea typeface="+mn-ea"/>
                <a:cs typeface="+mn-cs"/>
              </a:rPr>
              <a:t>I am part of a team of scientists committed to advancing sportswear to improve performance. Foot odour is embarrassing and uncomfortable. The intense smell commonly results from bacterial action upon sweat which accumulates due to confining footwear. Warm moist conditions encourage microorganisms to grow which may lead to foot problems that affect an athlete’s performance.</a:t>
            </a:r>
          </a:p>
          <a:p>
            <a:endParaRPr lang="en-GB" dirty="0"/>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364509" y="4659825"/>
            <a:ext cx="10467413" cy="5040000"/>
          </a:xfrm>
        </p:spPr>
        <p:txBody>
          <a:bodyPr>
            <a:noAutofit/>
          </a:bodyPr>
          <a:lstStyle/>
          <a:p>
            <a:pPr marL="0" lvl="0" indent="0">
              <a:lnSpc>
                <a:spcPct val="100000"/>
              </a:lnSpc>
              <a:spcAft>
                <a:spcPts val="0"/>
              </a:spcAft>
              <a:buNone/>
            </a:pPr>
            <a:r>
              <a:rPr lang="en-GB" b="1" dirty="0">
                <a:solidFill>
                  <a:srgbClr val="333333"/>
                </a:solidFill>
              </a:rPr>
              <a:t>Fact: </a:t>
            </a:r>
            <a:r>
              <a:rPr lang="en-GB" dirty="0">
                <a:solidFill>
                  <a:srgbClr val="333333"/>
                </a:solidFill>
              </a:rPr>
              <a:t>Pitted keratolysis is a bacterial skin infection that causes crater-like pits and a bad smell. </a:t>
            </a:r>
          </a:p>
          <a:p>
            <a:pPr marL="0" lvl="0" indent="0">
              <a:lnSpc>
                <a:spcPct val="100000"/>
              </a:lnSpc>
              <a:spcAft>
                <a:spcPts val="0"/>
              </a:spcAft>
              <a:buNone/>
            </a:pPr>
            <a:endParaRPr lang="en-GB" sz="1100" dirty="0">
              <a:solidFill>
                <a:srgbClr val="333333"/>
              </a:solidFill>
            </a:endParaRPr>
          </a:p>
          <a:p>
            <a:pPr marL="0" lvl="0" indent="0">
              <a:lnSpc>
                <a:spcPct val="100000"/>
              </a:lnSpc>
              <a:spcAft>
                <a:spcPts val="0"/>
              </a:spcAft>
              <a:buNone/>
            </a:pPr>
            <a:r>
              <a:rPr lang="en-GB" b="1" dirty="0">
                <a:solidFill>
                  <a:srgbClr val="333333"/>
                </a:solidFill>
              </a:rPr>
              <a:t>Issue: </a:t>
            </a:r>
            <a:r>
              <a:rPr lang="en-GB" dirty="0">
                <a:solidFill>
                  <a:srgbClr val="333333"/>
                </a:solidFill>
              </a:rPr>
              <a:t>The infection can cause itching and make walking painful. </a:t>
            </a:r>
          </a:p>
          <a:p>
            <a:pPr marL="0" lvl="0" indent="0">
              <a:lnSpc>
                <a:spcPct val="100000"/>
              </a:lnSpc>
              <a:spcAft>
                <a:spcPts val="0"/>
              </a:spcAft>
              <a:buNone/>
            </a:pPr>
            <a:endParaRPr lang="en-GB" sz="1100" dirty="0">
              <a:solidFill>
                <a:srgbClr val="333333"/>
              </a:solidFill>
            </a:endParaRPr>
          </a:p>
          <a:p>
            <a:pPr marL="0" lvl="0" indent="0">
              <a:lnSpc>
                <a:spcPct val="100000"/>
              </a:lnSpc>
              <a:spcAft>
                <a:spcPts val="0"/>
              </a:spcAft>
              <a:buNone/>
            </a:pPr>
            <a:r>
              <a:rPr lang="en-GB" b="1" dirty="0">
                <a:solidFill>
                  <a:srgbClr val="333333"/>
                </a:solidFill>
              </a:rPr>
              <a:t>Question: </a:t>
            </a:r>
            <a:r>
              <a:rPr lang="en-GB" dirty="0">
                <a:solidFill>
                  <a:srgbClr val="333333"/>
                </a:solidFill>
              </a:rPr>
              <a:t>Isn’t it our duty to help prevent people from having to suffer from embarrassing and painful infections?  </a:t>
            </a:r>
          </a:p>
          <a:p>
            <a:pPr>
              <a:spcAft>
                <a:spcPts val="0"/>
              </a:spcAft>
            </a:pPr>
            <a:endParaRPr lang="en-US" dirty="0"/>
          </a:p>
        </p:txBody>
      </p:sp>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582668" y="2288787"/>
            <a:ext cx="4140000" cy="642425"/>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400" dirty="0">
                <a:solidFill>
                  <a:schemeClr val="bg1"/>
                </a:solidFill>
              </a:rPr>
              <a:t>Sportswear development researcher</a:t>
            </a:r>
          </a:p>
          <a:p>
            <a:endParaRPr lang="en-US" sz="2200" dirty="0">
              <a:solidFill>
                <a:schemeClr val="bg1"/>
              </a:solidFill>
            </a:endParaRPr>
          </a:p>
        </p:txBody>
      </p:sp>
      <p:pic>
        <p:nvPicPr>
          <p:cNvPr id="5" name="Picture 4">
            <a:extLst>
              <a:ext uri="{FF2B5EF4-FFF2-40B4-BE49-F238E27FC236}">
                <a16:creationId xmlns:a16="http://schemas.microsoft.com/office/drawing/2014/main" id="{E14EFB54-24B7-C8BD-9860-F3DF480322F0}"/>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156" t="11687" r="10951" b="16348"/>
          <a:stretch/>
        </p:blipFill>
        <p:spPr>
          <a:xfrm>
            <a:off x="7981997" y="1404607"/>
            <a:ext cx="2973600" cy="2778152"/>
          </a:xfrm>
          <a:prstGeom prst="ellipse">
            <a:avLst/>
          </a:prstGeom>
          <a:ln w="63500" cap="rnd">
            <a:solidFill>
              <a:srgbClr val="006F6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93579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a:xfrm>
            <a:off x="413831" y="441526"/>
            <a:ext cx="10080000" cy="440661"/>
          </a:xfrm>
        </p:spPr>
        <p:txBody>
          <a:bodyPr/>
          <a:lstStyle/>
          <a:p>
            <a:pPr lvl="0">
              <a:lnSpc>
                <a:spcPct val="120000"/>
              </a:lnSpc>
            </a:pPr>
            <a:r>
              <a:rPr lang="en-GB" sz="3600" dirty="0"/>
              <a:t>Green chemistry researcher: Dr Benn </a:t>
            </a:r>
          </a:p>
        </p:txBody>
      </p:sp>
      <p:sp>
        <p:nvSpPr>
          <p:cNvPr id="8" name="TextBox 7">
            <a:extLst>
              <a:ext uri="{FF2B5EF4-FFF2-40B4-BE49-F238E27FC236}">
                <a16:creationId xmlns:a16="http://schemas.microsoft.com/office/drawing/2014/main" id="{79426C32-9BF9-4917-B926-F0780FD9A7A9}"/>
              </a:ext>
            </a:extLst>
          </p:cNvPr>
          <p:cNvSpPr txBox="1"/>
          <p:nvPr/>
        </p:nvSpPr>
        <p:spPr>
          <a:xfrm>
            <a:off x="395726" y="1293819"/>
            <a:ext cx="7589432"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Background: </a:t>
            </a:r>
            <a:r>
              <a:rPr kumimoji="0" lang="en-GB" sz="2200" b="0" u="none" strike="noStrike" kern="1200" cap="none" spc="0" normalizeH="0" baseline="0" noProof="0" dirty="0">
                <a:ln>
                  <a:noFill/>
                </a:ln>
                <a:solidFill>
                  <a:srgbClr val="333333"/>
                </a:solidFill>
                <a:effectLst/>
                <a:uLnTx/>
                <a:uFillTx/>
                <a:latin typeface="Century Gothic" panose="020B0502020202020204" pitchFamily="34" charset="0"/>
                <a:ea typeface="+mn-ea"/>
                <a:cs typeface="+mn-cs"/>
              </a:rPr>
              <a:t>Research suggests that the particles, intended to prevent foot odour, could travel through a wastewater treatment system and enter natural waterways where they might have unwanted effects on aquatic organisms living in the water and possibly humans, too.</a:t>
            </a:r>
          </a:p>
          <a:p>
            <a:endParaRPr lang="en-GB" dirty="0"/>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413832" y="3935983"/>
            <a:ext cx="10542263" cy="5040000"/>
          </a:xfrm>
        </p:spPr>
        <p:txBody>
          <a:bodyPr>
            <a:noAutofit/>
          </a:bodyPr>
          <a:lstStyle/>
          <a:p>
            <a:pPr marL="0" lvl="0" indent="0">
              <a:lnSpc>
                <a:spcPct val="100000"/>
              </a:lnSpc>
              <a:spcAft>
                <a:spcPts val="0"/>
              </a:spcAft>
              <a:buNone/>
            </a:pPr>
            <a:r>
              <a:rPr lang="en-GB" b="1" dirty="0"/>
              <a:t>Fact: </a:t>
            </a:r>
            <a:r>
              <a:rPr lang="en-GB" dirty="0">
                <a:solidFill>
                  <a:srgbClr val="333333"/>
                </a:solidFill>
              </a:rPr>
              <a:t>When it comes to nanoparticles, their size is what gives them their special properties. </a:t>
            </a:r>
          </a:p>
          <a:p>
            <a:pPr marL="0" lvl="0" indent="0">
              <a:lnSpc>
                <a:spcPct val="100000"/>
              </a:lnSpc>
              <a:spcAft>
                <a:spcPts val="0"/>
              </a:spcAft>
              <a:buNone/>
            </a:pPr>
            <a:endParaRPr lang="en-GB" b="1" dirty="0">
              <a:solidFill>
                <a:srgbClr val="333333"/>
              </a:solidFill>
            </a:endParaRPr>
          </a:p>
          <a:p>
            <a:pPr marL="0" lvl="0" indent="0">
              <a:lnSpc>
                <a:spcPct val="100000"/>
              </a:lnSpc>
              <a:buNone/>
            </a:pPr>
            <a:r>
              <a:rPr lang="en-GB" b="1" dirty="0"/>
              <a:t>Issue: </a:t>
            </a:r>
            <a:r>
              <a:rPr lang="en-GB" dirty="0">
                <a:solidFill>
                  <a:srgbClr val="333333"/>
                </a:solidFill>
              </a:rPr>
              <a:t>Silver nanoparticles have longer-lasting antibacterial properties than bigger particles of silver. </a:t>
            </a:r>
          </a:p>
          <a:p>
            <a:pPr marL="0" lvl="0" indent="0">
              <a:lnSpc>
                <a:spcPct val="100000"/>
              </a:lnSpc>
              <a:spcAft>
                <a:spcPts val="0"/>
              </a:spcAft>
              <a:buNone/>
            </a:pPr>
            <a:endParaRPr lang="en-GB" sz="1100" dirty="0">
              <a:solidFill>
                <a:srgbClr val="333333"/>
              </a:solidFill>
            </a:endParaRPr>
          </a:p>
          <a:p>
            <a:pPr marL="0" lvl="0" indent="0">
              <a:lnSpc>
                <a:spcPct val="100000"/>
              </a:lnSpc>
              <a:buNone/>
            </a:pPr>
            <a:r>
              <a:rPr lang="en-GB" b="1" dirty="0"/>
              <a:t>Question: </a:t>
            </a:r>
            <a:r>
              <a:rPr lang="en-GB" dirty="0">
                <a:solidFill>
                  <a:srgbClr val="333333"/>
                </a:solidFill>
              </a:rPr>
              <a:t>Is it right to sell products to the general public if we have no idea what the long-term effects might be? </a:t>
            </a:r>
          </a:p>
          <a:p>
            <a:endParaRPr lang="en-US" dirty="0"/>
          </a:p>
        </p:txBody>
      </p:sp>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Green chemistry researcher</a:t>
            </a:r>
            <a:endParaRPr lang="en-US" sz="2200" dirty="0">
              <a:solidFill>
                <a:schemeClr val="bg1"/>
              </a:solidFill>
            </a:endParaRPr>
          </a:p>
        </p:txBody>
      </p:sp>
      <p:pic>
        <p:nvPicPr>
          <p:cNvPr id="5" name="Picture 4">
            <a:extLst>
              <a:ext uri="{FF2B5EF4-FFF2-40B4-BE49-F238E27FC236}">
                <a16:creationId xmlns:a16="http://schemas.microsoft.com/office/drawing/2014/main" id="{D823F7CC-892A-2F7F-88BC-FF2A4249A2CC}"/>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156" t="11687" r="10951" b="16348"/>
          <a:stretch/>
        </p:blipFill>
        <p:spPr>
          <a:xfrm>
            <a:off x="7985158" y="1070212"/>
            <a:ext cx="2973600" cy="2778152"/>
          </a:xfrm>
          <a:prstGeom prst="ellipse">
            <a:avLst/>
          </a:prstGeom>
          <a:ln w="63500" cap="rnd">
            <a:solidFill>
              <a:srgbClr val="006F6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695042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pPr>
              <a:lnSpc>
                <a:spcPct val="120000"/>
              </a:lnSpc>
            </a:pPr>
            <a:r>
              <a:rPr lang="en-GB" sz="3600" dirty="0"/>
              <a:t>Athlete: Stevie</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39999" y="1260000"/>
            <a:ext cx="7064911" cy="2451921"/>
          </a:xfrm>
        </p:spPr>
        <p:txBody>
          <a:bodyPr>
            <a:noAutofit/>
          </a:bodyPr>
          <a:lstStyle/>
          <a:p>
            <a:pPr marL="0" lvl="0" indent="0">
              <a:lnSpc>
                <a:spcPct val="100000"/>
              </a:lnSpc>
              <a:spcAft>
                <a:spcPts val="0"/>
              </a:spcAft>
              <a:buNone/>
            </a:pPr>
            <a:r>
              <a:rPr lang="en-GB" b="1" dirty="0"/>
              <a:t>Background: </a:t>
            </a:r>
            <a:r>
              <a:rPr lang="en-GB" dirty="0"/>
              <a:t>Taking off your shoes at the end of a long day feels great. Having smelly feet can make you wonder what’s causing the odour and if it’s a sign of an underlying health issue. As an athlete, I try to look after my body and don’t want to risk using potentially dangerous products even if they are only socks.</a:t>
            </a:r>
          </a:p>
          <a:p>
            <a:pPr>
              <a:spcAft>
                <a:spcPts val="0"/>
              </a:spcAft>
            </a:pPr>
            <a:endParaRPr lang="en-US" dirty="0"/>
          </a:p>
        </p:txBody>
      </p:sp>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Athlete</a:t>
            </a:r>
            <a:endParaRPr lang="en-US" sz="2200" dirty="0">
              <a:solidFill>
                <a:schemeClr val="bg1"/>
              </a:solidFill>
            </a:endParaRPr>
          </a:p>
        </p:txBody>
      </p:sp>
      <p:sp>
        <p:nvSpPr>
          <p:cNvPr id="8" name="TextBox 7">
            <a:extLst>
              <a:ext uri="{FF2B5EF4-FFF2-40B4-BE49-F238E27FC236}">
                <a16:creationId xmlns:a16="http://schemas.microsoft.com/office/drawing/2014/main" id="{E588A5EC-4A68-5A7A-564B-DD29EB795EB4}"/>
              </a:ext>
            </a:extLst>
          </p:cNvPr>
          <p:cNvSpPr txBox="1"/>
          <p:nvPr/>
        </p:nvSpPr>
        <p:spPr>
          <a:xfrm>
            <a:off x="458520" y="3864039"/>
            <a:ext cx="10161480" cy="307776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Fact: </a:t>
            </a:r>
            <a:r>
              <a:rPr kumimoji="0" lang="en-GB"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Most silver nanoparticles are toxic to the human body, and it is precisely because of their small particle size that they can penetrate human tissues.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Issue: </a:t>
            </a:r>
            <a:r>
              <a:rPr kumimoji="0" lang="en-GB"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Nanosilver may cause skin irritations. It can be inhaled and affect the lungs and liver. </a:t>
            </a:r>
            <a:r>
              <a:rPr kumimoji="0" lang="en-GB" sz="22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Nanosilver</a:t>
            </a:r>
            <a:r>
              <a:rPr kumimoji="0" lang="en-GB"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may also damage genetic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Question: </a:t>
            </a:r>
            <a:r>
              <a:rPr kumimoji="0" lang="en-GB" sz="2200" b="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In the 1930s and 40s people thought smoking was good for you. Could we be making a similar mistake with nanotechnology? </a:t>
            </a:r>
          </a:p>
          <a:p>
            <a:endParaRPr lang="en-GB" dirty="0"/>
          </a:p>
        </p:txBody>
      </p:sp>
      <p:pic>
        <p:nvPicPr>
          <p:cNvPr id="4" name="Picture 3">
            <a:extLst>
              <a:ext uri="{FF2B5EF4-FFF2-40B4-BE49-F238E27FC236}">
                <a16:creationId xmlns:a16="http://schemas.microsoft.com/office/drawing/2014/main" id="{EF8C491B-5A7C-773B-6109-3C55A6999574}"/>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156" t="11687" r="10951" b="16348"/>
          <a:stretch/>
        </p:blipFill>
        <p:spPr>
          <a:xfrm>
            <a:off x="7943533" y="760330"/>
            <a:ext cx="2973600" cy="2778152"/>
          </a:xfrm>
          <a:prstGeom prst="ellipse">
            <a:avLst/>
          </a:prstGeom>
          <a:ln w="63500" cap="rnd">
            <a:solidFill>
              <a:srgbClr val="006F6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883077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pPr lvl="0">
              <a:lnSpc>
                <a:spcPct val="120000"/>
              </a:lnSpc>
            </a:pPr>
            <a:r>
              <a:rPr lang="en-GB" sz="3600" dirty="0"/>
              <a:t>Parent: Ross</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39999" y="1260000"/>
            <a:ext cx="7463264" cy="2098836"/>
          </a:xfrm>
        </p:spPr>
        <p:txBody>
          <a:bodyPr>
            <a:noAutofit/>
          </a:bodyPr>
          <a:lstStyle/>
          <a:p>
            <a:pPr>
              <a:spcAft>
                <a:spcPts val="0"/>
              </a:spcAft>
            </a:pPr>
            <a:r>
              <a:rPr lang="en-GB" b="1" dirty="0"/>
              <a:t>Background: </a:t>
            </a:r>
            <a:r>
              <a:rPr lang="en-GB" dirty="0"/>
              <a:t>It is difficult for a young person who suffers from foot odour or any other embarrassing problem that could draw negative attention towards them. Foot odour can affect people’s confidence to go out, socialise or even go to school. </a:t>
            </a:r>
          </a:p>
        </p:txBody>
      </p:sp>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Parent</a:t>
            </a:r>
            <a:endParaRPr lang="en-US" sz="2200" dirty="0">
              <a:solidFill>
                <a:schemeClr val="bg1"/>
              </a:solidFill>
            </a:endParaRPr>
          </a:p>
        </p:txBody>
      </p:sp>
      <p:sp>
        <p:nvSpPr>
          <p:cNvPr id="9" name="TextBox 8">
            <a:extLst>
              <a:ext uri="{FF2B5EF4-FFF2-40B4-BE49-F238E27FC236}">
                <a16:creationId xmlns:a16="http://schemas.microsoft.com/office/drawing/2014/main" id="{5313FB7F-28B0-1202-B1AC-1B3E69C074CE}"/>
              </a:ext>
            </a:extLst>
          </p:cNvPr>
          <p:cNvSpPr txBox="1"/>
          <p:nvPr/>
        </p:nvSpPr>
        <p:spPr>
          <a:xfrm>
            <a:off x="503787" y="3714421"/>
            <a:ext cx="10296997"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Fact: </a:t>
            </a:r>
            <a:r>
              <a:rPr kumimoji="0" lang="en-GB" sz="2200" b="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Foot odour is a common problem because feet sweat more than other parts of the body. Sweat and bacteria go hand-in-hand, producing unpleasant odour that lingers in your shoes and on your feet.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Issue: </a:t>
            </a:r>
            <a:r>
              <a:rPr kumimoji="0" lang="en-GB" sz="2200" b="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People notice it and comment on unpleasant odours. It’s embarrassing.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Question: </a:t>
            </a:r>
            <a:r>
              <a:rPr kumimoji="0" lang="en-GB" sz="2200" b="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Because of the concerns about nanosilver socks, should only people with foot odour problems be able to buy them?</a:t>
            </a:r>
          </a:p>
          <a:p>
            <a:endParaRPr lang="en-GB" dirty="0"/>
          </a:p>
        </p:txBody>
      </p:sp>
      <p:pic>
        <p:nvPicPr>
          <p:cNvPr id="4" name="Picture 3">
            <a:extLst>
              <a:ext uri="{FF2B5EF4-FFF2-40B4-BE49-F238E27FC236}">
                <a16:creationId xmlns:a16="http://schemas.microsoft.com/office/drawing/2014/main" id="{76461A4B-9093-0E38-799D-B13C4ACDF381}"/>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156" t="11687" r="10951" b="16348"/>
          <a:stretch/>
        </p:blipFill>
        <p:spPr>
          <a:xfrm>
            <a:off x="8003263" y="760330"/>
            <a:ext cx="2973600" cy="2778152"/>
          </a:xfrm>
          <a:prstGeom prst="ellipse">
            <a:avLst/>
          </a:prstGeom>
          <a:ln w="63500" cap="rnd">
            <a:solidFill>
              <a:srgbClr val="006F6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1579256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4840</TotalTime>
  <Words>996</Words>
  <Application>Microsoft Office PowerPoint</Application>
  <PresentationFormat>Widescreen</PresentationFormat>
  <Paragraphs>75</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Century Gothic</vt:lpstr>
      <vt:lpstr>Office Theme</vt:lpstr>
      <vt:lpstr>11–14 years</vt:lpstr>
      <vt:lpstr>Grandparent: Jan</vt:lpstr>
      <vt:lpstr>Water treatment executive: Dr Foster </vt:lpstr>
      <vt:lpstr>Teenager: Sol</vt:lpstr>
      <vt:lpstr>Teenager: Bobby</vt:lpstr>
      <vt:lpstr>Sportswear development researcher: Dr Smith</vt:lpstr>
      <vt:lpstr>Green chemistry researcher: Dr Benn </vt:lpstr>
      <vt:lpstr>Athlete: Stevie</vt:lpstr>
      <vt:lpstr>Parent: Ross</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Toxic socks: nanotechnology, ethics and society_character cards</dc:title>
  <dc:creator>Royal Society of Chemistry</dc:creator>
  <cp:keywords>nanotechnology, ethics, nanoethics, sciene in society, socks, silver, nanoparticles, debate</cp:keywords>
  <dc:description>This resource accompanies the article 'Help your students understand ethics in science' from Education in Chemistry: https://rsc.li/3Y2lDkX</dc:description>
  <cp:lastModifiedBy>Juliet Kennard</cp:lastModifiedBy>
  <cp:revision>605</cp:revision>
  <dcterms:created xsi:type="dcterms:W3CDTF">2021-04-13T16:26:00Z</dcterms:created>
  <dcterms:modified xsi:type="dcterms:W3CDTF">2023-02-10T14:40:44Z</dcterms:modified>
  <cp:category/>
</cp:coreProperties>
</file>