
<file path=[Content_Types].xml><?xml version="1.0" encoding="utf-8"?>
<Types xmlns="http://schemas.openxmlformats.org/package/2006/content-types">
  <Override PartName="/ppt/slides/slide68.xml" ContentType="application/vnd.openxmlformats-officedocument.presentationml.slide+xml"/>
  <Override PartName="/ppt/notesSlides/notesSlide2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slides/slide53.xml" ContentType="application/vnd.openxmlformats-officedocument.presentationml.slide+xml"/>
  <Override PartName="/ppt/notesSlides/notesSlide24.xml" ContentType="application/vnd.openxmlformats-officedocument.presentationml.notesSlide+xml"/>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theme/theme4.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slideMasters/slideMaster3.xml" ContentType="application/vnd.openxmlformats-officedocument.presentationml.slideMaster+xml"/>
  <Override PartName="/ppt/slides/slide69.xml" ContentType="application/vnd.openxmlformats-officedocument.presentationml.slide+xml"/>
  <Override PartName="/ppt/slides/slide35.xml" ContentType="application/vnd.openxmlformats-officedocument.presentationml.slide+xml"/>
  <Override PartName="/ppt/notesSlides/notesSlide25.xml" ContentType="application/vnd.openxmlformats-officedocument.presentationml.notesSlide+xml"/>
  <Override PartName="/ppt/slides/slide42.xml" ContentType="application/vnd.openxmlformats-officedocument.presentationml.slide+xml"/>
  <Override PartName="/ppt/slides/slide45.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notesSlides/notesSlide3.xml" ContentType="application/vnd.openxmlformats-officedocument.presentationml.notes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s/slide59.xml" ContentType="application/vnd.openxmlformats-officedocument.presentationml.slide+xml"/>
  <Default Extension="jpeg" ContentType="image/jpeg"/>
  <Override PartName="/ppt/slides/slide6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8.xml" ContentType="application/vnd.openxmlformats-officedocument.presentationml.notesSlide+xml"/>
  <Override PartName="/ppt/slides/slide72.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 id="2147483665" r:id="rId2"/>
    <p:sldMasterId id="2147483667" r:id="rId3"/>
  </p:sldMasterIdLst>
  <p:notesMasterIdLst>
    <p:notesMasterId r:id="rId79"/>
  </p:notesMasterIdLst>
  <p:sldIdLst>
    <p:sldId id="303" r:id="rId4"/>
    <p:sldId id="307" r:id="rId5"/>
    <p:sldId id="281" r:id="rId6"/>
    <p:sldId id="261" r:id="rId7"/>
    <p:sldId id="262" r:id="rId8"/>
    <p:sldId id="302" r:id="rId9"/>
    <p:sldId id="263" r:id="rId10"/>
    <p:sldId id="264" r:id="rId11"/>
    <p:sldId id="266" r:id="rId12"/>
    <p:sldId id="267" r:id="rId13"/>
    <p:sldId id="304" r:id="rId14"/>
    <p:sldId id="295" r:id="rId15"/>
    <p:sldId id="296" r:id="rId16"/>
    <p:sldId id="305" r:id="rId17"/>
    <p:sldId id="285" r:id="rId18"/>
    <p:sldId id="306" r:id="rId19"/>
    <p:sldId id="288" r:id="rId20"/>
    <p:sldId id="289" r:id="rId21"/>
    <p:sldId id="291" r:id="rId22"/>
    <p:sldId id="292" r:id="rId23"/>
    <p:sldId id="293" r:id="rId24"/>
    <p:sldId id="294" r:id="rId25"/>
    <p:sldId id="297" r:id="rId26"/>
    <p:sldId id="298" r:id="rId27"/>
    <p:sldId id="299" r:id="rId28"/>
    <p:sldId id="300" r:id="rId29"/>
    <p:sldId id="282"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8" r:id="rId61"/>
    <p:sldId id="339" r:id="rId62"/>
    <p:sldId id="340" r:id="rId63"/>
    <p:sldId id="341" r:id="rId64"/>
    <p:sldId id="342" r:id="rId65"/>
    <p:sldId id="343" r:id="rId66"/>
    <p:sldId id="344" r:id="rId67"/>
    <p:sldId id="345" r:id="rId68"/>
    <p:sldId id="346" r:id="rId69"/>
    <p:sldId id="347" r:id="rId70"/>
    <p:sldId id="348" r:id="rId71"/>
    <p:sldId id="349" r:id="rId72"/>
    <p:sldId id="350" r:id="rId73"/>
    <p:sldId id="351" r:id="rId74"/>
    <p:sldId id="352" r:id="rId75"/>
    <p:sldId id="353" r:id="rId76"/>
    <p:sldId id="354" r:id="rId77"/>
    <p:sldId id="355" r:id="rId7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autoAdjust="0"/>
    <p:restoredTop sz="94576" autoAdjust="0"/>
  </p:normalViewPr>
  <p:slideViewPr>
    <p:cSldViewPr snapToGrid="0" snapToObjects="1">
      <p:cViewPr varScale="1">
        <p:scale>
          <a:sx n="150" d="100"/>
          <a:sy n="150" d="100"/>
        </p:scale>
        <p:origin x="-125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64" Type="http://schemas.openxmlformats.org/officeDocument/2006/relationships/slide" Target="slides/slide61.xml"/><Relationship Id="rId60" Type="http://schemas.openxmlformats.org/officeDocument/2006/relationships/slide" Target="slides/slide57.xml"/><Relationship Id="rId39" Type="http://schemas.openxmlformats.org/officeDocument/2006/relationships/slide" Target="slides/slide36.xml"/><Relationship Id="rId70" Type="http://schemas.openxmlformats.org/officeDocument/2006/relationships/slide" Target="slides/slide67.xml"/><Relationship Id="rId7" Type="http://schemas.openxmlformats.org/officeDocument/2006/relationships/slide" Target="slides/slide4.xml"/><Relationship Id="rId43" Type="http://schemas.openxmlformats.org/officeDocument/2006/relationships/slide" Target="slides/slide40.xml"/><Relationship Id="rId74" Type="http://schemas.openxmlformats.org/officeDocument/2006/relationships/slide" Target="slides/slide71.xml"/><Relationship Id="rId25" Type="http://schemas.openxmlformats.org/officeDocument/2006/relationships/slide" Target="slides/slide22.xml"/><Relationship Id="rId10" Type="http://schemas.openxmlformats.org/officeDocument/2006/relationships/slide" Target="slides/slide7.xml"/><Relationship Id="rId50" Type="http://schemas.openxmlformats.org/officeDocument/2006/relationships/slide" Target="slides/slide47.xml"/><Relationship Id="rId77" Type="http://schemas.openxmlformats.org/officeDocument/2006/relationships/slide" Target="slides/slide74.xml"/><Relationship Id="rId63" Type="http://schemas.openxmlformats.org/officeDocument/2006/relationships/slide" Target="slides/slide60.xml"/><Relationship Id="rId17" Type="http://schemas.openxmlformats.org/officeDocument/2006/relationships/slide" Target="slides/slide14.xml"/><Relationship Id="rId9" Type="http://schemas.openxmlformats.org/officeDocument/2006/relationships/slide" Target="slides/slide6.xml"/><Relationship Id="rId18" Type="http://schemas.openxmlformats.org/officeDocument/2006/relationships/slide" Target="slides/slide15.xml"/><Relationship Id="rId27" Type="http://schemas.openxmlformats.org/officeDocument/2006/relationships/slide" Target="slides/slide24.xml"/><Relationship Id="rId71" Type="http://schemas.openxmlformats.org/officeDocument/2006/relationships/slide" Target="slides/slide68.xml"/><Relationship Id="rId14" Type="http://schemas.openxmlformats.org/officeDocument/2006/relationships/slide" Target="slides/slide11.xml"/><Relationship Id="rId4" Type="http://schemas.openxmlformats.org/officeDocument/2006/relationships/slide" Target="slides/slide1.xml"/><Relationship Id="rId28" Type="http://schemas.openxmlformats.org/officeDocument/2006/relationships/slide" Target="slides/slide25.xml"/><Relationship Id="rId45" Type="http://schemas.openxmlformats.org/officeDocument/2006/relationships/slide" Target="slides/slide42.xml"/><Relationship Id="rId58" Type="http://schemas.openxmlformats.org/officeDocument/2006/relationships/slide" Target="slides/slide55.xml"/><Relationship Id="rId42" Type="http://schemas.openxmlformats.org/officeDocument/2006/relationships/slide" Target="slides/slide39.xml"/><Relationship Id="rId73" Type="http://schemas.openxmlformats.org/officeDocument/2006/relationships/slide" Target="slides/slide70.xml"/><Relationship Id="rId6" Type="http://schemas.openxmlformats.org/officeDocument/2006/relationships/slide" Target="slides/slide3.xml"/><Relationship Id="rId49" Type="http://schemas.openxmlformats.org/officeDocument/2006/relationships/slide" Target="slides/slide46.xml"/><Relationship Id="rId44" Type="http://schemas.openxmlformats.org/officeDocument/2006/relationships/slide" Target="slides/slide41.xml"/><Relationship Id="rId82" Type="http://schemas.openxmlformats.org/officeDocument/2006/relationships/viewProps" Target="viewProps.xml"/><Relationship Id="rId69" Type="http://schemas.openxmlformats.org/officeDocument/2006/relationships/slide" Target="slides/slide66.xml"/><Relationship Id="rId19" Type="http://schemas.openxmlformats.org/officeDocument/2006/relationships/slide" Target="slides/slide16.xml"/><Relationship Id="rId38" Type="http://schemas.openxmlformats.org/officeDocument/2006/relationships/slide" Target="slides/slide35.xml"/><Relationship Id="rId20" Type="http://schemas.openxmlformats.org/officeDocument/2006/relationships/slide" Target="slides/slide17.xml"/><Relationship Id="rId2" Type="http://schemas.openxmlformats.org/officeDocument/2006/relationships/slideMaster" Target="slideMasters/slideMaster2.xml"/><Relationship Id="rId46" Type="http://schemas.openxmlformats.org/officeDocument/2006/relationships/slide" Target="slides/slide43.xml"/><Relationship Id="rId57" Type="http://schemas.openxmlformats.org/officeDocument/2006/relationships/slide" Target="slides/slide54.xml"/><Relationship Id="rId59" Type="http://schemas.openxmlformats.org/officeDocument/2006/relationships/slide" Target="slides/slide56.xml"/><Relationship Id="rId35" Type="http://schemas.openxmlformats.org/officeDocument/2006/relationships/slide" Target="slides/slide32.xml"/><Relationship Id="rId51" Type="http://schemas.openxmlformats.org/officeDocument/2006/relationships/slide" Target="slides/slide48.xml"/><Relationship Id="rId55" Type="http://schemas.openxmlformats.org/officeDocument/2006/relationships/slide" Target="slides/slide52.xml"/><Relationship Id="rId31" Type="http://schemas.openxmlformats.org/officeDocument/2006/relationships/slide" Target="slides/slide28.xml"/><Relationship Id="rId34" Type="http://schemas.openxmlformats.org/officeDocument/2006/relationships/slide" Target="slides/slide31.xml"/><Relationship Id="rId40" Type="http://schemas.openxmlformats.org/officeDocument/2006/relationships/slide" Target="slides/slide37.xml"/><Relationship Id="rId62" Type="http://schemas.openxmlformats.org/officeDocument/2006/relationships/slide" Target="slides/slide59.xml"/><Relationship Id="rId66" Type="http://schemas.openxmlformats.org/officeDocument/2006/relationships/slide" Target="slides/slide63.xml"/><Relationship Id="rId36" Type="http://schemas.openxmlformats.org/officeDocument/2006/relationships/slide" Target="slides/slide33.xml"/><Relationship Id="rId72" Type="http://schemas.openxmlformats.org/officeDocument/2006/relationships/slide" Target="slides/slide69.xml"/><Relationship Id="rId1" Type="http://schemas.openxmlformats.org/officeDocument/2006/relationships/slideMaster" Target="slideMasters/slideMaster1.xml"/><Relationship Id="rId24" Type="http://schemas.openxmlformats.org/officeDocument/2006/relationships/slide" Target="slides/slide21.xml"/><Relationship Id="rId47" Type="http://schemas.openxmlformats.org/officeDocument/2006/relationships/slide" Target="slides/slide44.xml"/><Relationship Id="rId56" Type="http://schemas.openxmlformats.org/officeDocument/2006/relationships/slide" Target="slides/slide53.xml"/><Relationship Id="rId48" Type="http://schemas.openxmlformats.org/officeDocument/2006/relationships/slide" Target="slides/slide45.xml"/><Relationship Id="rId75" Type="http://schemas.openxmlformats.org/officeDocument/2006/relationships/slide" Target="slides/slide72.xml"/><Relationship Id="rId8" Type="http://schemas.openxmlformats.org/officeDocument/2006/relationships/slide" Target="slides/slide5.xml"/><Relationship Id="rId13" Type="http://schemas.openxmlformats.org/officeDocument/2006/relationships/slide" Target="slides/slide10.xml"/><Relationship Id="rId32" Type="http://schemas.openxmlformats.org/officeDocument/2006/relationships/slide" Target="slides/slide29.xml"/><Relationship Id="rId37" Type="http://schemas.openxmlformats.org/officeDocument/2006/relationships/slide" Target="slides/slide34.xml"/><Relationship Id="rId52" Type="http://schemas.openxmlformats.org/officeDocument/2006/relationships/slide" Target="slides/slide49.xml"/><Relationship Id="rId65" Type="http://schemas.openxmlformats.org/officeDocument/2006/relationships/slide" Target="slides/slide62.xml"/><Relationship Id="rId67" Type="http://schemas.openxmlformats.org/officeDocument/2006/relationships/slide" Target="slides/slide64.xml"/><Relationship Id="rId54" Type="http://schemas.openxmlformats.org/officeDocument/2006/relationships/slide" Target="slides/slide51.xml"/><Relationship Id="rId12" Type="http://schemas.openxmlformats.org/officeDocument/2006/relationships/slide" Target="slides/slide9.xml"/><Relationship Id="rId76" Type="http://schemas.openxmlformats.org/officeDocument/2006/relationships/slide" Target="slides/slide73.xml"/><Relationship Id="rId79" Type="http://schemas.openxmlformats.org/officeDocument/2006/relationships/notesMaster" Target="notesMasters/notesMaster1.xml"/><Relationship Id="rId80" Type="http://schemas.openxmlformats.org/officeDocument/2006/relationships/printerSettings" Target="printerSettings/printerSettings1.bin"/><Relationship Id="rId81" Type="http://schemas.openxmlformats.org/officeDocument/2006/relationships/presProps" Target="presProps.xml"/><Relationship Id="rId3" Type="http://schemas.openxmlformats.org/officeDocument/2006/relationships/slideMaster" Target="slideMasters/slideMaster3.xml"/><Relationship Id="rId23" Type="http://schemas.openxmlformats.org/officeDocument/2006/relationships/slide" Target="slides/slide20.xml"/><Relationship Id="rId61" Type="http://schemas.openxmlformats.org/officeDocument/2006/relationships/slide" Target="slides/slide58.xml"/><Relationship Id="rId53" Type="http://schemas.openxmlformats.org/officeDocument/2006/relationships/slide" Target="slides/slide50.xml"/><Relationship Id="rId84" Type="http://schemas.openxmlformats.org/officeDocument/2006/relationships/tableStyles" Target="tableStyles.xml"/><Relationship Id="rId26" Type="http://schemas.openxmlformats.org/officeDocument/2006/relationships/slide" Target="slides/slide23.xml"/><Relationship Id="rId30" Type="http://schemas.openxmlformats.org/officeDocument/2006/relationships/slide" Target="slides/slide27.xml"/><Relationship Id="rId11" Type="http://schemas.openxmlformats.org/officeDocument/2006/relationships/slide" Target="slides/slide8.xml"/><Relationship Id="rId68" Type="http://schemas.openxmlformats.org/officeDocument/2006/relationships/slide" Target="slides/slide65.xml"/><Relationship Id="rId29" Type="http://schemas.openxmlformats.org/officeDocument/2006/relationships/slide" Target="slides/slide26.xml"/><Relationship Id="rId16" Type="http://schemas.openxmlformats.org/officeDocument/2006/relationships/slide" Target="slides/slide13.xml"/><Relationship Id="rId33" Type="http://schemas.openxmlformats.org/officeDocument/2006/relationships/slide" Target="slides/slide30.xml"/><Relationship Id="rId83" Type="http://schemas.openxmlformats.org/officeDocument/2006/relationships/theme" Target="theme/theme1.xml"/><Relationship Id="rId41" Type="http://schemas.openxmlformats.org/officeDocument/2006/relationships/slide" Target="slides/slide38.xml"/><Relationship Id="rId5" Type="http://schemas.openxmlformats.org/officeDocument/2006/relationships/slide" Target="slides/slide2.xml"/><Relationship Id="rId15" Type="http://schemas.openxmlformats.org/officeDocument/2006/relationships/slide" Target="slides/slide12.xml"/><Relationship Id="rId78" Type="http://schemas.openxmlformats.org/officeDocument/2006/relationships/slide" Target="slides/slide75.xml"/><Relationship Id="rId22" Type="http://schemas.openxmlformats.org/officeDocument/2006/relationships/slide" Target="slides/slide19.xml"/><Relationship Id="rId21"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D5F9F-C5FD-4371-A64B-44426E5C74E1}" type="datetimeFigureOut">
              <a:rPr lang="en-GB" smtClean="0"/>
              <a:pPr/>
              <a:t>7/26/12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9376A0-33C9-4114-ABDD-E1B3A59A7A97}" type="slidenum">
              <a:rPr lang="en-GB" smtClean="0"/>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82951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US" smtClean="0"/>
              <a:t>Click to edit Master title style</a:t>
            </a:r>
            <a:endParaRPr lang="en-GB" smtClean="0"/>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US" smtClean="0"/>
              <a:t>Click to edit Master subtitle style</a:t>
            </a:r>
            <a:endParaRPr lang="en-GB" smtClean="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US" smtClean="0"/>
              <a:t>Click to edit Master title style</a:t>
            </a:r>
            <a:endParaRPr lang="en-GB"/>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US" smtClean="0"/>
              <a:t>Click to edit Master subtitle style</a:t>
            </a:r>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2_Blank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304800"/>
            <a:ext cx="8424862" cy="1143000"/>
          </a:xfrm>
        </p:spPr>
        <p:txBody>
          <a:bodyPr/>
          <a:lstStyle>
            <a:lvl1pPr>
              <a:defRPr sz="4800">
                <a:solidFill>
                  <a:srgbClr val="97D0ED"/>
                </a:solidFill>
              </a:defRPr>
            </a:lvl1pPr>
          </a:lstStyle>
          <a:p>
            <a:r>
              <a:rPr lang="en-US" dirty="0" smtClean="0"/>
              <a:t>Click to edit Master title style</a:t>
            </a:r>
            <a:endParaRPr lang="en-GB" dirty="0"/>
          </a:p>
        </p:txBody>
      </p:sp>
      <p:sp>
        <p:nvSpPr>
          <p:cNvPr id="7171" name="Rectangle 3"/>
          <p:cNvSpPr>
            <a:spLocks noGrp="1" noChangeArrowheads="1"/>
          </p:cNvSpPr>
          <p:nvPr>
            <p:ph type="subTitle" idx="1"/>
          </p:nvPr>
        </p:nvSpPr>
        <p:spPr>
          <a:xfrm>
            <a:off x="338138" y="1743456"/>
            <a:ext cx="8424862" cy="4145280"/>
          </a:xfrm>
        </p:spPr>
        <p:txBody>
          <a:bodyPr/>
          <a:lstStyle>
            <a:lvl1pPr marL="0" indent="0">
              <a:buFont typeface="Wingdings" pitchFamily="2" charset="2"/>
              <a:buNone/>
              <a:defRPr/>
            </a:lvl1pPr>
          </a:lstStyle>
          <a:p>
            <a:r>
              <a:rPr lang="en-US" dirty="0" smtClean="0"/>
              <a:t>Click to edit Master subtitle style</a:t>
            </a:r>
            <a:endParaRPr lang="en-GB"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53D7F-774B-6A41-8E25-FDF97AE05059}" type="datetimeFigureOut">
              <a:rPr lang="en-US" smtClean="0"/>
              <a:pPr/>
              <a:t>7/26/12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229E306-0534-6341-8F69-D6C7D6ADAD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GB" dirty="0"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rgbClr val="99D1E5"/>
              </a:buClr>
              <a:buFont typeface="Wingdings" charset="2"/>
              <a:buChar char="§"/>
              <a:defRPr>
                <a:solidFill>
                  <a:srgbClr val="17375E"/>
                </a:solidFill>
              </a:defRPr>
            </a:lvl1pPr>
            <a:lvl2pPr>
              <a:buClr>
                <a:srgbClr val="99D1E5"/>
              </a:buClr>
              <a:defRPr>
                <a:solidFill>
                  <a:srgbClr val="17375E"/>
                </a:solidFill>
              </a:defRPr>
            </a:lvl2pPr>
            <a:lvl3pPr marL="1143000" indent="-228600">
              <a:buClr>
                <a:srgbClr val="99D1E5"/>
              </a:buClr>
              <a:buFont typeface="Arial"/>
              <a:buChar char="•"/>
              <a:defRPr>
                <a:solidFill>
                  <a:srgbClr val="17375E"/>
                </a:solidFill>
              </a:defRPr>
            </a:lvl3pPr>
            <a:lvl4pPr>
              <a:buClr>
                <a:srgbClr val="99D1E5"/>
              </a:buClr>
              <a:defRPr>
                <a:solidFill>
                  <a:srgbClr val="17375E"/>
                </a:solidFill>
              </a:defRPr>
            </a:lvl4pPr>
            <a:lvl5pPr>
              <a:buClr>
                <a:srgbClr val="99D1E5"/>
              </a:buClr>
              <a:defRPr>
                <a:solidFill>
                  <a:srgbClr val="17375E"/>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3" Type="http://schemas.openxmlformats.org/officeDocument/2006/relationships/image" Target="../media/image1.png"/><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3" Type="http://schemas.openxmlformats.org/officeDocument/2006/relationships/image" Target="../media/image1.png"/><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GB" smtClean="0"/>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Only using bullet points</a:t>
            </a:r>
          </a:p>
          <a:p>
            <a:pPr lvl="1"/>
            <a:r>
              <a:rPr lang="en-GB" dirty="0" smtClean="0"/>
              <a:t>when we have something</a:t>
            </a:r>
          </a:p>
          <a:p>
            <a:pPr lvl="1"/>
            <a:r>
              <a:rPr lang="en-GB" dirty="0" smtClean="0"/>
              <a:t>that needs to </a:t>
            </a:r>
          </a:p>
          <a:p>
            <a:pPr lvl="1"/>
            <a:r>
              <a:rPr lang="en-GB" dirty="0" smtClean="0"/>
              <a:t>be in a </a:t>
            </a:r>
          </a:p>
          <a:p>
            <a:pPr lvl="1"/>
            <a:r>
              <a:rPr lang="en-GB" dirty="0" smtClean="0"/>
              <a:t>list</a:t>
            </a:r>
          </a:p>
          <a:p>
            <a:pPr lvl="1"/>
            <a:endParaRPr lang="en-GB" dirty="0"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3" r:id="rId4"/>
  </p:sldLayoutIdLst>
  <p:transition>
    <p:fade/>
  </p:transition>
  <p:timing>
    <p:tnLst>
      <p:par>
        <p:cTn id="1" dur="indefinite" restart="never" nodeType="tmRoot"/>
      </p:par>
    </p:tnLst>
  </p:timing>
  <p:txStyles>
    <p:titleStyle>
      <a:lvl1pPr algn="l" rtl="0" eaLnBrk="1" fontAlgn="base" hangingPunct="1">
        <a:spcBef>
          <a:spcPct val="0"/>
        </a:spcBef>
        <a:spcAft>
          <a:spcPct val="0"/>
        </a:spcAft>
        <a:defRPr sz="4400">
          <a:solidFill>
            <a:srgbClr val="003A74"/>
          </a:solidFill>
          <a:latin typeface="Arial" charset="0"/>
          <a:ea typeface="+mj-ea"/>
          <a:cs typeface="+mj-cs"/>
        </a:defRPr>
      </a:lvl1pPr>
      <a:lvl2pPr algn="l" rtl="0" eaLnBrk="1" fontAlgn="base" hangingPunct="1">
        <a:spcBef>
          <a:spcPct val="0"/>
        </a:spcBef>
        <a:spcAft>
          <a:spcPct val="0"/>
        </a:spcAft>
        <a:defRPr sz="4400">
          <a:solidFill>
            <a:srgbClr val="003A74"/>
          </a:solidFill>
          <a:latin typeface="Arial" charset="0"/>
          <a:ea typeface="MS PGothic" pitchFamily="34" charset="-128"/>
        </a:defRPr>
      </a:lvl2pPr>
      <a:lvl3pPr algn="l" rtl="0" eaLnBrk="1" fontAlgn="base" hangingPunct="1">
        <a:spcBef>
          <a:spcPct val="0"/>
        </a:spcBef>
        <a:spcAft>
          <a:spcPct val="0"/>
        </a:spcAft>
        <a:defRPr sz="4400">
          <a:solidFill>
            <a:srgbClr val="003A74"/>
          </a:solidFill>
          <a:latin typeface="Arial" charset="0"/>
          <a:ea typeface="MS PGothic" pitchFamily="34" charset="-128"/>
        </a:defRPr>
      </a:lvl3pPr>
      <a:lvl4pPr algn="l" rtl="0" eaLnBrk="1" fontAlgn="base" hangingPunct="1">
        <a:spcBef>
          <a:spcPct val="0"/>
        </a:spcBef>
        <a:spcAft>
          <a:spcPct val="0"/>
        </a:spcAft>
        <a:defRPr sz="4400">
          <a:solidFill>
            <a:srgbClr val="003A74"/>
          </a:solidFill>
          <a:latin typeface="Arial" charset="0"/>
          <a:ea typeface="MS PGothic" pitchFamily="34" charset="-128"/>
        </a:defRPr>
      </a:lvl4pPr>
      <a:lvl5pPr algn="l" rtl="0" eaLnBrk="1" fontAlgn="base" hangingPunct="1">
        <a:spcBef>
          <a:spcPct val="0"/>
        </a:spcBef>
        <a:spcAft>
          <a:spcPct val="0"/>
        </a:spcAft>
        <a:defRPr sz="4400">
          <a:solidFill>
            <a:srgbClr val="003A74"/>
          </a:solidFill>
          <a:latin typeface="Arial" charset="0"/>
          <a:ea typeface="MS PGothic" pitchFamily="34" charset="-128"/>
        </a:defRPr>
      </a:lvl5pPr>
      <a:lvl6pPr marL="457200" algn="l" rtl="0" eaLnBrk="1" fontAlgn="base" hangingPunct="1">
        <a:spcBef>
          <a:spcPct val="0"/>
        </a:spcBef>
        <a:spcAft>
          <a:spcPct val="0"/>
        </a:spcAft>
        <a:defRPr sz="4400">
          <a:solidFill>
            <a:schemeClr val="bg1"/>
          </a:solidFill>
          <a:latin typeface="Arial" charset="0"/>
          <a:ea typeface="MS PGothic" pitchFamily="34" charset="-128"/>
        </a:defRPr>
      </a:lvl6pPr>
      <a:lvl7pPr marL="914400" algn="l" rtl="0" eaLnBrk="1" fontAlgn="base" hangingPunct="1">
        <a:spcBef>
          <a:spcPct val="0"/>
        </a:spcBef>
        <a:spcAft>
          <a:spcPct val="0"/>
        </a:spcAft>
        <a:defRPr sz="4400">
          <a:solidFill>
            <a:schemeClr val="bg1"/>
          </a:solidFill>
          <a:latin typeface="Arial" charset="0"/>
          <a:ea typeface="MS PGothic" pitchFamily="34" charset="-128"/>
        </a:defRPr>
      </a:lvl7pPr>
      <a:lvl8pPr marL="1371600" algn="l" rtl="0" eaLnBrk="1" fontAlgn="base" hangingPunct="1">
        <a:spcBef>
          <a:spcPct val="0"/>
        </a:spcBef>
        <a:spcAft>
          <a:spcPct val="0"/>
        </a:spcAft>
        <a:defRPr sz="4400">
          <a:solidFill>
            <a:schemeClr val="bg1"/>
          </a:solidFill>
          <a:latin typeface="Arial" charset="0"/>
          <a:ea typeface="MS PGothic" pitchFamily="34" charset="-128"/>
        </a:defRPr>
      </a:lvl8pPr>
      <a:lvl9pPr marL="1828800" algn="l" rtl="0" eaLnBrk="1" fontAlgn="base" hangingPunct="1">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1" fontAlgn="base" hangingPunct="1">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1" fontAlgn="base" hangingPunct="1">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1" fontAlgn="base" hangingPunct="1">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1" fontAlgn="base" hangingPunct="1">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1" fontAlgn="base" hangingPunct="1">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0" descr="white logo clear background_cropped"/>
          <p:cNvPicPr>
            <a:picLocks noChangeAspect="1" noChangeArrowheads="1"/>
          </p:cNvPicPr>
          <p:nvPr userDrawn="1"/>
        </p:nvPicPr>
        <p:blipFill>
          <a:blip r:embed="rId3" cstate="print">
            <a:lum bright="-100000"/>
          </a:blip>
          <a:srcRect/>
          <a:stretch>
            <a:fillRect/>
          </a:stretch>
        </p:blipFill>
        <p:spPr bwMode="auto">
          <a:xfrm>
            <a:off x="263525" y="6335998"/>
            <a:ext cx="1944688"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Lst>
  <p:txStyles>
    <p:titleStyle>
      <a:lvl1pPr algn="ctr" defTabSz="457200" rtl="0" eaLnBrk="1" latinLnBrk="0" hangingPunct="1">
        <a:spcBef>
          <a:spcPct val="0"/>
        </a:spcBef>
        <a:buNone/>
        <a:defRPr sz="4800" kern="1200">
          <a:solidFill>
            <a:srgbClr val="9EC9DF"/>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0" descr="white logo clear background_cropped"/>
          <p:cNvPicPr>
            <a:picLocks noChangeAspect="1" noChangeArrowheads="1"/>
          </p:cNvPicPr>
          <p:nvPr userDrawn="1"/>
        </p:nvPicPr>
        <p:blipFill>
          <a:blip r:embed="rId3" cstate="print">
            <a:lum bright="-100000"/>
          </a:blip>
          <a:srcRect/>
          <a:stretch>
            <a:fillRect/>
          </a:stretch>
        </p:blipFill>
        <p:spPr bwMode="auto">
          <a:xfrm>
            <a:off x="263525" y="6335998"/>
            <a:ext cx="1944688"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8" r:id="rId1"/>
  </p:sldLayoutIdLst>
  <p:txStyles>
    <p:titleStyle>
      <a:lvl1pPr algn="l" defTabSz="457200" rtl="0" eaLnBrk="1" latinLnBrk="0" hangingPunct="1">
        <a:spcBef>
          <a:spcPct val="0"/>
        </a:spcBef>
        <a:buNone/>
        <a:defRPr sz="4400" kern="1200">
          <a:solidFill>
            <a:schemeClr val="tx2">
              <a:lumMod val="40000"/>
              <a:lumOff val="60000"/>
            </a:schemeClr>
          </a:solidFill>
          <a:latin typeface="+mj-lt"/>
          <a:ea typeface="+mj-ea"/>
          <a:cs typeface="+mj-cs"/>
        </a:defRPr>
      </a:lvl1pPr>
    </p:titleStyle>
    <p:bodyStyle>
      <a:lvl1pPr marL="342900" indent="-342900" algn="l" defTabSz="457200" rtl="0" eaLnBrk="1" latinLnBrk="0" hangingPunct="1">
        <a:spcBef>
          <a:spcPct val="20000"/>
        </a:spcBef>
        <a:buClr>
          <a:schemeClr val="tx2">
            <a:lumMod val="40000"/>
            <a:lumOff val="60000"/>
          </a:schemeClr>
        </a:buClr>
        <a:buFont typeface="Wingdings" charset="2"/>
        <a:buChar char="§"/>
        <a:defRPr sz="3200" kern="1200">
          <a:solidFill>
            <a:schemeClr val="tx2">
              <a:lumMod val="75000"/>
            </a:schemeClr>
          </a:solidFill>
          <a:latin typeface="+mn-lt"/>
          <a:ea typeface="+mn-ea"/>
          <a:cs typeface="+mn-cs"/>
        </a:defRPr>
      </a:lvl1pPr>
      <a:lvl2pPr marL="742950" indent="-285750" algn="l" defTabSz="457200" rtl="0" eaLnBrk="1" latinLnBrk="0" hangingPunct="1">
        <a:spcBef>
          <a:spcPts val="600"/>
        </a:spcBef>
        <a:spcAft>
          <a:spcPts val="600"/>
        </a:spcAft>
        <a:buClr>
          <a:schemeClr val="tx2">
            <a:lumMod val="40000"/>
            <a:lumOff val="60000"/>
          </a:schemeClr>
        </a:buClr>
        <a:buFont typeface="Arial"/>
        <a:buChar char="–"/>
        <a:defRPr sz="2800" kern="1200">
          <a:solidFill>
            <a:schemeClr val="tx2">
              <a:lumMod val="75000"/>
            </a:schemeClr>
          </a:solidFill>
          <a:latin typeface="+mn-lt"/>
          <a:ea typeface="+mn-ea"/>
          <a:cs typeface="+mn-cs"/>
        </a:defRPr>
      </a:lvl2pPr>
      <a:lvl3pPr marL="1143000" indent="-228600" algn="l" defTabSz="457200" rtl="0" eaLnBrk="1" latinLnBrk="0" hangingPunct="1">
        <a:spcBef>
          <a:spcPct val="20000"/>
        </a:spcBef>
        <a:buClr>
          <a:schemeClr val="tx2">
            <a:lumMod val="40000"/>
            <a:lumOff val="60000"/>
          </a:schemeClr>
        </a:buClr>
        <a:buFont typeface="Arial"/>
        <a:buChar char="•"/>
        <a:defRPr sz="2400" kern="1200">
          <a:solidFill>
            <a:schemeClr val="tx2">
              <a:lumMod val="75000"/>
            </a:schemeClr>
          </a:solidFill>
          <a:latin typeface="+mn-lt"/>
          <a:ea typeface="+mn-ea"/>
          <a:cs typeface="+mn-cs"/>
        </a:defRPr>
      </a:lvl3pPr>
      <a:lvl4pPr marL="1600200" indent="-228600" algn="l" defTabSz="457200" rtl="0" eaLnBrk="1" latinLnBrk="0" hangingPunct="1">
        <a:spcBef>
          <a:spcPct val="20000"/>
        </a:spcBef>
        <a:buClr>
          <a:schemeClr val="tx2">
            <a:lumMod val="40000"/>
            <a:lumOff val="60000"/>
          </a:schemeClr>
        </a:buClr>
        <a:buFont typeface="Arial"/>
        <a:buChar char="–"/>
        <a:defRPr sz="2000" kern="1200">
          <a:solidFill>
            <a:schemeClr val="tx2">
              <a:lumMod val="75000"/>
            </a:schemeClr>
          </a:solidFill>
          <a:latin typeface="+mn-lt"/>
          <a:ea typeface="+mn-ea"/>
          <a:cs typeface="+mn-cs"/>
        </a:defRPr>
      </a:lvl4pPr>
      <a:lvl5pPr marL="2057400" indent="-228600" algn="l" defTabSz="457200" rtl="0" eaLnBrk="1" latinLnBrk="0" hangingPunct="1">
        <a:spcBef>
          <a:spcPct val="20000"/>
        </a:spcBef>
        <a:buClr>
          <a:schemeClr val="tx2">
            <a:lumMod val="40000"/>
            <a:lumOff val="60000"/>
          </a:schemeClr>
        </a:buClr>
        <a:buFont typeface="Arial"/>
        <a:buChar char="»"/>
        <a:defRPr sz="2000" kern="1200">
          <a:solidFill>
            <a:schemeClr val="tx2">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4" Type="http://schemas.openxmlformats.org/officeDocument/2006/relationships/image" Target="../media/image6.emf"/><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emf"/><Relationship Id="rId5" Type="http://schemas.openxmlformats.org/officeDocument/2006/relationships/image" Target="../media/image7.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6" Type="http://schemas.openxmlformats.org/officeDocument/2006/relationships/image" Target="../media/image11.png"/><Relationship Id="rId4"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 Id="rId5"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image" Target="../media/image1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3"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3"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hyperlink" Target="http://www.chemcalc.org/" TargetMode="Externa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4"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2.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4" Type="http://schemas.openxmlformats.org/officeDocument/2006/relationships/image" Target="../media/image26.emf"/><Relationship Id="rId1" Type="http://schemas.openxmlformats.org/officeDocument/2006/relationships/slideLayout" Target="../slideLayouts/slideLayout6.xml"/><Relationship Id="rId2" Type="http://schemas.openxmlformats.org/officeDocument/2006/relationships/image" Target="../media/image24.emf"/><Relationship Id="rId3" Type="http://schemas.openxmlformats.org/officeDocument/2006/relationships/image" Target="../media/image25.e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When your chewing gum loses its flavour</a:t>
            </a:r>
            <a:endParaRPr lang="en-GB" dirty="0"/>
          </a:p>
        </p:txBody>
      </p:sp>
      <p:sp>
        <p:nvSpPr>
          <p:cNvPr id="3" name="Subtitle 2"/>
          <p:cNvSpPr>
            <a:spLocks noGrp="1"/>
          </p:cNvSpPr>
          <p:nvPr>
            <p:ph type="subTitle" idx="1"/>
          </p:nvPr>
        </p:nvSpPr>
        <p:spPr/>
        <p:txBody>
          <a:bodyPr/>
          <a:lstStyle/>
          <a:p>
            <a:r>
              <a:rPr lang="en-GB" dirty="0" smtClean="0"/>
              <a:t>A Context/Problem Based Learning resource in analytical chemistry </a:t>
            </a:r>
            <a:endParaRPr lang="en-GB"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008496"/>
            <a:ext cx="8424862" cy="4021243"/>
          </a:xfrm>
        </p:spPr>
        <p:txBody>
          <a:bodyPr>
            <a:noAutofit/>
          </a:bodyPr>
          <a:lstStyle/>
          <a:p>
            <a:r>
              <a:rPr lang="en-US" sz="2400" b="1" dirty="0" smtClean="0"/>
              <a:t>3 b. </a:t>
            </a:r>
          </a:p>
          <a:p>
            <a:pPr marL="741600" lvl="1" indent="0">
              <a:lnSpc>
                <a:spcPct val="120000"/>
              </a:lnSpc>
              <a:buNone/>
            </a:pPr>
            <a:r>
              <a:rPr lang="en-US" sz="2000" dirty="0" err="1" smtClean="0"/>
              <a:t>Polyvinylacetate</a:t>
            </a:r>
            <a:r>
              <a:rPr lang="en-US" sz="2000" dirty="0" smtClean="0"/>
              <a:t> (PVA, better abbreviated </a:t>
            </a:r>
            <a:r>
              <a:rPr lang="en-US" sz="2000" dirty="0" err="1" smtClean="0"/>
              <a:t>PVAc</a:t>
            </a:r>
            <a:r>
              <a:rPr lang="en-US" sz="2000" dirty="0" smtClean="0"/>
              <a:t> to differentiate from </a:t>
            </a:r>
            <a:r>
              <a:rPr lang="en-US" sz="2000" dirty="0" err="1" smtClean="0"/>
              <a:t>polyvinylalcohol</a:t>
            </a:r>
            <a:r>
              <a:rPr lang="en-US" sz="2000" dirty="0" smtClean="0"/>
              <a:t>) forms 15-40% of chewing gum and global production is over 45,000 </a:t>
            </a:r>
            <a:r>
              <a:rPr lang="en-US" sz="2000" dirty="0" err="1" smtClean="0"/>
              <a:t>tonnes</a:t>
            </a:r>
            <a:r>
              <a:rPr lang="en-US" sz="2000" dirty="0" smtClean="0"/>
              <a:t> annually</a:t>
            </a:r>
            <a:r>
              <a:rPr lang="en-US" sz="2000" baseline="30000" dirty="0" smtClean="0"/>
              <a:t>3</a:t>
            </a:r>
            <a:r>
              <a:rPr lang="en-US" sz="2000" dirty="0" smtClean="0"/>
              <a:t>.</a:t>
            </a:r>
          </a:p>
          <a:p>
            <a:pPr marL="741600" lvl="1" indent="0">
              <a:lnSpc>
                <a:spcPct val="120000"/>
              </a:lnSpc>
              <a:buNone/>
            </a:pPr>
            <a:endParaRPr lang="en-US" sz="2000" dirty="0" smtClean="0"/>
          </a:p>
          <a:p>
            <a:pPr marL="741600" lvl="1" indent="0">
              <a:lnSpc>
                <a:spcPct val="120000"/>
              </a:lnSpc>
              <a:buNone/>
            </a:pPr>
            <a:r>
              <a:rPr lang="en-US" sz="2000" dirty="0" err="1" smtClean="0"/>
              <a:t>PVAc</a:t>
            </a:r>
            <a:r>
              <a:rPr lang="en-US" sz="2000" dirty="0" smtClean="0"/>
              <a:t> is a food grade vinyl acetate </a:t>
            </a:r>
            <a:r>
              <a:rPr lang="en-US" sz="2000" dirty="0" err="1" smtClean="0"/>
              <a:t>homopolymer</a:t>
            </a:r>
            <a:r>
              <a:rPr lang="en-US" sz="2000" dirty="0" smtClean="0"/>
              <a:t> in solid form. It is a thermoplastic and transparent, </a:t>
            </a:r>
            <a:r>
              <a:rPr lang="en-US" sz="2000" dirty="0" err="1" smtClean="0"/>
              <a:t>colourless</a:t>
            </a:r>
            <a:r>
              <a:rPr lang="en-US" sz="2000" dirty="0" smtClean="0"/>
              <a:t>, tasteless and odourless</a:t>
            </a:r>
            <a:r>
              <a:rPr lang="en-US" sz="2000" baseline="30000" dirty="0" smtClean="0"/>
              <a:t>4</a:t>
            </a:r>
            <a:r>
              <a:rPr lang="en-US" sz="2000" dirty="0" smtClean="0"/>
              <a:t>.</a:t>
            </a:r>
          </a:p>
          <a:p>
            <a:pPr marL="741600" lvl="1" indent="0">
              <a:lnSpc>
                <a:spcPct val="120000"/>
              </a:lnSpc>
              <a:buNone/>
            </a:pPr>
            <a:endParaRPr lang="en-US" sz="2000" dirty="0" smtClean="0"/>
          </a:p>
          <a:p>
            <a:pPr>
              <a:buNone/>
            </a:pPr>
            <a:endParaRPr lang="en-US" sz="2000" dirty="0" smtClean="0"/>
          </a:p>
          <a:p>
            <a:pPr lvl="1">
              <a:buNone/>
            </a:pPr>
            <a:r>
              <a:rPr lang="en-US" sz="1400" baseline="30000" dirty="0" smtClean="0"/>
              <a:t>3.  </a:t>
            </a:r>
            <a:r>
              <a:rPr lang="en-US" sz="1400" i="1" dirty="0" smtClean="0"/>
              <a:t>Business Standard </a:t>
            </a:r>
            <a:r>
              <a:rPr lang="en-US" sz="1400" dirty="0" smtClean="0"/>
              <a:t> October 12</a:t>
            </a:r>
            <a:r>
              <a:rPr lang="en-US" sz="1400" baseline="30000" dirty="0" smtClean="0"/>
              <a:t>th</a:t>
            </a:r>
            <a:r>
              <a:rPr lang="en-US" sz="1400" dirty="0" smtClean="0"/>
              <a:t> 2004.</a:t>
            </a:r>
            <a:endParaRPr lang="en-US" sz="1400" i="1" dirty="0" smtClean="0"/>
          </a:p>
          <a:p>
            <a:pPr lvl="1">
              <a:buNone/>
            </a:pPr>
            <a:r>
              <a:rPr lang="en-US" sz="1400" baseline="30000" dirty="0" smtClean="0"/>
              <a:t>4.  </a:t>
            </a:r>
            <a:r>
              <a:rPr lang="en-US" sz="1400" dirty="0" smtClean="0"/>
              <a:t>www.wacker.com (accessed 18.Nov 2011)</a:t>
            </a:r>
          </a:p>
          <a:p>
            <a:pPr>
              <a:buNone/>
            </a:pPr>
            <a:r>
              <a:rPr lang="en-US" dirty="0" smtClean="0"/>
              <a:t>	</a:t>
            </a:r>
            <a:endParaRPr lang="en-US" dirty="0"/>
          </a:p>
        </p:txBody>
      </p:sp>
      <p:pic>
        <p:nvPicPr>
          <p:cNvPr id="5" name="Picture 4"/>
          <p:cNvPicPr>
            <a:picLocks noChangeAspect="1"/>
          </p:cNvPicPr>
          <p:nvPr/>
        </p:nvPicPr>
        <p:blipFill>
          <a:blip r:embed="rId3"/>
          <a:stretch>
            <a:fillRect/>
          </a:stretch>
        </p:blipFill>
        <p:spPr>
          <a:xfrm>
            <a:off x="3592481" y="377075"/>
            <a:ext cx="2419872" cy="134691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9" name="Rectangle 8"/>
          <p:cNvSpPr/>
          <p:nvPr/>
        </p:nvSpPr>
        <p:spPr>
          <a:xfrm>
            <a:off x="3510538" y="1885385"/>
            <a:ext cx="3372427" cy="246221"/>
          </a:xfrm>
          <a:prstGeom prst="rect">
            <a:avLst/>
          </a:prstGeom>
        </p:spPr>
        <p:txBody>
          <a:bodyPr wrap="square">
            <a:spAutoFit/>
          </a:bodyPr>
          <a:lstStyle/>
          <a:p>
            <a:r>
              <a:rPr lang="en-US" sz="1000" dirty="0" smtClean="0">
                <a:latin typeface="Arial"/>
                <a:cs typeface="Arial"/>
              </a:rPr>
              <a:t>Food grade </a:t>
            </a:r>
            <a:r>
              <a:rPr lang="en-US" sz="1000" dirty="0" err="1" smtClean="0">
                <a:latin typeface="Arial"/>
                <a:cs typeface="Arial"/>
              </a:rPr>
              <a:t>PVAc</a:t>
            </a:r>
            <a:r>
              <a:rPr lang="en-US" sz="1000" dirty="0" smtClean="0">
                <a:latin typeface="Arial"/>
                <a:cs typeface="Arial"/>
              </a:rPr>
              <a:t>  http://upimage.ec21.com</a:t>
            </a:r>
            <a:endParaRPr lang="en-US" sz="1000" dirty="0">
              <a:latin typeface="Arial"/>
              <a:cs typeface="Aria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061504"/>
            <a:ext cx="8424862" cy="2483987"/>
          </a:xfrm>
        </p:spPr>
        <p:txBody>
          <a:bodyPr anchor="t">
            <a:noAutofit/>
          </a:bodyPr>
          <a:lstStyle/>
          <a:p>
            <a:r>
              <a:rPr lang="en-US" sz="2400" b="1" dirty="0" smtClean="0"/>
              <a:t>3 b. </a:t>
            </a:r>
          </a:p>
          <a:p>
            <a:pPr marL="741600" lvl="1" indent="0">
              <a:lnSpc>
                <a:spcPct val="120000"/>
              </a:lnSpc>
              <a:buNone/>
            </a:pPr>
            <a:r>
              <a:rPr lang="en-US" sz="2000" dirty="0" smtClean="0"/>
              <a:t>A typical </a:t>
            </a:r>
            <a:r>
              <a:rPr lang="en-US" sz="2000" dirty="0" err="1" smtClean="0"/>
              <a:t>PVAc</a:t>
            </a:r>
            <a:r>
              <a:rPr lang="en-US" sz="2000" dirty="0" smtClean="0"/>
              <a:t> product</a:t>
            </a:r>
            <a:r>
              <a:rPr lang="en-US" sz="2000" baseline="30000" dirty="0" smtClean="0"/>
              <a:t>4</a:t>
            </a:r>
            <a:r>
              <a:rPr lang="en-US" sz="2000" dirty="0" smtClean="0"/>
              <a:t> has a bulk density of 750 kg m</a:t>
            </a:r>
            <a:r>
              <a:rPr lang="en-US" sz="2000" baseline="30000" dirty="0" smtClean="0"/>
              <a:t>-3</a:t>
            </a:r>
            <a:r>
              <a:rPr lang="en-US" sz="2000" dirty="0" smtClean="0"/>
              <a:t>, polymer density of 1.17 g cm</a:t>
            </a:r>
            <a:r>
              <a:rPr lang="en-US" sz="2000" baseline="30000" dirty="0" smtClean="0"/>
              <a:t>-3</a:t>
            </a:r>
            <a:r>
              <a:rPr lang="en-US" sz="2000" dirty="0" smtClean="0"/>
              <a:t> and contains &lt; 5.0 parts per million residual vinyl acetate monomer.</a:t>
            </a:r>
          </a:p>
          <a:p>
            <a:pPr marL="741600" lvl="1" indent="0">
              <a:lnSpc>
                <a:spcPct val="120000"/>
              </a:lnSpc>
              <a:buNone/>
            </a:pPr>
            <a:r>
              <a:rPr lang="en-US" sz="2000" dirty="0" smtClean="0"/>
              <a:t>A more flexible form is a copolymer with vinyl </a:t>
            </a:r>
            <a:r>
              <a:rPr lang="en-US" sz="2000" dirty="0" err="1" smtClean="0"/>
              <a:t>laurate</a:t>
            </a:r>
            <a:r>
              <a:rPr lang="en-US" sz="2000" dirty="0" smtClean="0"/>
              <a:t>.</a:t>
            </a:r>
          </a:p>
          <a:p>
            <a:pPr>
              <a:buNone/>
            </a:pPr>
            <a:endParaRPr lang="en-US" sz="2000" dirty="0" smtClean="0"/>
          </a:p>
          <a:p>
            <a:pPr marL="741600" lvl="1" indent="0">
              <a:lnSpc>
                <a:spcPct val="120000"/>
              </a:lnSpc>
              <a:buNone/>
            </a:pPr>
            <a:r>
              <a:rPr lang="en-US" dirty="0" smtClean="0"/>
              <a:t>	</a:t>
            </a:r>
            <a:r>
              <a:rPr lang="en-US" sz="1500" baseline="30000" dirty="0" smtClean="0"/>
              <a:t>4.  </a:t>
            </a:r>
            <a:r>
              <a:rPr lang="en-US" sz="1500" dirty="0" smtClean="0"/>
              <a:t>www.wacker.com (accessed 18.Nov 2011)</a:t>
            </a:r>
          </a:p>
          <a:p>
            <a:pPr>
              <a:buNone/>
            </a:pPr>
            <a:endParaRPr lang="en-US" dirty="0"/>
          </a:p>
        </p:txBody>
      </p:sp>
      <p:pic>
        <p:nvPicPr>
          <p:cNvPr id="6" name="Picture 5"/>
          <p:cNvPicPr>
            <a:picLocks noChangeAspect="1"/>
          </p:cNvPicPr>
          <p:nvPr/>
        </p:nvPicPr>
        <p:blipFill>
          <a:blip r:embed="rId3"/>
          <a:stretch>
            <a:fillRect/>
          </a:stretch>
        </p:blipFill>
        <p:spPr>
          <a:xfrm>
            <a:off x="3592481" y="377075"/>
            <a:ext cx="2419872" cy="134691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7" name="Rectangle 6"/>
          <p:cNvSpPr/>
          <p:nvPr/>
        </p:nvSpPr>
        <p:spPr>
          <a:xfrm>
            <a:off x="3510538" y="1885385"/>
            <a:ext cx="3372427" cy="246221"/>
          </a:xfrm>
          <a:prstGeom prst="rect">
            <a:avLst/>
          </a:prstGeom>
        </p:spPr>
        <p:txBody>
          <a:bodyPr wrap="square">
            <a:spAutoFit/>
          </a:bodyPr>
          <a:lstStyle/>
          <a:p>
            <a:r>
              <a:rPr lang="en-US" sz="1000" dirty="0" smtClean="0">
                <a:latin typeface="Arial"/>
                <a:cs typeface="Arial"/>
              </a:rPr>
              <a:t>Food grade </a:t>
            </a:r>
            <a:r>
              <a:rPr lang="en-US" sz="1000" dirty="0" err="1" smtClean="0">
                <a:latin typeface="Arial"/>
                <a:cs typeface="Arial"/>
              </a:rPr>
              <a:t>PVAc</a:t>
            </a:r>
            <a:r>
              <a:rPr lang="en-US" sz="1000" dirty="0" smtClean="0">
                <a:latin typeface="Arial"/>
                <a:cs typeface="Arial"/>
              </a:rPr>
              <a:t>  http://upimage.ec21.com</a:t>
            </a:r>
            <a:endParaRPr lang="en-US" sz="1000" dirty="0">
              <a:latin typeface="Arial"/>
              <a:cs typeface="Aria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lstStyle/>
          <a:p>
            <a:pPr marL="514350" indent="-514350">
              <a:buFont typeface="+mj-lt"/>
              <a:buAutoNum type="arabicPeriod" startAt="4"/>
            </a:pPr>
            <a:r>
              <a:rPr lang="en-US" i="1" dirty="0" smtClean="0"/>
              <a:t>Which is the correct chemical structure for the monomer, vinyl acetate?</a:t>
            </a:r>
          </a:p>
          <a:p>
            <a:pPr marL="971550" lvl="1" indent="-514350">
              <a:lnSpc>
                <a:spcPct val="250000"/>
              </a:lnSpc>
              <a:buFont typeface="Wingdings" pitchFamily="2" charset="2"/>
              <a:buAutoNum type="alphaLcPeriod"/>
            </a:pPr>
            <a:r>
              <a:rPr lang="en-US" i="1" dirty="0" smtClean="0"/>
              <a:t>	</a:t>
            </a:r>
            <a:endParaRPr lang="en-US" dirty="0" smtClean="0"/>
          </a:p>
          <a:p>
            <a:pPr marL="971550" lvl="1" indent="-514350">
              <a:lnSpc>
                <a:spcPct val="250000"/>
              </a:lnSpc>
              <a:buFont typeface="Wingdings" pitchFamily="2" charset="2"/>
              <a:buAutoNum type="alphaLcPeriod"/>
            </a:pPr>
            <a:r>
              <a:rPr lang="en-US" dirty="0" smtClean="0"/>
              <a:t>	</a:t>
            </a:r>
          </a:p>
          <a:p>
            <a:pPr marL="971550" lvl="1" indent="-514350">
              <a:lnSpc>
                <a:spcPct val="250000"/>
              </a:lnSpc>
              <a:buFont typeface="Wingdings" pitchFamily="2" charset="2"/>
              <a:buAutoNum type="alphaLcPeriod"/>
            </a:pPr>
            <a:r>
              <a:rPr lang="en-US" dirty="0" smtClean="0"/>
              <a:t>	</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662807" y="3004788"/>
            <a:ext cx="1416050" cy="90011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67607" y="4087781"/>
            <a:ext cx="1111250" cy="79375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15207" y="5082286"/>
            <a:ext cx="1416050" cy="80645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542999" y="5485167"/>
            <a:ext cx="8424862" cy="463831"/>
          </a:xfrm>
        </p:spPr>
        <p:txBody>
          <a:bodyPr>
            <a:noAutofit/>
          </a:bodyPr>
          <a:lstStyle/>
          <a:p>
            <a:pPr>
              <a:buNone/>
            </a:pPr>
            <a:r>
              <a:rPr lang="en-GB" sz="1200" baseline="30000" dirty="0" smtClean="0"/>
              <a:t>5 </a:t>
            </a:r>
            <a:r>
              <a:rPr lang="en-GB" sz="1200" dirty="0" smtClean="0"/>
              <a:t>ec.europa.eu/health/archive/</a:t>
            </a:r>
            <a:r>
              <a:rPr lang="en-GB" sz="1200" dirty="0" err="1" smtClean="0"/>
              <a:t>ph_risk</a:t>
            </a:r>
            <a:r>
              <a:rPr lang="en-GB" sz="1200" dirty="0" smtClean="0"/>
              <a:t>/committees/.../scher_o_108.pdf accessed 26.11.11</a:t>
            </a:r>
          </a:p>
          <a:p>
            <a:pPr>
              <a:buNone/>
            </a:pPr>
            <a:r>
              <a:rPr lang="en-GB" sz="1200" baseline="30000" dirty="0" smtClean="0"/>
              <a:t>6</a:t>
            </a:r>
            <a:r>
              <a:rPr lang="en-GB" sz="1200" dirty="0" smtClean="0"/>
              <a:t>www.ec.gc.ca/</a:t>
            </a:r>
            <a:r>
              <a:rPr lang="en-GB" sz="1200" dirty="0" err="1" smtClean="0"/>
              <a:t>ese-ees</a:t>
            </a:r>
            <a:r>
              <a:rPr lang="en-GB" sz="1200" dirty="0" smtClean="0"/>
              <a:t>/59EC93F6-2C5D-42B4-BB09-EB198C44788D/batch2_108-05-4_pc_en.pdf accessed 26.11.11</a:t>
            </a:r>
            <a:endParaRPr lang="en-GB" sz="1200" baseline="30000" dirty="0" smtClean="0"/>
          </a:p>
        </p:txBody>
      </p:sp>
      <p:sp>
        <p:nvSpPr>
          <p:cNvPr id="5" name="Content Placeholder 2"/>
          <p:cNvSpPr txBox="1">
            <a:spLocks/>
          </p:cNvSpPr>
          <p:nvPr/>
        </p:nvSpPr>
        <p:spPr bwMode="auto">
          <a:xfrm>
            <a:off x="490538" y="1448071"/>
            <a:ext cx="8424862" cy="42009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7500" lnSpcReduction="20000"/>
          </a:bodyPr>
          <a:lstStyle/>
          <a:p>
            <a:pPr marL="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5900" b="1" i="0" u="none" strike="noStrike" kern="0" cap="none" spc="0" normalizeH="0" baseline="0" noProof="0" dirty="0" smtClean="0">
                <a:ln>
                  <a:noFill/>
                </a:ln>
                <a:solidFill>
                  <a:srgbClr val="003A74"/>
                </a:solidFill>
                <a:effectLst/>
                <a:uLnTx/>
                <a:uFillTx/>
                <a:latin typeface="Arial" charset="0"/>
                <a:ea typeface="+mn-ea"/>
                <a:cs typeface="+mn-cs"/>
              </a:rPr>
              <a:t>4</a:t>
            </a:r>
            <a:r>
              <a:rPr kumimoji="0" lang="en-GB" sz="5900" b="1" i="0" u="none" strike="noStrike" kern="0" cap="none" spc="0" normalizeH="0" noProof="0" dirty="0" smtClean="0">
                <a:ln>
                  <a:noFill/>
                </a:ln>
                <a:solidFill>
                  <a:srgbClr val="003A74"/>
                </a:solidFill>
                <a:effectLst/>
                <a:uLnTx/>
                <a:uFillTx/>
                <a:latin typeface="Arial" charset="0"/>
                <a:ea typeface="+mn-ea"/>
                <a:cs typeface="+mn-cs"/>
              </a:rPr>
              <a:t> </a:t>
            </a:r>
            <a:r>
              <a:rPr kumimoji="0" lang="en-GB" sz="5900" b="1" i="0" u="none" strike="noStrike" kern="0" cap="none" spc="0" normalizeH="0" baseline="0" noProof="0" dirty="0" smtClean="0">
                <a:ln>
                  <a:noFill/>
                </a:ln>
                <a:solidFill>
                  <a:srgbClr val="003A74"/>
                </a:solidFill>
                <a:effectLst/>
                <a:uLnTx/>
                <a:uFillTx/>
                <a:latin typeface="Arial" charset="0"/>
                <a:ea typeface="+mn-ea"/>
                <a:cs typeface="+mn-cs"/>
              </a:rPr>
              <a:t>c.</a:t>
            </a:r>
          </a:p>
          <a:p>
            <a:pPr marL="74160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Traces of vinyl acetate (VA) monomer may survive the polymerisation to PVAc</a:t>
            </a:r>
            <a:r>
              <a:rPr kumimoji="0" lang="en-GB" sz="3800" b="0" i="0" u="none" strike="noStrike" kern="0" cap="none" spc="0" normalizeH="0" baseline="30000" noProof="0" dirty="0" smtClean="0">
                <a:ln>
                  <a:noFill/>
                </a:ln>
                <a:solidFill>
                  <a:srgbClr val="003A74"/>
                </a:solidFill>
                <a:effectLst/>
                <a:uLnTx/>
                <a:uFillTx/>
                <a:latin typeface="Arial" charset="0"/>
                <a:ea typeface="+mn-ea"/>
                <a:cs typeface="+mn-cs"/>
              </a:rPr>
              <a:t>4</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In humans VA is metabolised to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ethanal</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and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ethanoic</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acid.</a:t>
            </a:r>
            <a:b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br>
            <a:endParaRPr kumimoji="0" lang="en-GB" sz="3800" b="0" i="0" u="none" strike="noStrike" kern="0" cap="none" spc="0" normalizeH="0" baseline="0" noProof="0" dirty="0" smtClean="0">
              <a:ln>
                <a:noFill/>
              </a:ln>
              <a:solidFill>
                <a:srgbClr val="003A74"/>
              </a:solidFill>
              <a:effectLst/>
              <a:uLnTx/>
              <a:uFillTx/>
              <a:latin typeface="Arial" charset="0"/>
              <a:ea typeface="+mn-ea"/>
              <a:cs typeface="+mn-cs"/>
            </a:endParaRPr>
          </a:p>
          <a:p>
            <a:pPr marL="74160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Some concerns have been raised about the health effects of VA partly because of the effects of ethanal</a:t>
            </a:r>
            <a:r>
              <a:rPr kumimoji="0" lang="en-GB" sz="3800" b="0" i="0" u="none" strike="noStrike" kern="0" cap="none" spc="0" normalizeH="0" baseline="30000" noProof="0" dirty="0" smtClean="0">
                <a:ln>
                  <a:noFill/>
                </a:ln>
                <a:solidFill>
                  <a:srgbClr val="003A74"/>
                </a:solidFill>
                <a:effectLst/>
                <a:uLnTx/>
                <a:uFillTx/>
                <a:latin typeface="Arial" charset="0"/>
                <a:ea typeface="+mn-ea"/>
                <a:cs typeface="+mn-cs"/>
              </a:rPr>
              <a:t>5</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The EU Scientific Committee on Health and Environmental Risks, Risk Assessment Report on Vinyl acetate  Human Health Part   CAS No.: 108-05-4 EINECS No.: 203-545-4  adopted the opinion on 17 November 2008 that the carcinogenic potential of VA is expressed only when tissue exposure to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ethanal</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is high and when cellular proliferation is simultaneously elevated</a:t>
            </a:r>
            <a:r>
              <a:rPr kumimoji="0" lang="en-GB" sz="4200" b="0" i="0" u="none" strike="noStrike" kern="0" cap="none" spc="0" normalizeH="0" baseline="0" noProof="0" dirty="0" smtClean="0">
                <a:ln>
                  <a:noFill/>
                </a:ln>
                <a:solidFill>
                  <a:srgbClr val="003A74"/>
                </a:solidFill>
                <a:effectLst/>
                <a:uLnTx/>
                <a:uFillTx/>
                <a:latin typeface="Arial" charset="0"/>
                <a:ea typeface="+mn-ea"/>
                <a:cs typeface="+mn-cs"/>
              </a:rPr>
              <a:t>. </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487090" y="1377945"/>
            <a:ext cx="8424862" cy="4750108"/>
          </a:xfrm>
        </p:spPr>
        <p:txBody>
          <a:bodyPr anchor="t">
            <a:noAutofit/>
          </a:bodyPr>
          <a:lstStyle/>
          <a:p>
            <a:pPr>
              <a:lnSpc>
                <a:spcPct val="120000"/>
              </a:lnSpc>
            </a:pPr>
            <a:r>
              <a:rPr lang="en-US" sz="2800" b="1" dirty="0" smtClean="0"/>
              <a:t>4 c.</a:t>
            </a:r>
          </a:p>
          <a:p>
            <a:pPr marL="741600">
              <a:spcBef>
                <a:spcPts val="600"/>
              </a:spcBef>
              <a:spcAft>
                <a:spcPts val="600"/>
              </a:spcAft>
            </a:pPr>
            <a:r>
              <a:rPr lang="en-GB" sz="1800" dirty="0" smtClean="0"/>
              <a:t>This mode of action suggests that exposure levels, which do not increase intracellular concentrations of </a:t>
            </a:r>
            <a:r>
              <a:rPr lang="en-GB" sz="1800" dirty="0" err="1" smtClean="0"/>
              <a:t>ethanal</a:t>
            </a:r>
            <a:r>
              <a:rPr lang="en-GB" sz="1800" dirty="0" smtClean="0"/>
              <a:t> will not produce adverse cellular responses. </a:t>
            </a:r>
          </a:p>
          <a:p>
            <a:pPr marL="741600">
              <a:spcBef>
                <a:spcPts val="600"/>
              </a:spcBef>
              <a:spcAft>
                <a:spcPts val="600"/>
              </a:spcAft>
            </a:pPr>
            <a:r>
              <a:rPr lang="en-US" sz="1800" dirty="0" smtClean="0"/>
              <a:t>As long as the physiological buffering systems are operative no local carcinogenic effect by VA should be expected at the No Observed Adverse Effect Level for histological changes in respiratory rodent tissues of 50 parts per million. </a:t>
            </a:r>
          </a:p>
          <a:p>
            <a:pPr marL="741600">
              <a:spcBef>
                <a:spcPts val="600"/>
              </a:spcBef>
              <a:spcAft>
                <a:spcPts val="600"/>
              </a:spcAft>
            </a:pPr>
            <a:r>
              <a:rPr lang="en-US" sz="1800" dirty="0" smtClean="0">
                <a:solidFill>
                  <a:srgbClr val="002060"/>
                </a:solidFill>
              </a:rPr>
              <a:t>The opinions of the Scientific Committees present the views of the independent scientists who are members of the committees. They do not necessarily reflect the views of the European Commission.</a:t>
            </a:r>
          </a:p>
          <a:p>
            <a:pPr marL="741600">
              <a:spcBef>
                <a:spcPts val="600"/>
              </a:spcBef>
              <a:spcAft>
                <a:spcPts val="600"/>
              </a:spcAft>
            </a:pPr>
            <a:r>
              <a:rPr lang="en-US" sz="1800" dirty="0" smtClean="0"/>
              <a:t>Canadian authorities in 2009</a:t>
            </a:r>
            <a:r>
              <a:rPr lang="en-US" sz="1800" baseline="30000" dirty="0" smtClean="0"/>
              <a:t>6</a:t>
            </a:r>
            <a:r>
              <a:rPr lang="en-US" sz="1800" dirty="0" smtClean="0"/>
              <a:t> noted that the identified chronic oral Lowest-Observed-[Adverse]-Effect Level was within the range of 31 – 202 mg/kg body weight/day. </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5"/>
            </a:pPr>
            <a:r>
              <a:rPr lang="en-US" i="1" dirty="0" smtClean="0"/>
              <a:t>The typical number of ‘servings’ of chewing gum chewed annually per person in the U.K. is approximately:</a:t>
            </a:r>
          </a:p>
          <a:p>
            <a:pPr marL="514350" indent="-514350"/>
            <a:endParaRPr lang="en-US" i="1" dirty="0" smtClean="0"/>
          </a:p>
          <a:p>
            <a:pPr marL="971550" lvl="1" indent="-514350">
              <a:spcBef>
                <a:spcPts val="600"/>
              </a:spcBef>
              <a:spcAft>
                <a:spcPts val="600"/>
              </a:spcAft>
              <a:buFont typeface="Wingdings" pitchFamily="2" charset="2"/>
              <a:buAutoNum type="alphaLcPeriod"/>
            </a:pPr>
            <a:r>
              <a:rPr lang="en-US" dirty="0" smtClean="0"/>
              <a:t>50-75	</a:t>
            </a:r>
          </a:p>
          <a:p>
            <a:pPr marL="971550" lvl="1" indent="-514350">
              <a:spcBef>
                <a:spcPts val="600"/>
              </a:spcBef>
              <a:spcAft>
                <a:spcPts val="600"/>
              </a:spcAft>
              <a:buFont typeface="Wingdings" pitchFamily="2" charset="2"/>
              <a:buAutoNum type="alphaLcPeriod"/>
            </a:pPr>
            <a:r>
              <a:rPr lang="en-US" dirty="0" smtClean="0"/>
              <a:t>120-130</a:t>
            </a:r>
          </a:p>
          <a:p>
            <a:pPr marL="971550" lvl="1" indent="-514350">
              <a:spcBef>
                <a:spcPts val="600"/>
              </a:spcBef>
              <a:spcAft>
                <a:spcPts val="600"/>
              </a:spcAft>
              <a:buFont typeface="Wingdings" pitchFamily="2" charset="2"/>
              <a:buAutoNum type="alphaLcPeriod"/>
            </a:pPr>
            <a:r>
              <a:rPr lang="en-US" dirty="0" smtClean="0"/>
              <a:t>400-500</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406056"/>
            <a:ext cx="8424862" cy="2376749"/>
          </a:xfrm>
        </p:spPr>
        <p:txBody>
          <a:bodyPr anchor="t">
            <a:noAutofit/>
          </a:bodyPr>
          <a:lstStyle/>
          <a:p>
            <a:endParaRPr lang="en-US" dirty="0" smtClean="0"/>
          </a:p>
          <a:p>
            <a:pPr>
              <a:lnSpc>
                <a:spcPct val="120000"/>
              </a:lnSpc>
            </a:pPr>
            <a:r>
              <a:rPr lang="en-US" sz="2400" b="1" dirty="0" smtClean="0"/>
              <a:t>5 b.</a:t>
            </a:r>
          </a:p>
          <a:p>
            <a:pPr marL="741600">
              <a:lnSpc>
                <a:spcPct val="120000"/>
              </a:lnSpc>
            </a:pPr>
            <a:r>
              <a:rPr lang="en-US" sz="2000" dirty="0" smtClean="0"/>
              <a:t>According to one major manufacturer</a:t>
            </a:r>
            <a:r>
              <a:rPr lang="en-US" sz="2000" baseline="30000" dirty="0" smtClean="0"/>
              <a:t>7 </a:t>
            </a:r>
            <a:r>
              <a:rPr lang="en-US" sz="2000" dirty="0" smtClean="0"/>
              <a:t>, Over 28 million people in the UK regularly chew gum. On average, these chew 125 pieces of gum a year.</a:t>
            </a:r>
          </a:p>
          <a:p>
            <a:pPr marL="741600">
              <a:lnSpc>
                <a:spcPct val="120000"/>
              </a:lnSpc>
            </a:pPr>
            <a:endParaRPr lang="en-US" sz="2000" dirty="0" smtClean="0"/>
          </a:p>
          <a:p>
            <a:pPr>
              <a:buNone/>
            </a:pPr>
            <a:endParaRPr lang="en-US" sz="2000" baseline="30000" dirty="0" smtClean="0"/>
          </a:p>
        </p:txBody>
      </p:sp>
      <p:grpSp>
        <p:nvGrpSpPr>
          <p:cNvPr id="6" name="Group 5"/>
          <p:cNvGrpSpPr/>
          <p:nvPr/>
        </p:nvGrpSpPr>
        <p:grpSpPr>
          <a:xfrm>
            <a:off x="3807429" y="1185617"/>
            <a:ext cx="1874188" cy="1465734"/>
            <a:chOff x="3807429" y="1185617"/>
            <a:chExt cx="1874188" cy="1465734"/>
          </a:xfrm>
        </p:grpSpPr>
        <p:pic>
          <p:nvPicPr>
            <p:cNvPr id="11" name="Picture 10"/>
            <p:cNvPicPr>
              <a:picLocks noChangeAspect="1"/>
            </p:cNvPicPr>
            <p:nvPr/>
          </p:nvPicPr>
          <p:blipFill>
            <a:blip r:embed="rId3"/>
            <a:stretch>
              <a:fillRect/>
            </a:stretch>
          </p:blipFill>
          <p:spPr>
            <a:xfrm>
              <a:off x="4668186" y="1766391"/>
              <a:ext cx="1013431" cy="701564"/>
            </a:xfrm>
            <a:prstGeom prst="rect">
              <a:avLst/>
            </a:prstGeom>
          </p:spPr>
        </p:pic>
        <p:pic>
          <p:nvPicPr>
            <p:cNvPr id="12" name="Picture 11"/>
            <p:cNvPicPr>
              <a:picLocks noChangeAspect="1"/>
            </p:cNvPicPr>
            <p:nvPr/>
          </p:nvPicPr>
          <p:blipFill>
            <a:blip r:embed="rId4"/>
            <a:stretch>
              <a:fillRect/>
            </a:stretch>
          </p:blipFill>
          <p:spPr>
            <a:xfrm>
              <a:off x="3807429" y="1185617"/>
              <a:ext cx="838204" cy="587895"/>
            </a:xfrm>
            <a:prstGeom prst="rect">
              <a:avLst/>
            </a:prstGeom>
          </p:spPr>
        </p:pic>
        <p:pic>
          <p:nvPicPr>
            <p:cNvPr id="13" name="Picture 12"/>
            <p:cNvPicPr>
              <a:picLocks noChangeAspect="1"/>
            </p:cNvPicPr>
            <p:nvPr/>
          </p:nvPicPr>
          <p:blipFill>
            <a:blip r:embed="rId5"/>
            <a:stretch>
              <a:fillRect/>
            </a:stretch>
          </p:blipFill>
          <p:spPr>
            <a:xfrm>
              <a:off x="4374022" y="1185617"/>
              <a:ext cx="1307595" cy="580774"/>
            </a:xfrm>
            <a:prstGeom prst="rect">
              <a:avLst/>
            </a:prstGeom>
          </p:spPr>
        </p:pic>
        <p:pic>
          <p:nvPicPr>
            <p:cNvPr id="14" name="Picture 13"/>
            <p:cNvPicPr>
              <a:picLocks noChangeAspect="1"/>
            </p:cNvPicPr>
            <p:nvPr/>
          </p:nvPicPr>
          <p:blipFill>
            <a:blip r:embed="rId6"/>
            <a:stretch>
              <a:fillRect/>
            </a:stretch>
          </p:blipFill>
          <p:spPr>
            <a:xfrm>
              <a:off x="3807429" y="1766391"/>
              <a:ext cx="860757" cy="884960"/>
            </a:xfrm>
            <a:prstGeom prst="rect">
              <a:avLst/>
            </a:prstGeom>
          </p:spPr>
        </p:pic>
      </p:grpSp>
      <p:sp>
        <p:nvSpPr>
          <p:cNvPr id="5" name="Rectangle 4"/>
          <p:cNvSpPr/>
          <p:nvPr/>
        </p:nvSpPr>
        <p:spPr>
          <a:xfrm>
            <a:off x="1112743" y="4782805"/>
            <a:ext cx="6522558" cy="307777"/>
          </a:xfrm>
          <a:prstGeom prst="rect">
            <a:avLst/>
          </a:prstGeom>
        </p:spPr>
        <p:txBody>
          <a:bodyPr wrap="square">
            <a:spAutoFit/>
          </a:bodyPr>
          <a:lstStyle/>
          <a:p>
            <a:pPr>
              <a:buNone/>
            </a:pPr>
            <a:r>
              <a:rPr lang="en-US" sz="1400" baseline="30000" dirty="0">
                <a:solidFill>
                  <a:srgbClr val="003A74"/>
                </a:solidFill>
                <a:latin typeface="Arial"/>
                <a:cs typeface="Arial"/>
              </a:rPr>
              <a:t>7. </a:t>
            </a:r>
            <a:r>
              <a:rPr lang="en-US" sz="1400" dirty="0">
                <a:solidFill>
                  <a:srgbClr val="003A74"/>
                </a:solidFill>
                <a:latin typeface="Arial"/>
                <a:cs typeface="Arial"/>
              </a:rPr>
              <a:t>http://</a:t>
            </a:r>
            <a:r>
              <a:rPr lang="en-US" sz="1400" dirty="0" err="1">
                <a:solidFill>
                  <a:srgbClr val="003A74"/>
                </a:solidFill>
                <a:latin typeface="Arial"/>
                <a:cs typeface="Arial"/>
              </a:rPr>
              <a:t>www.wrigley.com</a:t>
            </a:r>
            <a:r>
              <a:rPr lang="en-US" sz="1400" dirty="0">
                <a:solidFill>
                  <a:srgbClr val="003A74"/>
                </a:solidFill>
                <a:latin typeface="Arial"/>
                <a:cs typeface="Arial"/>
              </a:rPr>
              <a:t>/</a:t>
            </a:r>
            <a:r>
              <a:rPr lang="en-US" sz="1400" dirty="0" err="1">
                <a:solidFill>
                  <a:srgbClr val="003A74"/>
                </a:solidFill>
                <a:latin typeface="Arial"/>
                <a:cs typeface="Arial"/>
              </a:rPr>
              <a:t>uk</a:t>
            </a:r>
            <a:r>
              <a:rPr lang="en-US" sz="1400" dirty="0">
                <a:solidFill>
                  <a:srgbClr val="003A74"/>
                </a:solidFill>
                <a:latin typeface="Arial"/>
                <a:cs typeface="Arial"/>
              </a:rPr>
              <a:t>/about-us/fun-</a:t>
            </a:r>
            <a:r>
              <a:rPr lang="en-US" sz="1400" dirty="0" err="1">
                <a:solidFill>
                  <a:srgbClr val="003A74"/>
                </a:solidFill>
                <a:latin typeface="Arial"/>
                <a:cs typeface="Arial"/>
              </a:rPr>
              <a:t>facts.aspx</a:t>
            </a:r>
            <a:r>
              <a:rPr lang="en-US" sz="1400" dirty="0">
                <a:solidFill>
                  <a:srgbClr val="003A74"/>
                </a:solidFill>
                <a:latin typeface="Arial"/>
                <a:cs typeface="Arial"/>
              </a:rPr>
              <a:t> (accessed 23.11.11)</a:t>
            </a:r>
          </a:p>
        </p:txBody>
      </p:sp>
      <p:sp>
        <p:nvSpPr>
          <p:cNvPr id="7" name="Rectangle 6"/>
          <p:cNvSpPr/>
          <p:nvPr/>
        </p:nvSpPr>
        <p:spPr bwMode="auto">
          <a:xfrm>
            <a:off x="3807429" y="1185617"/>
            <a:ext cx="1874188" cy="1465734"/>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743454"/>
            <a:ext cx="8424862" cy="4774911"/>
          </a:xfrm>
        </p:spPr>
        <p:txBody>
          <a:bodyPr anchor="t">
            <a:noAutofit/>
          </a:bodyPr>
          <a:lstStyle/>
          <a:p>
            <a:pPr marL="514800" indent="-514800">
              <a:buFont typeface="+mj-lt"/>
              <a:buAutoNum type="arabicPeriod" startAt="6"/>
            </a:pPr>
            <a:r>
              <a:rPr lang="en-GB" i="1" dirty="0" smtClean="0"/>
              <a:t>In addition to the gum base (e.g. </a:t>
            </a:r>
            <a:r>
              <a:rPr lang="en-GB" i="1" dirty="0" err="1" smtClean="0"/>
              <a:t>PVAc</a:t>
            </a:r>
            <a:r>
              <a:rPr lang="en-GB" i="1" dirty="0" smtClean="0"/>
              <a:t>), chewing  and bubble gums typically contain:</a:t>
            </a:r>
          </a:p>
          <a:p>
            <a:pPr>
              <a:buNone/>
            </a:pPr>
            <a:endParaRPr lang="en-GB" sz="2000" dirty="0" smtClean="0"/>
          </a:p>
          <a:p>
            <a:pPr marL="971550" lvl="1" indent="-514350">
              <a:lnSpc>
                <a:spcPct val="120000"/>
              </a:lnSpc>
              <a:spcBef>
                <a:spcPts val="600"/>
              </a:spcBef>
              <a:spcAft>
                <a:spcPts val="600"/>
              </a:spcAft>
              <a:buFont typeface="Wingdings" pitchFamily="2" charset="2"/>
              <a:buAutoNum type="alphaLcPeriod"/>
            </a:pPr>
            <a:r>
              <a:rPr lang="en-GB" sz="2000" dirty="0" smtClean="0"/>
              <a:t>Only ingredients extracted from natural products</a:t>
            </a:r>
          </a:p>
          <a:p>
            <a:pPr marL="971550" lvl="1" indent="-514350">
              <a:lnSpc>
                <a:spcPct val="120000"/>
              </a:lnSpc>
              <a:spcBef>
                <a:spcPts val="600"/>
              </a:spcBef>
              <a:spcAft>
                <a:spcPts val="600"/>
              </a:spcAft>
              <a:buFont typeface="Wingdings" pitchFamily="2" charset="2"/>
              <a:buAutoNum type="alphaLcPeriod"/>
            </a:pPr>
            <a:r>
              <a:rPr lang="en-GB" sz="2000" dirty="0" smtClean="0"/>
              <a:t>Only artificial </a:t>
            </a:r>
            <a:r>
              <a:rPr lang="en-GB" sz="2000" dirty="0" err="1" smtClean="0"/>
              <a:t>colourants</a:t>
            </a:r>
            <a:r>
              <a:rPr lang="en-GB" sz="2000" dirty="0" smtClean="0"/>
              <a:t>, preservatives and sweeteners</a:t>
            </a:r>
          </a:p>
          <a:p>
            <a:pPr marL="971550" lvl="1" indent="-514350">
              <a:lnSpc>
                <a:spcPct val="120000"/>
              </a:lnSpc>
              <a:spcBef>
                <a:spcPts val="600"/>
              </a:spcBef>
              <a:spcAft>
                <a:spcPts val="600"/>
              </a:spcAft>
              <a:buFont typeface="Wingdings" pitchFamily="2" charset="2"/>
              <a:buAutoNum type="alphaLcPeriod"/>
            </a:pPr>
            <a:r>
              <a:rPr lang="en-GB" sz="2000" dirty="0" smtClean="0"/>
              <a:t>A range of compounds, both synthetic and extracted from natural sources. </a:t>
            </a:r>
            <a:endParaRPr lang="en-GB" sz="2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736245"/>
            <a:ext cx="8424862" cy="2123149"/>
          </a:xfrm>
        </p:spPr>
        <p:txBody>
          <a:bodyPr anchor="t"/>
          <a:lstStyle/>
          <a:p>
            <a:r>
              <a:rPr lang="en-US" sz="2800" b="1" dirty="0" smtClean="0"/>
              <a:t>6 c. </a:t>
            </a:r>
          </a:p>
          <a:p>
            <a:pPr lvl="1" indent="0">
              <a:buNone/>
            </a:pPr>
            <a:r>
              <a:rPr lang="en-US" sz="2000" dirty="0" smtClean="0"/>
              <a:t>Depending on the manufacturer and the type of chewing or bubble gum, a range of compounds, both synthetic and extracted from natural sources are used in chewing gum manufacture.</a:t>
            </a:r>
            <a:endParaRPr lang="en-US" sz="2000" dirty="0"/>
          </a:p>
        </p:txBody>
      </p:sp>
      <p:pic>
        <p:nvPicPr>
          <p:cNvPr id="5" name="Picture 4"/>
          <p:cNvPicPr>
            <a:picLocks noChangeAspect="1"/>
          </p:cNvPicPr>
          <p:nvPr/>
        </p:nvPicPr>
        <p:blipFill>
          <a:blip r:embed="rId3"/>
          <a:stretch>
            <a:fillRect/>
          </a:stretch>
        </p:blipFill>
        <p:spPr>
          <a:xfrm>
            <a:off x="3903283" y="755724"/>
            <a:ext cx="1187243" cy="138415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7"/>
            </a:pPr>
            <a:r>
              <a:rPr lang="en-US" i="1" dirty="0" smtClean="0"/>
              <a:t>A reported problem of </a:t>
            </a:r>
            <a:r>
              <a:rPr lang="en-US" i="1" dirty="0" err="1" smtClean="0"/>
              <a:t>malodour</a:t>
            </a:r>
            <a:r>
              <a:rPr lang="en-US" i="1" dirty="0" smtClean="0"/>
              <a:t> and/or bad taste with a chewing gum could be due to:</a:t>
            </a:r>
          </a:p>
          <a:p>
            <a:pPr>
              <a:buNone/>
            </a:pPr>
            <a:r>
              <a:rPr lang="en-US" dirty="0" smtClean="0"/>
              <a:t>	</a:t>
            </a:r>
          </a:p>
          <a:p>
            <a:pPr marL="971550" lvl="1" indent="-514350">
              <a:spcBef>
                <a:spcPts val="600"/>
              </a:spcBef>
              <a:spcAft>
                <a:spcPts val="600"/>
              </a:spcAft>
              <a:buFont typeface="Wingdings" pitchFamily="2" charset="2"/>
              <a:buAutoNum type="alphaLcPeriod"/>
            </a:pPr>
            <a:r>
              <a:rPr lang="en-US" dirty="0" smtClean="0"/>
              <a:t>Rancidity of vegetable oils used</a:t>
            </a:r>
          </a:p>
          <a:p>
            <a:pPr marL="971550" lvl="1" indent="-514350">
              <a:spcBef>
                <a:spcPts val="600"/>
              </a:spcBef>
              <a:spcAft>
                <a:spcPts val="600"/>
              </a:spcAft>
              <a:buFont typeface="Wingdings" pitchFamily="2" charset="2"/>
              <a:buAutoNum type="alphaLcPeriod"/>
            </a:pPr>
            <a:r>
              <a:rPr lang="en-US" dirty="0" smtClean="0"/>
              <a:t>The subjective opinion of an individual</a:t>
            </a:r>
          </a:p>
          <a:p>
            <a:pPr marL="971550" lvl="1" indent="-514350">
              <a:spcBef>
                <a:spcPts val="600"/>
              </a:spcBef>
              <a:spcAft>
                <a:spcPts val="600"/>
              </a:spcAft>
              <a:buFont typeface="Wingdings" pitchFamily="2" charset="2"/>
              <a:buAutoNum type="alphaLcPeriod"/>
            </a:pPr>
            <a:r>
              <a:rPr lang="en-US" dirty="0" smtClean="0"/>
              <a:t>All of the above and more</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When your chewing gum loses its flavour</a:t>
            </a:r>
            <a:endParaRPr lang="en-GB" dirty="0"/>
          </a:p>
        </p:txBody>
      </p:sp>
      <p:sp>
        <p:nvSpPr>
          <p:cNvPr id="3" name="Subtitle 2"/>
          <p:cNvSpPr>
            <a:spLocks noGrp="1"/>
          </p:cNvSpPr>
          <p:nvPr>
            <p:ph type="subTitle" idx="1"/>
          </p:nvPr>
        </p:nvSpPr>
        <p:spPr/>
        <p:txBody>
          <a:bodyPr/>
          <a:lstStyle/>
          <a:p>
            <a:r>
              <a:rPr lang="en-GB" dirty="0" smtClean="0"/>
              <a:t>Session 1: Introduction</a:t>
            </a:r>
            <a:endParaRPr lang="en-GB"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9374952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ctr"/>
          <a:lstStyle/>
          <a:p>
            <a:r>
              <a:rPr lang="en-US" sz="2800" b="1" dirty="0" smtClean="0"/>
              <a:t>7 c.</a:t>
            </a:r>
          </a:p>
          <a:p>
            <a:pPr lvl="1" indent="0">
              <a:buNone/>
            </a:pPr>
            <a:r>
              <a:rPr lang="en-US" sz="2200" dirty="0" smtClean="0"/>
              <a:t>Problems with the smell or taste of the product can be very difficult to assign. Some individuals may adopt a dislike to a product, or, despite quality control processes, some error in manufacturing may occur with the amounts or types of ingredients or processes such as oxidation may occur. </a:t>
            </a:r>
            <a:endParaRPr lang="en-US" sz="2200" dirty="0"/>
          </a:p>
        </p:txBody>
      </p:sp>
      <p:grpSp>
        <p:nvGrpSpPr>
          <p:cNvPr id="4" name="Group 3"/>
          <p:cNvGrpSpPr/>
          <p:nvPr/>
        </p:nvGrpSpPr>
        <p:grpSpPr>
          <a:xfrm>
            <a:off x="3776700" y="509645"/>
            <a:ext cx="1426493" cy="1415739"/>
            <a:chOff x="3776700" y="1154891"/>
            <a:chExt cx="1426493" cy="1415739"/>
          </a:xfrm>
        </p:grpSpPr>
        <p:pic>
          <p:nvPicPr>
            <p:cNvPr id="5" name="Picture 4"/>
            <p:cNvPicPr>
              <a:picLocks noChangeAspect="1"/>
            </p:cNvPicPr>
            <p:nvPr/>
          </p:nvPicPr>
          <p:blipFill>
            <a:blip r:embed="rId3"/>
            <a:stretch>
              <a:fillRect/>
            </a:stretch>
          </p:blipFill>
          <p:spPr>
            <a:xfrm>
              <a:off x="3965247" y="1337396"/>
              <a:ext cx="1040942" cy="1032219"/>
            </a:xfrm>
            <a:prstGeom prst="rect">
              <a:avLst/>
            </a:prstGeom>
          </p:spPr>
        </p:pic>
        <p:sp>
          <p:nvSpPr>
            <p:cNvPr id="6" name="Rectangle 5"/>
            <p:cNvSpPr/>
            <p:nvPr/>
          </p:nvSpPr>
          <p:spPr bwMode="auto">
            <a:xfrm>
              <a:off x="3776700" y="1154891"/>
              <a:ext cx="1426493" cy="141573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gr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743455"/>
            <a:ext cx="8424862" cy="4461401"/>
          </a:xfrm>
        </p:spPr>
        <p:txBody>
          <a:bodyPr/>
          <a:lstStyle/>
          <a:p>
            <a:pPr marL="514350" indent="-514350">
              <a:buFont typeface="+mj-lt"/>
              <a:buAutoNum type="arabicPeriod" startAt="8"/>
            </a:pPr>
            <a:r>
              <a:rPr lang="en-US" i="1" dirty="0" smtClean="0"/>
              <a:t>Which of the following is intentionally added to chewing gum?</a:t>
            </a:r>
          </a:p>
          <a:p>
            <a:pPr>
              <a:buNone/>
            </a:pPr>
            <a:endParaRPr lang="en-US" i="1" dirty="0" smtClean="0"/>
          </a:p>
          <a:p>
            <a:pPr marL="971550" lvl="1" indent="-514350">
              <a:spcBef>
                <a:spcPts val="600"/>
              </a:spcBef>
              <a:spcAft>
                <a:spcPts val="600"/>
              </a:spcAft>
              <a:buFont typeface="Wingdings" pitchFamily="2" charset="2"/>
              <a:buAutoNum type="alphaLcPeriod"/>
            </a:pPr>
            <a:r>
              <a:rPr lang="en-US" i="1" dirty="0" smtClean="0"/>
              <a:t>	</a:t>
            </a:r>
            <a:r>
              <a:rPr lang="en-US" dirty="0" smtClean="0"/>
              <a:t> </a:t>
            </a:r>
          </a:p>
          <a:p>
            <a:pPr marL="971550" lvl="1" indent="-514350">
              <a:spcBef>
                <a:spcPts val="600"/>
              </a:spcBef>
              <a:spcAft>
                <a:spcPts val="600"/>
              </a:spcAft>
              <a:buFont typeface="Wingdings" pitchFamily="2" charset="2"/>
              <a:buAutoNum type="alphaLcPeriod"/>
            </a:pPr>
            <a:endParaRPr lang="en-US" dirty="0" smtClean="0"/>
          </a:p>
          <a:p>
            <a:pPr marL="971550" lvl="1" indent="-514350">
              <a:spcBef>
                <a:spcPts val="600"/>
              </a:spcBef>
              <a:spcAft>
                <a:spcPts val="600"/>
              </a:spcAft>
              <a:buFont typeface="Wingdings" pitchFamily="2" charset="2"/>
              <a:buAutoNum type="alphaLcPeriod"/>
            </a:pPr>
            <a:r>
              <a:rPr lang="en-US" dirty="0" smtClean="0"/>
              <a:t>	</a:t>
            </a:r>
          </a:p>
          <a:p>
            <a:pPr marL="971550" lvl="1" indent="-514350">
              <a:spcBef>
                <a:spcPts val="600"/>
              </a:spcBef>
              <a:spcAft>
                <a:spcPts val="600"/>
              </a:spcAft>
              <a:buFont typeface="Wingdings" pitchFamily="2" charset="2"/>
              <a:buAutoNum type="alphaLcPeriod"/>
            </a:pPr>
            <a:endParaRPr lang="en-US" dirty="0" smtClean="0"/>
          </a:p>
          <a:p>
            <a:pPr marL="971550" lvl="1" indent="-514350">
              <a:spcBef>
                <a:spcPts val="600"/>
              </a:spcBef>
              <a:spcAft>
                <a:spcPts val="600"/>
              </a:spcAft>
              <a:buFont typeface="Wingdings" pitchFamily="2" charset="2"/>
              <a:buAutoNum type="alphaLcPeriod"/>
            </a:pPr>
            <a:r>
              <a:rPr lang="en-US" dirty="0" smtClean="0"/>
              <a:t>    Neither</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55860" y="4097303"/>
            <a:ext cx="1470025" cy="156051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55859" y="2899377"/>
            <a:ext cx="1305115" cy="112017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101926"/>
            <a:ext cx="8424862" cy="3971331"/>
          </a:xfrm>
        </p:spPr>
        <p:txBody>
          <a:bodyPr anchor="t">
            <a:normAutofit/>
          </a:bodyPr>
          <a:lstStyle/>
          <a:p>
            <a:r>
              <a:rPr lang="en-US" sz="2800" b="1" dirty="0" smtClean="0"/>
              <a:t>8 a.</a:t>
            </a:r>
          </a:p>
          <a:p>
            <a:pPr lvl="1" indent="0">
              <a:spcBef>
                <a:spcPts val="600"/>
              </a:spcBef>
              <a:spcAft>
                <a:spcPts val="600"/>
              </a:spcAft>
              <a:buNone/>
            </a:pPr>
            <a:r>
              <a:rPr lang="en-US" sz="2200" dirty="0" smtClean="0"/>
              <a:t>This is Ace K or </a:t>
            </a:r>
            <a:r>
              <a:rPr lang="en-US" sz="2200" dirty="0" err="1" smtClean="0"/>
              <a:t>Acesulfame</a:t>
            </a:r>
            <a:r>
              <a:rPr lang="en-US" sz="2200" dirty="0" smtClean="0"/>
              <a:t> K (the K stands for potassium) and is an artificial sweetener, often used in chewing gum sometimes with </a:t>
            </a:r>
            <a:r>
              <a:rPr lang="en-US" sz="2200" dirty="0" err="1" smtClean="0"/>
              <a:t>sucralose</a:t>
            </a:r>
            <a:r>
              <a:rPr lang="en-US" sz="2200" dirty="0" smtClean="0"/>
              <a:t> or aspartame to cover it’s strong aftertaste. So, too much Ace K or not enough </a:t>
            </a:r>
            <a:r>
              <a:rPr lang="en-US" sz="2200" dirty="0" err="1" smtClean="0"/>
              <a:t>sucralose</a:t>
            </a:r>
            <a:r>
              <a:rPr lang="en-US" sz="2200" dirty="0" smtClean="0"/>
              <a:t> or aspartame might conceivably cause a bitter taste, as but one example.</a:t>
            </a:r>
          </a:p>
          <a:p>
            <a:pPr lvl="1" indent="0">
              <a:spcBef>
                <a:spcPts val="600"/>
              </a:spcBef>
              <a:spcAft>
                <a:spcPts val="600"/>
              </a:spcAft>
              <a:buNone/>
            </a:pPr>
            <a:r>
              <a:rPr lang="en-US" sz="2200" dirty="0" smtClean="0"/>
              <a:t>7b is </a:t>
            </a:r>
            <a:r>
              <a:rPr lang="en-US" sz="2200" dirty="0" err="1" smtClean="0"/>
              <a:t>ketamine</a:t>
            </a:r>
            <a:r>
              <a:rPr lang="en-US" sz="2200" dirty="0" smtClean="0"/>
              <a:t>, a NMDA receptor antagonist, used as a human and veterinary medicine and sometimes used illegally as a substance of misuse.</a:t>
            </a:r>
            <a:endParaRPr lang="en-US" sz="2200" dirty="0"/>
          </a:p>
        </p:txBody>
      </p:sp>
      <p:sp>
        <p:nvSpPr>
          <p:cNvPr id="5" name="Rectangle 4"/>
          <p:cNvSpPr/>
          <p:nvPr/>
        </p:nvSpPr>
        <p:spPr bwMode="auto">
          <a:xfrm>
            <a:off x="3468636" y="441958"/>
            <a:ext cx="2123769" cy="168827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13049" y="724227"/>
            <a:ext cx="1382840" cy="118077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508322"/>
            <a:ext cx="8424862" cy="4396090"/>
          </a:xfrm>
        </p:spPr>
        <p:txBody>
          <a:bodyPr anchor="t">
            <a:normAutofit fontScale="92500" lnSpcReduction="20000"/>
          </a:bodyPr>
          <a:lstStyle/>
          <a:p>
            <a:pPr marL="514350" indent="-514800">
              <a:lnSpc>
                <a:spcPct val="120000"/>
              </a:lnSpc>
              <a:buFont typeface="+mj-lt"/>
              <a:buAutoNum type="arabicPeriod" startAt="9"/>
            </a:pPr>
            <a:r>
              <a:rPr lang="en-US" sz="3500" i="1" dirty="0" smtClean="0"/>
              <a:t>Which of the following statements is correct?</a:t>
            </a:r>
            <a:br>
              <a:rPr lang="en-US" sz="3500" i="1" dirty="0" smtClean="0"/>
            </a:br>
            <a:endParaRPr lang="en-US" sz="3500" i="1" dirty="0" smtClean="0"/>
          </a:p>
          <a:p>
            <a:pPr marL="971550" lvl="1" indent="-514350">
              <a:lnSpc>
                <a:spcPct val="120000"/>
              </a:lnSpc>
              <a:spcBef>
                <a:spcPts val="600"/>
              </a:spcBef>
              <a:spcAft>
                <a:spcPts val="600"/>
              </a:spcAft>
              <a:buFont typeface="Wingdings" pitchFamily="2" charset="2"/>
              <a:buAutoNum type="alphaLcPeriod"/>
            </a:pPr>
            <a:r>
              <a:rPr lang="en-US" sz="2600" dirty="0" smtClean="0"/>
              <a:t>Spearmint oil contains a single substance, menthol, which accounts for it’s taste.</a:t>
            </a:r>
          </a:p>
          <a:p>
            <a:pPr marL="971550" lvl="1" indent="-514350">
              <a:lnSpc>
                <a:spcPct val="120000"/>
              </a:lnSpc>
              <a:spcBef>
                <a:spcPts val="600"/>
              </a:spcBef>
              <a:spcAft>
                <a:spcPts val="600"/>
              </a:spcAft>
              <a:buFont typeface="Wingdings" pitchFamily="2" charset="2"/>
              <a:buAutoNum type="alphaLcPeriod"/>
            </a:pPr>
            <a:r>
              <a:rPr lang="en-US" sz="2600" dirty="0" smtClean="0"/>
              <a:t>Peppermint oil contains a single substance, </a:t>
            </a:r>
            <a:r>
              <a:rPr lang="en-US" sz="2600" dirty="0" err="1" smtClean="0"/>
              <a:t>menthone</a:t>
            </a:r>
            <a:r>
              <a:rPr lang="en-US" sz="2600" dirty="0" smtClean="0"/>
              <a:t>, which accounts for it’s taste.</a:t>
            </a:r>
          </a:p>
          <a:p>
            <a:pPr marL="971550" lvl="1" indent="-514350">
              <a:lnSpc>
                <a:spcPct val="120000"/>
              </a:lnSpc>
              <a:spcBef>
                <a:spcPts val="600"/>
              </a:spcBef>
              <a:spcAft>
                <a:spcPts val="600"/>
              </a:spcAft>
              <a:buFont typeface="Wingdings" pitchFamily="2" charset="2"/>
              <a:buAutoNum type="alphaLcPeriod"/>
            </a:pPr>
            <a:r>
              <a:rPr lang="en-US" sz="2600" dirty="0" smtClean="0"/>
              <a:t>Both Spearmint and Peppermint oils contain mainly </a:t>
            </a:r>
            <a:r>
              <a:rPr lang="en-US" sz="2600" dirty="0" err="1" smtClean="0"/>
              <a:t>terpenoid</a:t>
            </a:r>
            <a:r>
              <a:rPr lang="en-US" sz="2600" dirty="0" smtClean="0"/>
              <a:t> compounds somewhat similar to turpentine.</a:t>
            </a:r>
            <a:endParaRPr lang="en-US" sz="26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821739"/>
            <a:ext cx="8424862" cy="2567286"/>
          </a:xfrm>
        </p:spPr>
        <p:txBody>
          <a:bodyPr anchor="t">
            <a:noAutofit/>
          </a:bodyPr>
          <a:lstStyle/>
          <a:p>
            <a:pPr>
              <a:spcBef>
                <a:spcPts val="600"/>
              </a:spcBef>
              <a:spcAft>
                <a:spcPts val="600"/>
              </a:spcAft>
            </a:pPr>
            <a:r>
              <a:rPr lang="en-US" sz="2400" b="1" dirty="0" smtClean="0"/>
              <a:t>9 c.</a:t>
            </a:r>
          </a:p>
          <a:p>
            <a:pPr lvl="1" indent="0">
              <a:spcBef>
                <a:spcPts val="600"/>
              </a:spcBef>
              <a:spcAft>
                <a:spcPts val="600"/>
              </a:spcAft>
              <a:buNone/>
            </a:pPr>
            <a:r>
              <a:rPr lang="en-US" sz="2000" dirty="0" smtClean="0"/>
              <a:t>Both Spearmint and Peppermint oils contain mainly </a:t>
            </a:r>
            <a:r>
              <a:rPr lang="en-US" sz="2000" dirty="0" err="1" smtClean="0"/>
              <a:t>terpenoid</a:t>
            </a:r>
            <a:r>
              <a:rPr lang="en-US" sz="2000" dirty="0" smtClean="0"/>
              <a:t> compounds somewhat similar to some chemicals in turpentine. Examples of such </a:t>
            </a:r>
            <a:r>
              <a:rPr lang="en-US" sz="2000" dirty="0" err="1" smtClean="0"/>
              <a:t>terpenoids</a:t>
            </a:r>
            <a:r>
              <a:rPr lang="en-US" sz="2000" dirty="0" smtClean="0"/>
              <a:t> include menthol (above) and </a:t>
            </a:r>
            <a:r>
              <a:rPr lang="en-US" sz="2000" dirty="0" err="1" smtClean="0"/>
              <a:t>menthone</a:t>
            </a:r>
            <a:r>
              <a:rPr lang="en-US" sz="2000" dirty="0" smtClean="0"/>
              <a:t>, but there are many others.</a:t>
            </a:r>
          </a:p>
          <a:p>
            <a:pPr lvl="1" indent="0">
              <a:spcBef>
                <a:spcPts val="600"/>
              </a:spcBef>
              <a:spcAft>
                <a:spcPts val="600"/>
              </a:spcAft>
              <a:buNone/>
            </a:pPr>
            <a:r>
              <a:rPr lang="en-US" sz="1400" dirty="0" smtClean="0"/>
              <a:t>Lawrence B.M. (2007). Mint: The genus </a:t>
            </a:r>
            <a:r>
              <a:rPr lang="en-US" sz="1400" dirty="0" err="1" smtClean="0"/>
              <a:t>Mentha</a:t>
            </a:r>
            <a:r>
              <a:rPr lang="en-US" sz="1400" dirty="0" smtClean="0"/>
              <a:t>. CRC Press, Taylor &amp; Francis.</a:t>
            </a:r>
            <a:endParaRPr lang="en-US" sz="1400" dirty="0"/>
          </a:p>
        </p:txBody>
      </p:sp>
      <p:sp>
        <p:nvSpPr>
          <p:cNvPr id="5" name="Rectangle 4"/>
          <p:cNvSpPr/>
          <p:nvPr/>
        </p:nvSpPr>
        <p:spPr bwMode="auto">
          <a:xfrm>
            <a:off x="3468636" y="441958"/>
            <a:ext cx="2123769" cy="193408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092448" y="447345"/>
            <a:ext cx="1268413" cy="1774825"/>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138" y="304800"/>
            <a:ext cx="8424862" cy="1143000"/>
          </a:xfrm>
        </p:spPr>
        <p:txBody>
          <a:bodyPr/>
          <a:lstStyle/>
          <a:p>
            <a:r>
              <a:rPr lang="en-US" dirty="0" smtClean="0"/>
              <a:t>Session 1</a:t>
            </a:r>
            <a:endParaRPr lang="en-US" dirty="0"/>
          </a:p>
        </p:txBody>
      </p:sp>
      <p:sp>
        <p:nvSpPr>
          <p:cNvPr id="3" name="Content Placeholder 2"/>
          <p:cNvSpPr>
            <a:spLocks noGrp="1"/>
          </p:cNvSpPr>
          <p:nvPr>
            <p:ph type="subTitle" idx="1"/>
          </p:nvPr>
        </p:nvSpPr>
        <p:spPr/>
        <p:txBody>
          <a:bodyPr>
            <a:noAutofit/>
          </a:bodyPr>
          <a:lstStyle/>
          <a:p>
            <a:pPr marL="514350" indent="-514350">
              <a:buFont typeface="+mj-lt"/>
              <a:buAutoNum type="arabicPeriod" startAt="10"/>
            </a:pPr>
            <a:r>
              <a:rPr lang="en-GB" sz="2400" i="1" dirty="0" smtClean="0"/>
              <a:t> How is the quality of flavourings such as mint oils ensured by chewing gum companies?</a:t>
            </a:r>
          </a:p>
          <a:p>
            <a:pPr>
              <a:buNone/>
            </a:pPr>
            <a:endParaRPr lang="en-GB" sz="2000" i="1" dirty="0" smtClean="0"/>
          </a:p>
          <a:p>
            <a:pPr marL="971550" lvl="1" indent="-514350">
              <a:lnSpc>
                <a:spcPct val="120000"/>
              </a:lnSpc>
              <a:spcBef>
                <a:spcPts val="600"/>
              </a:spcBef>
              <a:spcAft>
                <a:spcPts val="600"/>
              </a:spcAft>
              <a:buFont typeface="Wingdings" pitchFamily="2" charset="2"/>
              <a:buAutoNum type="alphaLcPeriod"/>
            </a:pPr>
            <a:r>
              <a:rPr lang="en-GB" sz="2000" dirty="0" smtClean="0"/>
              <a:t>The oils are analysed by gas chromatography</a:t>
            </a:r>
          </a:p>
          <a:p>
            <a:pPr marL="971550" lvl="1" indent="-514350">
              <a:lnSpc>
                <a:spcPct val="120000"/>
              </a:lnSpc>
              <a:spcBef>
                <a:spcPts val="600"/>
              </a:spcBef>
              <a:spcAft>
                <a:spcPts val="600"/>
              </a:spcAft>
              <a:buFont typeface="Wingdings" pitchFamily="2" charset="2"/>
              <a:buAutoNum type="alphaLcPeriod"/>
            </a:pPr>
            <a:r>
              <a:rPr lang="en-GB" sz="2000" dirty="0" smtClean="0"/>
              <a:t>The oils are tasted to identify any 'sour' or 'weedy' notes.</a:t>
            </a:r>
          </a:p>
          <a:p>
            <a:pPr marL="971550" lvl="1" indent="-514350">
              <a:lnSpc>
                <a:spcPct val="120000"/>
              </a:lnSpc>
              <a:spcBef>
                <a:spcPts val="600"/>
              </a:spcBef>
              <a:spcAft>
                <a:spcPts val="600"/>
              </a:spcAft>
              <a:buFont typeface="Wingdings" pitchFamily="2" charset="2"/>
              <a:buAutoNum type="alphaLcPeriod"/>
            </a:pPr>
            <a:r>
              <a:rPr lang="en-GB" sz="2000" dirty="0" smtClean="0"/>
              <a:t>Both a. and b.</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427764"/>
            <a:ext cx="8424862" cy="3494750"/>
          </a:xfrm>
        </p:spPr>
        <p:txBody>
          <a:bodyPr anchor="t">
            <a:noAutofit/>
          </a:bodyPr>
          <a:lstStyle/>
          <a:p>
            <a:r>
              <a:rPr lang="en-US" sz="2400" b="1" dirty="0" smtClean="0"/>
              <a:t>10 c.</a:t>
            </a:r>
          </a:p>
          <a:p>
            <a:pPr lvl="1" indent="0">
              <a:lnSpc>
                <a:spcPct val="120000"/>
              </a:lnSpc>
              <a:spcBef>
                <a:spcPts val="600"/>
              </a:spcBef>
              <a:spcAft>
                <a:spcPts val="600"/>
              </a:spcAft>
              <a:buNone/>
            </a:pPr>
            <a:r>
              <a:rPr lang="en-US" sz="2000" dirty="0" smtClean="0"/>
              <a:t>Quality Assurance personnel perform a comprehensive battery of tests on samples. The compositions of the oils are checked by gas chromatography to ensure they meet specification. The oils are also tasted to identify any 'sour' or 'weedy' notes then they are mixed together in specified proportions to create a master blend. The master blends are then further refined by distillation.</a:t>
            </a:r>
          </a:p>
        </p:txBody>
      </p:sp>
      <p:pic>
        <p:nvPicPr>
          <p:cNvPr id="4" name="Picture 3"/>
          <p:cNvPicPr>
            <a:picLocks noChangeAspect="1"/>
          </p:cNvPicPr>
          <p:nvPr/>
        </p:nvPicPr>
        <p:blipFill>
          <a:blip r:embed="rId3"/>
          <a:stretch>
            <a:fillRect/>
          </a:stretch>
        </p:blipFill>
        <p:spPr>
          <a:xfrm>
            <a:off x="3592575" y="1222954"/>
            <a:ext cx="1728581" cy="114946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121" y="535809"/>
            <a:ext cx="7313016" cy="607993"/>
          </a:xfrm>
        </p:spPr>
        <p:txBody>
          <a:bodyPr>
            <a:normAutofit/>
          </a:bodyPr>
          <a:lstStyle/>
          <a:p>
            <a:r>
              <a:rPr lang="en-US" sz="2800" dirty="0" smtClean="0"/>
              <a:t>One of the original patents for chewing gum</a:t>
            </a:r>
            <a:endParaRPr lang="en-US" sz="2800" dirty="0"/>
          </a:p>
        </p:txBody>
      </p:sp>
      <p:pic>
        <p:nvPicPr>
          <p:cNvPr id="4" name="Picture 3"/>
          <p:cNvPicPr>
            <a:picLocks noChangeAspect="1"/>
          </p:cNvPicPr>
          <p:nvPr/>
        </p:nvPicPr>
        <p:blipFill>
          <a:blip r:embed="rId3"/>
          <a:stretch>
            <a:fillRect/>
          </a:stretch>
        </p:blipFill>
        <p:spPr>
          <a:xfrm>
            <a:off x="2135132" y="1624967"/>
            <a:ext cx="5038845" cy="4499476"/>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Session 2</a:t>
            </a:r>
            <a:endParaRPr lang="en-US" dirty="0"/>
          </a:p>
        </p:txBody>
      </p:sp>
      <p:sp>
        <p:nvSpPr>
          <p:cNvPr id="5" name="Content Placeholder 4"/>
          <p:cNvSpPr>
            <a:spLocks noGrp="1"/>
          </p:cNvSpPr>
          <p:nvPr>
            <p:ph idx="1"/>
          </p:nvPr>
        </p:nvSpPr>
        <p:spPr/>
        <p:txBody>
          <a:bodyPr anchor="ctr">
            <a:noAutofit/>
          </a:bodyPr>
          <a:lstStyle/>
          <a:p>
            <a:pPr>
              <a:buNone/>
            </a:pPr>
            <a:endParaRPr lang="en-US" sz="2000" i="1" dirty="0" smtClean="0"/>
          </a:p>
          <a:p>
            <a:pPr marL="0" indent="0">
              <a:lnSpc>
                <a:spcPct val="120000"/>
              </a:lnSpc>
              <a:spcBef>
                <a:spcPts val="600"/>
              </a:spcBef>
              <a:spcAft>
                <a:spcPts val="600"/>
              </a:spcAft>
              <a:buNone/>
            </a:pPr>
            <a:r>
              <a:rPr lang="en-US" sz="2800" i="1" dirty="0" smtClean="0">
                <a:solidFill>
                  <a:srgbClr val="9EC9DF"/>
                </a:solidFill>
              </a:rPr>
              <a:t>THE PROBLEM:</a:t>
            </a:r>
            <a:br>
              <a:rPr lang="en-US" sz="2800" i="1" dirty="0" smtClean="0">
                <a:solidFill>
                  <a:srgbClr val="9EC9DF"/>
                </a:solidFill>
              </a:rPr>
            </a:br>
            <a:r>
              <a:rPr lang="en-US" sz="2000" i="1" dirty="0" smtClean="0"/>
              <a:t>Something ‘</a:t>
            </a:r>
            <a:r>
              <a:rPr lang="en-US" sz="2000" dirty="0" smtClean="0"/>
              <a:t>bad-tasting and odd-smelling</a:t>
            </a:r>
            <a:r>
              <a:rPr lang="en-US" sz="2000" i="1" dirty="0" smtClean="0"/>
              <a:t>’ has been reported in batches of chewing gum from the Moor Mint Ltd. Company.</a:t>
            </a:r>
            <a:endParaRPr lang="en-US" sz="2000" i="1" baseline="-25000" dirty="0" smtClean="0"/>
          </a:p>
          <a:p>
            <a:pPr>
              <a:spcBef>
                <a:spcPts val="600"/>
              </a:spcBef>
              <a:spcAft>
                <a:spcPts val="600"/>
              </a:spcAft>
            </a:pPr>
            <a:r>
              <a:rPr lang="en-US" sz="2000" dirty="0" smtClean="0"/>
              <a:t>By the end of Session 1 you had learned something about the constituents of chewing gum.</a:t>
            </a:r>
          </a:p>
          <a:p>
            <a:pPr>
              <a:spcBef>
                <a:spcPts val="600"/>
              </a:spcBef>
              <a:spcAft>
                <a:spcPts val="600"/>
              </a:spcAft>
            </a:pPr>
            <a:r>
              <a:rPr lang="en-US" sz="2000" dirty="0" smtClean="0"/>
              <a:t>Your task is now to determine what is likely to be the cause of the ‘bad-taste/smell’ in the batches of Moor Mint gum. </a:t>
            </a:r>
          </a:p>
          <a:p>
            <a:pPr>
              <a:spcBef>
                <a:spcPts val="600"/>
              </a:spcBef>
              <a:spcAft>
                <a:spcPts val="600"/>
              </a:spcAft>
            </a:pPr>
            <a:r>
              <a:rPr lang="en-US" sz="2000" dirty="0" smtClean="0"/>
              <a:t>Examine the extract of a letter from Moor Mint about the gum and decide on possible reasons for the problem.</a:t>
            </a:r>
          </a:p>
          <a:p>
            <a:pPr>
              <a:spcBef>
                <a:spcPts val="600"/>
              </a:spcBef>
              <a:spcAft>
                <a:spcPts val="600"/>
              </a:spcAft>
            </a:pPr>
            <a:r>
              <a:rPr lang="en-US" sz="2000" dirty="0" smtClean="0"/>
              <a:t>Discuss and then list, as many  possible ways of tackling the problem that you can think of.</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4" name="Content Placeholder 3"/>
          <p:cNvSpPr>
            <a:spLocks noGrp="1"/>
          </p:cNvSpPr>
          <p:nvPr>
            <p:ph idx="1"/>
          </p:nvPr>
        </p:nvSpPr>
        <p:spPr>
          <a:xfrm>
            <a:off x="457200" y="1600201"/>
            <a:ext cx="8229600" cy="4400550"/>
          </a:xfrm>
        </p:spPr>
        <p:txBody>
          <a:bodyPr anchor="ctr">
            <a:noAutofit/>
          </a:bodyPr>
          <a:lstStyle/>
          <a:p>
            <a:pPr marL="0" indent="0">
              <a:lnSpc>
                <a:spcPct val="120000"/>
              </a:lnSpc>
              <a:spcBef>
                <a:spcPts val="600"/>
              </a:spcBef>
              <a:spcAft>
                <a:spcPts val="600"/>
              </a:spcAft>
              <a:buNone/>
            </a:pPr>
            <a:r>
              <a:rPr lang="en-GB" sz="2400" dirty="0" smtClean="0"/>
              <a:t>Extract of a letter from Moor Mint company:</a:t>
            </a:r>
          </a:p>
          <a:p>
            <a:pPr marL="400050" lvl="1" indent="0">
              <a:spcBef>
                <a:spcPts val="600"/>
              </a:spcBef>
              <a:spcAft>
                <a:spcPts val="600"/>
              </a:spcAft>
              <a:buNone/>
            </a:pPr>
            <a:r>
              <a:rPr lang="en-GB" sz="2000" dirty="0" smtClean="0"/>
              <a:t>“……… </a:t>
            </a:r>
            <a:r>
              <a:rPr lang="en-GB" sz="2000" i="1" dirty="0"/>
              <a:t>and it would appear that the ‘freshness’ of the mint flavour is not as it has been in the past.  Our survey of customer feedback suggests that this problem is localised to one particular batch </a:t>
            </a:r>
            <a:r>
              <a:rPr lang="en-GB" sz="2000" i="1" dirty="0" smtClean="0"/>
              <a:t>C </a:t>
            </a:r>
            <a:r>
              <a:rPr lang="en-GB" sz="2000" i="1" dirty="0"/>
              <a:t>of Moor-Mint.  We have checked our records and we can find no errors in the quantities of flavourings used in the manufacture of batch </a:t>
            </a:r>
            <a:r>
              <a:rPr lang="en-GB" sz="2000" i="1" dirty="0" smtClean="0"/>
              <a:t>C.  </a:t>
            </a:r>
            <a:r>
              <a:rPr lang="en-GB" sz="2000" i="1" dirty="0"/>
              <a:t>However, it is plausible that our flavourings have become contaminated by other chemicals, including one or more of those used in some of our other products.  Unfortunately, we do not have the appropriate expertise to investigate this further, and would appreciate your assistance in this matter</a:t>
            </a:r>
            <a:r>
              <a:rPr lang="en-GB" sz="2000" i="1" dirty="0" smtClean="0"/>
              <a:t>. We enclose data for batch C and a batch P about which we have had no complaints as yet….”</a:t>
            </a:r>
            <a:endParaRPr lang="en-GB" sz="1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1300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lstStyle/>
          <a:p>
            <a:pPr>
              <a:buNone/>
            </a:pPr>
            <a:r>
              <a:rPr lang="en-US" dirty="0" smtClean="0"/>
              <a:t>	“I'd give a lot of dough. If only I could know. The answer to my question. Is it yes or is it no. Does your chewing gum lose its </a:t>
            </a:r>
            <a:r>
              <a:rPr lang="en-US" dirty="0" err="1" smtClean="0"/>
              <a:t>flavour</a:t>
            </a:r>
            <a:r>
              <a:rPr lang="en-US" dirty="0" smtClean="0"/>
              <a:t> on the bedpost overnight ...</a:t>
            </a:r>
            <a:r>
              <a:rPr lang="en-US" b="1" dirty="0" smtClean="0"/>
              <a:t>”</a:t>
            </a:r>
          </a:p>
          <a:p>
            <a:pPr>
              <a:buNone/>
            </a:pPr>
            <a:r>
              <a:rPr lang="en-US" sz="2000" dirty="0" smtClean="0"/>
              <a:t>								</a:t>
            </a:r>
          </a:p>
          <a:p>
            <a:pPr>
              <a:buNone/>
            </a:pPr>
            <a:r>
              <a:rPr lang="en-US" sz="2000" dirty="0" smtClean="0"/>
              <a:t>Lyrics by Marty Bloom, Ernest </a:t>
            </a:r>
            <a:r>
              <a:rPr lang="en-US" sz="2000" dirty="0" err="1" smtClean="0"/>
              <a:t>Breur</a:t>
            </a:r>
            <a:r>
              <a:rPr lang="en-US" sz="2000" dirty="0" smtClean="0"/>
              <a:t>, Billy Rose</a:t>
            </a:r>
            <a:endParaRPr lang="en-US" sz="20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a:bodyPr>
          <a:lstStyle/>
          <a:p>
            <a:pPr marL="342000">
              <a:lnSpc>
                <a:spcPct val="110000"/>
              </a:lnSpc>
              <a:spcBef>
                <a:spcPts val="600"/>
              </a:spcBef>
              <a:spcAft>
                <a:spcPts val="600"/>
              </a:spcAft>
            </a:pPr>
            <a:r>
              <a:rPr lang="en-US" sz="2000" dirty="0" smtClean="0"/>
              <a:t>Compile a detailed list of the ingredients used in chewing gum manufacture, including the concentrations, amounts or proportions used, where possible.</a:t>
            </a:r>
          </a:p>
          <a:p>
            <a:pPr marL="342000">
              <a:lnSpc>
                <a:spcPct val="110000"/>
              </a:lnSpc>
              <a:spcBef>
                <a:spcPts val="600"/>
              </a:spcBef>
              <a:spcAft>
                <a:spcPts val="600"/>
              </a:spcAft>
            </a:pPr>
            <a:r>
              <a:rPr lang="en-US" sz="2000" dirty="0" smtClean="0"/>
              <a:t>Using </a:t>
            </a:r>
            <a:r>
              <a:rPr lang="en-US" sz="2000" dirty="0" err="1" smtClean="0"/>
              <a:t>ChemSketch</a:t>
            </a:r>
            <a:r>
              <a:rPr lang="en-US" sz="2000" dirty="0" smtClean="0"/>
              <a:t> or similar software, draw the structures  of some of these chemicals and where possible, generate their names, relative molecular masses and any other information you think might be pertinent.</a:t>
            </a:r>
          </a:p>
          <a:p>
            <a:pPr marL="342000">
              <a:lnSpc>
                <a:spcPct val="110000"/>
              </a:lnSpc>
              <a:spcBef>
                <a:spcPts val="600"/>
              </a:spcBef>
              <a:spcAft>
                <a:spcPts val="600"/>
              </a:spcAft>
            </a:pPr>
            <a:r>
              <a:rPr lang="en-US" sz="2000" dirty="0" smtClean="0"/>
              <a:t> Assemble an Excel spreadsheet of all this information (remember to keep a copy). </a:t>
            </a:r>
          </a:p>
          <a:p>
            <a:pPr marL="742050" lvl="1">
              <a:lnSpc>
                <a:spcPct val="110000"/>
              </a:lnSpc>
              <a:spcBef>
                <a:spcPts val="600"/>
              </a:spcBef>
              <a:spcAft>
                <a:spcPts val="600"/>
              </a:spcAft>
            </a:pPr>
            <a:r>
              <a:rPr lang="en-US" sz="1600" i="1" dirty="0" smtClean="0"/>
              <a:t>Hint: For drawings of polymers such as </a:t>
            </a:r>
            <a:r>
              <a:rPr lang="en-US" sz="1600" i="1" dirty="0" err="1" smtClean="0"/>
              <a:t>polyvinylacetate</a:t>
            </a:r>
            <a:r>
              <a:rPr lang="en-US" sz="1600" i="1" dirty="0" smtClean="0"/>
              <a:t>, draw monomers to at most, </a:t>
            </a:r>
            <a:r>
              <a:rPr lang="en-US" sz="1600" i="1" dirty="0" err="1" smtClean="0"/>
              <a:t>nonamers</a:t>
            </a:r>
            <a:r>
              <a:rPr lang="en-US" sz="1600" i="1" dirty="0" smtClean="0"/>
              <a:t>. Some further guidance on polymer chemistry will be given later.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400" dirty="0" smtClean="0"/>
              <a:t>A typical chewing gum composition</a:t>
            </a:r>
            <a:r>
              <a:rPr lang="en-US" sz="2400" baseline="30000" dirty="0" smtClean="0"/>
              <a:t>1</a:t>
            </a:r>
            <a:r>
              <a:rPr lang="en-US" sz="2400" dirty="0" smtClean="0"/>
              <a:t> is approximately : </a:t>
            </a:r>
          </a:p>
          <a:p>
            <a:pPr marL="0" indent="0">
              <a:spcBef>
                <a:spcPts val="600"/>
              </a:spcBef>
              <a:spcAft>
                <a:spcPts val="600"/>
              </a:spcAft>
              <a:buNone/>
            </a:pPr>
            <a:endParaRPr lang="en-US" sz="2400" dirty="0" smtClean="0"/>
          </a:p>
          <a:p>
            <a:pPr marL="800100" lvl="2" indent="0">
              <a:spcBef>
                <a:spcPts val="600"/>
              </a:spcBef>
              <a:spcAft>
                <a:spcPts val="600"/>
              </a:spcAft>
              <a:buNone/>
            </a:pPr>
            <a:r>
              <a:rPr lang="en-US" dirty="0" smtClean="0"/>
              <a:t>Gum Base: 	20-25%  </a:t>
            </a:r>
          </a:p>
          <a:p>
            <a:pPr marL="800100" lvl="2" indent="0">
              <a:spcBef>
                <a:spcPts val="600"/>
              </a:spcBef>
              <a:spcAft>
                <a:spcPts val="600"/>
              </a:spcAft>
              <a:buNone/>
            </a:pPr>
            <a:r>
              <a:rPr lang="en-US" dirty="0" smtClean="0"/>
              <a:t>Sugar: 			55-65%</a:t>
            </a:r>
          </a:p>
          <a:p>
            <a:pPr marL="800100" lvl="2" indent="0">
              <a:spcBef>
                <a:spcPts val="600"/>
              </a:spcBef>
              <a:spcAft>
                <a:spcPts val="600"/>
              </a:spcAft>
              <a:buNone/>
            </a:pPr>
            <a:r>
              <a:rPr lang="en-US" dirty="0" smtClean="0"/>
              <a:t>Corn Syrup: 	15-20% </a:t>
            </a:r>
          </a:p>
          <a:p>
            <a:pPr marL="800100" lvl="2" indent="0">
              <a:spcBef>
                <a:spcPts val="600"/>
              </a:spcBef>
              <a:spcAft>
                <a:spcPts val="600"/>
              </a:spcAft>
              <a:buNone/>
            </a:pPr>
            <a:r>
              <a:rPr lang="en-US" dirty="0" smtClean="0"/>
              <a:t>Lecithin: 		0-0.8% </a:t>
            </a:r>
          </a:p>
          <a:p>
            <a:pPr marL="800100" lvl="2" indent="0">
              <a:spcBef>
                <a:spcPts val="600"/>
              </a:spcBef>
              <a:spcAft>
                <a:spcPts val="600"/>
              </a:spcAft>
              <a:buNone/>
            </a:pPr>
            <a:r>
              <a:rPr lang="en-US" dirty="0" err="1" smtClean="0"/>
              <a:t>Flavour</a:t>
            </a:r>
            <a:r>
              <a:rPr lang="en-US" dirty="0" smtClean="0"/>
              <a:t>: 		0.3-2.0%</a:t>
            </a:r>
          </a:p>
          <a:p>
            <a:pPr marL="400050" lvl="1" indent="0">
              <a:spcBef>
                <a:spcPts val="600"/>
              </a:spcBef>
              <a:spcAft>
                <a:spcPts val="600"/>
              </a:spcAft>
              <a:buNone/>
            </a:pPr>
            <a:endParaRPr lang="en-US" sz="2400" dirty="0" smtClean="0"/>
          </a:p>
          <a:p>
            <a:pPr marL="0" indent="0">
              <a:spcBef>
                <a:spcPts val="600"/>
              </a:spcBef>
              <a:spcAft>
                <a:spcPts val="600"/>
              </a:spcAft>
              <a:buNone/>
            </a:pPr>
            <a:r>
              <a:rPr lang="en-US" sz="1600" baseline="30000" dirty="0" smtClean="0"/>
              <a:t>1</a:t>
            </a:r>
            <a:r>
              <a:rPr lang="en-US" sz="1600" dirty="0" smtClean="0"/>
              <a:t>http://</a:t>
            </a:r>
            <a:r>
              <a:rPr lang="en-US" sz="1600" dirty="0" err="1" smtClean="0"/>
              <a:t>www.patents.com</a:t>
            </a:r>
            <a:r>
              <a:rPr lang="en-US" sz="1600" dirty="0" smtClean="0"/>
              <a:t>/us-4479969.html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400" dirty="0" smtClean="0"/>
              <a:t>You are provided with the following findings of a taste panel on batches P and C of Moor Mint chewing gum:</a:t>
            </a:r>
          </a:p>
          <a:p>
            <a:pPr marL="728100">
              <a:spcBef>
                <a:spcPts val="600"/>
              </a:spcBef>
              <a:spcAft>
                <a:spcPts val="600"/>
              </a:spcAft>
              <a:buFont typeface="+mj-lt"/>
              <a:buAutoNum type="arabicPeriod"/>
            </a:pPr>
            <a:r>
              <a:rPr lang="en-US" sz="2000" dirty="0" smtClean="0"/>
              <a:t>A Difference-From-Control (sometimes called Degree-Of-Difference) test was conducted by 42 trained panelists who were presented with an identified control sample plus two test samples of gum. </a:t>
            </a:r>
          </a:p>
          <a:p>
            <a:pPr marL="728100">
              <a:spcBef>
                <a:spcPts val="600"/>
              </a:spcBef>
              <a:spcAft>
                <a:spcPts val="600"/>
              </a:spcAft>
              <a:buFont typeface="+mj-lt"/>
              <a:buAutoNum type="arabicPeriod"/>
            </a:pPr>
            <a:r>
              <a:rPr lang="en-US" sz="2000" dirty="0"/>
              <a:t>The panelists were asked to rate the size of difference between each test sample and the identified control but were also told that some of the test samples might be the same as the control sample. (This</a:t>
            </a:r>
            <a:r>
              <a:rPr lang="en-US" sz="2000" dirty="0" smtClean="0"/>
              <a:t> is  called a blind control and was </a:t>
            </a:r>
            <a:r>
              <a:rPr lang="en-US" sz="2000" dirty="0"/>
              <a:t>designed  to allow for any placebo effect).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000" dirty="0" smtClean="0"/>
              <a:t>Taste panel findings continued …</a:t>
            </a:r>
          </a:p>
          <a:p>
            <a:pPr marL="0" indent="0">
              <a:spcBef>
                <a:spcPts val="600"/>
              </a:spcBef>
              <a:spcAft>
                <a:spcPts val="600"/>
              </a:spcAft>
              <a:buNone/>
            </a:pPr>
            <a:endParaRPr lang="en-US" sz="2000" dirty="0" smtClean="0"/>
          </a:p>
          <a:p>
            <a:pPr marL="728100">
              <a:spcBef>
                <a:spcPts val="600"/>
              </a:spcBef>
              <a:spcAft>
                <a:spcPts val="600"/>
              </a:spcAft>
              <a:buFont typeface="+mj-lt"/>
              <a:buAutoNum type="arabicPeriod" startAt="3"/>
            </a:pPr>
            <a:r>
              <a:rPr lang="en-US" sz="2000" dirty="0" smtClean="0"/>
              <a:t>All panelists were familiar with the test and scale and all samples were prepared in the same way and each labeled with a 3 digit random blinding code (e.g. 429) and were served simultaneously on plain white plates in a controlled temperature and climate environment at the gum factory. </a:t>
            </a:r>
          </a:p>
          <a:p>
            <a:pPr marL="728100">
              <a:spcBef>
                <a:spcPts val="600"/>
              </a:spcBef>
              <a:spcAft>
                <a:spcPts val="600"/>
              </a:spcAft>
              <a:buFont typeface="+mj-lt"/>
              <a:buAutoNum type="arabicPeriod" startAt="3"/>
            </a:pPr>
            <a:r>
              <a:rPr lang="en-US" sz="2000" dirty="0" smtClean="0"/>
              <a:t>Half the panelists assessed the identified control  versus the blind control  followed by identified control versus test samples and half </a:t>
            </a:r>
            <a:r>
              <a:rPr lang="en-US" sz="2000" i="1" dirty="0" smtClean="0"/>
              <a:t>vice versa</a:t>
            </a:r>
            <a:r>
              <a:rPr lang="en-US" sz="2000" dirty="0" smtClean="0"/>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Example of instructions given to taste (sensory) panel:</a:t>
            </a:r>
          </a:p>
          <a:p>
            <a:pPr>
              <a:buNone/>
            </a:pPr>
            <a:endParaRPr lang="en-US" b="1" dirty="0" smtClean="0"/>
          </a:p>
          <a:p>
            <a:pPr algn="ctr">
              <a:buNone/>
            </a:pPr>
            <a:r>
              <a:rPr lang="en-US" b="1" dirty="0" smtClean="0"/>
              <a:t>DIFFERENCE –FROM-CONTROL TEST</a:t>
            </a:r>
          </a:p>
          <a:p>
            <a:pPr>
              <a:buNone/>
            </a:pPr>
            <a:r>
              <a:rPr lang="en-US" b="1" dirty="0" smtClean="0"/>
              <a:t>Name:</a:t>
            </a:r>
            <a:r>
              <a:rPr lang="en-US" dirty="0" smtClean="0"/>
              <a:t>			</a:t>
            </a:r>
            <a:r>
              <a:rPr lang="en-US" b="1" dirty="0" smtClean="0"/>
              <a:t>Date:</a:t>
            </a:r>
            <a:r>
              <a:rPr lang="en-US" dirty="0" smtClean="0"/>
              <a:t>			</a:t>
            </a:r>
            <a:r>
              <a:rPr lang="en-US" b="1" dirty="0" smtClean="0"/>
              <a:t>Time:</a:t>
            </a:r>
          </a:p>
          <a:p>
            <a:pPr>
              <a:buNone/>
            </a:pPr>
            <a:endParaRPr lang="en-US" b="1" dirty="0" smtClean="0"/>
          </a:p>
          <a:p>
            <a:pPr>
              <a:buNone/>
            </a:pPr>
            <a:r>
              <a:rPr lang="en-US" b="1" dirty="0" smtClean="0"/>
              <a:t>Product:</a:t>
            </a:r>
            <a:r>
              <a:rPr lang="en-US" dirty="0" smtClean="0"/>
              <a:t> Chewing Gum</a:t>
            </a:r>
          </a:p>
          <a:p>
            <a:pPr>
              <a:buNone/>
            </a:pPr>
            <a:r>
              <a:rPr lang="en-US" dirty="0" smtClean="0"/>
              <a:t>	Assess the sample marked “control” first. Assess sample 429 and score the overall sensory difference between the two samples using the following scale: </a:t>
            </a:r>
          </a:p>
          <a:p>
            <a:pPr>
              <a:buNone/>
            </a:pPr>
            <a:r>
              <a:rPr lang="en-US" dirty="0" smtClean="0"/>
              <a:t/>
            </a:r>
            <a:br>
              <a:rPr lang="en-US" dirty="0" smtClean="0"/>
            </a:br>
            <a:r>
              <a:rPr lang="en-US" dirty="0" smtClean="0"/>
              <a:t>0=No difference to 9=Very large difference.</a:t>
            </a:r>
          </a:p>
          <a:p>
            <a:pPr>
              <a:buNone/>
            </a:pPr>
            <a:r>
              <a:rPr lang="en-US" dirty="0" smtClean="0"/>
              <a:t> </a:t>
            </a:r>
          </a:p>
          <a:p>
            <a:pPr>
              <a:buNone/>
            </a:pPr>
            <a:r>
              <a:rPr lang="en-US" dirty="0" smtClean="0"/>
              <a:t>	</a:t>
            </a:r>
            <a:endParaRPr lang="en-US" dirty="0"/>
          </a:p>
        </p:txBody>
      </p:sp>
      <p:sp>
        <p:nvSpPr>
          <p:cNvPr id="4" name="Rectangle 3"/>
          <p:cNvSpPr/>
          <p:nvPr/>
        </p:nvSpPr>
        <p:spPr>
          <a:xfrm>
            <a:off x="457200" y="2160584"/>
            <a:ext cx="8128057" cy="39655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3" name="Content Placeholder 2"/>
          <p:cNvSpPr>
            <a:spLocks noGrp="1"/>
          </p:cNvSpPr>
          <p:nvPr>
            <p:ph idx="1"/>
          </p:nvPr>
        </p:nvSpPr>
        <p:spPr/>
        <p:txBody>
          <a:bodyPr/>
          <a:lstStyle/>
          <a:p>
            <a:r>
              <a:rPr lang="en-GB" sz="2800" dirty="0" smtClean="0"/>
              <a:t>Results of taste panel tasting of Moor Mint:</a:t>
            </a:r>
          </a:p>
          <a:p>
            <a:pPr marL="0" indent="0">
              <a:buNone/>
            </a:pPr>
            <a:endParaRPr lang="en-GB" dirty="0"/>
          </a:p>
        </p:txBody>
      </p:sp>
      <p:graphicFrame>
        <p:nvGraphicFramePr>
          <p:cNvPr id="6" name="Table 5"/>
          <p:cNvGraphicFramePr>
            <a:graphicFrameLocks noGrp="1"/>
          </p:cNvGraphicFramePr>
          <p:nvPr/>
        </p:nvGraphicFramePr>
        <p:xfrm>
          <a:off x="644662" y="2185324"/>
          <a:ext cx="3810000" cy="3632200"/>
        </p:xfrm>
        <a:graphic>
          <a:graphicData uri="http://schemas.openxmlformats.org/drawingml/2006/table">
            <a:tbl>
              <a:tblPr/>
              <a:tblGrid>
                <a:gridCol w="952500"/>
                <a:gridCol w="952500"/>
                <a:gridCol w="952500"/>
                <a:gridCol w="952500"/>
              </a:tblGrid>
              <a:tr h="165100">
                <a:tc>
                  <a:txBody>
                    <a:bodyPr/>
                    <a:lstStyle/>
                    <a:p>
                      <a:pPr algn="ctr" fontAlgn="b"/>
                      <a:r>
                        <a:rPr lang="en-US" sz="1000" b="0" i="0" u="none" strike="noStrike" dirty="0" err="1">
                          <a:latin typeface="Verdana"/>
                        </a:rPr>
                        <a:t>Panellist</a:t>
                      </a:r>
                      <a:r>
                        <a:rPr lang="en-US" sz="1000" b="0" i="0" u="none" strike="noStrike" dirty="0">
                          <a:latin typeface="Verdana"/>
                        </a:rPr>
                        <a:t> No.</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Blind Control</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Gum P</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Gum C</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3</a:t>
                      </a:r>
                    </a:p>
                  </a:txBody>
                  <a:tcPr marL="12700" marR="12700" marT="12700" marB="0" anchor="b">
                    <a:lnL>
                      <a:noFill/>
                    </a:lnL>
                    <a:lnR>
                      <a:noFill/>
                    </a:lnR>
                    <a:lnT>
                      <a:noFill/>
                    </a:lnT>
                    <a:lnB>
                      <a:noFill/>
                    </a:lnB>
                  </a:tcPr>
                </a:tc>
              </a:tr>
            </a:tbl>
          </a:graphicData>
        </a:graphic>
      </p:graphicFrame>
      <p:graphicFrame>
        <p:nvGraphicFramePr>
          <p:cNvPr id="7" name="Table 6"/>
          <p:cNvGraphicFramePr>
            <a:graphicFrameLocks noGrp="1"/>
          </p:cNvGraphicFramePr>
          <p:nvPr/>
        </p:nvGraphicFramePr>
        <p:xfrm>
          <a:off x="4662375" y="2185324"/>
          <a:ext cx="3810000" cy="3632200"/>
        </p:xfrm>
        <a:graphic>
          <a:graphicData uri="http://schemas.openxmlformats.org/drawingml/2006/table">
            <a:tbl>
              <a:tblPr/>
              <a:tblGrid>
                <a:gridCol w="952500"/>
                <a:gridCol w="952500"/>
                <a:gridCol w="952500"/>
                <a:gridCol w="952500"/>
              </a:tblGrid>
              <a:tr h="100383">
                <a:tc>
                  <a:txBody>
                    <a:bodyPr/>
                    <a:lstStyle/>
                    <a:p>
                      <a:pPr algn="ctr" fontAlgn="b"/>
                      <a:r>
                        <a:rPr lang="en-US" sz="1000" b="0" i="0" u="none" strike="noStrike" dirty="0" err="1">
                          <a:latin typeface="Verdana"/>
                        </a:rPr>
                        <a:t>Panellist</a:t>
                      </a:r>
                      <a:r>
                        <a:rPr lang="en-US" sz="1000" b="0" i="0" u="none" strike="noStrike" dirty="0">
                          <a:latin typeface="Verdana"/>
                        </a:rPr>
                        <a:t> No.</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Blind Control</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Gum P</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Gum C</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26</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004264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lnSpc>
                <a:spcPct val="110000"/>
              </a:lnSpc>
              <a:spcBef>
                <a:spcPts val="600"/>
              </a:spcBef>
              <a:spcAft>
                <a:spcPts val="600"/>
              </a:spcAft>
            </a:pPr>
            <a:r>
              <a:rPr lang="en-US" sz="2000" dirty="0" smtClean="0"/>
              <a:t>Calculate the mean difference from the identified control for each of the two test chewing gum samples C and P and for the blind control samples </a:t>
            </a:r>
          </a:p>
          <a:p>
            <a:pPr>
              <a:lnSpc>
                <a:spcPct val="110000"/>
              </a:lnSpc>
              <a:spcBef>
                <a:spcPts val="600"/>
              </a:spcBef>
              <a:spcAft>
                <a:spcPts val="600"/>
              </a:spcAft>
            </a:pPr>
            <a:r>
              <a:rPr lang="en-US" sz="2000" dirty="0" smtClean="0"/>
              <a:t>Or: Determine if there is a significant difference between the samples P and C and the blind control using a suitable statistical method</a:t>
            </a: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Since the results of the sensory panel are somewhat ambiguous, we now turn to chemical analysis of the constituents of batches C and P.</a:t>
            </a:r>
          </a:p>
          <a:p>
            <a:r>
              <a:rPr lang="en-US" sz="2000" dirty="0" smtClean="0"/>
              <a:t>In order to prepare for interpretation of the data, students should research the following terms:</a:t>
            </a:r>
          </a:p>
          <a:p>
            <a:pPr>
              <a:buNone/>
            </a:pPr>
            <a:endParaRPr lang="en-US" sz="2400" dirty="0" smtClean="0"/>
          </a:p>
          <a:p>
            <a:r>
              <a:rPr lang="en-US" sz="2000" dirty="0" err="1" smtClean="0"/>
              <a:t>Electrospray</a:t>
            </a:r>
            <a:r>
              <a:rPr lang="en-US" sz="2000" dirty="0" smtClean="0"/>
              <a:t> </a:t>
            </a:r>
            <a:r>
              <a:rPr lang="en-US" sz="2000" dirty="0" err="1" smtClean="0"/>
              <a:t>ionisation</a:t>
            </a:r>
            <a:r>
              <a:rPr lang="en-US" sz="2000" dirty="0" smtClean="0"/>
              <a:t> mass spectrometry (ESI-MS)</a:t>
            </a:r>
          </a:p>
          <a:p>
            <a:r>
              <a:rPr lang="en-US" sz="2000" dirty="0" smtClean="0"/>
              <a:t>Positive ion ESI-MS</a:t>
            </a:r>
          </a:p>
          <a:p>
            <a:r>
              <a:rPr lang="en-US" sz="2000" dirty="0" smtClean="0"/>
              <a:t>Negative ion ESI-MS</a:t>
            </a:r>
          </a:p>
          <a:p>
            <a:r>
              <a:rPr lang="en-US" sz="2000" i="1" dirty="0" err="1" smtClean="0"/>
              <a:t>m/z</a:t>
            </a:r>
            <a:r>
              <a:rPr lang="en-US" sz="2000" dirty="0" smtClean="0"/>
              <a:t> ratio</a:t>
            </a:r>
          </a:p>
          <a:p>
            <a:r>
              <a:rPr lang="en-US" sz="2000" dirty="0" smtClean="0"/>
              <a:t>Accurate mass measurements</a:t>
            </a:r>
          </a:p>
          <a:p>
            <a:r>
              <a:rPr lang="en-US" sz="2000" dirty="0" smtClean="0"/>
              <a:t>Sodium and ammonium ion adduct ions in ESI-MS</a:t>
            </a:r>
          </a:p>
          <a:p>
            <a:r>
              <a:rPr lang="en-US" sz="2000" dirty="0" smtClean="0"/>
              <a:t> </a:t>
            </a:r>
            <a:r>
              <a:rPr lang="el-GR" sz="2000" dirty="0" smtClean="0"/>
              <a:t>ω</a:t>
            </a:r>
            <a:r>
              <a:rPr lang="en-GB" sz="2000" dirty="0" smtClean="0"/>
              <a:t>-chain ends and </a:t>
            </a:r>
            <a:r>
              <a:rPr lang="el-GR" sz="2000" dirty="0" smtClean="0"/>
              <a:t>α</a:t>
            </a:r>
            <a:r>
              <a:rPr lang="en-GB" sz="2000" dirty="0" smtClean="0"/>
              <a:t>-chain ends of polymers </a:t>
            </a:r>
            <a:endParaRPr lang="en-US" sz="2000" dirty="0" smtClean="0"/>
          </a:p>
          <a:p>
            <a:pPr lvl="1"/>
            <a:endParaRPr lang="en-US" sz="2000" dirty="0" smtClean="0">
              <a:solidFill>
                <a:schemeClr val="tx1"/>
              </a:solidFill>
            </a:endParaRPr>
          </a:p>
          <a:p>
            <a:pPr lvl="1"/>
            <a:endParaRPr lang="en-US" sz="2000" dirty="0" smtClean="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000" dirty="0"/>
              <a:t>Examine the </a:t>
            </a:r>
            <a:r>
              <a:rPr lang="en-US" sz="2000" dirty="0" smtClean="0"/>
              <a:t>positive </a:t>
            </a:r>
            <a:r>
              <a:rPr lang="en-US" sz="2000" dirty="0"/>
              <a:t>ion ESI mass spectra </a:t>
            </a:r>
            <a:r>
              <a:rPr lang="en-US" sz="2000" dirty="0" smtClean="0"/>
              <a:t>provided.</a:t>
            </a:r>
            <a:r>
              <a:rPr lang="en-US" sz="2000" dirty="0"/>
              <a:t> The spectra were obtained when solutions obtained by extracting</a:t>
            </a:r>
            <a:r>
              <a:rPr lang="en-US" sz="2000" dirty="0" smtClean="0"/>
              <a:t> a </a:t>
            </a:r>
            <a:r>
              <a:rPr lang="en-US" sz="2000" dirty="0"/>
              <a:t>stick of gum </a:t>
            </a:r>
            <a:r>
              <a:rPr lang="en-US" sz="2000" dirty="0" smtClean="0"/>
              <a:t>by </a:t>
            </a:r>
            <a:r>
              <a:rPr lang="en-US" sz="2000" dirty="0"/>
              <a:t>heating with </a:t>
            </a:r>
            <a:r>
              <a:rPr lang="en-US" sz="2000" dirty="0" err="1"/>
              <a:t>tetrahydrofuran</a:t>
            </a:r>
            <a:r>
              <a:rPr lang="en-US" sz="2000" dirty="0"/>
              <a:t>/water were infused into the spectrometer inlet with 25 </a:t>
            </a:r>
            <a:r>
              <a:rPr lang="el-GR" sz="2000" dirty="0"/>
              <a:t>μ</a:t>
            </a:r>
            <a:r>
              <a:rPr lang="en-GB" sz="2000" dirty="0" err="1"/>
              <a:t>mol</a:t>
            </a:r>
            <a:r>
              <a:rPr lang="en-GB" sz="2000" dirty="0"/>
              <a:t> dm</a:t>
            </a:r>
            <a:r>
              <a:rPr lang="en-GB" sz="2000" baseline="30000" dirty="0"/>
              <a:t>-3</a:t>
            </a:r>
            <a:r>
              <a:rPr lang="en-US" sz="2000" dirty="0"/>
              <a:t> ammonium acetate. </a:t>
            </a:r>
            <a:endParaRPr lang="en-US" sz="2000" dirty="0" smtClean="0"/>
          </a:p>
          <a:p>
            <a:pPr>
              <a:spcBef>
                <a:spcPts val="600"/>
              </a:spcBef>
              <a:spcAft>
                <a:spcPts val="600"/>
              </a:spcAft>
            </a:pPr>
            <a:r>
              <a:rPr lang="en-US" sz="2000" dirty="0" smtClean="0"/>
              <a:t>Using the data for masses of gum constituents in your Excel table as a guide, assign as many of the ions to individual constituents expected in chewing gum as possible, remembering also, what you have learned by reading about adduct ions. A good accurate mass and elemental calculator can be found at </a:t>
            </a:r>
            <a:r>
              <a:rPr lang="en-US" sz="2000" dirty="0" smtClean="0">
                <a:hlinkClick r:id="rId2"/>
              </a:rPr>
              <a:t>www.chemcalc.org</a:t>
            </a:r>
            <a:r>
              <a:rPr lang="en-US" sz="2000" dirty="0" smtClean="0"/>
              <a:t>, but there are others.</a:t>
            </a:r>
          </a:p>
          <a:p>
            <a:pPr>
              <a:spcBef>
                <a:spcPts val="600"/>
              </a:spcBef>
              <a:spcAft>
                <a:spcPts val="600"/>
              </a:spcAft>
            </a:pPr>
            <a:r>
              <a:rPr lang="en-US" sz="2000" dirty="0" smtClean="0"/>
              <a:t>For any polymers assume n≤9, the </a:t>
            </a:r>
            <a:r>
              <a:rPr lang="el-GR" sz="2000" dirty="0" smtClean="0"/>
              <a:t>ω</a:t>
            </a:r>
            <a:r>
              <a:rPr lang="en-GB" sz="2000" dirty="0" smtClean="0"/>
              <a:t>-chain end is H and the </a:t>
            </a:r>
            <a:r>
              <a:rPr lang="el-GR" sz="2000" dirty="0" smtClean="0"/>
              <a:t>α</a:t>
            </a:r>
            <a:r>
              <a:rPr lang="en-GB" sz="2000" dirty="0" smtClean="0"/>
              <a:t>-chain end is </a:t>
            </a:r>
            <a:r>
              <a:rPr lang="en-GB" sz="2000" dirty="0" err="1" smtClean="0"/>
              <a:t>isopropylol</a:t>
            </a:r>
            <a:r>
              <a:rPr lang="en-GB" sz="2000" dirty="0"/>
              <a:t>.</a:t>
            </a:r>
            <a:endParaRPr lang="en-US" sz="2000" dirty="0" smtClean="0"/>
          </a:p>
          <a:p>
            <a:pPr>
              <a:spcBef>
                <a:spcPts val="600"/>
              </a:spcBef>
              <a:spcAft>
                <a:spcPts val="600"/>
              </a:spcAft>
            </a:pPr>
            <a:r>
              <a:rPr lang="en-US" sz="2000" dirty="0" smtClean="0"/>
              <a:t>Could these contribute to the bad taste problem?</a:t>
            </a:r>
            <a:endParaRPr lang="en-US"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458796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 name="TextBox 59"/>
          <p:cNvSpPr txBox="1"/>
          <p:nvPr/>
        </p:nvSpPr>
        <p:spPr>
          <a:xfrm>
            <a:off x="5591908" y="1609631"/>
            <a:ext cx="3172663" cy="1754326"/>
          </a:xfrm>
          <a:prstGeom prst="rect">
            <a:avLst/>
          </a:prstGeom>
          <a:noFill/>
        </p:spPr>
        <p:txBody>
          <a:bodyPr wrap="none" rtlCol="0">
            <a:spAutoFit/>
          </a:bodyPr>
          <a:lstStyle/>
          <a:p>
            <a:r>
              <a:rPr lang="en-GB" dirty="0" smtClean="0">
                <a:solidFill>
                  <a:prstClr val="black"/>
                </a:solidFill>
              </a:rPr>
              <a:t>Sample C</a:t>
            </a:r>
          </a:p>
          <a:p>
            <a:endParaRPr lang="en-GB" dirty="0">
              <a:solidFill>
                <a:prstClr val="black"/>
              </a:solidFill>
            </a:endParaRPr>
          </a:p>
          <a:p>
            <a:r>
              <a:rPr lang="en-GB" dirty="0" smtClean="0">
                <a:solidFill>
                  <a:prstClr val="black"/>
                </a:solidFill>
              </a:rPr>
              <a:t>Positive ion ESI-MS</a:t>
            </a:r>
          </a:p>
          <a:p>
            <a:endParaRPr lang="en-GB" dirty="0">
              <a:solidFill>
                <a:prstClr val="black"/>
              </a:solidFill>
            </a:endParaRPr>
          </a:p>
          <a:p>
            <a:r>
              <a:rPr lang="en-GB" dirty="0" smtClean="0">
                <a:solidFill>
                  <a:prstClr val="black"/>
                </a:solidFill>
              </a:rPr>
              <a:t>Measured accurate mass for </a:t>
            </a:r>
          </a:p>
          <a:p>
            <a:r>
              <a:rPr lang="en-GB" i="1" dirty="0" smtClean="0">
                <a:solidFill>
                  <a:prstClr val="black"/>
                </a:solidFill>
              </a:rPr>
              <a:t>m/z</a:t>
            </a:r>
            <a:r>
              <a:rPr lang="en-GB" dirty="0" smtClean="0">
                <a:solidFill>
                  <a:prstClr val="black"/>
                </a:solidFill>
              </a:rPr>
              <a:t> 295 was 295.1289</a:t>
            </a:r>
            <a:endParaRPr lang="en-GB" dirty="0">
              <a:solidFill>
                <a:prstClr val="black"/>
              </a:solidFill>
            </a:endParaRPr>
          </a:p>
        </p:txBody>
      </p:sp>
      <p:cxnSp>
        <p:nvCxnSpPr>
          <p:cNvPr id="5" name="Straight Connector 4"/>
          <p:cNvCxnSpPr/>
          <p:nvPr/>
        </p:nvCxnSpPr>
        <p:spPr>
          <a:xfrm>
            <a:off x="1424353" y="1868365"/>
            <a:ext cx="0" cy="33322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424353" y="5183039"/>
            <a:ext cx="3692769" cy="8819"/>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2180492" y="2501411"/>
            <a:ext cx="26377" cy="26904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2391507" y="3688373"/>
            <a:ext cx="17585" cy="150348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885495" y="3104087"/>
            <a:ext cx="35169" cy="20636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137918" y="5666670"/>
            <a:ext cx="550151" cy="369332"/>
          </a:xfrm>
          <a:prstGeom prst="rect">
            <a:avLst/>
          </a:prstGeom>
          <a:noFill/>
        </p:spPr>
        <p:txBody>
          <a:bodyPr wrap="none" rtlCol="0">
            <a:spAutoFit/>
          </a:bodyPr>
          <a:lstStyle/>
          <a:p>
            <a:r>
              <a:rPr lang="en-GB" i="1" dirty="0" smtClean="0">
                <a:solidFill>
                  <a:prstClr val="black"/>
                </a:solidFill>
              </a:rPr>
              <a:t>m/z</a:t>
            </a:r>
            <a:endParaRPr lang="en-GB" i="1" dirty="0">
              <a:solidFill>
                <a:prstClr val="black"/>
              </a:solidFill>
            </a:endParaRPr>
          </a:p>
        </p:txBody>
      </p:sp>
      <p:sp>
        <p:nvSpPr>
          <p:cNvPr id="27" name="TextBox 26"/>
          <p:cNvSpPr txBox="1"/>
          <p:nvPr/>
        </p:nvSpPr>
        <p:spPr>
          <a:xfrm rot="16200000">
            <a:off x="-61375" y="3051626"/>
            <a:ext cx="2002856" cy="369332"/>
          </a:xfrm>
          <a:prstGeom prst="rect">
            <a:avLst/>
          </a:prstGeom>
          <a:noFill/>
        </p:spPr>
        <p:txBody>
          <a:bodyPr wrap="none" rtlCol="0">
            <a:spAutoFit/>
          </a:bodyPr>
          <a:lstStyle/>
          <a:p>
            <a:r>
              <a:rPr lang="en-GB" dirty="0" smtClean="0">
                <a:solidFill>
                  <a:prstClr val="black"/>
                </a:solidFill>
              </a:rPr>
              <a:t>Relative Response </a:t>
            </a:r>
            <a:endParaRPr lang="en-GB" dirty="0">
              <a:solidFill>
                <a:prstClr val="black"/>
              </a:solidFill>
            </a:endParaRPr>
          </a:p>
        </p:txBody>
      </p:sp>
      <p:cxnSp>
        <p:nvCxnSpPr>
          <p:cNvPr id="29" name="Straight Connector 28"/>
          <p:cNvCxnSpPr/>
          <p:nvPr/>
        </p:nvCxnSpPr>
        <p:spPr>
          <a:xfrm flipH="1">
            <a:off x="1336430" y="5191858"/>
            <a:ext cx="8792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1336430" y="1868365"/>
            <a:ext cx="87923"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843973" y="1683699"/>
            <a:ext cx="535724" cy="369332"/>
          </a:xfrm>
          <a:prstGeom prst="rect">
            <a:avLst/>
          </a:prstGeom>
          <a:noFill/>
        </p:spPr>
        <p:txBody>
          <a:bodyPr wrap="none" rtlCol="0">
            <a:spAutoFit/>
          </a:bodyPr>
          <a:lstStyle/>
          <a:p>
            <a:r>
              <a:rPr lang="en-GB" dirty="0" smtClean="0">
                <a:solidFill>
                  <a:prstClr val="black"/>
                </a:solidFill>
              </a:rPr>
              <a:t>150</a:t>
            </a:r>
            <a:endParaRPr lang="en-GB" dirty="0">
              <a:solidFill>
                <a:prstClr val="black"/>
              </a:solidFill>
            </a:endParaRPr>
          </a:p>
        </p:txBody>
      </p:sp>
      <p:sp>
        <p:nvSpPr>
          <p:cNvPr id="33" name="TextBox 32"/>
          <p:cNvSpPr txBox="1"/>
          <p:nvPr/>
        </p:nvSpPr>
        <p:spPr>
          <a:xfrm>
            <a:off x="1034744" y="4998373"/>
            <a:ext cx="301686" cy="369332"/>
          </a:xfrm>
          <a:prstGeom prst="rect">
            <a:avLst/>
          </a:prstGeom>
          <a:noFill/>
        </p:spPr>
        <p:txBody>
          <a:bodyPr wrap="none" rtlCol="0">
            <a:spAutoFit/>
          </a:bodyPr>
          <a:lstStyle/>
          <a:p>
            <a:r>
              <a:rPr lang="en-GB" dirty="0" smtClean="0">
                <a:solidFill>
                  <a:prstClr val="black"/>
                </a:solidFill>
              </a:rPr>
              <a:t>0</a:t>
            </a:r>
            <a:endParaRPr lang="en-GB" dirty="0">
              <a:solidFill>
                <a:prstClr val="black"/>
              </a:solidFill>
            </a:endParaRPr>
          </a:p>
        </p:txBody>
      </p:sp>
      <p:cxnSp>
        <p:nvCxnSpPr>
          <p:cNvPr id="35" name="Straight Connector 34"/>
          <p:cNvCxnSpPr/>
          <p:nvPr/>
        </p:nvCxnSpPr>
        <p:spPr>
          <a:xfrm>
            <a:off x="1424353" y="5200650"/>
            <a:ext cx="0" cy="96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276045" y="5191858"/>
            <a:ext cx="0" cy="571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719146" y="5191858"/>
            <a:ext cx="0" cy="57149"/>
          </a:xfrm>
          <a:prstGeom prst="line">
            <a:avLst/>
          </a:prstGeom>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082144" y="5297365"/>
            <a:ext cx="535724" cy="369332"/>
          </a:xfrm>
          <a:prstGeom prst="rect">
            <a:avLst/>
          </a:prstGeom>
          <a:noFill/>
        </p:spPr>
        <p:txBody>
          <a:bodyPr wrap="none" rtlCol="0">
            <a:spAutoFit/>
          </a:bodyPr>
          <a:lstStyle/>
          <a:p>
            <a:r>
              <a:rPr lang="en-GB" dirty="0" smtClean="0">
                <a:solidFill>
                  <a:prstClr val="black"/>
                </a:solidFill>
              </a:rPr>
              <a:t>300</a:t>
            </a:r>
            <a:endParaRPr lang="en-GB" dirty="0">
              <a:solidFill>
                <a:prstClr val="black"/>
              </a:solidFill>
            </a:endParaRPr>
          </a:p>
        </p:txBody>
      </p:sp>
      <p:sp>
        <p:nvSpPr>
          <p:cNvPr id="47" name="TextBox 46"/>
          <p:cNvSpPr txBox="1"/>
          <p:nvPr/>
        </p:nvSpPr>
        <p:spPr>
          <a:xfrm>
            <a:off x="3609545" y="5297338"/>
            <a:ext cx="569387" cy="369332"/>
          </a:xfrm>
          <a:prstGeom prst="rect">
            <a:avLst/>
          </a:prstGeom>
          <a:noFill/>
        </p:spPr>
        <p:txBody>
          <a:bodyPr wrap="none" rtlCol="0">
            <a:spAutoFit/>
          </a:bodyPr>
          <a:lstStyle/>
          <a:p>
            <a:r>
              <a:rPr lang="en-GB" dirty="0" smtClean="0">
                <a:solidFill>
                  <a:prstClr val="black"/>
                </a:solidFill>
              </a:rPr>
              <a:t>700</a:t>
            </a:r>
            <a:endParaRPr lang="en-GB" dirty="0">
              <a:solidFill>
                <a:prstClr val="black"/>
              </a:solidFill>
            </a:endParaRPr>
          </a:p>
        </p:txBody>
      </p:sp>
      <p:sp>
        <p:nvSpPr>
          <p:cNvPr id="49" name="TextBox 48"/>
          <p:cNvSpPr txBox="1"/>
          <p:nvPr/>
        </p:nvSpPr>
        <p:spPr>
          <a:xfrm>
            <a:off x="1855783" y="2132079"/>
            <a:ext cx="710451" cy="369332"/>
          </a:xfrm>
          <a:prstGeom prst="rect">
            <a:avLst/>
          </a:prstGeom>
          <a:noFill/>
        </p:spPr>
        <p:txBody>
          <a:bodyPr wrap="none" rtlCol="0">
            <a:spAutoFit/>
          </a:bodyPr>
          <a:lstStyle/>
          <a:p>
            <a:r>
              <a:rPr lang="en-GB" dirty="0" smtClean="0">
                <a:solidFill>
                  <a:prstClr val="black"/>
                </a:solidFill>
              </a:rPr>
              <a:t>295.1</a:t>
            </a:r>
            <a:endParaRPr lang="en-GB" dirty="0">
              <a:solidFill>
                <a:prstClr val="black"/>
              </a:solidFill>
            </a:endParaRPr>
          </a:p>
        </p:txBody>
      </p:sp>
      <p:sp>
        <p:nvSpPr>
          <p:cNvPr id="50" name="TextBox 49"/>
          <p:cNvSpPr txBox="1"/>
          <p:nvPr/>
        </p:nvSpPr>
        <p:spPr>
          <a:xfrm>
            <a:off x="2276045" y="3236292"/>
            <a:ext cx="761747" cy="369332"/>
          </a:xfrm>
          <a:prstGeom prst="rect">
            <a:avLst/>
          </a:prstGeom>
          <a:noFill/>
        </p:spPr>
        <p:txBody>
          <a:bodyPr wrap="none" rtlCol="0">
            <a:spAutoFit/>
          </a:bodyPr>
          <a:lstStyle/>
          <a:p>
            <a:r>
              <a:rPr lang="en-GB" dirty="0" smtClean="0">
                <a:solidFill>
                  <a:prstClr val="black"/>
                </a:solidFill>
              </a:rPr>
              <a:t>312.1</a:t>
            </a:r>
            <a:endParaRPr lang="en-GB" dirty="0">
              <a:solidFill>
                <a:prstClr val="black"/>
              </a:solidFill>
            </a:endParaRPr>
          </a:p>
        </p:txBody>
      </p:sp>
      <p:sp>
        <p:nvSpPr>
          <p:cNvPr id="51" name="TextBox 50"/>
          <p:cNvSpPr txBox="1"/>
          <p:nvPr/>
        </p:nvSpPr>
        <p:spPr>
          <a:xfrm>
            <a:off x="3234961" y="2798885"/>
            <a:ext cx="761747" cy="369332"/>
          </a:xfrm>
          <a:prstGeom prst="rect">
            <a:avLst/>
          </a:prstGeom>
          <a:noFill/>
        </p:spPr>
        <p:txBody>
          <a:bodyPr wrap="none" rtlCol="0">
            <a:spAutoFit/>
          </a:bodyPr>
          <a:lstStyle/>
          <a:p>
            <a:r>
              <a:rPr lang="en-GB" dirty="0" smtClean="0">
                <a:solidFill>
                  <a:prstClr val="black"/>
                </a:solidFill>
              </a:rPr>
              <a:t>680.8</a:t>
            </a:r>
            <a:endParaRPr lang="en-GB" dirty="0">
              <a:solidFill>
                <a:prstClr val="black"/>
              </a:solidFill>
            </a:endParaRPr>
          </a:p>
        </p:txBody>
      </p:sp>
      <p:sp>
        <p:nvSpPr>
          <p:cNvPr id="52" name="TextBox 51"/>
          <p:cNvSpPr txBox="1"/>
          <p:nvPr/>
        </p:nvSpPr>
        <p:spPr>
          <a:xfrm>
            <a:off x="3608439" y="2429553"/>
            <a:ext cx="761747" cy="369332"/>
          </a:xfrm>
          <a:prstGeom prst="rect">
            <a:avLst/>
          </a:prstGeom>
          <a:noFill/>
        </p:spPr>
        <p:txBody>
          <a:bodyPr wrap="none" rtlCol="0">
            <a:spAutoFit/>
          </a:bodyPr>
          <a:lstStyle/>
          <a:p>
            <a:r>
              <a:rPr lang="en-GB" dirty="0" smtClean="0">
                <a:solidFill>
                  <a:prstClr val="black"/>
                </a:solidFill>
              </a:rPr>
              <a:t>766.6</a:t>
            </a:r>
            <a:endParaRPr lang="en-GB" dirty="0">
              <a:solidFill>
                <a:prstClr val="black"/>
              </a:solidFill>
            </a:endParaRPr>
          </a:p>
        </p:txBody>
      </p:sp>
      <p:cxnSp>
        <p:nvCxnSpPr>
          <p:cNvPr id="55" name="Straight Connector 54"/>
          <p:cNvCxnSpPr/>
          <p:nvPr/>
        </p:nvCxnSpPr>
        <p:spPr>
          <a:xfrm flipH="1">
            <a:off x="1538653" y="5112727"/>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1591407" y="5112727"/>
            <a:ext cx="140678" cy="184611"/>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a:off x="2985038" y="5099573"/>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2874255" y="5093799"/>
            <a:ext cx="105508" cy="136281"/>
          </a:xfrm>
          <a:prstGeom prst="line">
            <a:avLst/>
          </a:prstGeom>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014960" y="1609631"/>
            <a:ext cx="761747" cy="369332"/>
          </a:xfrm>
          <a:prstGeom prst="rect">
            <a:avLst/>
          </a:prstGeom>
          <a:noFill/>
        </p:spPr>
        <p:txBody>
          <a:bodyPr wrap="none" rtlCol="0">
            <a:spAutoFit/>
          </a:bodyPr>
          <a:lstStyle/>
          <a:p>
            <a:r>
              <a:rPr lang="en-GB" dirty="0" smtClean="0">
                <a:solidFill>
                  <a:prstClr val="black"/>
                </a:solidFill>
              </a:rPr>
              <a:t>852.3</a:t>
            </a:r>
            <a:endParaRPr lang="en-GB" dirty="0">
              <a:solidFill>
                <a:prstClr val="black"/>
              </a:solidFill>
            </a:endParaRPr>
          </a:p>
        </p:txBody>
      </p:sp>
      <p:cxnSp>
        <p:nvCxnSpPr>
          <p:cNvPr id="39" name="Straight Connector 38"/>
          <p:cNvCxnSpPr/>
          <p:nvPr/>
        </p:nvCxnSpPr>
        <p:spPr>
          <a:xfrm flipV="1">
            <a:off x="4343809" y="1932963"/>
            <a:ext cx="26377" cy="3255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3579243" y="3236292"/>
            <a:ext cx="26377" cy="19687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1" name="Title 1"/>
          <p:cNvSpPr>
            <a:spLocks noGrp="1"/>
          </p:cNvSpPr>
          <p:nvPr>
            <p:ph type="title"/>
          </p:nvPr>
        </p:nvSpPr>
        <p:spPr>
          <a:xfrm>
            <a:off x="457200" y="274638"/>
            <a:ext cx="8229600" cy="1143000"/>
          </a:xfrm>
        </p:spPr>
        <p:txBody>
          <a:bodyPr/>
          <a:lstStyle/>
          <a:p>
            <a:r>
              <a:rPr lang="en-US" dirty="0" smtClean="0"/>
              <a:t>Session 2</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4505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Session 1</a:t>
            </a:r>
            <a:endParaRPr lang="en-US" dirty="0"/>
          </a:p>
        </p:txBody>
      </p:sp>
      <p:sp>
        <p:nvSpPr>
          <p:cNvPr id="5" name="Content Placeholder 4"/>
          <p:cNvSpPr>
            <a:spLocks noGrp="1"/>
          </p:cNvSpPr>
          <p:nvPr>
            <p:ph type="subTitle" idx="1"/>
          </p:nvPr>
        </p:nvSpPr>
        <p:spPr/>
        <p:txBody>
          <a:bodyPr/>
          <a:lstStyle/>
          <a:p>
            <a:pPr marL="514350" indent="-514350">
              <a:buFont typeface="+mj-lt"/>
              <a:buAutoNum type="arabicPeriod"/>
            </a:pPr>
            <a:r>
              <a:rPr lang="en-US" i="1" dirty="0" smtClean="0"/>
              <a:t>When was the first time chewing gum was used by humans?</a:t>
            </a:r>
          </a:p>
          <a:p>
            <a:endParaRPr lang="en-US" dirty="0" smtClean="0"/>
          </a:p>
          <a:p>
            <a:pPr marL="971550" lvl="1" indent="-514350">
              <a:lnSpc>
                <a:spcPct val="150000"/>
              </a:lnSpc>
              <a:buAutoNum type="alphaLcPeriod"/>
            </a:pPr>
            <a:r>
              <a:rPr lang="en-US" dirty="0" smtClean="0"/>
              <a:t>1900s</a:t>
            </a:r>
          </a:p>
          <a:p>
            <a:pPr marL="971550" lvl="1" indent="-514350">
              <a:lnSpc>
                <a:spcPct val="150000"/>
              </a:lnSpc>
              <a:buAutoNum type="alphaLcPeriod"/>
            </a:pPr>
            <a:r>
              <a:rPr lang="en-US" dirty="0" smtClean="0"/>
              <a:t>Around the time of the Ancient Greeks</a:t>
            </a:r>
          </a:p>
          <a:p>
            <a:pPr marL="971550" lvl="1" indent="-514350">
              <a:lnSpc>
                <a:spcPct val="150000"/>
              </a:lnSpc>
              <a:buAutoNum type="alphaLcPeriod"/>
            </a:pPr>
            <a:r>
              <a:rPr lang="en-US" dirty="0" smtClean="0"/>
              <a:t>Neolithic Period</a:t>
            </a: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12" name="TextBox 11"/>
          <p:cNvSpPr txBox="1"/>
          <p:nvPr/>
        </p:nvSpPr>
        <p:spPr>
          <a:xfrm>
            <a:off x="3138622" y="5671418"/>
            <a:ext cx="550151" cy="369332"/>
          </a:xfrm>
          <a:prstGeom prst="rect">
            <a:avLst/>
          </a:prstGeom>
          <a:noFill/>
        </p:spPr>
        <p:txBody>
          <a:bodyPr wrap="none" rtlCol="0">
            <a:spAutoFit/>
          </a:bodyPr>
          <a:lstStyle/>
          <a:p>
            <a:r>
              <a:rPr lang="en-GB" i="1" dirty="0" smtClean="0">
                <a:solidFill>
                  <a:prstClr val="black"/>
                </a:solidFill>
              </a:rPr>
              <a:t>m/z</a:t>
            </a:r>
            <a:endParaRPr lang="en-GB" i="1" dirty="0">
              <a:solidFill>
                <a:prstClr val="black"/>
              </a:solidFill>
            </a:endParaRPr>
          </a:p>
        </p:txBody>
      </p:sp>
      <p:sp>
        <p:nvSpPr>
          <p:cNvPr id="32" name="TextBox 31"/>
          <p:cNvSpPr txBox="1"/>
          <p:nvPr/>
        </p:nvSpPr>
        <p:spPr>
          <a:xfrm>
            <a:off x="5591908" y="1609631"/>
            <a:ext cx="3172663" cy="2031325"/>
          </a:xfrm>
          <a:prstGeom prst="rect">
            <a:avLst/>
          </a:prstGeom>
          <a:noFill/>
        </p:spPr>
        <p:txBody>
          <a:bodyPr wrap="none" rtlCol="0">
            <a:spAutoFit/>
          </a:bodyPr>
          <a:lstStyle/>
          <a:p>
            <a:r>
              <a:rPr lang="en-GB" dirty="0" smtClean="0">
                <a:solidFill>
                  <a:prstClr val="black"/>
                </a:solidFill>
              </a:rPr>
              <a:t>Sample P</a:t>
            </a:r>
          </a:p>
          <a:p>
            <a:endParaRPr lang="en-GB" dirty="0">
              <a:solidFill>
                <a:prstClr val="black"/>
              </a:solidFill>
            </a:endParaRPr>
          </a:p>
          <a:p>
            <a:r>
              <a:rPr lang="en-GB" dirty="0" smtClean="0">
                <a:solidFill>
                  <a:prstClr val="black"/>
                </a:solidFill>
              </a:rPr>
              <a:t>Positive ion ESI-MS</a:t>
            </a:r>
          </a:p>
          <a:p>
            <a:endParaRPr lang="en-GB" dirty="0">
              <a:solidFill>
                <a:prstClr val="black"/>
              </a:solidFill>
            </a:endParaRPr>
          </a:p>
          <a:p>
            <a:r>
              <a:rPr lang="en-GB" dirty="0">
                <a:solidFill>
                  <a:prstClr val="black"/>
                </a:solidFill>
              </a:rPr>
              <a:t>Measured accurate mass for </a:t>
            </a:r>
          </a:p>
          <a:p>
            <a:r>
              <a:rPr lang="en-GB" i="1" dirty="0">
                <a:solidFill>
                  <a:prstClr val="black"/>
                </a:solidFill>
              </a:rPr>
              <a:t>m/z</a:t>
            </a:r>
            <a:r>
              <a:rPr lang="en-GB" dirty="0">
                <a:solidFill>
                  <a:prstClr val="black"/>
                </a:solidFill>
              </a:rPr>
              <a:t> 295 was </a:t>
            </a:r>
            <a:r>
              <a:rPr lang="en-GB" dirty="0" smtClean="0">
                <a:solidFill>
                  <a:prstClr val="black"/>
                </a:solidFill>
              </a:rPr>
              <a:t>295.1291</a:t>
            </a:r>
            <a:endParaRPr lang="en-GB" dirty="0">
              <a:solidFill>
                <a:prstClr val="black"/>
              </a:solidFill>
            </a:endParaRPr>
          </a:p>
          <a:p>
            <a:endParaRPr lang="en-GB" dirty="0">
              <a:solidFill>
                <a:prstClr val="black"/>
              </a:solidFill>
            </a:endParaRPr>
          </a:p>
        </p:txBody>
      </p:sp>
      <p:cxnSp>
        <p:nvCxnSpPr>
          <p:cNvPr id="34" name="Straight Connector 33"/>
          <p:cNvCxnSpPr/>
          <p:nvPr/>
        </p:nvCxnSpPr>
        <p:spPr>
          <a:xfrm>
            <a:off x="1424353" y="1868365"/>
            <a:ext cx="0" cy="333228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1424353" y="5183039"/>
            <a:ext cx="3692769" cy="8819"/>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2180492" y="2501411"/>
            <a:ext cx="26377" cy="26904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2391507" y="3688373"/>
            <a:ext cx="17585" cy="150348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3885495" y="3104087"/>
            <a:ext cx="35169" cy="20636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rot="16200000">
            <a:off x="-61375" y="3051626"/>
            <a:ext cx="2002856" cy="369332"/>
          </a:xfrm>
          <a:prstGeom prst="rect">
            <a:avLst/>
          </a:prstGeom>
          <a:noFill/>
        </p:spPr>
        <p:txBody>
          <a:bodyPr wrap="none" rtlCol="0">
            <a:spAutoFit/>
          </a:bodyPr>
          <a:lstStyle/>
          <a:p>
            <a:r>
              <a:rPr lang="en-GB" dirty="0" smtClean="0">
                <a:solidFill>
                  <a:prstClr val="black"/>
                </a:solidFill>
              </a:rPr>
              <a:t>Relative Response </a:t>
            </a:r>
            <a:endParaRPr lang="en-GB" dirty="0">
              <a:solidFill>
                <a:prstClr val="black"/>
              </a:solidFill>
            </a:endParaRPr>
          </a:p>
        </p:txBody>
      </p:sp>
      <p:cxnSp>
        <p:nvCxnSpPr>
          <p:cNvPr id="43" name="Straight Connector 42"/>
          <p:cNvCxnSpPr/>
          <p:nvPr/>
        </p:nvCxnSpPr>
        <p:spPr>
          <a:xfrm flipH="1">
            <a:off x="1336430" y="5191858"/>
            <a:ext cx="8792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1336430" y="1868365"/>
            <a:ext cx="87923" cy="0"/>
          </a:xfrm>
          <a:prstGeom prst="line">
            <a:avLst/>
          </a:prstGeom>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843973" y="1683699"/>
            <a:ext cx="535724" cy="369332"/>
          </a:xfrm>
          <a:prstGeom prst="rect">
            <a:avLst/>
          </a:prstGeom>
          <a:noFill/>
        </p:spPr>
        <p:txBody>
          <a:bodyPr wrap="none" rtlCol="0">
            <a:spAutoFit/>
          </a:bodyPr>
          <a:lstStyle/>
          <a:p>
            <a:r>
              <a:rPr lang="en-GB" dirty="0" smtClean="0">
                <a:solidFill>
                  <a:prstClr val="black"/>
                </a:solidFill>
              </a:rPr>
              <a:t>150</a:t>
            </a:r>
            <a:endParaRPr lang="en-GB" dirty="0">
              <a:solidFill>
                <a:prstClr val="black"/>
              </a:solidFill>
            </a:endParaRPr>
          </a:p>
        </p:txBody>
      </p:sp>
      <p:sp>
        <p:nvSpPr>
          <p:cNvPr id="46" name="TextBox 45"/>
          <p:cNvSpPr txBox="1"/>
          <p:nvPr/>
        </p:nvSpPr>
        <p:spPr>
          <a:xfrm>
            <a:off x="1034744" y="4998373"/>
            <a:ext cx="301686" cy="369332"/>
          </a:xfrm>
          <a:prstGeom prst="rect">
            <a:avLst/>
          </a:prstGeom>
          <a:noFill/>
        </p:spPr>
        <p:txBody>
          <a:bodyPr wrap="none" rtlCol="0">
            <a:spAutoFit/>
          </a:bodyPr>
          <a:lstStyle/>
          <a:p>
            <a:r>
              <a:rPr lang="en-GB" dirty="0" smtClean="0">
                <a:solidFill>
                  <a:prstClr val="black"/>
                </a:solidFill>
              </a:rPr>
              <a:t>0</a:t>
            </a:r>
            <a:endParaRPr lang="en-GB" dirty="0">
              <a:solidFill>
                <a:prstClr val="black"/>
              </a:solidFill>
            </a:endParaRPr>
          </a:p>
        </p:txBody>
      </p:sp>
      <p:cxnSp>
        <p:nvCxnSpPr>
          <p:cNvPr id="47" name="Straight Connector 46"/>
          <p:cNvCxnSpPr/>
          <p:nvPr/>
        </p:nvCxnSpPr>
        <p:spPr>
          <a:xfrm>
            <a:off x="1424353" y="5200650"/>
            <a:ext cx="0" cy="96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276045" y="5191858"/>
            <a:ext cx="0" cy="571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719146" y="5191858"/>
            <a:ext cx="0" cy="57149"/>
          </a:xfrm>
          <a:prstGeom prst="line">
            <a:avLst/>
          </a:prstGeom>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2082144" y="5297365"/>
            <a:ext cx="535724" cy="369332"/>
          </a:xfrm>
          <a:prstGeom prst="rect">
            <a:avLst/>
          </a:prstGeom>
          <a:noFill/>
        </p:spPr>
        <p:txBody>
          <a:bodyPr wrap="none" rtlCol="0">
            <a:spAutoFit/>
          </a:bodyPr>
          <a:lstStyle/>
          <a:p>
            <a:r>
              <a:rPr lang="en-GB" dirty="0" smtClean="0">
                <a:solidFill>
                  <a:prstClr val="black"/>
                </a:solidFill>
              </a:rPr>
              <a:t>300</a:t>
            </a:r>
            <a:endParaRPr lang="en-GB" dirty="0">
              <a:solidFill>
                <a:prstClr val="black"/>
              </a:solidFill>
            </a:endParaRPr>
          </a:p>
        </p:txBody>
      </p:sp>
      <p:sp>
        <p:nvSpPr>
          <p:cNvPr id="51" name="TextBox 50"/>
          <p:cNvSpPr txBox="1"/>
          <p:nvPr/>
        </p:nvSpPr>
        <p:spPr>
          <a:xfrm>
            <a:off x="3609545" y="5297338"/>
            <a:ext cx="569387" cy="369332"/>
          </a:xfrm>
          <a:prstGeom prst="rect">
            <a:avLst/>
          </a:prstGeom>
          <a:noFill/>
        </p:spPr>
        <p:txBody>
          <a:bodyPr wrap="none" rtlCol="0">
            <a:spAutoFit/>
          </a:bodyPr>
          <a:lstStyle/>
          <a:p>
            <a:r>
              <a:rPr lang="en-GB" dirty="0" smtClean="0">
                <a:solidFill>
                  <a:prstClr val="black"/>
                </a:solidFill>
              </a:rPr>
              <a:t>700</a:t>
            </a:r>
            <a:endParaRPr lang="en-GB" dirty="0">
              <a:solidFill>
                <a:prstClr val="black"/>
              </a:solidFill>
            </a:endParaRPr>
          </a:p>
        </p:txBody>
      </p:sp>
      <p:sp>
        <p:nvSpPr>
          <p:cNvPr id="52" name="TextBox 51"/>
          <p:cNvSpPr txBox="1"/>
          <p:nvPr/>
        </p:nvSpPr>
        <p:spPr>
          <a:xfrm>
            <a:off x="1855783" y="2132079"/>
            <a:ext cx="710451" cy="369332"/>
          </a:xfrm>
          <a:prstGeom prst="rect">
            <a:avLst/>
          </a:prstGeom>
          <a:noFill/>
        </p:spPr>
        <p:txBody>
          <a:bodyPr wrap="none" rtlCol="0">
            <a:spAutoFit/>
          </a:bodyPr>
          <a:lstStyle/>
          <a:p>
            <a:r>
              <a:rPr lang="en-GB" dirty="0" smtClean="0">
                <a:solidFill>
                  <a:prstClr val="black"/>
                </a:solidFill>
              </a:rPr>
              <a:t>295.1</a:t>
            </a:r>
            <a:endParaRPr lang="en-GB" dirty="0">
              <a:solidFill>
                <a:prstClr val="black"/>
              </a:solidFill>
            </a:endParaRPr>
          </a:p>
        </p:txBody>
      </p:sp>
      <p:sp>
        <p:nvSpPr>
          <p:cNvPr id="53" name="TextBox 52"/>
          <p:cNvSpPr txBox="1"/>
          <p:nvPr/>
        </p:nvSpPr>
        <p:spPr>
          <a:xfrm>
            <a:off x="2276045" y="3236292"/>
            <a:ext cx="761747" cy="369332"/>
          </a:xfrm>
          <a:prstGeom prst="rect">
            <a:avLst/>
          </a:prstGeom>
          <a:noFill/>
        </p:spPr>
        <p:txBody>
          <a:bodyPr wrap="none" rtlCol="0">
            <a:spAutoFit/>
          </a:bodyPr>
          <a:lstStyle/>
          <a:p>
            <a:r>
              <a:rPr lang="en-GB" dirty="0" smtClean="0">
                <a:solidFill>
                  <a:prstClr val="black"/>
                </a:solidFill>
              </a:rPr>
              <a:t>312.1</a:t>
            </a:r>
            <a:endParaRPr lang="en-GB" dirty="0">
              <a:solidFill>
                <a:prstClr val="black"/>
              </a:solidFill>
            </a:endParaRPr>
          </a:p>
        </p:txBody>
      </p:sp>
      <p:sp>
        <p:nvSpPr>
          <p:cNvPr id="54" name="TextBox 53"/>
          <p:cNvSpPr txBox="1"/>
          <p:nvPr/>
        </p:nvSpPr>
        <p:spPr>
          <a:xfrm>
            <a:off x="3234961" y="2798885"/>
            <a:ext cx="761747" cy="369332"/>
          </a:xfrm>
          <a:prstGeom prst="rect">
            <a:avLst/>
          </a:prstGeom>
          <a:noFill/>
        </p:spPr>
        <p:txBody>
          <a:bodyPr wrap="none" rtlCol="0">
            <a:spAutoFit/>
          </a:bodyPr>
          <a:lstStyle/>
          <a:p>
            <a:r>
              <a:rPr lang="en-GB" dirty="0" smtClean="0">
                <a:solidFill>
                  <a:prstClr val="black"/>
                </a:solidFill>
              </a:rPr>
              <a:t>680.8</a:t>
            </a:r>
            <a:endParaRPr lang="en-GB" dirty="0">
              <a:solidFill>
                <a:prstClr val="black"/>
              </a:solidFill>
            </a:endParaRPr>
          </a:p>
        </p:txBody>
      </p:sp>
      <p:sp>
        <p:nvSpPr>
          <p:cNvPr id="55" name="TextBox 54"/>
          <p:cNvSpPr txBox="1"/>
          <p:nvPr/>
        </p:nvSpPr>
        <p:spPr>
          <a:xfrm>
            <a:off x="3608439" y="2429553"/>
            <a:ext cx="761747" cy="369332"/>
          </a:xfrm>
          <a:prstGeom prst="rect">
            <a:avLst/>
          </a:prstGeom>
          <a:noFill/>
        </p:spPr>
        <p:txBody>
          <a:bodyPr wrap="none" rtlCol="0">
            <a:spAutoFit/>
          </a:bodyPr>
          <a:lstStyle/>
          <a:p>
            <a:r>
              <a:rPr lang="en-GB" dirty="0" smtClean="0">
                <a:solidFill>
                  <a:prstClr val="black"/>
                </a:solidFill>
              </a:rPr>
              <a:t>766.6</a:t>
            </a:r>
            <a:endParaRPr lang="en-GB" dirty="0">
              <a:solidFill>
                <a:prstClr val="black"/>
              </a:solidFill>
            </a:endParaRPr>
          </a:p>
        </p:txBody>
      </p:sp>
      <p:sp>
        <p:nvSpPr>
          <p:cNvPr id="56" name="TextBox 55"/>
          <p:cNvSpPr txBox="1"/>
          <p:nvPr/>
        </p:nvSpPr>
        <p:spPr>
          <a:xfrm>
            <a:off x="4014960" y="1609631"/>
            <a:ext cx="761747" cy="369332"/>
          </a:xfrm>
          <a:prstGeom prst="rect">
            <a:avLst/>
          </a:prstGeom>
          <a:noFill/>
        </p:spPr>
        <p:txBody>
          <a:bodyPr wrap="none" rtlCol="0">
            <a:spAutoFit/>
          </a:bodyPr>
          <a:lstStyle/>
          <a:p>
            <a:r>
              <a:rPr lang="en-GB" dirty="0" smtClean="0">
                <a:solidFill>
                  <a:prstClr val="black"/>
                </a:solidFill>
              </a:rPr>
              <a:t>852.3</a:t>
            </a:r>
            <a:endParaRPr lang="en-GB" dirty="0">
              <a:solidFill>
                <a:prstClr val="black"/>
              </a:solidFill>
            </a:endParaRPr>
          </a:p>
        </p:txBody>
      </p:sp>
      <p:cxnSp>
        <p:nvCxnSpPr>
          <p:cNvPr id="57" name="Straight Connector 56"/>
          <p:cNvCxnSpPr/>
          <p:nvPr/>
        </p:nvCxnSpPr>
        <p:spPr>
          <a:xfrm flipH="1">
            <a:off x="1538653" y="5112727"/>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1591407" y="5112727"/>
            <a:ext cx="140678" cy="184611"/>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a:off x="2985038" y="5099573"/>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H="1">
            <a:off x="2874255" y="5093799"/>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3579243" y="3236292"/>
            <a:ext cx="26377" cy="19687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4343809" y="1932963"/>
            <a:ext cx="26377" cy="3255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1201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400" dirty="0" err="1" smtClean="0"/>
              <a:t>Summarise</a:t>
            </a:r>
            <a:r>
              <a:rPr lang="en-US" sz="2400" dirty="0" smtClean="0"/>
              <a:t> all of the results so far.</a:t>
            </a:r>
          </a:p>
          <a:p>
            <a:pPr>
              <a:spcBef>
                <a:spcPts val="600"/>
              </a:spcBef>
              <a:spcAft>
                <a:spcPts val="600"/>
              </a:spcAft>
            </a:pPr>
            <a:r>
              <a:rPr lang="en-US" sz="2400" dirty="0" smtClean="0"/>
              <a:t>If the results are inconclusive, we will need to turn to further chemical analysis of the constituents of batches C and P in Session 3.</a:t>
            </a:r>
          </a:p>
          <a:p>
            <a:r>
              <a:rPr lang="en-US" sz="2400" dirty="0" smtClean="0"/>
              <a:t>In order to prepare for interpretation of </a:t>
            </a:r>
            <a:r>
              <a:rPr lang="en-US" sz="2400" smtClean="0"/>
              <a:t>the Session </a:t>
            </a:r>
            <a:r>
              <a:rPr lang="en-US" sz="2400" dirty="0" smtClean="0"/>
              <a:t>3 data, students should now research the following terms:</a:t>
            </a:r>
          </a:p>
          <a:p>
            <a:pPr>
              <a:buNone/>
            </a:pPr>
            <a:endParaRPr lang="en-US" sz="2400" dirty="0" smtClean="0"/>
          </a:p>
          <a:p>
            <a:r>
              <a:rPr lang="en-US" sz="2400" dirty="0" smtClean="0"/>
              <a:t> Headspace gas chromatography</a:t>
            </a:r>
          </a:p>
          <a:p>
            <a:r>
              <a:rPr lang="en-US" sz="2400" dirty="0" smtClean="0"/>
              <a:t> Electron </a:t>
            </a:r>
            <a:r>
              <a:rPr lang="en-US" sz="2400" dirty="0" err="1" smtClean="0"/>
              <a:t>ionisation</a:t>
            </a:r>
            <a:r>
              <a:rPr lang="en-US" sz="2400" dirty="0" smtClean="0"/>
              <a:t> mass spectrometry </a:t>
            </a:r>
          </a:p>
          <a:p>
            <a:r>
              <a:rPr lang="en-US" sz="2400" dirty="0" smtClean="0"/>
              <a:t> Infrared spectroscopy</a:t>
            </a:r>
            <a:endParaRPr lang="en-US" sz="2400" dirty="0" smtClean="0">
              <a:solidFill>
                <a:schemeClr val="tx1"/>
              </a:solidFill>
            </a:endParaRPr>
          </a:p>
          <a:p>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400" dirty="0" smtClean="0"/>
              <a:t>Since the results so far were rather inconclusive, we now turn to further chemical analysis of the constituents of batches C and P.</a:t>
            </a:r>
          </a:p>
          <a:p>
            <a:r>
              <a:rPr lang="en-US" sz="2400" dirty="0" smtClean="0"/>
              <a:t>In order to prepare for interpretation of the data, students should have already researched the following terms:</a:t>
            </a:r>
          </a:p>
          <a:p>
            <a:pPr>
              <a:buNone/>
            </a:pPr>
            <a:endParaRPr lang="en-US" sz="2400" dirty="0" smtClean="0"/>
          </a:p>
          <a:p>
            <a:r>
              <a:rPr lang="en-US" sz="2400" dirty="0" smtClean="0"/>
              <a:t> Headspace gas chromatography</a:t>
            </a:r>
          </a:p>
          <a:p>
            <a:r>
              <a:rPr lang="en-US" sz="2400" dirty="0" smtClean="0"/>
              <a:t> Electron </a:t>
            </a:r>
            <a:r>
              <a:rPr lang="en-US" sz="2400" dirty="0" err="1" smtClean="0"/>
              <a:t>ionisation</a:t>
            </a:r>
            <a:r>
              <a:rPr lang="en-US" sz="2400" dirty="0" smtClean="0"/>
              <a:t> mass spectrometry </a:t>
            </a:r>
          </a:p>
          <a:p>
            <a:r>
              <a:rPr lang="en-US" sz="2400" dirty="0" smtClean="0"/>
              <a:t> Infrared spectroscopy</a:t>
            </a:r>
            <a:endParaRPr lang="en-US" sz="2400" dirty="0" smtClean="0">
              <a:solidFill>
                <a:schemeClr val="tx1"/>
              </a:solidFill>
            </a:endParaRPr>
          </a:p>
          <a:p>
            <a:endParaRPr lang="en-US" sz="2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rmAutofit/>
          </a:bodyPr>
          <a:lstStyle/>
          <a:p>
            <a:pPr>
              <a:lnSpc>
                <a:spcPct val="110000"/>
              </a:lnSpc>
              <a:spcBef>
                <a:spcPts val="600"/>
              </a:spcBef>
              <a:spcAft>
                <a:spcPts val="600"/>
              </a:spcAft>
            </a:pPr>
            <a:r>
              <a:rPr lang="en-US" sz="2400" dirty="0" smtClean="0"/>
              <a:t>A gas chromatogram of the volatile headspace constituents obtained from heating 100 sticks each of chewing gum P (C gave a similar chromatogram) are provided. The average mass of each stick was 2.5 </a:t>
            </a:r>
            <a:r>
              <a:rPr lang="en-US" sz="2400" dirty="0" err="1" smtClean="0"/>
              <a:t>g</a:t>
            </a:r>
            <a:r>
              <a:rPr lang="en-US" sz="2400" dirty="0" smtClean="0"/>
              <a:t>.</a:t>
            </a:r>
          </a:p>
          <a:p>
            <a:pPr>
              <a:spcBef>
                <a:spcPts val="600"/>
              </a:spcBef>
              <a:spcAft>
                <a:spcPts val="600"/>
              </a:spcAft>
            </a:pPr>
            <a:r>
              <a:rPr lang="en-US" sz="2400" dirty="0" smtClean="0"/>
              <a:t>The electron </a:t>
            </a:r>
            <a:r>
              <a:rPr lang="en-US" sz="2400" dirty="0" err="1" smtClean="0"/>
              <a:t>ionisation</a:t>
            </a:r>
            <a:r>
              <a:rPr lang="en-US" sz="2400" dirty="0" smtClean="0"/>
              <a:t> mass spectra of each of peaks 1 and 2 are shown. Samples of P and C contained 1 and 2 in similar ratios (data </a:t>
            </a:r>
            <a:r>
              <a:rPr lang="en-US" sz="2400" smtClean="0"/>
              <a:t>provided later).</a:t>
            </a:r>
            <a:endParaRPr lang="en-US" sz="2400" dirty="0" smtClean="0"/>
          </a:p>
          <a:p>
            <a:pPr>
              <a:spcBef>
                <a:spcPts val="600"/>
              </a:spcBef>
              <a:spcAft>
                <a:spcPts val="600"/>
              </a:spcAft>
            </a:pPr>
            <a:r>
              <a:rPr lang="en-US" sz="2400" dirty="0" smtClean="0"/>
              <a:t>Interpret the spectra and identify the components 1 and 2. Suggest reasons for their presence in the gum volatiles.</a:t>
            </a:r>
            <a:endParaRPr lang="en-US"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pic>
        <p:nvPicPr>
          <p:cNvPr id="4" name="Picture 3"/>
          <p:cNvPicPr>
            <a:picLocks noChangeAspect="1"/>
          </p:cNvPicPr>
          <p:nvPr/>
        </p:nvPicPr>
        <p:blipFill>
          <a:blip r:embed="rId2"/>
          <a:stretch>
            <a:fillRect/>
          </a:stretch>
        </p:blipFill>
        <p:spPr>
          <a:xfrm>
            <a:off x="667989" y="1786970"/>
            <a:ext cx="3999926" cy="2443227"/>
          </a:xfrm>
          <a:prstGeom prst="rect">
            <a:avLst/>
          </a:prstGeom>
        </p:spPr>
      </p:pic>
      <p:sp>
        <p:nvSpPr>
          <p:cNvPr id="5" name="TextBox 4"/>
          <p:cNvSpPr txBox="1"/>
          <p:nvPr/>
        </p:nvSpPr>
        <p:spPr>
          <a:xfrm>
            <a:off x="3798667" y="3422295"/>
            <a:ext cx="418654" cy="369332"/>
          </a:xfrm>
          <a:prstGeom prst="rect">
            <a:avLst/>
          </a:prstGeom>
          <a:noFill/>
        </p:spPr>
        <p:txBody>
          <a:bodyPr wrap="none" rtlCol="0">
            <a:spAutoFit/>
          </a:bodyPr>
          <a:lstStyle/>
          <a:p>
            <a:r>
              <a:rPr lang="en-US" dirty="0" smtClean="0">
                <a:solidFill>
                  <a:prstClr val="black"/>
                </a:solidFill>
              </a:rPr>
              <a:t>86</a:t>
            </a:r>
            <a:endParaRPr lang="en-US" dirty="0">
              <a:solidFill>
                <a:prstClr val="black"/>
              </a:solidFill>
            </a:endParaRPr>
          </a:p>
        </p:txBody>
      </p:sp>
      <p:sp>
        <p:nvSpPr>
          <p:cNvPr id="6" name="TextBox 5"/>
          <p:cNvSpPr txBox="1"/>
          <p:nvPr/>
        </p:nvSpPr>
        <p:spPr>
          <a:xfrm>
            <a:off x="2465678" y="1888450"/>
            <a:ext cx="418654" cy="369332"/>
          </a:xfrm>
          <a:prstGeom prst="rect">
            <a:avLst/>
          </a:prstGeom>
          <a:noFill/>
        </p:spPr>
        <p:txBody>
          <a:bodyPr wrap="none" rtlCol="0">
            <a:spAutoFit/>
          </a:bodyPr>
          <a:lstStyle/>
          <a:p>
            <a:r>
              <a:rPr lang="en-US" dirty="0" smtClean="0">
                <a:solidFill>
                  <a:prstClr val="black"/>
                </a:solidFill>
              </a:rPr>
              <a:t>43</a:t>
            </a:r>
            <a:endParaRPr lang="en-US" dirty="0">
              <a:solidFill>
                <a:prstClr val="black"/>
              </a:solidFill>
            </a:endParaRPr>
          </a:p>
        </p:txBody>
      </p:sp>
      <p:sp>
        <p:nvSpPr>
          <p:cNvPr id="7" name="TextBox 6"/>
          <p:cNvSpPr txBox="1"/>
          <p:nvPr/>
        </p:nvSpPr>
        <p:spPr>
          <a:xfrm>
            <a:off x="1737769" y="3422295"/>
            <a:ext cx="418654" cy="369332"/>
          </a:xfrm>
          <a:prstGeom prst="rect">
            <a:avLst/>
          </a:prstGeom>
          <a:noFill/>
        </p:spPr>
        <p:txBody>
          <a:bodyPr wrap="none" rtlCol="0">
            <a:spAutoFit/>
          </a:bodyPr>
          <a:lstStyle/>
          <a:p>
            <a:r>
              <a:rPr lang="en-US" dirty="0" smtClean="0">
                <a:solidFill>
                  <a:prstClr val="black"/>
                </a:solidFill>
              </a:rPr>
              <a:t>27</a:t>
            </a:r>
            <a:endParaRPr lang="en-US" dirty="0">
              <a:solidFill>
                <a:prstClr val="black"/>
              </a:solidFill>
            </a:endParaRPr>
          </a:p>
        </p:txBody>
      </p:sp>
      <p:sp>
        <p:nvSpPr>
          <p:cNvPr id="8" name="TextBox 7"/>
          <p:cNvSpPr txBox="1"/>
          <p:nvPr/>
        </p:nvSpPr>
        <p:spPr>
          <a:xfrm>
            <a:off x="1319115" y="3422295"/>
            <a:ext cx="418654" cy="369332"/>
          </a:xfrm>
          <a:prstGeom prst="rect">
            <a:avLst/>
          </a:prstGeom>
          <a:noFill/>
        </p:spPr>
        <p:txBody>
          <a:bodyPr wrap="none" rtlCol="0">
            <a:spAutoFit/>
          </a:bodyPr>
          <a:lstStyle/>
          <a:p>
            <a:r>
              <a:rPr lang="en-US" dirty="0" smtClean="0">
                <a:solidFill>
                  <a:prstClr val="black"/>
                </a:solidFill>
              </a:rPr>
              <a:t>15</a:t>
            </a:r>
            <a:endParaRPr lang="en-US" dirty="0">
              <a:solidFill>
                <a:prstClr val="black"/>
              </a:solidFill>
            </a:endParaRPr>
          </a:p>
        </p:txBody>
      </p:sp>
      <p:sp>
        <p:nvSpPr>
          <p:cNvPr id="9" name="TextBox 8"/>
          <p:cNvSpPr txBox="1"/>
          <p:nvPr/>
        </p:nvSpPr>
        <p:spPr>
          <a:xfrm>
            <a:off x="2156423" y="4230197"/>
            <a:ext cx="604415" cy="369332"/>
          </a:xfrm>
          <a:prstGeom prst="rect">
            <a:avLst/>
          </a:prstGeom>
          <a:noFill/>
        </p:spPr>
        <p:txBody>
          <a:bodyPr wrap="none" rtlCol="0">
            <a:spAutoFit/>
          </a:bodyPr>
          <a:lstStyle/>
          <a:p>
            <a:r>
              <a:rPr lang="en-US" i="1" dirty="0" err="1" smtClean="0">
                <a:solidFill>
                  <a:prstClr val="black"/>
                </a:solidFill>
              </a:rPr>
              <a:t>m/z</a:t>
            </a:r>
            <a:endParaRPr lang="en-US" i="1" dirty="0">
              <a:solidFill>
                <a:prstClr val="black"/>
              </a:solidFill>
            </a:endParaRPr>
          </a:p>
        </p:txBody>
      </p:sp>
      <p:pic>
        <p:nvPicPr>
          <p:cNvPr id="11" name="Picture 10"/>
          <p:cNvPicPr>
            <a:picLocks noChangeAspect="1"/>
          </p:cNvPicPr>
          <p:nvPr/>
        </p:nvPicPr>
        <p:blipFill>
          <a:blip r:embed="rId3"/>
          <a:stretch>
            <a:fillRect/>
          </a:stretch>
        </p:blipFill>
        <p:spPr>
          <a:xfrm>
            <a:off x="4667914" y="1786970"/>
            <a:ext cx="4018885" cy="2454806"/>
          </a:xfrm>
          <a:prstGeom prst="rect">
            <a:avLst/>
          </a:prstGeom>
        </p:spPr>
      </p:pic>
      <p:sp>
        <p:nvSpPr>
          <p:cNvPr id="12" name="TextBox 11"/>
          <p:cNvSpPr txBox="1"/>
          <p:nvPr/>
        </p:nvSpPr>
        <p:spPr>
          <a:xfrm>
            <a:off x="6578458" y="4230197"/>
            <a:ext cx="604415" cy="369332"/>
          </a:xfrm>
          <a:prstGeom prst="rect">
            <a:avLst/>
          </a:prstGeom>
          <a:noFill/>
        </p:spPr>
        <p:txBody>
          <a:bodyPr wrap="none" rtlCol="0">
            <a:spAutoFit/>
          </a:bodyPr>
          <a:lstStyle/>
          <a:p>
            <a:r>
              <a:rPr lang="en-US" i="1" dirty="0" err="1" smtClean="0">
                <a:solidFill>
                  <a:prstClr val="black"/>
                </a:solidFill>
              </a:rPr>
              <a:t>m/z</a:t>
            </a:r>
            <a:endParaRPr lang="en-US" i="1" dirty="0">
              <a:solidFill>
                <a:prstClr val="black"/>
              </a:solidFill>
            </a:endParaRPr>
          </a:p>
        </p:txBody>
      </p:sp>
      <p:sp>
        <p:nvSpPr>
          <p:cNvPr id="13" name="TextBox 12"/>
          <p:cNvSpPr txBox="1"/>
          <p:nvPr/>
        </p:nvSpPr>
        <p:spPr>
          <a:xfrm>
            <a:off x="7758199" y="2073116"/>
            <a:ext cx="418654" cy="369332"/>
          </a:xfrm>
          <a:prstGeom prst="rect">
            <a:avLst/>
          </a:prstGeom>
          <a:noFill/>
        </p:spPr>
        <p:txBody>
          <a:bodyPr wrap="none" rtlCol="0">
            <a:spAutoFit/>
          </a:bodyPr>
          <a:lstStyle/>
          <a:p>
            <a:r>
              <a:rPr lang="en-US" dirty="0" smtClean="0">
                <a:solidFill>
                  <a:prstClr val="black"/>
                </a:solidFill>
              </a:rPr>
              <a:t>60</a:t>
            </a:r>
            <a:endParaRPr lang="en-US" dirty="0">
              <a:solidFill>
                <a:prstClr val="black"/>
              </a:solidFill>
            </a:endParaRPr>
          </a:p>
        </p:txBody>
      </p:sp>
      <p:sp>
        <p:nvSpPr>
          <p:cNvPr id="14" name="TextBox 13"/>
          <p:cNvSpPr txBox="1"/>
          <p:nvPr/>
        </p:nvSpPr>
        <p:spPr>
          <a:xfrm>
            <a:off x="7182873" y="1888450"/>
            <a:ext cx="575326" cy="369332"/>
          </a:xfrm>
          <a:prstGeom prst="rect">
            <a:avLst/>
          </a:prstGeom>
          <a:noFill/>
        </p:spPr>
        <p:txBody>
          <a:bodyPr wrap="square" rtlCol="0">
            <a:spAutoFit/>
          </a:bodyPr>
          <a:lstStyle/>
          <a:p>
            <a:r>
              <a:rPr lang="en-US" dirty="0" smtClean="0">
                <a:solidFill>
                  <a:prstClr val="black"/>
                </a:solidFill>
              </a:rPr>
              <a:t>45</a:t>
            </a:r>
            <a:endParaRPr lang="en-US" dirty="0">
              <a:solidFill>
                <a:prstClr val="black"/>
              </a:solidFill>
            </a:endParaRPr>
          </a:p>
        </p:txBody>
      </p:sp>
      <p:sp>
        <p:nvSpPr>
          <p:cNvPr id="15" name="TextBox 14"/>
          <p:cNvSpPr txBox="1"/>
          <p:nvPr/>
        </p:nvSpPr>
        <p:spPr>
          <a:xfrm>
            <a:off x="6764219" y="1888450"/>
            <a:ext cx="418654" cy="369332"/>
          </a:xfrm>
          <a:prstGeom prst="rect">
            <a:avLst/>
          </a:prstGeom>
          <a:noFill/>
        </p:spPr>
        <p:txBody>
          <a:bodyPr wrap="none" rtlCol="0">
            <a:spAutoFit/>
          </a:bodyPr>
          <a:lstStyle/>
          <a:p>
            <a:r>
              <a:rPr lang="en-US" dirty="0" smtClean="0">
                <a:solidFill>
                  <a:prstClr val="black"/>
                </a:solidFill>
              </a:rPr>
              <a:t>43</a:t>
            </a:r>
            <a:endParaRPr lang="en-US" dirty="0">
              <a:solidFill>
                <a:prstClr val="black"/>
              </a:solidFill>
            </a:endParaRPr>
          </a:p>
        </p:txBody>
      </p:sp>
      <p:sp>
        <p:nvSpPr>
          <p:cNvPr id="16" name="TextBox 15"/>
          <p:cNvSpPr txBox="1"/>
          <p:nvPr/>
        </p:nvSpPr>
        <p:spPr>
          <a:xfrm>
            <a:off x="6207739" y="3422295"/>
            <a:ext cx="418654" cy="369332"/>
          </a:xfrm>
          <a:prstGeom prst="rect">
            <a:avLst/>
          </a:prstGeom>
          <a:noFill/>
        </p:spPr>
        <p:txBody>
          <a:bodyPr wrap="none" rtlCol="0">
            <a:spAutoFit/>
          </a:bodyPr>
          <a:lstStyle/>
          <a:p>
            <a:r>
              <a:rPr lang="en-US" dirty="0" smtClean="0">
                <a:solidFill>
                  <a:prstClr val="black"/>
                </a:solidFill>
              </a:rPr>
              <a:t>29</a:t>
            </a:r>
            <a:endParaRPr lang="en-US" dirty="0">
              <a:solidFill>
                <a:prstClr val="black"/>
              </a:solidFill>
            </a:endParaRPr>
          </a:p>
        </p:txBody>
      </p:sp>
      <p:sp>
        <p:nvSpPr>
          <p:cNvPr id="17" name="TextBox 16"/>
          <p:cNvSpPr txBox="1"/>
          <p:nvPr/>
        </p:nvSpPr>
        <p:spPr>
          <a:xfrm>
            <a:off x="5519276" y="3237629"/>
            <a:ext cx="418654" cy="369332"/>
          </a:xfrm>
          <a:prstGeom prst="rect">
            <a:avLst/>
          </a:prstGeom>
          <a:noFill/>
        </p:spPr>
        <p:txBody>
          <a:bodyPr wrap="none" rtlCol="0">
            <a:spAutoFit/>
          </a:bodyPr>
          <a:lstStyle/>
          <a:p>
            <a:r>
              <a:rPr lang="en-US" dirty="0" smtClean="0">
                <a:solidFill>
                  <a:prstClr val="black"/>
                </a:solidFill>
              </a:rPr>
              <a:t>15</a:t>
            </a:r>
            <a:endParaRPr lang="en-US" dirty="0">
              <a:solidFill>
                <a:prstClr val="black"/>
              </a:solidFill>
            </a:endParaRPr>
          </a:p>
        </p:txBody>
      </p:sp>
      <p:sp>
        <p:nvSpPr>
          <p:cNvPr id="18" name="TextBox 17"/>
          <p:cNvSpPr txBox="1"/>
          <p:nvPr/>
        </p:nvSpPr>
        <p:spPr>
          <a:xfrm>
            <a:off x="981408" y="1417638"/>
            <a:ext cx="3481805" cy="369332"/>
          </a:xfrm>
          <a:prstGeom prst="rect">
            <a:avLst/>
          </a:prstGeom>
          <a:noFill/>
        </p:spPr>
        <p:txBody>
          <a:bodyPr wrap="none" rtlCol="0">
            <a:spAutoFit/>
          </a:bodyPr>
          <a:lstStyle/>
          <a:p>
            <a:r>
              <a:rPr lang="en-US" dirty="0" smtClean="0">
                <a:solidFill>
                  <a:srgbClr val="17375E"/>
                </a:solidFill>
              </a:rPr>
              <a:t>EI mass spectrum Component 1</a:t>
            </a:r>
            <a:endParaRPr lang="en-US" dirty="0">
              <a:solidFill>
                <a:srgbClr val="17375E"/>
              </a:solidFill>
            </a:endParaRPr>
          </a:p>
        </p:txBody>
      </p:sp>
      <p:sp>
        <p:nvSpPr>
          <p:cNvPr id="19" name="TextBox 18"/>
          <p:cNvSpPr txBox="1"/>
          <p:nvPr/>
        </p:nvSpPr>
        <p:spPr>
          <a:xfrm>
            <a:off x="4927911" y="1417638"/>
            <a:ext cx="3481805" cy="369332"/>
          </a:xfrm>
          <a:prstGeom prst="rect">
            <a:avLst/>
          </a:prstGeom>
          <a:noFill/>
        </p:spPr>
        <p:txBody>
          <a:bodyPr wrap="none" rtlCol="0">
            <a:spAutoFit/>
          </a:bodyPr>
          <a:lstStyle/>
          <a:p>
            <a:r>
              <a:rPr lang="en-US" dirty="0" smtClean="0">
                <a:solidFill>
                  <a:srgbClr val="17375E"/>
                </a:solidFill>
              </a:rPr>
              <a:t>EI mass spectrum Component 2</a:t>
            </a:r>
            <a:endParaRPr lang="en-US" dirty="0">
              <a:solidFill>
                <a:srgbClr val="17375E"/>
              </a:solidFill>
            </a:endParaRPr>
          </a:p>
        </p:txBody>
      </p:sp>
      <p:sp>
        <p:nvSpPr>
          <p:cNvPr id="3" name="TextBox 2"/>
          <p:cNvSpPr txBox="1"/>
          <p:nvPr/>
        </p:nvSpPr>
        <p:spPr>
          <a:xfrm>
            <a:off x="4051619" y="4800600"/>
            <a:ext cx="3923351" cy="1477328"/>
          </a:xfrm>
          <a:prstGeom prst="rect">
            <a:avLst/>
          </a:prstGeom>
          <a:noFill/>
        </p:spPr>
        <p:txBody>
          <a:bodyPr wrap="square" rtlCol="0">
            <a:spAutoFit/>
          </a:bodyPr>
          <a:lstStyle/>
          <a:p>
            <a:r>
              <a:rPr lang="en-GB" dirty="0" smtClean="0">
                <a:solidFill>
                  <a:srgbClr val="1F497D">
                    <a:lumMod val="75000"/>
                  </a:srgbClr>
                </a:solidFill>
              </a:rPr>
              <a:t>Gas chromatogram of volatiles in </a:t>
            </a:r>
          </a:p>
          <a:p>
            <a:r>
              <a:rPr lang="en-GB" dirty="0">
                <a:solidFill>
                  <a:srgbClr val="1F497D">
                    <a:lumMod val="75000"/>
                  </a:srgbClr>
                </a:solidFill>
              </a:rPr>
              <a:t>g</a:t>
            </a:r>
            <a:r>
              <a:rPr lang="en-GB" dirty="0" smtClean="0">
                <a:solidFill>
                  <a:srgbClr val="1F497D">
                    <a:lumMod val="75000"/>
                  </a:srgbClr>
                </a:solidFill>
              </a:rPr>
              <a:t>um samples P and C. The x axis is</a:t>
            </a:r>
          </a:p>
          <a:p>
            <a:r>
              <a:rPr lang="en-GB" dirty="0" smtClean="0">
                <a:solidFill>
                  <a:srgbClr val="1F497D">
                    <a:lumMod val="75000"/>
                  </a:srgbClr>
                </a:solidFill>
              </a:rPr>
              <a:t>retention time (minutes) from injection. The Y axis is relative response.</a:t>
            </a:r>
            <a:endParaRPr lang="en-GB" dirty="0">
              <a:solidFill>
                <a:srgbClr val="1F497D">
                  <a:lumMod val="75000"/>
                </a:srgbClr>
              </a:solidFill>
            </a:endParaRPr>
          </a:p>
        </p:txBody>
      </p:sp>
      <p:sp>
        <p:nvSpPr>
          <p:cNvPr id="10" name="Rectangle 9"/>
          <p:cNvSpPr/>
          <p:nvPr/>
        </p:nvSpPr>
        <p:spPr>
          <a:xfrm>
            <a:off x="1611155" y="4599529"/>
            <a:ext cx="6363815" cy="167839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nvGrpSpPr>
          <p:cNvPr id="32" name="Group 31"/>
          <p:cNvGrpSpPr/>
          <p:nvPr/>
        </p:nvGrpSpPr>
        <p:grpSpPr>
          <a:xfrm>
            <a:off x="1737769" y="5033208"/>
            <a:ext cx="2254139" cy="1053003"/>
            <a:chOff x="1180939" y="1574800"/>
            <a:chExt cx="6438900" cy="3708400"/>
          </a:xfrm>
        </p:grpSpPr>
        <p:pic>
          <p:nvPicPr>
            <p:cNvPr id="33" name="Picture 32"/>
            <p:cNvPicPr>
              <a:picLocks noChangeAspect="1"/>
            </p:cNvPicPr>
            <p:nvPr/>
          </p:nvPicPr>
          <p:blipFill>
            <a:blip r:embed="rId4"/>
            <a:stretch>
              <a:fillRect/>
            </a:stretch>
          </p:blipFill>
          <p:spPr>
            <a:xfrm>
              <a:off x="1180939" y="1574800"/>
              <a:ext cx="6438900" cy="3708400"/>
            </a:xfrm>
            <a:prstGeom prst="rect">
              <a:avLst/>
            </a:prstGeom>
          </p:spPr>
        </p:pic>
        <p:sp>
          <p:nvSpPr>
            <p:cNvPr id="34" name="Rectangle 33"/>
            <p:cNvSpPr/>
            <p:nvPr/>
          </p:nvSpPr>
          <p:spPr>
            <a:xfrm>
              <a:off x="4702138" y="2311268"/>
              <a:ext cx="1773313" cy="4119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sp>
        <p:nvSpPr>
          <p:cNvPr id="35" name="TextBox 34"/>
          <p:cNvSpPr txBox="1"/>
          <p:nvPr/>
        </p:nvSpPr>
        <p:spPr>
          <a:xfrm>
            <a:off x="2419566" y="4697622"/>
            <a:ext cx="313044" cy="369332"/>
          </a:xfrm>
          <a:prstGeom prst="rect">
            <a:avLst/>
          </a:prstGeom>
          <a:noFill/>
        </p:spPr>
        <p:txBody>
          <a:bodyPr wrap="none" rtlCol="0">
            <a:spAutoFit/>
          </a:bodyPr>
          <a:lstStyle/>
          <a:p>
            <a:r>
              <a:rPr lang="en-US" dirty="0" smtClean="0">
                <a:solidFill>
                  <a:prstClr val="black"/>
                </a:solidFill>
              </a:rPr>
              <a:t>1</a:t>
            </a:r>
            <a:endParaRPr lang="en-US" dirty="0">
              <a:solidFill>
                <a:prstClr val="black"/>
              </a:solidFill>
            </a:endParaRPr>
          </a:p>
        </p:txBody>
      </p:sp>
      <p:sp>
        <p:nvSpPr>
          <p:cNvPr id="36" name="TextBox 35"/>
          <p:cNvSpPr txBox="1"/>
          <p:nvPr/>
        </p:nvSpPr>
        <p:spPr>
          <a:xfrm>
            <a:off x="3046883" y="4952468"/>
            <a:ext cx="313044" cy="369332"/>
          </a:xfrm>
          <a:prstGeom prst="rect">
            <a:avLst/>
          </a:prstGeom>
          <a:noFill/>
        </p:spPr>
        <p:txBody>
          <a:bodyPr wrap="none" rtlCol="0">
            <a:spAutoFit/>
          </a:bodyPr>
          <a:lstStyle/>
          <a:p>
            <a:r>
              <a:rPr lang="en-US" dirty="0" smtClean="0">
                <a:solidFill>
                  <a:prstClr val="black"/>
                </a:solidFill>
              </a:rPr>
              <a:t>2</a:t>
            </a:r>
            <a:endParaRPr lang="en-US" dirty="0">
              <a:solidFill>
                <a:prstClr val="black"/>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rmAutofit lnSpcReduction="10000"/>
          </a:bodyPr>
          <a:lstStyle/>
          <a:p>
            <a:pPr>
              <a:lnSpc>
                <a:spcPct val="110000"/>
              </a:lnSpc>
              <a:spcBef>
                <a:spcPts val="600"/>
              </a:spcBef>
              <a:spcAft>
                <a:spcPts val="600"/>
              </a:spcAft>
            </a:pPr>
            <a:r>
              <a:rPr lang="en-US" sz="2400" dirty="0" smtClean="0"/>
              <a:t>You are provided with some data for triplicate analyses of known concentrations of component 1 in dichloromethane solution (a calibration series). One </a:t>
            </a:r>
            <a:r>
              <a:rPr lang="en-US" sz="2400" dirty="0" err="1" smtClean="0"/>
              <a:t>microlitre</a:t>
            </a:r>
            <a:r>
              <a:rPr lang="en-US" sz="2400" dirty="0" smtClean="0"/>
              <a:t> of each solution was injected.</a:t>
            </a:r>
          </a:p>
          <a:p>
            <a:pPr>
              <a:lnSpc>
                <a:spcPct val="110000"/>
              </a:lnSpc>
              <a:spcBef>
                <a:spcPts val="600"/>
              </a:spcBef>
              <a:spcAft>
                <a:spcPts val="600"/>
              </a:spcAft>
            </a:pPr>
            <a:r>
              <a:rPr lang="en-US" sz="2400" dirty="0" smtClean="0"/>
              <a:t>Data for components 1 and 2 in the gas chromatograms of 10 cm</a:t>
            </a:r>
            <a:r>
              <a:rPr lang="en-US" sz="2400" baseline="30000" dirty="0" smtClean="0"/>
              <a:t>3 </a:t>
            </a:r>
            <a:r>
              <a:rPr lang="en-US" sz="2400" dirty="0" smtClean="0"/>
              <a:t>of a</a:t>
            </a:r>
            <a:r>
              <a:rPr lang="en-US" sz="2400" baseline="30000" dirty="0" smtClean="0"/>
              <a:t> </a:t>
            </a:r>
            <a:r>
              <a:rPr lang="en-US" sz="2400" dirty="0"/>
              <a:t>total</a:t>
            </a:r>
            <a:r>
              <a:rPr lang="en-US" sz="2400" baseline="30000" dirty="0" smtClean="0"/>
              <a:t> </a:t>
            </a:r>
            <a:r>
              <a:rPr lang="en-US" sz="2400" dirty="0" smtClean="0"/>
              <a:t>headspace of 100cm</a:t>
            </a:r>
            <a:r>
              <a:rPr lang="en-US" sz="2400" baseline="30000" dirty="0" smtClean="0"/>
              <a:t>3</a:t>
            </a:r>
            <a:r>
              <a:rPr lang="en-US" sz="2400" dirty="0" smtClean="0"/>
              <a:t> obtained from each of gum batches P and C, are also given. </a:t>
            </a:r>
          </a:p>
          <a:p>
            <a:pPr>
              <a:lnSpc>
                <a:spcPct val="110000"/>
              </a:lnSpc>
              <a:spcBef>
                <a:spcPts val="600"/>
              </a:spcBef>
              <a:spcAft>
                <a:spcPts val="600"/>
              </a:spcAft>
            </a:pPr>
            <a:r>
              <a:rPr lang="en-US" sz="2400" dirty="0" smtClean="0"/>
              <a:t>Calculate the concentrations of 1 and 2 in each batch of gum in </a:t>
            </a:r>
            <a:r>
              <a:rPr lang="en-US" sz="2400" dirty="0" err="1" smtClean="0"/>
              <a:t>ng</a:t>
            </a:r>
            <a:r>
              <a:rPr lang="en-US" sz="2400" dirty="0" smtClean="0"/>
              <a:t> g</a:t>
            </a:r>
            <a:r>
              <a:rPr lang="en-US" sz="2400" baseline="30000" dirty="0" smtClean="0"/>
              <a:t>-1</a:t>
            </a:r>
            <a:r>
              <a:rPr lang="en-US" sz="2400" dirty="0" smtClean="0"/>
              <a:t>gum. Identify any assumptions that have been made and make an assessment on how valid these are.</a:t>
            </a:r>
            <a:endParaRPr 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3</a:t>
            </a:r>
            <a:endParaRPr lang="en-GB" dirty="0"/>
          </a:p>
        </p:txBody>
      </p:sp>
      <p:sp>
        <p:nvSpPr>
          <p:cNvPr id="3" name="Content Placeholder 2"/>
          <p:cNvSpPr>
            <a:spLocks noGrp="1"/>
          </p:cNvSpPr>
          <p:nvPr>
            <p:ph idx="1"/>
          </p:nvPr>
        </p:nvSpPr>
        <p:spPr>
          <a:xfrm>
            <a:off x="1649338" y="1271105"/>
            <a:ext cx="6409346" cy="4525963"/>
          </a:xfrm>
        </p:spPr>
        <p:txBody>
          <a:bodyPr>
            <a:noAutofit/>
          </a:bodyPr>
          <a:lstStyle/>
          <a:p>
            <a:pPr marL="0" indent="0">
              <a:buNone/>
            </a:pPr>
            <a:endParaRPr lang="en-GB" sz="1600" b="1" dirty="0" smtClean="0"/>
          </a:p>
          <a:p>
            <a:pPr marL="0" indent="0">
              <a:buNone/>
            </a:pPr>
            <a:r>
              <a:rPr lang="en-GB" sz="1600" b="1" dirty="0" smtClean="0"/>
              <a:t>Concentration of component 1 (</a:t>
            </a:r>
            <a:r>
              <a:rPr lang="el-GR" sz="1600" b="1" dirty="0" smtClean="0"/>
              <a:t>μ</a:t>
            </a:r>
            <a:r>
              <a:rPr lang="en-GB" sz="1600" b="1" dirty="0" smtClean="0"/>
              <a:t>g mL</a:t>
            </a:r>
            <a:r>
              <a:rPr lang="en-GB" sz="1600" b="1" baseline="30000" dirty="0" smtClean="0"/>
              <a:t>-1</a:t>
            </a:r>
            <a:r>
              <a:rPr lang="en-GB" sz="1600" b="1" dirty="0" smtClean="0"/>
              <a:t>)	Response (no units)</a:t>
            </a:r>
          </a:p>
          <a:p>
            <a:pPr marL="0" indent="0">
              <a:buNone/>
            </a:pPr>
            <a:endParaRPr lang="en-GB" sz="1600" b="1" dirty="0" smtClean="0"/>
          </a:p>
          <a:p>
            <a:pPr marL="0" indent="0">
              <a:buNone/>
            </a:pPr>
            <a:r>
              <a:rPr lang="en-GB" sz="1600" dirty="0" smtClean="0"/>
              <a:t>		1.0								2.6</a:t>
            </a:r>
          </a:p>
          <a:p>
            <a:pPr marL="0" indent="0">
              <a:buNone/>
            </a:pPr>
            <a:r>
              <a:rPr lang="en-GB" sz="1600" dirty="0" smtClean="0"/>
              <a:t>		1.0								2.0</a:t>
            </a:r>
          </a:p>
          <a:p>
            <a:pPr marL="0" indent="0">
              <a:buNone/>
            </a:pPr>
            <a:r>
              <a:rPr lang="en-GB" sz="1600" dirty="0" smtClean="0"/>
              <a:t>		1.0								1.0</a:t>
            </a:r>
          </a:p>
          <a:p>
            <a:pPr marL="0" indent="0">
              <a:buNone/>
            </a:pPr>
            <a:endParaRPr lang="en-GB" sz="1600" dirty="0" smtClean="0"/>
          </a:p>
          <a:p>
            <a:pPr marL="0" indent="0">
              <a:buNone/>
            </a:pPr>
            <a:r>
              <a:rPr lang="en-GB" sz="1600" dirty="0" smtClean="0"/>
              <a:t>		6.0								11.0</a:t>
            </a:r>
          </a:p>
          <a:p>
            <a:pPr marL="0" indent="0">
              <a:buNone/>
            </a:pPr>
            <a:r>
              <a:rPr lang="en-GB" sz="1600" dirty="0" smtClean="0"/>
              <a:t>		6.0								10.1</a:t>
            </a:r>
          </a:p>
          <a:p>
            <a:pPr marL="0" indent="0">
              <a:buNone/>
            </a:pPr>
            <a:r>
              <a:rPr lang="en-GB" sz="1600" dirty="0" smtClean="0"/>
              <a:t>		6.0								 9.0</a:t>
            </a:r>
          </a:p>
          <a:p>
            <a:pPr marL="0" indent="0">
              <a:buNone/>
            </a:pPr>
            <a:endParaRPr lang="en-GB" sz="1600" dirty="0" smtClean="0"/>
          </a:p>
          <a:p>
            <a:pPr marL="0" indent="0">
              <a:buNone/>
            </a:pPr>
            <a:r>
              <a:rPr lang="en-GB" sz="1600" dirty="0" smtClean="0"/>
              <a:t>		10.0								17.0</a:t>
            </a:r>
          </a:p>
          <a:p>
            <a:pPr marL="0" indent="0">
              <a:buNone/>
            </a:pPr>
            <a:r>
              <a:rPr lang="en-GB" sz="1600" dirty="0" smtClean="0"/>
              <a:t>		10.0								15.2</a:t>
            </a:r>
          </a:p>
          <a:p>
            <a:pPr marL="0" indent="0">
              <a:buNone/>
            </a:pPr>
            <a:r>
              <a:rPr lang="en-GB" sz="1600" dirty="0" smtClean="0"/>
              <a:t>		10.0								15.6</a:t>
            </a:r>
          </a:p>
          <a:p>
            <a:pPr marL="0" indent="0">
              <a:buNone/>
            </a:pPr>
            <a:endParaRPr lang="en-GB" sz="1600" dirty="0"/>
          </a:p>
        </p:txBody>
      </p:sp>
      <p:cxnSp>
        <p:nvCxnSpPr>
          <p:cNvPr id="5" name="Straight Connector 4"/>
          <p:cNvCxnSpPr/>
          <p:nvPr/>
        </p:nvCxnSpPr>
        <p:spPr>
          <a:xfrm>
            <a:off x="2338719" y="2047011"/>
            <a:ext cx="4448664" cy="1588"/>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338718" y="5711875"/>
            <a:ext cx="5719965" cy="646331"/>
          </a:xfrm>
          <a:prstGeom prst="rect">
            <a:avLst/>
          </a:prstGeom>
        </p:spPr>
        <p:txBody>
          <a:bodyPr wrap="square">
            <a:spAutoFit/>
          </a:bodyPr>
          <a:lstStyle/>
          <a:p>
            <a:r>
              <a:rPr lang="en-GB" b="1" dirty="0" smtClean="0">
                <a:solidFill>
                  <a:srgbClr val="17375E"/>
                </a:solidFill>
              </a:rPr>
              <a:t>Component 1 </a:t>
            </a:r>
            <a:r>
              <a:rPr lang="en-GB" b="1" dirty="0">
                <a:solidFill>
                  <a:srgbClr val="17375E"/>
                </a:solidFill>
              </a:rPr>
              <a:t>response (P):</a:t>
            </a:r>
            <a:r>
              <a:rPr lang="en-GB" b="1" dirty="0" smtClean="0">
                <a:solidFill>
                  <a:srgbClr val="17375E"/>
                </a:solidFill>
              </a:rPr>
              <a:t> </a:t>
            </a:r>
            <a:r>
              <a:rPr lang="en-GB" dirty="0" smtClean="0">
                <a:solidFill>
                  <a:srgbClr val="17375E"/>
                </a:solidFill>
              </a:rPr>
              <a:t>15.7		</a:t>
            </a:r>
            <a:r>
              <a:rPr lang="en-GB" b="1" dirty="0" smtClean="0">
                <a:solidFill>
                  <a:srgbClr val="17375E"/>
                </a:solidFill>
              </a:rPr>
              <a:t>(C): </a:t>
            </a:r>
            <a:r>
              <a:rPr lang="en-GB" dirty="0" smtClean="0">
                <a:solidFill>
                  <a:srgbClr val="17375E"/>
                </a:solidFill>
              </a:rPr>
              <a:t>16.0</a:t>
            </a:r>
            <a:endParaRPr lang="en-GB" b="1" dirty="0" smtClean="0">
              <a:solidFill>
                <a:srgbClr val="17375E"/>
              </a:solidFill>
            </a:endParaRPr>
          </a:p>
          <a:p>
            <a:r>
              <a:rPr lang="en-GB" b="1" dirty="0" smtClean="0">
                <a:solidFill>
                  <a:srgbClr val="17375E"/>
                </a:solidFill>
              </a:rPr>
              <a:t>Component 2 response (</a:t>
            </a:r>
            <a:r>
              <a:rPr lang="en-GB" b="1" dirty="0">
                <a:solidFill>
                  <a:srgbClr val="17375E"/>
                </a:solidFill>
              </a:rPr>
              <a:t>P):</a:t>
            </a:r>
            <a:r>
              <a:rPr lang="en-GB" b="1" dirty="0" smtClean="0">
                <a:solidFill>
                  <a:srgbClr val="17375E"/>
                </a:solidFill>
              </a:rPr>
              <a:t>   </a:t>
            </a:r>
            <a:r>
              <a:rPr lang="en-GB" dirty="0" smtClean="0">
                <a:solidFill>
                  <a:srgbClr val="17375E"/>
                </a:solidFill>
              </a:rPr>
              <a:t>8.0		</a:t>
            </a:r>
            <a:r>
              <a:rPr lang="en-GB" b="1" dirty="0" smtClean="0">
                <a:solidFill>
                  <a:srgbClr val="17375E"/>
                </a:solidFill>
              </a:rPr>
              <a:t>(C):   </a:t>
            </a:r>
            <a:r>
              <a:rPr lang="en-GB" dirty="0" smtClean="0">
                <a:solidFill>
                  <a:srgbClr val="17375E"/>
                </a:solidFill>
              </a:rPr>
              <a:t>7.6</a:t>
            </a:r>
            <a:endParaRPr lang="en-GB" dirty="0">
              <a:solidFill>
                <a:srgbClr val="17375E"/>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75629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lnSpc>
                <a:spcPct val="120000"/>
              </a:lnSpc>
              <a:spcBef>
                <a:spcPts val="600"/>
              </a:spcBef>
              <a:spcAft>
                <a:spcPts val="600"/>
              </a:spcAft>
              <a:buNone/>
            </a:pPr>
            <a:r>
              <a:rPr lang="en-US" sz="2400" dirty="0" smtClean="0">
                <a:solidFill>
                  <a:srgbClr val="003A74"/>
                </a:solidFill>
              </a:rPr>
              <a:t>Feedback</a:t>
            </a:r>
          </a:p>
          <a:p>
            <a:pPr>
              <a:lnSpc>
                <a:spcPct val="120000"/>
              </a:lnSpc>
              <a:spcBef>
                <a:spcPts val="600"/>
              </a:spcBef>
              <a:spcAft>
                <a:spcPts val="600"/>
              </a:spcAft>
            </a:pPr>
            <a:r>
              <a:rPr lang="en-US" sz="2400" dirty="0" smtClean="0">
                <a:solidFill>
                  <a:srgbClr val="003A74"/>
                </a:solidFill>
              </a:rPr>
              <a:t>What are components 1 and 2?</a:t>
            </a:r>
          </a:p>
          <a:p>
            <a:pPr>
              <a:lnSpc>
                <a:spcPct val="120000"/>
              </a:lnSpc>
              <a:spcBef>
                <a:spcPts val="600"/>
              </a:spcBef>
              <a:spcAft>
                <a:spcPts val="600"/>
              </a:spcAft>
            </a:pPr>
            <a:r>
              <a:rPr lang="en-US" sz="2400" dirty="0" smtClean="0">
                <a:solidFill>
                  <a:srgbClr val="003A74"/>
                </a:solidFill>
              </a:rPr>
              <a:t>What are the concentrations of 1 and 2 in gum P and C?</a:t>
            </a:r>
          </a:p>
          <a:p>
            <a:pPr>
              <a:lnSpc>
                <a:spcPct val="120000"/>
              </a:lnSpc>
              <a:spcBef>
                <a:spcPts val="600"/>
              </a:spcBef>
              <a:spcAft>
                <a:spcPts val="600"/>
              </a:spcAft>
            </a:pPr>
            <a:r>
              <a:rPr lang="en-US" sz="2400" dirty="0" smtClean="0">
                <a:solidFill>
                  <a:srgbClr val="003A74"/>
                </a:solidFill>
              </a:rPr>
              <a:t>Are they different?</a:t>
            </a:r>
          </a:p>
          <a:p>
            <a:pPr>
              <a:lnSpc>
                <a:spcPct val="120000"/>
              </a:lnSpc>
              <a:spcBef>
                <a:spcPts val="600"/>
              </a:spcBef>
              <a:spcAft>
                <a:spcPts val="600"/>
              </a:spcAft>
            </a:pPr>
            <a:r>
              <a:rPr lang="en-US" sz="2400" dirty="0" smtClean="0">
                <a:solidFill>
                  <a:srgbClr val="003A74"/>
                </a:solidFill>
              </a:rPr>
              <a:t>Are the concentrations hazardous to human health?</a:t>
            </a:r>
          </a:p>
          <a:p>
            <a:pPr>
              <a:lnSpc>
                <a:spcPct val="120000"/>
              </a:lnSpc>
              <a:spcBef>
                <a:spcPts val="600"/>
              </a:spcBef>
              <a:spcAft>
                <a:spcPts val="600"/>
              </a:spcAft>
            </a:pPr>
            <a:r>
              <a:rPr lang="en-US" sz="2400" dirty="0" smtClean="0">
                <a:solidFill>
                  <a:srgbClr val="003A74"/>
                </a:solidFill>
              </a:rPr>
              <a:t>Do we have good evidence that  the problem of mal-taste is associated with batches P and C?</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lnSpc>
                <a:spcPct val="120000"/>
              </a:lnSpc>
              <a:spcBef>
                <a:spcPts val="600"/>
              </a:spcBef>
              <a:spcAft>
                <a:spcPts val="600"/>
              </a:spcAft>
            </a:pPr>
            <a:r>
              <a:rPr lang="en-US" sz="2400" dirty="0" smtClean="0">
                <a:solidFill>
                  <a:srgbClr val="003A74"/>
                </a:solidFill>
              </a:rPr>
              <a:t>The</a:t>
            </a:r>
            <a:r>
              <a:rPr lang="en-US" sz="2400" dirty="0" smtClean="0"/>
              <a:t> problem with batch C appears not be to related to  the major components revealed by ESI-MS or headspace GC.</a:t>
            </a:r>
          </a:p>
          <a:p>
            <a:pPr>
              <a:lnSpc>
                <a:spcPct val="120000"/>
              </a:lnSpc>
              <a:spcBef>
                <a:spcPts val="600"/>
              </a:spcBef>
              <a:spcAft>
                <a:spcPts val="600"/>
              </a:spcAft>
            </a:pPr>
            <a:r>
              <a:rPr lang="en-US" sz="2400" dirty="0" smtClean="0"/>
              <a:t>Discuss what other classes or types of chemicals might be responsible for or contribute to, the problem. </a:t>
            </a:r>
            <a:endParaRPr lang="en-US" sz="2400" dirty="0"/>
          </a:p>
          <a:p>
            <a:pPr>
              <a:lnSpc>
                <a:spcPct val="120000"/>
              </a:lnSpc>
              <a:spcBef>
                <a:spcPts val="600"/>
              </a:spcBef>
              <a:spcAft>
                <a:spcPts val="600"/>
              </a:spcAft>
            </a:pPr>
            <a:r>
              <a:rPr lang="en-US" sz="2400" dirty="0" smtClean="0"/>
              <a:t>We will attempt </a:t>
            </a:r>
            <a:r>
              <a:rPr lang="en-US" sz="2400" dirty="0"/>
              <a:t>to address this </a:t>
            </a:r>
            <a:r>
              <a:rPr lang="en-US" sz="2400" dirty="0" smtClean="0"/>
              <a:t>further in </a:t>
            </a:r>
            <a:r>
              <a:rPr lang="en-US" sz="2400" dirty="0"/>
              <a:t>Session 4. </a:t>
            </a:r>
          </a:p>
          <a:p>
            <a:pPr>
              <a:lnSpc>
                <a:spcPct val="120000"/>
              </a:lnSpc>
              <a:spcBef>
                <a:spcPts val="600"/>
              </a:spcBef>
              <a:spcAft>
                <a:spcPts val="600"/>
              </a:spcAft>
            </a:pP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Session 3</a:t>
            </a:r>
            <a:endParaRPr lang="en-US" dirty="0"/>
          </a:p>
        </p:txBody>
      </p:sp>
      <p:sp>
        <p:nvSpPr>
          <p:cNvPr id="3" name="Content Placeholder 2"/>
          <p:cNvSpPr>
            <a:spLocks noGrp="1"/>
          </p:cNvSpPr>
          <p:nvPr>
            <p:ph idx="1"/>
          </p:nvPr>
        </p:nvSpPr>
        <p:spPr/>
        <p:txBody>
          <a:bodyPr>
            <a:normAutofit/>
          </a:bodyPr>
          <a:lstStyle/>
          <a:p>
            <a:r>
              <a:rPr lang="en-GB" sz="2400" dirty="0" smtClean="0"/>
              <a:t>As preparation for your final report, construct a flow diagram (or similar) that describes the information that you have collected during previous sessions and express this as a timeline. Pay particular attention to information that is known or unknown/uncertain at each stage. </a:t>
            </a:r>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09847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620077"/>
            <a:ext cx="8424862" cy="4669518"/>
          </a:xfrm>
        </p:spPr>
        <p:txBody>
          <a:bodyPr anchor="t">
            <a:noAutofit/>
          </a:bodyPr>
          <a:lstStyle/>
          <a:p>
            <a:r>
              <a:rPr lang="en-GB" sz="2400" b="1" dirty="0" smtClean="0"/>
              <a:t>1 c.</a:t>
            </a:r>
          </a:p>
          <a:p>
            <a:pPr lvl="1" indent="0">
              <a:lnSpc>
                <a:spcPct val="120000"/>
              </a:lnSpc>
              <a:buNone/>
            </a:pPr>
            <a:r>
              <a:rPr lang="en-GB" sz="2000" dirty="0" smtClean="0"/>
              <a:t>Chewing gum has been used by cultures and civilisations since the Neolithic period, probably initially for medicinal reasons. </a:t>
            </a:r>
          </a:p>
          <a:p>
            <a:pPr lvl="1">
              <a:lnSpc>
                <a:spcPct val="120000"/>
              </a:lnSpc>
            </a:pPr>
            <a:endParaRPr lang="en-GB" sz="2000" dirty="0" smtClean="0"/>
          </a:p>
          <a:p>
            <a:pPr lvl="1" indent="0">
              <a:lnSpc>
                <a:spcPct val="120000"/>
              </a:lnSpc>
              <a:buNone/>
            </a:pPr>
            <a:r>
              <a:rPr lang="en-GB" sz="2000" dirty="0" smtClean="0"/>
              <a:t>In 2007</a:t>
            </a:r>
            <a:r>
              <a:rPr lang="en-GB" sz="2000" baseline="30000" dirty="0" smtClean="0"/>
              <a:t>1</a:t>
            </a:r>
            <a:r>
              <a:rPr lang="en-GB" sz="2000" dirty="0" smtClean="0"/>
              <a:t>, University of Derby student volunteer Sarah </a:t>
            </a:r>
            <a:r>
              <a:rPr lang="en-GB" sz="2000" dirty="0" err="1" smtClean="0"/>
              <a:t>Pickin</a:t>
            </a:r>
            <a:r>
              <a:rPr lang="en-GB" sz="2000" dirty="0" smtClean="0"/>
              <a:t> found a lump of birch bark tar with well defined tooth imprints at the site of a Neolithic dig in </a:t>
            </a:r>
            <a:r>
              <a:rPr lang="en-GB" sz="2000" dirty="0" err="1" smtClean="0"/>
              <a:t>Kierikki</a:t>
            </a:r>
            <a:r>
              <a:rPr lang="en-GB" sz="2000" dirty="0" smtClean="0"/>
              <a:t>, </a:t>
            </a:r>
            <a:r>
              <a:rPr lang="en-GB" sz="2000" dirty="0" err="1" smtClean="0"/>
              <a:t>Yli</a:t>
            </a:r>
            <a:r>
              <a:rPr lang="en-GB" sz="2000" dirty="0" smtClean="0"/>
              <a:t>-Ii, Finland. Birch (</a:t>
            </a:r>
            <a:r>
              <a:rPr lang="en-GB" sz="2000" i="1" dirty="0" err="1" smtClean="0"/>
              <a:t>Betula</a:t>
            </a:r>
            <a:r>
              <a:rPr lang="en-GB" sz="2000" dirty="0" smtClean="0"/>
              <a:t> spp.) bark contains phenols such as </a:t>
            </a:r>
            <a:r>
              <a:rPr lang="en-GB" sz="2000" dirty="0" err="1" smtClean="0"/>
              <a:t>catechin</a:t>
            </a:r>
            <a:r>
              <a:rPr lang="en-GB" sz="2000" dirty="0" smtClean="0"/>
              <a:t> derivatives, </a:t>
            </a:r>
            <a:r>
              <a:rPr lang="en-GB" sz="2000" dirty="0" err="1" smtClean="0"/>
              <a:t>rhododendrin</a:t>
            </a:r>
            <a:r>
              <a:rPr lang="en-GB" sz="2000" dirty="0" smtClean="0"/>
              <a:t>, </a:t>
            </a:r>
            <a:r>
              <a:rPr lang="en-GB" sz="2000" dirty="0" err="1" smtClean="0"/>
              <a:t>platyphylloside</a:t>
            </a:r>
            <a:r>
              <a:rPr lang="en-GB" sz="2000" dirty="0" smtClean="0"/>
              <a:t> and the </a:t>
            </a:r>
            <a:r>
              <a:rPr lang="en-GB" sz="2000" dirty="0" err="1" smtClean="0"/>
              <a:t>triterpenoids</a:t>
            </a:r>
            <a:r>
              <a:rPr lang="en-GB" sz="2000" dirty="0" smtClean="0"/>
              <a:t> </a:t>
            </a:r>
            <a:r>
              <a:rPr lang="en-GB" sz="2000" dirty="0" err="1" smtClean="0"/>
              <a:t>papyriferic</a:t>
            </a:r>
            <a:r>
              <a:rPr lang="en-GB" sz="2000" dirty="0" smtClean="0"/>
              <a:t>, </a:t>
            </a:r>
            <a:r>
              <a:rPr lang="en-GB" sz="2000" dirty="0" err="1" smtClean="0"/>
              <a:t>pendulic</a:t>
            </a:r>
            <a:r>
              <a:rPr lang="en-GB" sz="2000" dirty="0" smtClean="0"/>
              <a:t> and </a:t>
            </a:r>
            <a:r>
              <a:rPr lang="en-GB" sz="2000" dirty="0" err="1" smtClean="0"/>
              <a:t>betulinic</a:t>
            </a:r>
            <a:r>
              <a:rPr lang="en-GB" sz="2000" dirty="0" smtClean="0"/>
              <a:t> acids. Many of these compounds have medicinal properties. </a:t>
            </a:r>
          </a:p>
          <a:p>
            <a:pPr lvl="1">
              <a:buNone/>
            </a:pPr>
            <a:endParaRPr lang="en-GB" sz="2000" dirty="0" smtClean="0"/>
          </a:p>
          <a:p>
            <a:pPr lvl="1">
              <a:buNone/>
            </a:pPr>
            <a:r>
              <a:rPr lang="en-GB" sz="1400" baseline="30000" dirty="0" smtClean="0"/>
              <a:t>1</a:t>
            </a:r>
            <a:r>
              <a:rPr lang="en-GB" sz="1400" dirty="0" smtClean="0"/>
              <a:t>http://news.bbc.co.uk/1/hi/</a:t>
            </a:r>
            <a:r>
              <a:rPr lang="en-GB" sz="1400" dirty="0" err="1" smtClean="0"/>
              <a:t>uk</a:t>
            </a:r>
            <a:r>
              <a:rPr lang="en-GB" sz="1400" dirty="0" smtClean="0"/>
              <a:t>/6954562.stm. Accessed 18.11.11.</a:t>
            </a:r>
            <a:endParaRPr lang="en-GB" sz="1400" dirty="0"/>
          </a:p>
        </p:txBody>
      </p:sp>
      <p:pic>
        <p:nvPicPr>
          <p:cNvPr id="5" name="Picture 4"/>
          <p:cNvPicPr>
            <a:picLocks noChangeAspect="1"/>
          </p:cNvPicPr>
          <p:nvPr/>
        </p:nvPicPr>
        <p:blipFill rotWithShape="1">
          <a:blip r:embed="rId3"/>
          <a:srcRect l="5788"/>
          <a:stretch/>
        </p:blipFill>
        <p:spPr>
          <a:xfrm>
            <a:off x="3810213" y="492529"/>
            <a:ext cx="1530300" cy="120824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The problem appears not be to related to  the major components revealed by ESI-MS or headspace GC.</a:t>
            </a:r>
          </a:p>
          <a:p>
            <a:r>
              <a:rPr lang="en-US" sz="2000" dirty="0" smtClean="0"/>
              <a:t>Perhaps the problem is associated with the </a:t>
            </a:r>
            <a:r>
              <a:rPr lang="en-US" sz="2000" dirty="0" err="1" smtClean="0"/>
              <a:t>flavouring</a:t>
            </a:r>
            <a:r>
              <a:rPr lang="en-US" sz="2000" dirty="0" smtClean="0"/>
              <a:t> chemicals. </a:t>
            </a:r>
          </a:p>
          <a:p>
            <a:r>
              <a:rPr lang="en-US" sz="2000" dirty="0" smtClean="0"/>
              <a:t>Since the gum is a mint gum, the likely </a:t>
            </a:r>
            <a:r>
              <a:rPr lang="en-US" sz="2000" dirty="0" err="1" smtClean="0"/>
              <a:t>flavourings</a:t>
            </a:r>
            <a:r>
              <a:rPr lang="en-US" sz="2000" dirty="0" smtClean="0"/>
              <a:t> come from mints, specifically spearmint (</a:t>
            </a:r>
            <a:r>
              <a:rPr lang="en-US" sz="2000" i="1" dirty="0" err="1" smtClean="0"/>
              <a:t>Mentha</a:t>
            </a:r>
            <a:r>
              <a:rPr lang="en-US" sz="2000" i="1" dirty="0" smtClean="0"/>
              <a:t> </a:t>
            </a:r>
            <a:r>
              <a:rPr lang="en-US" sz="2000" i="1" dirty="0" err="1" smtClean="0"/>
              <a:t>spicata</a:t>
            </a:r>
            <a:r>
              <a:rPr lang="en-US" sz="2000" dirty="0" smtClean="0"/>
              <a:t>).</a:t>
            </a:r>
          </a:p>
          <a:p>
            <a:r>
              <a:rPr lang="en-US" sz="2000" dirty="0" smtClean="0"/>
              <a:t>Mint is the third most popular </a:t>
            </a:r>
            <a:r>
              <a:rPr lang="en-US" sz="2000" dirty="0" err="1" smtClean="0"/>
              <a:t>flavouring</a:t>
            </a:r>
            <a:r>
              <a:rPr lang="en-US" sz="2000" dirty="0" smtClean="0"/>
              <a:t> worldwide. What do you think are first and second?</a:t>
            </a:r>
          </a:p>
          <a:p>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234440"/>
            <a:ext cx="8229600" cy="4525963"/>
          </a:xfrm>
        </p:spPr>
        <p:txBody>
          <a:bodyPr>
            <a:noAutofit/>
          </a:bodyPr>
          <a:lstStyle/>
          <a:p>
            <a:pPr>
              <a:buNone/>
            </a:pPr>
            <a:r>
              <a:rPr lang="en-GB" sz="2000" dirty="0" smtClean="0"/>
              <a:t>In small groups, discuss and address the following:</a:t>
            </a:r>
          </a:p>
          <a:p>
            <a:pPr lvl="0"/>
            <a:r>
              <a:rPr lang="en-GB" sz="1800" dirty="0" smtClean="0"/>
              <a:t>Name five natural flavours or aromas from fruits or plants.</a:t>
            </a:r>
          </a:p>
          <a:p>
            <a:pPr lvl="0"/>
            <a:r>
              <a:rPr lang="en-GB" sz="1800" dirty="0" smtClean="0"/>
              <a:t>Identify some products that you associate with these flavours/aromas and decide whether they are usually considered as ‘natural’, ‘artificial’ or both.</a:t>
            </a:r>
          </a:p>
          <a:p>
            <a:pPr lvl="0"/>
            <a:r>
              <a:rPr lang="en-GB" sz="1800" dirty="0" smtClean="0"/>
              <a:t>Can you identify any classes of organic chemicals with distinctive aromas/flavours that you are familiar with already ? (Note: Think about functional groups in particular)</a:t>
            </a:r>
          </a:p>
          <a:p>
            <a:pPr lvl="0"/>
            <a:r>
              <a:rPr lang="en-GB" sz="1800" dirty="0" smtClean="0"/>
              <a:t>Do you know of a specific compound which has a distinctive odour/flavour? If you know the structure, can you suggest which feature of the chemical’s structure is responsible for the smell or flavour ?</a:t>
            </a:r>
          </a:p>
          <a:p>
            <a:pPr lvl="0"/>
            <a:r>
              <a:rPr lang="en-GB" sz="1800" dirty="0" smtClean="0"/>
              <a:t>A number of fragrant chemicals have been impregnated into some filter papers. Remove a strip of each one from the labelled containers using tweezers and make a note of any odours that you can detect. Are the fragrances familiar to you and, if so, what do you normally associate them with? Do you know the chemical names for any of these ?</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What are the main flavouring chemicals found in spearmint chewing gum?</a:t>
            </a:r>
          </a:p>
          <a:p>
            <a:pPr lvl="0"/>
            <a:r>
              <a:rPr lang="en-GB" sz="2000" dirty="0" smtClean="0"/>
              <a:t>Draw the structures of these chemicals using a drawing  program such as </a:t>
            </a:r>
            <a:r>
              <a:rPr lang="en-GB" sz="2000" dirty="0" err="1" smtClean="0"/>
              <a:t>Chemsketch</a:t>
            </a:r>
            <a:r>
              <a:rPr lang="en-GB" sz="2000" dirty="0" smtClean="0"/>
              <a:t> (or similar).</a:t>
            </a:r>
          </a:p>
          <a:p>
            <a:pPr lvl="0"/>
            <a:r>
              <a:rPr lang="en-GB" sz="2000" dirty="0" smtClean="0"/>
              <a:t>Produce an Excel spreadsheet comprising data  including the names (IUPAC and synonyms), structures, boiling points, relative molecular masses etc.</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chor="t">
            <a:normAutofit/>
          </a:bodyPr>
          <a:lstStyle/>
          <a:p>
            <a:r>
              <a:rPr lang="en-GB" sz="2000" dirty="0" smtClean="0"/>
              <a:t>Investigate some suitable experimental methods for extracting the flavourings from the chewing gum and suggest your preferred method. Outline the advantages and disadvantages of each method</a:t>
            </a:r>
            <a:r>
              <a:rPr lang="en-GB" sz="2400" dirty="0" smtClean="0"/>
              <a:t>.</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Consult your information on the proportions of </a:t>
            </a:r>
            <a:r>
              <a:rPr lang="en-US" sz="2000" dirty="0" err="1" smtClean="0"/>
              <a:t>flavourings</a:t>
            </a:r>
            <a:r>
              <a:rPr lang="en-US" sz="2000" dirty="0" smtClean="0"/>
              <a:t> and other components in typical chewing gum. </a:t>
            </a:r>
          </a:p>
          <a:p>
            <a:r>
              <a:rPr lang="en-US" sz="2000" dirty="0" smtClean="0"/>
              <a:t>How much chewing gum would need to be extracted in order for analysis of the product to be conducted by (a) infrared spectroscopy and (</a:t>
            </a:r>
            <a:r>
              <a:rPr lang="en-US" sz="2000" dirty="0" err="1" smtClean="0"/>
              <a:t>b</a:t>
            </a:r>
            <a:r>
              <a:rPr lang="en-US" sz="2000" dirty="0" smtClean="0"/>
              <a:t>) gas chromatography?</a:t>
            </a:r>
          </a:p>
          <a:p>
            <a:r>
              <a:rPr lang="en-US" sz="2000" dirty="0" smtClean="0"/>
              <a:t>Assuming  you extract four pieces of chewing gum (average mass 2.5 g per piece), what amount of oil </a:t>
            </a:r>
            <a:r>
              <a:rPr lang="en-US" sz="2000" dirty="0" err="1" smtClean="0"/>
              <a:t>flavouring</a:t>
            </a:r>
            <a:r>
              <a:rPr lang="en-US" sz="2000" dirty="0" smtClean="0"/>
              <a:t> would you expect to isolate?</a:t>
            </a:r>
          </a:p>
          <a:p>
            <a:r>
              <a:rPr lang="en-US" sz="2000" dirty="0" smtClean="0"/>
              <a:t>Is this enough for analysis by the above methods?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rmAutofit/>
          </a:bodyPr>
          <a:lstStyle/>
          <a:p>
            <a:r>
              <a:rPr lang="en-US" sz="2000" dirty="0" smtClean="0"/>
              <a:t>The outcome of one extraction method provided 200 mg of extract from 10 g of each of gums P and C.</a:t>
            </a:r>
          </a:p>
          <a:p>
            <a:r>
              <a:rPr lang="en-US" sz="2000" dirty="0" smtClean="0"/>
              <a:t>Is this consistent with what you might expect for the amount of </a:t>
            </a:r>
            <a:r>
              <a:rPr lang="en-US" sz="2000" dirty="0" err="1" smtClean="0"/>
              <a:t>flavouring</a:t>
            </a:r>
            <a:r>
              <a:rPr lang="en-US" sz="2000" dirty="0" smtClean="0"/>
              <a:t> oils in  a typical gum?</a:t>
            </a:r>
          </a:p>
          <a:p>
            <a:r>
              <a:rPr lang="en-US" sz="2000" dirty="0" smtClean="0"/>
              <a:t>Suggest an explanation for the above.</a:t>
            </a:r>
            <a:endParaRPr lang="en-US" sz="20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The crude extract from samples of chewing gum obtained using a </a:t>
            </a:r>
            <a:r>
              <a:rPr lang="en-GB" sz="2000" dirty="0" err="1" smtClean="0"/>
              <a:t>Soxhlet</a:t>
            </a:r>
            <a:r>
              <a:rPr lang="en-GB" sz="2000" dirty="0" smtClean="0"/>
              <a:t> apparatus will probably be a sticky semi-solid, with a consistency not unlike that of chewed gum. </a:t>
            </a:r>
          </a:p>
          <a:p>
            <a:r>
              <a:rPr lang="en-GB" sz="2000" dirty="0" smtClean="0"/>
              <a:t>You will also have noted that the mass of the extract was much higher than anticipated, suggesting that, in addition to the desired aroma chemicals, some further, undesired chemicals were also extracted. These will need to be removed prior to further analysis.</a:t>
            </a:r>
          </a:p>
          <a:p>
            <a:r>
              <a:rPr lang="en-GB" sz="2000" dirty="0" smtClean="0"/>
              <a:t>List some possible purification techniques and summarise the advantages and disadvantages of each one. Add this information to your revised flow diagram (end of Session 3).</a:t>
            </a:r>
          </a:p>
          <a:p>
            <a:r>
              <a:rPr lang="en-GB" sz="2000" dirty="0" smtClean="0"/>
              <a:t>Draw sketches of the apparatus and describe the steps in the experimental procedures you have chosen.</a:t>
            </a:r>
          </a:p>
          <a:p>
            <a:endParaRPr lang="en-GB"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rmAutofit/>
          </a:bodyPr>
          <a:lstStyle/>
          <a:p>
            <a:r>
              <a:rPr lang="en-GB" sz="2000" dirty="0" smtClean="0"/>
              <a:t>The crude extract from samples of chewing gum obtained using a </a:t>
            </a:r>
            <a:r>
              <a:rPr lang="en-GB" sz="2000" dirty="0" err="1" smtClean="0"/>
              <a:t>Soxhlet</a:t>
            </a:r>
            <a:r>
              <a:rPr lang="en-GB" sz="2000" dirty="0" smtClean="0"/>
              <a:t> apparatus will probably not contain all of the original  mint oil added to the gum. </a:t>
            </a:r>
          </a:p>
          <a:p>
            <a:r>
              <a:rPr lang="en-GB" sz="2000" dirty="0" smtClean="0"/>
              <a:t>Suggest as many methods of compensating for such losses as possible</a:t>
            </a:r>
            <a:r>
              <a:rPr lang="en-GB" sz="2400" dirty="0" smtClean="0"/>
              <a:t>.</a:t>
            </a:r>
          </a:p>
          <a:p>
            <a:pPr marL="0" indent="0">
              <a:buNone/>
            </a:pPr>
            <a:endParaRPr lang="en-GB"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One method of compensating for losses during extraction is addition of an internal standard in known concentrations.</a:t>
            </a:r>
          </a:p>
          <a:p>
            <a:r>
              <a:rPr lang="en-GB" sz="2000" dirty="0" smtClean="0"/>
              <a:t>Summarise the advantages of using an internal standard in the way.</a:t>
            </a:r>
          </a:p>
          <a:p>
            <a:r>
              <a:rPr lang="en-GB" sz="2000" dirty="0" smtClean="0"/>
              <a:t>List possible compounds that you might use and suggest the concentrations you might add to your test gum samples. Show which of these chemicals you can source from commercial suppliers at a reasonable expense. Add this information to your revised flow diagram.</a:t>
            </a:r>
          </a:p>
          <a:p>
            <a:r>
              <a:rPr lang="en-GB" sz="2000" dirty="0" smtClean="0"/>
              <a:t>If you cannot source these chemicals, suggest reaction schemes by which they may be synthesised from reasonably-priced, available chemicals.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In order to carry out a purification of the chewing gum extract using a simplified column chromatography procedure, you will need to decide on a solvent that will separate the desired chemicals from unwanted materials in your extract.</a:t>
            </a:r>
          </a:p>
          <a:p>
            <a:r>
              <a:rPr lang="en-GB" sz="2000" dirty="0" smtClean="0"/>
              <a:t>Arrange the following solvents in order of increasing polarity, and select the solvent that you think most suitable for purifying any aroma chemicals along with the Internal Standard.</a:t>
            </a:r>
          </a:p>
          <a:p>
            <a:pPr lvl="1"/>
            <a:r>
              <a:rPr lang="en-GB" sz="1800" dirty="0" smtClean="0"/>
              <a:t>Ethyl acetate</a:t>
            </a:r>
          </a:p>
          <a:p>
            <a:pPr lvl="1"/>
            <a:r>
              <a:rPr lang="en-GB" sz="1800" dirty="0" smtClean="0"/>
              <a:t>Hexane </a:t>
            </a:r>
          </a:p>
          <a:p>
            <a:pPr lvl="1"/>
            <a:r>
              <a:rPr lang="en-GB" sz="1800" dirty="0" smtClean="0"/>
              <a:t>Water</a:t>
            </a:r>
          </a:p>
          <a:p>
            <a:pPr lvl="1"/>
            <a:r>
              <a:rPr lang="en-GB" sz="1800" dirty="0"/>
              <a:t>5% ethyl acetate in hexane</a:t>
            </a:r>
          </a:p>
          <a:p>
            <a:pPr lvl="1"/>
            <a:r>
              <a:rPr lang="en-GB" sz="1800" dirty="0"/>
              <a:t>50% ethyl acetate in hexane </a:t>
            </a:r>
          </a:p>
          <a:p>
            <a:pPr lvl="1"/>
            <a:endParaRPr lang="en-GB" sz="18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509722"/>
            <a:ext cx="8424862" cy="3379013"/>
          </a:xfrm>
        </p:spPr>
        <p:txBody>
          <a:bodyPr anchor="t">
            <a:noAutofit/>
          </a:bodyPr>
          <a:lstStyle/>
          <a:p>
            <a:r>
              <a:rPr lang="en-GB" sz="2400" b="1" dirty="0" smtClean="0"/>
              <a:t>1 c</a:t>
            </a:r>
            <a:r>
              <a:rPr lang="en-GB" sz="2400" dirty="0" smtClean="0"/>
              <a:t>.</a:t>
            </a:r>
          </a:p>
          <a:p>
            <a:pPr lvl="1" indent="0">
              <a:lnSpc>
                <a:spcPct val="120000"/>
              </a:lnSpc>
              <a:buNone/>
            </a:pPr>
            <a:r>
              <a:rPr lang="en-US" sz="2000" dirty="0" smtClean="0"/>
              <a:t>The Ancient Greeks also chewed gum and </a:t>
            </a:r>
            <a:r>
              <a:rPr lang="en-US" sz="2000" dirty="0" err="1" smtClean="0"/>
              <a:t>Dioscurides</a:t>
            </a:r>
            <a:r>
              <a:rPr lang="en-US" sz="2000" dirty="0" smtClean="0"/>
              <a:t> (70 A.D.) who wrote the famous pharmacopeia which became known as De </a:t>
            </a:r>
            <a:r>
              <a:rPr lang="en-US" sz="2000" dirty="0" err="1" smtClean="0"/>
              <a:t>Materia</a:t>
            </a:r>
            <a:r>
              <a:rPr lang="en-US" sz="2000" dirty="0" smtClean="0"/>
              <a:t> </a:t>
            </a:r>
            <a:r>
              <a:rPr lang="en-US" sz="2000" dirty="0" err="1" smtClean="0"/>
              <a:t>Medica</a:t>
            </a:r>
            <a:r>
              <a:rPr lang="en-US" sz="2000" dirty="0" smtClean="0"/>
              <a:t>, knew about the healing properties of ‘mastic gum’ (literally ‘chewing gum’) which is the resin of the </a:t>
            </a:r>
            <a:r>
              <a:rPr lang="en-US" sz="2000" dirty="0" err="1" smtClean="0"/>
              <a:t>Pistacia</a:t>
            </a:r>
            <a:r>
              <a:rPr lang="en-US" sz="2000" dirty="0" smtClean="0"/>
              <a:t> lentiscus</a:t>
            </a:r>
            <a:r>
              <a:rPr lang="en-US" sz="2000" baseline="30000" dirty="0" smtClean="0"/>
              <a:t>2</a:t>
            </a:r>
            <a:r>
              <a:rPr lang="en-US" sz="2000" dirty="0" smtClean="0"/>
              <a:t> shrub. Recently, it has been found that this resin kills the harmful gut bacterium, </a:t>
            </a:r>
            <a:r>
              <a:rPr lang="en-US" sz="2000" dirty="0" err="1" smtClean="0"/>
              <a:t>Helicobacteri</a:t>
            </a:r>
            <a:r>
              <a:rPr lang="en-US" sz="2000" dirty="0" smtClean="0"/>
              <a:t> pylori</a:t>
            </a:r>
            <a:r>
              <a:rPr lang="en-US" sz="2000" baseline="30000" dirty="0" smtClean="0"/>
              <a:t>2</a:t>
            </a:r>
            <a:r>
              <a:rPr lang="en-US" sz="2000" dirty="0" smtClean="0"/>
              <a:t>.  </a:t>
            </a:r>
          </a:p>
          <a:p>
            <a:pPr>
              <a:buNone/>
            </a:pPr>
            <a:endParaRPr lang="en-US" sz="2000" dirty="0" smtClean="0"/>
          </a:p>
          <a:p>
            <a:pPr lvl="2" indent="-457200">
              <a:buNone/>
            </a:pPr>
            <a:r>
              <a:rPr lang="en-US" sz="1600" baseline="30000" dirty="0" smtClean="0">
                <a:solidFill>
                  <a:srgbClr val="002060"/>
                </a:solidFill>
              </a:rPr>
              <a:t>2 </a:t>
            </a:r>
            <a:r>
              <a:rPr lang="en-US" sz="1600" i="1" dirty="0" smtClean="0">
                <a:solidFill>
                  <a:srgbClr val="002060"/>
                </a:solidFill>
              </a:rPr>
              <a:t>Biomed. </a:t>
            </a:r>
            <a:r>
              <a:rPr lang="en-US" sz="1600" i="1" dirty="0" err="1" smtClean="0">
                <a:solidFill>
                  <a:srgbClr val="002060"/>
                </a:solidFill>
              </a:rPr>
              <a:t>Chromatogr</a:t>
            </a:r>
            <a:r>
              <a:rPr lang="en-US" sz="1600" dirty="0" smtClean="0">
                <a:solidFill>
                  <a:srgbClr val="002060"/>
                </a:solidFill>
              </a:rPr>
              <a:t>. 19, 285 (2005)</a:t>
            </a:r>
          </a:p>
          <a:p>
            <a:pPr>
              <a:buNone/>
            </a:pPr>
            <a:endParaRPr lang="en-US" sz="2000" dirty="0"/>
          </a:p>
        </p:txBody>
      </p:sp>
      <p:pic>
        <p:nvPicPr>
          <p:cNvPr id="7" name="Picture 6"/>
          <p:cNvPicPr>
            <a:picLocks noChangeAspect="1"/>
          </p:cNvPicPr>
          <p:nvPr/>
        </p:nvPicPr>
        <p:blipFill rotWithShape="1">
          <a:blip r:embed="rId3"/>
          <a:srcRect l="5788"/>
          <a:stretch/>
        </p:blipFill>
        <p:spPr>
          <a:xfrm>
            <a:off x="3810213" y="492529"/>
            <a:ext cx="1530300" cy="120824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You may also find it useful to consider the polarities of:</a:t>
            </a:r>
          </a:p>
          <a:p>
            <a:pPr lvl="1"/>
            <a:r>
              <a:rPr lang="en-GB" sz="2000" dirty="0" smtClean="0"/>
              <a:t>The solvent used during the </a:t>
            </a:r>
            <a:r>
              <a:rPr lang="en-GB" sz="2000" dirty="0" err="1" smtClean="0"/>
              <a:t>Soxhlet</a:t>
            </a:r>
            <a:r>
              <a:rPr lang="en-GB" sz="2000" dirty="0" smtClean="0"/>
              <a:t> extraction.</a:t>
            </a:r>
          </a:p>
          <a:p>
            <a:pPr lvl="1"/>
            <a:r>
              <a:rPr lang="en-GB" sz="2000" dirty="0" smtClean="0"/>
              <a:t>The stationary phase of the column to be used (e.g. silica; SiO</a:t>
            </a:r>
            <a:r>
              <a:rPr lang="en-GB" sz="2000" baseline="-25000" dirty="0" smtClean="0"/>
              <a:t>2</a:t>
            </a:r>
            <a:r>
              <a:rPr lang="en-GB" sz="2000" dirty="0" smtClean="0"/>
              <a:t>) </a:t>
            </a:r>
          </a:p>
          <a:p>
            <a:pPr lvl="1"/>
            <a:r>
              <a:rPr lang="en-GB" sz="2000" dirty="0" smtClean="0"/>
              <a:t>The aroma chemicals and the Internal Standard </a:t>
            </a:r>
            <a:endParaRPr lang="en-US" sz="2000" dirty="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289304"/>
            <a:ext cx="8229600" cy="1331383"/>
          </a:xfrm>
        </p:spPr>
        <p:txBody>
          <a:bodyPr>
            <a:noAutofit/>
          </a:bodyPr>
          <a:lstStyle/>
          <a:p>
            <a:pPr marL="285750" indent="-285750">
              <a:buFont typeface="Arial"/>
              <a:buChar char="•"/>
            </a:pPr>
            <a:r>
              <a:rPr lang="en-GB" sz="1800" dirty="0">
                <a:solidFill>
                  <a:srgbClr val="17375E"/>
                </a:solidFill>
              </a:rPr>
              <a:t>The most suitable solvent for separation of the aroma chemicals and the Internal Standard from unwanted chemicals is 5% ethyl acetate in hexane. </a:t>
            </a:r>
          </a:p>
          <a:p>
            <a:pPr marL="285750" indent="-285750">
              <a:buFont typeface="Arial"/>
              <a:buChar char="•"/>
            </a:pPr>
            <a:r>
              <a:rPr lang="en-GB" sz="1800" dirty="0">
                <a:solidFill>
                  <a:srgbClr val="17375E"/>
                </a:solidFill>
              </a:rPr>
              <a:t>Create a method from the following set of instructions (select the numbers and a sequence): </a:t>
            </a:r>
          </a:p>
          <a:p>
            <a:endParaRPr lang="en-GB" dirty="0" smtClean="0"/>
          </a:p>
          <a:p>
            <a:endParaRPr lang="en-US" dirty="0"/>
          </a:p>
        </p:txBody>
      </p:sp>
      <p:sp>
        <p:nvSpPr>
          <p:cNvPr id="4" name="Content Placeholder 2"/>
          <p:cNvSpPr txBox="1">
            <a:spLocks/>
          </p:cNvSpPr>
          <p:nvPr/>
        </p:nvSpPr>
        <p:spPr>
          <a:xfrm>
            <a:off x="275163" y="2768934"/>
            <a:ext cx="8868832" cy="3122082"/>
          </a:xfrm>
          <a:prstGeom prst="rect">
            <a:avLst/>
          </a:prstGeom>
        </p:spPr>
        <p:txBody>
          <a:bodyPr vert="horz" lIns="91440" tIns="45720" rIns="91440" bIns="45720" rtlCol="0">
            <a:noAutofit/>
          </a:bodyPr>
          <a:lstStyle>
            <a:lvl1pPr marL="342900" indent="-342900" algn="l" defTabSz="457200" rtl="0" eaLnBrk="1" latinLnBrk="0" hangingPunct="1">
              <a:spcBef>
                <a:spcPts val="600"/>
              </a:spcBef>
              <a:spcAft>
                <a:spcPts val="600"/>
              </a:spcAft>
              <a:buClr>
                <a:schemeClr val="tx2">
                  <a:lumMod val="40000"/>
                  <a:lumOff val="60000"/>
                </a:schemeClr>
              </a:buClr>
              <a:buFont typeface="Wingdings" charset="2"/>
              <a:buChar char="§"/>
              <a:defRPr sz="3200" kern="1200">
                <a:solidFill>
                  <a:schemeClr val="tx2">
                    <a:lumMod val="75000"/>
                  </a:schemeClr>
                </a:solidFill>
                <a:latin typeface="+mn-lt"/>
                <a:ea typeface="+mn-ea"/>
                <a:cs typeface="+mn-cs"/>
              </a:defRPr>
            </a:lvl1pPr>
            <a:lvl2pPr marL="742950" indent="-285750" algn="l" defTabSz="457200" rtl="0" eaLnBrk="1" latinLnBrk="0" hangingPunct="1">
              <a:spcBef>
                <a:spcPts val="600"/>
              </a:spcBef>
              <a:spcAft>
                <a:spcPts val="600"/>
              </a:spcAft>
              <a:buClr>
                <a:schemeClr val="tx2">
                  <a:lumMod val="40000"/>
                  <a:lumOff val="60000"/>
                </a:schemeClr>
              </a:buClr>
              <a:buFont typeface="Arial"/>
              <a:buChar char="–"/>
              <a:defRPr sz="2800" kern="1200">
                <a:solidFill>
                  <a:schemeClr val="tx2">
                    <a:lumMod val="75000"/>
                  </a:schemeClr>
                </a:solidFill>
                <a:latin typeface="+mn-lt"/>
                <a:ea typeface="+mn-ea"/>
                <a:cs typeface="+mn-cs"/>
              </a:defRPr>
            </a:lvl2pPr>
            <a:lvl3pPr marL="1143000" indent="-228600" algn="l" defTabSz="457200" rtl="0" eaLnBrk="1" latinLnBrk="0" hangingPunct="1">
              <a:spcBef>
                <a:spcPts val="600"/>
              </a:spcBef>
              <a:spcAft>
                <a:spcPts val="600"/>
              </a:spcAft>
              <a:buClr>
                <a:schemeClr val="tx2">
                  <a:lumMod val="40000"/>
                  <a:lumOff val="60000"/>
                </a:schemeClr>
              </a:buClr>
              <a:buFont typeface="Arial"/>
              <a:buChar char="•"/>
              <a:defRPr sz="2400" kern="1200">
                <a:solidFill>
                  <a:schemeClr val="tx2">
                    <a:lumMod val="75000"/>
                  </a:schemeClr>
                </a:solidFill>
                <a:latin typeface="+mn-lt"/>
                <a:ea typeface="+mn-ea"/>
                <a:cs typeface="+mn-cs"/>
              </a:defRPr>
            </a:lvl3pPr>
            <a:lvl4pPr marL="1600200" indent="-228600" algn="l" defTabSz="457200" rtl="0" eaLnBrk="1" latinLnBrk="0" hangingPunct="1">
              <a:spcBef>
                <a:spcPts val="600"/>
              </a:spcBef>
              <a:spcAft>
                <a:spcPts val="600"/>
              </a:spcAft>
              <a:buClr>
                <a:schemeClr val="tx2">
                  <a:lumMod val="40000"/>
                  <a:lumOff val="60000"/>
                </a:schemeClr>
              </a:buClr>
              <a:buFont typeface="Arial"/>
              <a:buChar char="–"/>
              <a:defRPr sz="2000" kern="1200">
                <a:solidFill>
                  <a:schemeClr val="tx2">
                    <a:lumMod val="75000"/>
                  </a:schemeClr>
                </a:solidFill>
                <a:latin typeface="+mn-lt"/>
                <a:ea typeface="+mn-ea"/>
                <a:cs typeface="+mn-cs"/>
              </a:defRPr>
            </a:lvl4pPr>
            <a:lvl5pPr marL="2057400" indent="-228600" algn="l" defTabSz="457200" rtl="0" eaLnBrk="1" latinLnBrk="0" hangingPunct="1">
              <a:spcBef>
                <a:spcPts val="600"/>
              </a:spcBef>
              <a:spcAft>
                <a:spcPts val="600"/>
              </a:spcAft>
              <a:buClr>
                <a:schemeClr val="tx2">
                  <a:lumMod val="40000"/>
                  <a:lumOff val="60000"/>
                </a:schemeClr>
              </a:buClr>
              <a:buFont typeface="Arial"/>
              <a:buChar char="»"/>
              <a:defRPr sz="2000" kern="1200">
                <a:solidFill>
                  <a:schemeClr val="tx2">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Scrape out your extract into a small (e.g. 7 cm</a:t>
            </a:r>
            <a:r>
              <a:rPr lang="en-GB" sz="1000" baseline="30000" dirty="0" smtClean="0">
                <a:solidFill>
                  <a:srgbClr val="1F497D">
                    <a:lumMod val="75000"/>
                  </a:srgbClr>
                </a:solidFill>
              </a:rPr>
              <a:t>3</a:t>
            </a:r>
            <a:r>
              <a:rPr lang="en-GB" sz="1000" dirty="0" smtClean="0">
                <a:solidFill>
                  <a:srgbClr val="1F497D">
                    <a:lumMod val="75000"/>
                  </a:srgbClr>
                </a:solidFill>
              </a:rPr>
              <a:t>)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Scrape out your extract into a Pasteur pipette containing some silica.</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Add 1-2 cm</a:t>
            </a:r>
            <a:r>
              <a:rPr lang="en-GB" sz="1000" baseline="30000" dirty="0" smtClean="0">
                <a:solidFill>
                  <a:srgbClr val="1F497D">
                    <a:lumMod val="75000"/>
                  </a:srgbClr>
                </a:solidFill>
              </a:rPr>
              <a:t>3</a:t>
            </a:r>
            <a:r>
              <a:rPr lang="en-GB" sz="1000" dirty="0" smtClean="0">
                <a:solidFill>
                  <a:srgbClr val="1F497D">
                    <a:lumMod val="75000"/>
                  </a:srgbClr>
                </a:solidFill>
              </a:rPr>
              <a:t> of 5% ethyl acetate/hexane to your extract, swirl the contents, and decant the solution to a small (e.g. 7 cm</a:t>
            </a:r>
            <a:r>
              <a:rPr lang="en-GB" sz="1000" baseline="30000" dirty="0" smtClean="0">
                <a:solidFill>
                  <a:srgbClr val="1F497D">
                    <a:lumMod val="75000"/>
                  </a:srgbClr>
                </a:solidFill>
              </a:rPr>
              <a:t>3</a:t>
            </a:r>
            <a:r>
              <a:rPr lang="en-GB" sz="1000" dirty="0" smtClean="0">
                <a:solidFill>
                  <a:srgbClr val="1F497D">
                    <a:lumMod val="75000"/>
                  </a:srgbClr>
                </a:solidFill>
              </a:rPr>
              <a:t>)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Add 1-2 cm</a:t>
            </a:r>
            <a:r>
              <a:rPr lang="en-GB" sz="1000" baseline="30000" dirty="0" smtClean="0">
                <a:solidFill>
                  <a:srgbClr val="1F497D">
                    <a:lumMod val="75000"/>
                  </a:srgbClr>
                </a:solidFill>
              </a:rPr>
              <a:t>3</a:t>
            </a:r>
            <a:r>
              <a:rPr lang="en-GB" sz="1000" dirty="0" smtClean="0">
                <a:solidFill>
                  <a:srgbClr val="1F497D">
                    <a:lumMod val="75000"/>
                  </a:srgbClr>
                </a:solidFill>
              </a:rPr>
              <a:t> of 5% ethyl acetate/hexane to your extract, swirl and </a:t>
            </a:r>
            <a:r>
              <a:rPr lang="en-GB" sz="1000" u="sng" dirty="0" smtClean="0">
                <a:solidFill>
                  <a:srgbClr val="1F497D">
                    <a:lumMod val="75000"/>
                  </a:srgbClr>
                </a:solidFill>
              </a:rPr>
              <a:t>warm</a:t>
            </a:r>
            <a:r>
              <a:rPr lang="en-GB" sz="1000" dirty="0" smtClean="0">
                <a:solidFill>
                  <a:srgbClr val="1F497D">
                    <a:lumMod val="75000"/>
                  </a:srgbClr>
                </a:solidFill>
              </a:rPr>
              <a:t> the contents, and decant the solution to a small (e.g. 7 cm</a:t>
            </a:r>
            <a:r>
              <a:rPr lang="en-GB" sz="1000" baseline="30000" dirty="0" smtClean="0">
                <a:solidFill>
                  <a:srgbClr val="1F497D">
                    <a:lumMod val="75000"/>
                  </a:srgbClr>
                </a:solidFill>
              </a:rPr>
              <a:t>3</a:t>
            </a:r>
            <a:r>
              <a:rPr lang="en-GB" sz="1000" dirty="0" smtClean="0">
                <a:solidFill>
                  <a:srgbClr val="1F497D">
                    <a:lumMod val="75000"/>
                  </a:srgbClr>
                </a:solidFill>
              </a:rPr>
              <a:t>)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Repeat the initial removal of the desired chemicals from the chewing gum extract once more, combining the solutions together in the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Repeat the initial removal of the desired chemicals from the chewing gum extract twice more, combining the solutions together in the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Place a cap on the vial and shake the contents until they all dissolve.</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Place a cap on the vial, shake the contents for a few minutes and allow any solid material to settle to the bottom of the vial. Decant the solution from the vial into a Pasteur pipette containing a small plug of cotton wool and 1-2 cm of silica.</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Rinse the contents of a Pasteur pipette containing a small plug of cotton wool and 1-2 cm of silica using 5% ethyl acetate/hexane, ensuring that the solvent level is maintained just above the surface of the silica. Decant the solution from the vial into your Pasteur pipette.</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Collect the eluent from the silica column in a round-bottomed flask.</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Collect the eluent from the silica column in a pre-weighed round-bottomed flask.</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Collect the eluent from the silica column in a 7 cm</a:t>
            </a:r>
            <a:r>
              <a:rPr lang="en-GB" sz="1000" baseline="30000" dirty="0" smtClean="0">
                <a:solidFill>
                  <a:srgbClr val="1F497D">
                    <a:lumMod val="75000"/>
                  </a:srgbClr>
                </a:solidFill>
              </a:rPr>
              <a:t>3</a:t>
            </a:r>
            <a:r>
              <a:rPr lang="en-GB" sz="1000" dirty="0" smtClean="0">
                <a:solidFill>
                  <a:srgbClr val="1F497D">
                    <a:lumMod val="75000"/>
                  </a:srgbClr>
                </a:solidFill>
              </a:rPr>
              <a:t>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Collect the eluent from the silica column in a pre-weighed 7 cm</a:t>
            </a:r>
            <a:r>
              <a:rPr lang="en-GB" sz="1000" baseline="30000" dirty="0" smtClean="0">
                <a:solidFill>
                  <a:srgbClr val="1F497D">
                    <a:lumMod val="75000"/>
                  </a:srgbClr>
                </a:solidFill>
              </a:rPr>
              <a:t>3</a:t>
            </a:r>
            <a:r>
              <a:rPr lang="en-GB" sz="1000" dirty="0" smtClean="0">
                <a:solidFill>
                  <a:srgbClr val="1F497D">
                    <a:lumMod val="75000"/>
                  </a:srgbClr>
                </a:solidFill>
              </a:rPr>
              <a:t> vial.</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Remove the solvent using a rotary evaporator and make a note of the smell of your extract.</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Remove the solvent using a slow stream of N</a:t>
            </a:r>
            <a:r>
              <a:rPr lang="en-GB" sz="1000" baseline="-25000" dirty="0" smtClean="0">
                <a:solidFill>
                  <a:srgbClr val="1F497D">
                    <a:lumMod val="75000"/>
                  </a:srgbClr>
                </a:solidFill>
              </a:rPr>
              <a:t>2</a:t>
            </a:r>
            <a:r>
              <a:rPr lang="en-GB" sz="1000" dirty="0" smtClean="0">
                <a:solidFill>
                  <a:srgbClr val="1F497D">
                    <a:lumMod val="75000"/>
                  </a:srgbClr>
                </a:solidFill>
              </a:rPr>
              <a:t> gas blowing over the surface of the solution and make a note of the smell of your extract.</a:t>
            </a:r>
          </a:p>
          <a:p>
            <a:pPr marL="756000" lvl="1" indent="-298800">
              <a:lnSpc>
                <a:spcPct val="120000"/>
              </a:lnSpc>
              <a:spcBef>
                <a:spcPts val="0"/>
              </a:spcBef>
              <a:spcAft>
                <a:spcPts val="0"/>
              </a:spcAft>
              <a:buClr>
                <a:srgbClr val="1F497D">
                  <a:lumMod val="40000"/>
                  <a:lumOff val="60000"/>
                </a:srgbClr>
              </a:buClr>
              <a:buFont typeface="Wingdings" charset="2"/>
              <a:buAutoNum type="arabicPlain"/>
            </a:pPr>
            <a:r>
              <a:rPr lang="en-GB" sz="1000" dirty="0" smtClean="0">
                <a:solidFill>
                  <a:srgbClr val="1F497D">
                    <a:lumMod val="75000"/>
                  </a:srgbClr>
                </a:solidFill>
              </a:rPr>
              <a:t>Determine the mass of the purified extract.</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600200"/>
            <a:ext cx="8567928" cy="4525963"/>
          </a:xfrm>
        </p:spPr>
        <p:txBody>
          <a:bodyPr>
            <a:normAutofit/>
          </a:bodyPr>
          <a:lstStyle/>
          <a:p>
            <a:pPr lvl="0"/>
            <a:r>
              <a:rPr lang="en-GB" sz="2000" dirty="0" smtClean="0"/>
              <a:t>Once you have purified the crude extracts from samples P and C you will need to determine exactly what, and how much, of the individual components is in each extract.</a:t>
            </a:r>
          </a:p>
          <a:p>
            <a:pPr lvl="0"/>
            <a:r>
              <a:rPr lang="en-GB" sz="2000" dirty="0" smtClean="0"/>
              <a:t>Analysis of the extracts using infrared spectroscopy gave the attached spectra (Note: no internal standard was added).</a:t>
            </a:r>
          </a:p>
          <a:p>
            <a:pPr lvl="0"/>
            <a:r>
              <a:rPr lang="en-GB" sz="2000" dirty="0" smtClean="0"/>
              <a:t>What can you deduce about the extracts from gum samples P and C?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93531" y="1586265"/>
            <a:ext cx="7223248" cy="45398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Rectangle 4"/>
          <p:cNvSpPr/>
          <p:nvPr/>
        </p:nvSpPr>
        <p:spPr>
          <a:xfrm>
            <a:off x="3886200" y="1846385"/>
            <a:ext cx="905608" cy="29014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
        <p:nvSpPr>
          <p:cNvPr id="8" name="Rectangle 7"/>
          <p:cNvSpPr/>
          <p:nvPr/>
        </p:nvSpPr>
        <p:spPr>
          <a:xfrm>
            <a:off x="3899389" y="2206869"/>
            <a:ext cx="905608" cy="34436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prstClr val="white"/>
                </a:solidFill>
              </a:rPr>
              <a:t>C</a:t>
            </a:r>
          </a:p>
        </p:txBody>
      </p:sp>
      <p:sp>
        <p:nvSpPr>
          <p:cNvPr id="9" name="TextBox 8"/>
          <p:cNvSpPr txBox="1"/>
          <p:nvPr/>
        </p:nvSpPr>
        <p:spPr>
          <a:xfrm>
            <a:off x="4114800" y="1806792"/>
            <a:ext cx="303288" cy="369332"/>
          </a:xfrm>
          <a:prstGeom prst="rect">
            <a:avLst/>
          </a:prstGeom>
          <a:noFill/>
        </p:spPr>
        <p:txBody>
          <a:bodyPr wrap="none" rtlCol="0">
            <a:spAutoFit/>
          </a:bodyPr>
          <a:lstStyle/>
          <a:p>
            <a:r>
              <a:rPr lang="en-GB" dirty="0" smtClean="0">
                <a:solidFill>
                  <a:prstClr val="black"/>
                </a:solidFill>
              </a:rPr>
              <a:t>P</a:t>
            </a:r>
            <a:endParaRPr lang="en-GB" dirty="0">
              <a:solidFill>
                <a:prstClr val="black"/>
              </a:solidFill>
            </a:endParaRPr>
          </a:p>
        </p:txBody>
      </p:sp>
      <p:sp>
        <p:nvSpPr>
          <p:cNvPr id="10" name="TextBox 9"/>
          <p:cNvSpPr txBox="1"/>
          <p:nvPr/>
        </p:nvSpPr>
        <p:spPr>
          <a:xfrm>
            <a:off x="4187360" y="2206869"/>
            <a:ext cx="308098" cy="369332"/>
          </a:xfrm>
          <a:prstGeom prst="rect">
            <a:avLst/>
          </a:prstGeom>
          <a:noFill/>
        </p:spPr>
        <p:txBody>
          <a:bodyPr wrap="none" rtlCol="0">
            <a:spAutoFit/>
          </a:bodyPr>
          <a:lstStyle/>
          <a:p>
            <a:r>
              <a:rPr lang="en-GB" dirty="0" smtClean="0">
                <a:solidFill>
                  <a:prstClr val="black"/>
                </a:solidFill>
              </a:rPr>
              <a:t>C</a:t>
            </a:r>
            <a:endParaRPr lang="en-GB" dirty="0">
              <a:solidFill>
                <a:prstClr val="black"/>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Now the crude extracts from samples P and C have been purified and IR spectroscopy has not provided a solution to the problem (or has it?), you will probably need to determine exactly what, and how much, of the individual components is in each extract.</a:t>
            </a:r>
          </a:p>
          <a:p>
            <a:pPr lvl="0"/>
            <a:r>
              <a:rPr lang="en-GB" sz="2000" dirty="0" smtClean="0"/>
              <a:t>Assume the initial method to be used for this is  gas chromatography (GC). Using the boiling point information in your Excel spreadsheet of the major flavour chemicals in spearmint oil and likely used in the manufacture of Moor Mint gum, predict the GC elution orders of the chemicals on an </a:t>
            </a:r>
            <a:r>
              <a:rPr lang="en-GB" sz="2000" dirty="0" err="1" smtClean="0"/>
              <a:t>apolar</a:t>
            </a:r>
            <a:r>
              <a:rPr lang="en-GB" sz="2000" dirty="0" smtClean="0"/>
              <a:t> stationary phase (e.g. a </a:t>
            </a:r>
            <a:r>
              <a:rPr lang="en-GB" sz="2000" dirty="0" err="1" smtClean="0"/>
              <a:t>polymethylsilicone</a:t>
            </a:r>
            <a:r>
              <a:rPr lang="en-GB" sz="2000" dirty="0" smtClean="0"/>
              <a:t>). Include in this the predicted elution position of your chosen internal standard.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Conduct a literature search to see if your predictions are correct.</a:t>
            </a:r>
          </a:p>
          <a:p>
            <a:pPr lvl="0"/>
            <a:r>
              <a:rPr lang="en-GB" sz="2000" dirty="0" smtClean="0"/>
              <a:t>Assume the internal standard that you used was camphor. Find the structure of camphor and estimate a suitable volume of camphor solution to use assuming that you have made a standard solution of 50 mg cm</a:t>
            </a:r>
            <a:r>
              <a:rPr lang="en-GB" sz="2000" baseline="30000" dirty="0" smtClean="0"/>
              <a:t>-3</a:t>
            </a:r>
            <a:r>
              <a:rPr lang="en-GB" sz="2000" dirty="0" smtClean="0"/>
              <a:t> camphor in hexane and you will add an aliquot of this or a diluted sample to 4 </a:t>
            </a:r>
            <a:r>
              <a:rPr lang="en-GB" sz="2000" dirty="0" err="1" smtClean="0"/>
              <a:t>x</a:t>
            </a:r>
            <a:r>
              <a:rPr lang="en-GB" sz="2000" dirty="0" smtClean="0"/>
              <a:t> 2.5 </a:t>
            </a:r>
            <a:r>
              <a:rPr lang="en-GB" sz="2000" dirty="0" err="1" smtClean="0"/>
              <a:t>g</a:t>
            </a:r>
            <a:r>
              <a:rPr lang="en-GB" sz="2000" dirty="0" smtClean="0"/>
              <a:t> sticks of gum. </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Purified extracts containing flavourings chemicals can typically be analysed by GC coupled with either Flame Ionisation Detection (FID) or Mass Spectrometry (MS). FID produces a signal by measuring the current provided by electrons produced in a flame following the combustion of carbon-containing compounds. In contrast, ionisation of intact molecules yields ions that can be detected in a mass spectrometer. The resulting mass spectra are specific to the individual </a:t>
            </a:r>
            <a:r>
              <a:rPr lang="en-GB" sz="2000" dirty="0" err="1" smtClean="0"/>
              <a:t>analytes</a:t>
            </a:r>
            <a:r>
              <a:rPr lang="en-GB" sz="2000" dirty="0" smtClean="0"/>
              <a:t>. </a:t>
            </a:r>
          </a:p>
          <a:p>
            <a:r>
              <a:rPr lang="en-GB" sz="2000" dirty="0" smtClean="0"/>
              <a:t>To help with your evaluation and discussion of your data, consider the following statements, decide whether you </a:t>
            </a:r>
            <a:r>
              <a:rPr lang="en-GB" sz="2000" i="1" dirty="0" smtClean="0"/>
              <a:t>agree</a:t>
            </a:r>
            <a:r>
              <a:rPr lang="en-GB" sz="2000" dirty="0" smtClean="0"/>
              <a:t> or </a:t>
            </a:r>
            <a:r>
              <a:rPr lang="en-GB" sz="2000" i="1" dirty="0" smtClean="0"/>
              <a:t>disagree</a:t>
            </a:r>
            <a:r>
              <a:rPr lang="en-GB" sz="2000" dirty="0" smtClean="0"/>
              <a:t> with them, and briefly justify your answer</a:t>
            </a:r>
            <a:r>
              <a:rPr lang="en-GB" sz="2000" dirty="0"/>
              <a:t>:</a:t>
            </a:r>
            <a:endParaRPr lang="en-GB" sz="1800" dirty="0" smtClean="0"/>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264584" y="1303876"/>
            <a:ext cx="8614834" cy="4525963"/>
          </a:xfrm>
        </p:spPr>
        <p:txBody>
          <a:bodyPr>
            <a:noAutofit/>
          </a:bodyPr>
          <a:lstStyle/>
          <a:p>
            <a:pPr marL="0" lvl="0" indent="0">
              <a:buNone/>
            </a:pPr>
            <a:r>
              <a:rPr lang="en-GB" sz="1600" i="1" dirty="0" smtClean="0"/>
              <a:t>Agree or disagree … ?</a:t>
            </a:r>
          </a:p>
          <a:p>
            <a:pPr lvl="0">
              <a:buFont typeface="Wingdings" charset="2"/>
              <a:buAutoNum type="arabicPlain"/>
            </a:pPr>
            <a:r>
              <a:rPr lang="en-GB" sz="1400" dirty="0" smtClean="0"/>
              <a:t>To </a:t>
            </a:r>
            <a:r>
              <a:rPr lang="en-GB" sz="1400" dirty="0"/>
              <a:t>interpret a GC-FID chromatogram of your purified extract, individual chromatograms for camphor and the expected flavour chemicals will be needed in order to determine their retention times. </a:t>
            </a:r>
          </a:p>
          <a:p>
            <a:pPr lvl="0">
              <a:buFont typeface="Wingdings" charset="2"/>
              <a:buAutoNum type="arabicPlain"/>
            </a:pPr>
            <a:r>
              <a:rPr lang="en-GB" sz="1400" dirty="0"/>
              <a:t>The identification of chemicals in your purified extract by their GC retention times is not a guaranteed method. </a:t>
            </a:r>
          </a:p>
          <a:p>
            <a:pPr lvl="0">
              <a:buFont typeface="Wingdings" charset="2"/>
              <a:buAutoNum type="arabicPlain"/>
            </a:pPr>
            <a:r>
              <a:rPr lang="en-GB" sz="1400" dirty="0"/>
              <a:t>When using MS as a detection method, there is no requirement to determine retention times of individual compounds prior to analysis of the purified extract. </a:t>
            </a:r>
          </a:p>
          <a:p>
            <a:pPr lvl="0">
              <a:buFont typeface="Wingdings" charset="2"/>
              <a:buAutoNum type="arabicPlain"/>
            </a:pPr>
            <a:r>
              <a:rPr lang="en-GB" sz="1400" dirty="0" smtClean="0"/>
              <a:t>The sensitivity of detection by FID will be identical for </a:t>
            </a:r>
            <a:r>
              <a:rPr lang="en-GB" sz="1400" dirty="0" err="1" smtClean="0"/>
              <a:t>carvone</a:t>
            </a:r>
            <a:r>
              <a:rPr lang="en-GB" sz="1400" dirty="0" smtClean="0"/>
              <a:t> and camphor, since they both contain the same number of carbon atoms. </a:t>
            </a:r>
          </a:p>
          <a:p>
            <a:pPr lvl="0">
              <a:buFont typeface="Wingdings" charset="2"/>
              <a:buAutoNum type="arabicPlain"/>
            </a:pPr>
            <a:r>
              <a:rPr lang="en-GB" sz="1400" dirty="0" smtClean="0"/>
              <a:t>The sensitivity of detection by MS will be identical for </a:t>
            </a:r>
            <a:r>
              <a:rPr lang="en-GB" sz="1400" dirty="0" err="1" smtClean="0"/>
              <a:t>carvone</a:t>
            </a:r>
            <a:r>
              <a:rPr lang="en-GB" sz="1400" dirty="0" smtClean="0"/>
              <a:t> and camphor since they both contain the same number of carbon atoms. </a:t>
            </a:r>
          </a:p>
          <a:p>
            <a:pPr lvl="0">
              <a:buFont typeface="Wingdings" charset="2"/>
              <a:buAutoNum type="arabicPlain"/>
            </a:pPr>
            <a:r>
              <a:rPr lang="en-GB" sz="1400" dirty="0" smtClean="0"/>
              <a:t>The recovery of </a:t>
            </a:r>
            <a:r>
              <a:rPr lang="en-GB" sz="1400" dirty="0" err="1" smtClean="0"/>
              <a:t>carvone</a:t>
            </a:r>
            <a:r>
              <a:rPr lang="en-GB" sz="1400" dirty="0" smtClean="0"/>
              <a:t> and camphor from the purification procedure (5% ethyl acetate/hexane; silica column) will have been exactly the same because their chemical structures are virtually the same. </a:t>
            </a:r>
          </a:p>
          <a:p>
            <a:pPr lvl="0">
              <a:buFont typeface="Wingdings" charset="2"/>
              <a:buAutoNum type="arabicPlain"/>
            </a:pPr>
            <a:r>
              <a:rPr lang="en-GB" sz="1400" dirty="0" smtClean="0"/>
              <a:t>A correction factor needs to be applied if the relative responses to the detection methods and/or the relative recoveries from the purification procedure are different for </a:t>
            </a:r>
            <a:r>
              <a:rPr lang="en-GB" sz="1400" dirty="0" err="1" smtClean="0"/>
              <a:t>carvone</a:t>
            </a:r>
            <a:r>
              <a:rPr lang="en-GB" sz="1400" dirty="0" smtClean="0"/>
              <a:t> (and other aroma chemicals) and camphor. </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598062"/>
            <a:ext cx="8229600" cy="4912466"/>
          </a:xfrm>
        </p:spPr>
        <p:txBody>
          <a:bodyPr>
            <a:noAutofit/>
          </a:bodyPr>
          <a:lstStyle/>
          <a:p>
            <a:r>
              <a:rPr lang="en-GB" sz="2000" dirty="0" smtClean="0"/>
              <a:t>The analysis of your purified extract may need to be corrected due to non-equivalence of behaviour of the </a:t>
            </a:r>
            <a:r>
              <a:rPr lang="en-GB" sz="2000" dirty="0" err="1" smtClean="0"/>
              <a:t>analytes</a:t>
            </a:r>
            <a:r>
              <a:rPr lang="en-GB" sz="2000" dirty="0" smtClean="0"/>
              <a:t> (</a:t>
            </a:r>
            <a:r>
              <a:rPr lang="en-GB" sz="2000" dirty="0" err="1" smtClean="0"/>
              <a:t>carvone</a:t>
            </a:r>
            <a:r>
              <a:rPr lang="en-GB" sz="2000" dirty="0" smtClean="0"/>
              <a:t> and camphor) either during purification or at the detection stage.  </a:t>
            </a:r>
          </a:p>
          <a:p>
            <a:r>
              <a:rPr lang="en-GB" sz="2000" dirty="0" smtClean="0"/>
              <a:t>The correction factor is a ratio describing the relative sensitivity of the detector for any two </a:t>
            </a:r>
            <a:r>
              <a:rPr lang="en-GB" sz="2000" dirty="0" err="1" smtClean="0"/>
              <a:t>analytes</a:t>
            </a:r>
            <a:r>
              <a:rPr lang="en-GB" sz="2000" dirty="0" smtClean="0"/>
              <a:t> (e.g. </a:t>
            </a:r>
            <a:r>
              <a:rPr lang="en-GB" sz="2000" dirty="0" err="1" smtClean="0"/>
              <a:t>analyte</a:t>
            </a:r>
            <a:r>
              <a:rPr lang="en-GB" sz="2000" dirty="0" smtClean="0"/>
              <a:t> </a:t>
            </a:r>
            <a:r>
              <a:rPr lang="en-GB" sz="2000" dirty="0" err="1" smtClean="0"/>
              <a:t>carvone</a:t>
            </a:r>
            <a:r>
              <a:rPr lang="en-GB" sz="2000" dirty="0" smtClean="0"/>
              <a:t> and internal standard, camphor) combined with the relative efficiencies of their purification.</a:t>
            </a:r>
          </a:p>
          <a:p>
            <a:r>
              <a:rPr lang="en-GB" sz="2000" dirty="0" smtClean="0"/>
              <a:t>Devise an equation that you think is the correct for determining the response factor, </a:t>
            </a:r>
            <a:r>
              <a:rPr lang="en-GB" sz="2000" i="1" dirty="0" smtClean="0"/>
              <a:t>F</a:t>
            </a:r>
            <a:r>
              <a:rPr lang="en-GB" sz="2000" dirty="0" smtClean="0"/>
              <a:t>, where </a:t>
            </a:r>
            <a:r>
              <a:rPr lang="en-GB" sz="2000" i="1" dirty="0" smtClean="0"/>
              <a:t>C</a:t>
            </a:r>
            <a:r>
              <a:rPr lang="en-GB" sz="2000" i="1" baseline="-25000" dirty="0" smtClean="0"/>
              <a:t>A</a:t>
            </a:r>
            <a:r>
              <a:rPr lang="en-GB" sz="2000" dirty="0" smtClean="0"/>
              <a:t> is the concentration of camphor, </a:t>
            </a:r>
            <a:r>
              <a:rPr lang="en-GB" sz="2000" i="1" dirty="0" smtClean="0"/>
              <a:t>C</a:t>
            </a:r>
            <a:r>
              <a:rPr lang="en-GB" sz="2000" i="1" baseline="-25000" dirty="0" smtClean="0"/>
              <a:t>B</a:t>
            </a:r>
            <a:r>
              <a:rPr lang="en-GB" sz="2000" baseline="-25000" dirty="0" smtClean="0"/>
              <a:t> </a:t>
            </a:r>
            <a:r>
              <a:rPr lang="en-GB" sz="2000" dirty="0" smtClean="0"/>
              <a:t>is the concentration of </a:t>
            </a:r>
            <a:r>
              <a:rPr lang="en-GB" sz="2000" dirty="0" err="1" smtClean="0"/>
              <a:t>carvone</a:t>
            </a:r>
            <a:r>
              <a:rPr lang="en-GB" sz="2000" dirty="0" smtClean="0"/>
              <a:t>, </a:t>
            </a:r>
            <a:r>
              <a:rPr lang="en-GB" sz="2000" i="1" dirty="0" smtClean="0"/>
              <a:t>A</a:t>
            </a:r>
            <a:r>
              <a:rPr lang="en-GB" sz="2000" i="1" baseline="-25000" dirty="0" smtClean="0"/>
              <a:t>B</a:t>
            </a:r>
            <a:r>
              <a:rPr lang="en-GB" sz="2000" dirty="0" smtClean="0"/>
              <a:t> is the peak area of </a:t>
            </a:r>
            <a:r>
              <a:rPr lang="en-GB" sz="2000" dirty="0" err="1" smtClean="0"/>
              <a:t>carvone</a:t>
            </a:r>
            <a:r>
              <a:rPr lang="en-GB" sz="2000" dirty="0" smtClean="0"/>
              <a:t> and </a:t>
            </a:r>
            <a:r>
              <a:rPr lang="en-GB" sz="2000" i="1" dirty="0" smtClean="0"/>
              <a:t>A</a:t>
            </a:r>
            <a:r>
              <a:rPr lang="en-GB" sz="2000" i="1" baseline="-25000" dirty="0" smtClean="0"/>
              <a:t>A</a:t>
            </a:r>
            <a:r>
              <a:rPr lang="en-GB" sz="2000" dirty="0" smtClean="0"/>
              <a:t> is the peak area of camphor.</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417638"/>
            <a:ext cx="8229600" cy="4525963"/>
          </a:xfrm>
        </p:spPr>
        <p:txBody>
          <a:bodyPr>
            <a:noAutofit/>
          </a:bodyPr>
          <a:lstStyle/>
          <a:p>
            <a:pPr>
              <a:lnSpc>
                <a:spcPct val="120000"/>
              </a:lnSpc>
            </a:pPr>
            <a:r>
              <a:rPr lang="en-US" sz="1800" dirty="0" smtClean="0"/>
              <a:t>You are provided with gas chromatograms of purified extracts of 4 x 2.5g sticks of each of gum samples P and C. About 20 mg oil was obtained from each. Each was dissolved in 500 </a:t>
            </a:r>
            <a:r>
              <a:rPr lang="en-US" sz="1800" dirty="0" err="1" smtClean="0"/>
              <a:t>mL</a:t>
            </a:r>
            <a:r>
              <a:rPr lang="en-US" sz="1800" dirty="0" smtClean="0"/>
              <a:t> dichloromethane and 15 mg camphor was added as an internal standard. Replicate analyses showed these results were typical. Also shown is a gas chromatogram of  a mixture of pure </a:t>
            </a:r>
            <a:r>
              <a:rPr lang="en-US" sz="1800" dirty="0" err="1" smtClean="0"/>
              <a:t>citral</a:t>
            </a:r>
            <a:r>
              <a:rPr lang="en-US" sz="1800" dirty="0" smtClean="0"/>
              <a:t> (retention time 2.1 minutes) , limonene (3.8), menthol (6.5) and </a:t>
            </a:r>
            <a:r>
              <a:rPr lang="en-US" sz="1800" dirty="0" err="1" smtClean="0"/>
              <a:t>carvone</a:t>
            </a:r>
            <a:r>
              <a:rPr lang="en-US" sz="1800" dirty="0" smtClean="0"/>
              <a:t> (7.1).  </a:t>
            </a:r>
            <a:r>
              <a:rPr lang="en-US" sz="1800" dirty="0"/>
              <a:t>T</a:t>
            </a:r>
            <a:r>
              <a:rPr lang="en-US" sz="1800" dirty="0" smtClean="0"/>
              <a:t>he internal standard, camphor has a retention time of 5.2 minutes  under these conditions.</a:t>
            </a:r>
          </a:p>
          <a:p>
            <a:pPr>
              <a:lnSpc>
                <a:spcPct val="120000"/>
              </a:lnSpc>
            </a:pPr>
            <a:r>
              <a:rPr lang="en-US" sz="1800" dirty="0" smtClean="0"/>
              <a:t>Assign the identities of each component in the chromatograms of sample P and C  and produce a small table of the retention time data used to do this.</a:t>
            </a:r>
            <a:endParaRPr lang="en-US" sz="1800" dirty="0" smtClean="0">
              <a:solidFill>
                <a:srgbClr val="FF0000"/>
              </a:solidFill>
            </a:endParaRPr>
          </a:p>
          <a:p>
            <a:pPr>
              <a:lnSpc>
                <a:spcPct val="120000"/>
              </a:lnSpc>
            </a:pPr>
            <a:r>
              <a:rPr lang="en-US" sz="1800" dirty="0" smtClean="0"/>
              <a:t>Assuming the concentrations of each assigned component in each of the chromatograms of samples P and C are typical of replicate analyses, decide whether you think there are any major differences between the concentrations of any component in P or C.</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2"/>
            </a:pPr>
            <a:r>
              <a:rPr lang="en-US" i="1" dirty="0" smtClean="0"/>
              <a:t>The original main ingredient of chewing gum was:</a:t>
            </a:r>
          </a:p>
          <a:p>
            <a:pPr>
              <a:buNone/>
            </a:pPr>
            <a:endParaRPr lang="en-US" dirty="0" smtClean="0"/>
          </a:p>
          <a:p>
            <a:pPr marL="971550" lvl="1" indent="-514350">
              <a:lnSpc>
                <a:spcPct val="150000"/>
              </a:lnSpc>
              <a:buFont typeface="Wingdings" pitchFamily="2" charset="2"/>
              <a:buAutoNum type="alphaLcPeriod"/>
            </a:pPr>
            <a:r>
              <a:rPr lang="en-US" dirty="0" err="1" smtClean="0"/>
              <a:t>Chicle</a:t>
            </a:r>
            <a:r>
              <a:rPr lang="en-US" dirty="0" smtClean="0"/>
              <a:t>, a latex sap of the sapodilla tree.</a:t>
            </a:r>
          </a:p>
          <a:p>
            <a:pPr marL="971550" lvl="1" indent="-514350">
              <a:lnSpc>
                <a:spcPct val="150000"/>
              </a:lnSpc>
              <a:buFont typeface="Wingdings" pitchFamily="2" charset="2"/>
              <a:buAutoNum type="alphaLcPeriod"/>
            </a:pPr>
            <a:r>
              <a:rPr lang="en-US" dirty="0" smtClean="0"/>
              <a:t>Beeswax.</a:t>
            </a:r>
          </a:p>
          <a:p>
            <a:pPr marL="971550" lvl="1" indent="-514350">
              <a:lnSpc>
                <a:spcPct val="150000"/>
              </a:lnSpc>
              <a:buFont typeface="Wingdings" pitchFamily="2" charset="2"/>
              <a:buAutoNum type="alphaLcPeriod"/>
            </a:pPr>
            <a:r>
              <a:rPr lang="en-US" dirty="0" err="1" smtClean="0"/>
              <a:t>Chicle</a:t>
            </a:r>
            <a:r>
              <a:rPr lang="en-US" dirty="0" smtClean="0"/>
              <a:t>, </a:t>
            </a:r>
            <a:r>
              <a:rPr lang="en-US" dirty="0" err="1" smtClean="0"/>
              <a:t>sorva</a:t>
            </a:r>
            <a:r>
              <a:rPr lang="en-US" dirty="0" smtClean="0"/>
              <a:t> and </a:t>
            </a:r>
            <a:r>
              <a:rPr lang="en-US" dirty="0" err="1" smtClean="0"/>
              <a:t>jelutong</a:t>
            </a:r>
            <a:r>
              <a:rPr lang="en-US" dirty="0" smtClean="0"/>
              <a:t>.</a:t>
            </a: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83529" y="245519"/>
            <a:ext cx="8229600" cy="1143000"/>
          </a:xfrm>
        </p:spPr>
        <p:txBody>
          <a:bodyPr/>
          <a:lstStyle/>
          <a:p>
            <a:r>
              <a:rPr lang="en-GB" dirty="0" smtClean="0"/>
              <a:t>Session 4</a:t>
            </a:r>
            <a:endParaRPr lang="en-GB" dirty="0"/>
          </a:p>
        </p:txBody>
      </p:sp>
      <p:sp>
        <p:nvSpPr>
          <p:cNvPr id="4" name="TextBox 3"/>
          <p:cNvSpPr txBox="1"/>
          <p:nvPr/>
        </p:nvSpPr>
        <p:spPr>
          <a:xfrm>
            <a:off x="1465848" y="2015609"/>
            <a:ext cx="926151" cy="369332"/>
          </a:xfrm>
          <a:prstGeom prst="rect">
            <a:avLst/>
          </a:prstGeom>
          <a:noFill/>
        </p:spPr>
        <p:txBody>
          <a:bodyPr wrap="none" rtlCol="0">
            <a:spAutoFit/>
          </a:bodyPr>
          <a:lstStyle/>
          <a:p>
            <a:r>
              <a:rPr lang="en-GB" dirty="0" smtClean="0">
                <a:solidFill>
                  <a:prstClr val="black"/>
                </a:solidFill>
              </a:rPr>
              <a:t>Mixture</a:t>
            </a:r>
            <a:endParaRPr lang="en-GB" dirty="0">
              <a:solidFill>
                <a:prstClr val="black"/>
              </a:solidFill>
            </a:endParaRPr>
          </a:p>
        </p:txBody>
      </p:sp>
      <p:sp>
        <p:nvSpPr>
          <p:cNvPr id="6" name="TextBox 5"/>
          <p:cNvSpPr txBox="1"/>
          <p:nvPr/>
        </p:nvSpPr>
        <p:spPr>
          <a:xfrm>
            <a:off x="858277" y="5564745"/>
            <a:ext cx="7788210" cy="584776"/>
          </a:xfrm>
          <a:prstGeom prst="rect">
            <a:avLst/>
          </a:prstGeom>
          <a:noFill/>
        </p:spPr>
        <p:txBody>
          <a:bodyPr wrap="none" rtlCol="0">
            <a:spAutoFit/>
          </a:bodyPr>
          <a:lstStyle/>
          <a:p>
            <a:r>
              <a:rPr lang="en-GB" sz="1600" dirty="0" smtClean="0">
                <a:solidFill>
                  <a:srgbClr val="17375E"/>
                </a:solidFill>
              </a:rPr>
              <a:t>Gas chromatograms of a mixture of </a:t>
            </a:r>
            <a:r>
              <a:rPr lang="en-GB" sz="1600" dirty="0" err="1" smtClean="0">
                <a:solidFill>
                  <a:srgbClr val="17375E"/>
                </a:solidFill>
              </a:rPr>
              <a:t>citral</a:t>
            </a:r>
            <a:r>
              <a:rPr lang="en-GB" sz="1600" dirty="0" smtClean="0">
                <a:solidFill>
                  <a:srgbClr val="17375E"/>
                </a:solidFill>
              </a:rPr>
              <a:t>, limonene, menthol and </a:t>
            </a:r>
            <a:r>
              <a:rPr lang="en-GB" sz="1600" dirty="0" err="1" smtClean="0">
                <a:solidFill>
                  <a:srgbClr val="17375E"/>
                </a:solidFill>
              </a:rPr>
              <a:t>carvone</a:t>
            </a:r>
            <a:r>
              <a:rPr lang="en-GB" sz="1600" dirty="0" smtClean="0">
                <a:solidFill>
                  <a:srgbClr val="17375E"/>
                </a:solidFill>
              </a:rPr>
              <a:t> and</a:t>
            </a:r>
          </a:p>
          <a:p>
            <a:r>
              <a:rPr lang="en-GB" sz="1600" dirty="0" smtClean="0">
                <a:solidFill>
                  <a:srgbClr val="17375E"/>
                </a:solidFill>
              </a:rPr>
              <a:t>extracts of  gum samples P and C after addition of camphor as an internal</a:t>
            </a:r>
            <a:r>
              <a:rPr lang="en-GB" sz="1600" dirty="0">
                <a:solidFill>
                  <a:srgbClr val="17375E"/>
                </a:solidFill>
              </a:rPr>
              <a:t> </a:t>
            </a:r>
            <a:r>
              <a:rPr lang="en-GB" sz="1600" dirty="0" smtClean="0">
                <a:solidFill>
                  <a:srgbClr val="17375E"/>
                </a:solidFill>
              </a:rPr>
              <a:t>standard.</a:t>
            </a:r>
            <a:endParaRPr lang="en-GB" sz="1600" dirty="0">
              <a:solidFill>
                <a:srgbClr val="17375E"/>
              </a:solidFill>
            </a:endParaRPr>
          </a:p>
        </p:txBody>
      </p:sp>
      <p:grpSp>
        <p:nvGrpSpPr>
          <p:cNvPr id="3" name="Group 2"/>
          <p:cNvGrpSpPr/>
          <p:nvPr/>
        </p:nvGrpSpPr>
        <p:grpSpPr>
          <a:xfrm>
            <a:off x="1306849" y="1118282"/>
            <a:ext cx="6475317" cy="4363884"/>
            <a:chOff x="883529" y="1054783"/>
            <a:chExt cx="7309839" cy="4870481"/>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5400000">
              <a:off x="-540476" y="2478788"/>
              <a:ext cx="4793457" cy="194544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grpSp>
          <p:nvGrpSpPr>
            <p:cNvPr id="10" name="Group 9"/>
            <p:cNvGrpSpPr/>
            <p:nvPr/>
          </p:nvGrpSpPr>
          <p:grpSpPr>
            <a:xfrm>
              <a:off x="1247775" y="1388520"/>
              <a:ext cx="6945593" cy="4536744"/>
              <a:chOff x="1247775" y="1388520"/>
              <a:chExt cx="6945593" cy="4536744"/>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16200000">
                <a:off x="2446630" y="2618795"/>
                <a:ext cx="4459719" cy="199917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5400000">
                <a:off x="5057787" y="2764998"/>
                <a:ext cx="4459720" cy="170676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TextBox 4"/>
              <p:cNvSpPr txBox="1"/>
              <p:nvPr/>
            </p:nvSpPr>
            <p:spPr>
              <a:xfrm>
                <a:off x="1247775" y="4305300"/>
                <a:ext cx="449961" cy="309155"/>
              </a:xfrm>
              <a:prstGeom prst="rect">
                <a:avLst/>
              </a:prstGeom>
              <a:noFill/>
            </p:spPr>
            <p:txBody>
              <a:bodyPr wrap="none" rtlCol="0">
                <a:spAutoFit/>
              </a:bodyPr>
              <a:lstStyle/>
              <a:p>
                <a:r>
                  <a:rPr lang="en-GB" sz="1200" dirty="0" smtClean="0">
                    <a:solidFill>
                      <a:srgbClr val="1F497D"/>
                    </a:solidFill>
                  </a:rPr>
                  <a:t>2.1</a:t>
                </a:r>
                <a:endParaRPr lang="en-GB" sz="1200" dirty="0">
                  <a:solidFill>
                    <a:srgbClr val="1F497D"/>
                  </a:solidFill>
                </a:endParaRPr>
              </a:p>
            </p:txBody>
          </p:sp>
          <p:sp>
            <p:nvSpPr>
              <p:cNvPr id="11" name="TextBox 10"/>
              <p:cNvSpPr txBox="1"/>
              <p:nvPr/>
            </p:nvSpPr>
            <p:spPr>
              <a:xfrm>
                <a:off x="1382571" y="3015050"/>
                <a:ext cx="449961" cy="309155"/>
              </a:xfrm>
              <a:prstGeom prst="rect">
                <a:avLst/>
              </a:prstGeom>
              <a:noFill/>
            </p:spPr>
            <p:txBody>
              <a:bodyPr wrap="none" rtlCol="0">
                <a:spAutoFit/>
              </a:bodyPr>
              <a:lstStyle/>
              <a:p>
                <a:r>
                  <a:rPr lang="en-GB" sz="1200" dirty="0" smtClean="0">
                    <a:solidFill>
                      <a:srgbClr val="1F497D"/>
                    </a:solidFill>
                  </a:rPr>
                  <a:t>3.8</a:t>
                </a:r>
                <a:endParaRPr lang="en-GB" sz="1200" dirty="0">
                  <a:solidFill>
                    <a:srgbClr val="1F497D"/>
                  </a:solidFill>
                </a:endParaRPr>
              </a:p>
            </p:txBody>
          </p:sp>
          <p:sp>
            <p:nvSpPr>
              <p:cNvPr id="12" name="TextBox 11"/>
              <p:cNvSpPr txBox="1"/>
              <p:nvPr/>
            </p:nvSpPr>
            <p:spPr>
              <a:xfrm>
                <a:off x="1667127" y="4511430"/>
                <a:ext cx="449961" cy="309155"/>
              </a:xfrm>
              <a:prstGeom prst="rect">
                <a:avLst/>
              </a:prstGeom>
              <a:noFill/>
            </p:spPr>
            <p:txBody>
              <a:bodyPr wrap="none" rtlCol="0">
                <a:spAutoFit/>
              </a:bodyPr>
              <a:lstStyle/>
              <a:p>
                <a:r>
                  <a:rPr lang="en-GB" sz="1200" dirty="0" smtClean="0">
                    <a:solidFill>
                      <a:srgbClr val="1F497D"/>
                    </a:solidFill>
                  </a:rPr>
                  <a:t>6.5</a:t>
                </a:r>
                <a:endParaRPr lang="en-GB" sz="1200" dirty="0">
                  <a:solidFill>
                    <a:srgbClr val="1F497D"/>
                  </a:solidFill>
                </a:endParaRPr>
              </a:p>
            </p:txBody>
          </p:sp>
          <p:sp>
            <p:nvSpPr>
              <p:cNvPr id="13" name="TextBox 12"/>
              <p:cNvSpPr txBox="1"/>
              <p:nvPr/>
            </p:nvSpPr>
            <p:spPr>
              <a:xfrm>
                <a:off x="1856253" y="3618380"/>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14" name="TextBox 13"/>
              <p:cNvSpPr txBox="1"/>
              <p:nvPr/>
            </p:nvSpPr>
            <p:spPr>
              <a:xfrm>
                <a:off x="4296256" y="3894259"/>
                <a:ext cx="449961" cy="309155"/>
              </a:xfrm>
              <a:prstGeom prst="rect">
                <a:avLst/>
              </a:prstGeom>
              <a:noFill/>
            </p:spPr>
            <p:txBody>
              <a:bodyPr wrap="none" rtlCol="0">
                <a:spAutoFit/>
              </a:bodyPr>
              <a:lstStyle/>
              <a:p>
                <a:r>
                  <a:rPr lang="en-GB" sz="1200" dirty="0" smtClean="0">
                    <a:solidFill>
                      <a:srgbClr val="1F497D"/>
                    </a:solidFill>
                  </a:rPr>
                  <a:t>5.2</a:t>
                </a:r>
                <a:endParaRPr lang="en-GB" sz="1200" dirty="0">
                  <a:solidFill>
                    <a:srgbClr val="1F497D"/>
                  </a:solidFill>
                </a:endParaRPr>
              </a:p>
            </p:txBody>
          </p:sp>
          <p:sp>
            <p:nvSpPr>
              <p:cNvPr id="15" name="TextBox 14"/>
              <p:cNvSpPr txBox="1"/>
              <p:nvPr/>
            </p:nvSpPr>
            <p:spPr>
              <a:xfrm>
                <a:off x="7108994" y="4431988"/>
                <a:ext cx="449961" cy="309155"/>
              </a:xfrm>
              <a:prstGeom prst="rect">
                <a:avLst/>
              </a:prstGeom>
              <a:noFill/>
            </p:spPr>
            <p:txBody>
              <a:bodyPr wrap="none" rtlCol="0">
                <a:spAutoFit/>
              </a:bodyPr>
              <a:lstStyle/>
              <a:p>
                <a:r>
                  <a:rPr lang="en-GB" sz="1200" dirty="0" smtClean="0">
                    <a:solidFill>
                      <a:srgbClr val="1F497D"/>
                    </a:solidFill>
                  </a:rPr>
                  <a:t>5.2</a:t>
                </a:r>
                <a:endParaRPr lang="en-GB" sz="1200" dirty="0">
                  <a:solidFill>
                    <a:srgbClr val="1F497D"/>
                  </a:solidFill>
                </a:endParaRPr>
              </a:p>
            </p:txBody>
          </p:sp>
          <p:sp>
            <p:nvSpPr>
              <p:cNvPr id="16" name="TextBox 15"/>
              <p:cNvSpPr txBox="1"/>
              <p:nvPr/>
            </p:nvSpPr>
            <p:spPr>
              <a:xfrm>
                <a:off x="4524845" y="3607735"/>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17" name="TextBox 16"/>
              <p:cNvSpPr txBox="1"/>
              <p:nvPr/>
            </p:nvSpPr>
            <p:spPr>
              <a:xfrm>
                <a:off x="7358845" y="4582298"/>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7" name="TextBox 6"/>
              <p:cNvSpPr txBox="1"/>
              <p:nvPr/>
            </p:nvSpPr>
            <p:spPr>
              <a:xfrm>
                <a:off x="1461431"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sp>
            <p:nvSpPr>
              <p:cNvPr id="20" name="TextBox 19"/>
              <p:cNvSpPr txBox="1"/>
              <p:nvPr/>
            </p:nvSpPr>
            <p:spPr>
              <a:xfrm>
                <a:off x="3928528"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sp>
            <p:nvSpPr>
              <p:cNvPr id="21" name="TextBox 20"/>
              <p:cNvSpPr txBox="1"/>
              <p:nvPr/>
            </p:nvSpPr>
            <p:spPr>
              <a:xfrm>
                <a:off x="6610884"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grpSp>
      </p:grpSp>
      <p:sp>
        <p:nvSpPr>
          <p:cNvPr id="23" name="TextBox 22"/>
          <p:cNvSpPr txBox="1"/>
          <p:nvPr/>
        </p:nvSpPr>
        <p:spPr>
          <a:xfrm>
            <a:off x="4524845" y="2021443"/>
            <a:ext cx="334459" cy="369332"/>
          </a:xfrm>
          <a:prstGeom prst="rect">
            <a:avLst/>
          </a:prstGeom>
          <a:noFill/>
        </p:spPr>
        <p:txBody>
          <a:bodyPr wrap="none" rtlCol="0">
            <a:spAutoFit/>
          </a:bodyPr>
          <a:lstStyle/>
          <a:p>
            <a:r>
              <a:rPr lang="en-GB" dirty="0" smtClean="0">
                <a:solidFill>
                  <a:srgbClr val="1F497D"/>
                </a:solidFill>
              </a:rPr>
              <a:t>P</a:t>
            </a:r>
            <a:endParaRPr lang="en-GB" dirty="0">
              <a:solidFill>
                <a:srgbClr val="1F497D"/>
              </a:solidFill>
            </a:endParaRPr>
          </a:p>
        </p:txBody>
      </p:sp>
      <p:sp>
        <p:nvSpPr>
          <p:cNvPr id="24" name="TextBox 23"/>
          <p:cNvSpPr txBox="1"/>
          <p:nvPr/>
        </p:nvSpPr>
        <p:spPr>
          <a:xfrm>
            <a:off x="7212760" y="2015609"/>
            <a:ext cx="351366" cy="369332"/>
          </a:xfrm>
          <a:prstGeom prst="rect">
            <a:avLst/>
          </a:prstGeom>
          <a:noFill/>
        </p:spPr>
        <p:txBody>
          <a:bodyPr wrap="none" rtlCol="0">
            <a:spAutoFit/>
          </a:bodyPr>
          <a:lstStyle/>
          <a:p>
            <a:r>
              <a:rPr lang="en-GB" dirty="0" smtClean="0">
                <a:solidFill>
                  <a:srgbClr val="1F497D"/>
                </a:solidFill>
              </a:rPr>
              <a:t>C</a:t>
            </a:r>
            <a:endParaRPr lang="en-GB" dirty="0">
              <a:solidFill>
                <a:srgbClr val="1F497D"/>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402692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You are provided with the mass spectrum of the component with a GC retention time of 7.1 minutes. </a:t>
            </a:r>
            <a:r>
              <a:rPr lang="en-US" sz="2000" dirty="0" err="1" smtClean="0"/>
              <a:t>Rationalise</a:t>
            </a:r>
            <a:r>
              <a:rPr lang="en-US" sz="2000" dirty="0" smtClean="0"/>
              <a:t> the ions occurring in the spectrum. The mass spectra obtained for this component in samples P and C were identical. </a:t>
            </a:r>
          </a:p>
          <a:p>
            <a:pPr marL="0" indent="0">
              <a:buNone/>
            </a:pPr>
            <a:endParaRPr lang="en-US" sz="2000" dirty="0" smtClean="0"/>
          </a:p>
          <a:p>
            <a:r>
              <a:rPr lang="en-US" sz="2000" dirty="0" smtClean="0"/>
              <a:t>When examined by GC-MS-</a:t>
            </a:r>
            <a:r>
              <a:rPr lang="en-US" sz="2000" dirty="0" err="1" smtClean="0"/>
              <a:t>olfactometry</a:t>
            </a:r>
            <a:r>
              <a:rPr lang="en-US" sz="2000" dirty="0" smtClean="0"/>
              <a:t>, the component with this retention time in sample C was reported to have a sweet spicy odor with a slight peppery smell. The component in sample P was reported to smell minty</a:t>
            </a:r>
            <a:r>
              <a:rPr lang="en-US" sz="2400" dirty="0" smtClean="0"/>
              <a:t>.</a:t>
            </a:r>
            <a:endParaRPr lang="en-US" sz="2400" dirty="0">
              <a:solidFill>
                <a:srgbClr val="FF0000"/>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smtClean="0"/>
              <a:t>Session 4</a:t>
            </a:r>
            <a:endParaRPr lang="en-US" dirty="0"/>
          </a:p>
        </p:txBody>
      </p:sp>
      <p:sp>
        <p:nvSpPr>
          <p:cNvPr id="5" name="TextBox 4"/>
          <p:cNvSpPr txBox="1"/>
          <p:nvPr/>
        </p:nvSpPr>
        <p:spPr>
          <a:xfrm>
            <a:off x="847981" y="5563838"/>
            <a:ext cx="8229600" cy="338554"/>
          </a:xfrm>
          <a:prstGeom prst="rect">
            <a:avLst/>
          </a:prstGeom>
          <a:noFill/>
        </p:spPr>
        <p:txBody>
          <a:bodyPr wrap="square" rtlCol="0">
            <a:spAutoFit/>
          </a:bodyPr>
          <a:lstStyle/>
          <a:p>
            <a:r>
              <a:rPr lang="en-US" sz="1600" dirty="0" smtClean="0">
                <a:solidFill>
                  <a:srgbClr val="1F497D"/>
                </a:solidFill>
              </a:rPr>
              <a:t>Electron </a:t>
            </a:r>
            <a:r>
              <a:rPr lang="en-US" sz="1600" dirty="0" err="1" smtClean="0">
                <a:solidFill>
                  <a:srgbClr val="1F497D"/>
                </a:solidFill>
              </a:rPr>
              <a:t>ionisation</a:t>
            </a:r>
            <a:r>
              <a:rPr lang="en-US" sz="1600" dirty="0" smtClean="0">
                <a:solidFill>
                  <a:srgbClr val="1F497D"/>
                </a:solidFill>
              </a:rPr>
              <a:t> mass spectrum of component with GC retention time of 7.1 min</a:t>
            </a:r>
            <a:endParaRPr lang="en-US" sz="1600" dirty="0">
              <a:solidFill>
                <a:srgbClr val="1F497D"/>
              </a:solidFill>
            </a:endParaRPr>
          </a:p>
        </p:txBody>
      </p:sp>
      <p:pic>
        <p:nvPicPr>
          <p:cNvPr id="7" name="Picture 6"/>
          <p:cNvPicPr>
            <a:picLocks noChangeAspect="1"/>
          </p:cNvPicPr>
          <p:nvPr/>
        </p:nvPicPr>
        <p:blipFill>
          <a:blip r:embed="rId2"/>
          <a:stretch>
            <a:fillRect/>
          </a:stretch>
        </p:blipFill>
        <p:spPr>
          <a:xfrm>
            <a:off x="1841535" y="1189050"/>
            <a:ext cx="5544558" cy="3967857"/>
          </a:xfrm>
          <a:prstGeom prst="rect">
            <a:avLst/>
          </a:prstGeom>
        </p:spPr>
      </p:pic>
      <p:sp>
        <p:nvSpPr>
          <p:cNvPr id="8" name="TextBox 7"/>
          <p:cNvSpPr txBox="1"/>
          <p:nvPr/>
        </p:nvSpPr>
        <p:spPr>
          <a:xfrm>
            <a:off x="4290440" y="5156907"/>
            <a:ext cx="470639" cy="276999"/>
          </a:xfrm>
          <a:prstGeom prst="rect">
            <a:avLst/>
          </a:prstGeom>
          <a:noFill/>
        </p:spPr>
        <p:txBody>
          <a:bodyPr wrap="none" rtlCol="0">
            <a:spAutoFit/>
          </a:bodyPr>
          <a:lstStyle/>
          <a:p>
            <a:r>
              <a:rPr lang="en-US" sz="1200" i="1" dirty="0" err="1" smtClean="0">
                <a:solidFill>
                  <a:prstClr val="black"/>
                </a:solidFill>
              </a:rPr>
              <a:t>m/z</a:t>
            </a:r>
            <a:endParaRPr lang="en-US" sz="1200" i="1" dirty="0">
              <a:solidFill>
                <a:prstClr val="black"/>
              </a:solidFill>
            </a:endParaRPr>
          </a:p>
        </p:txBody>
      </p:sp>
      <p:cxnSp>
        <p:nvCxnSpPr>
          <p:cNvPr id="10" name="Straight Connector 9"/>
          <p:cNvCxnSpPr/>
          <p:nvPr/>
        </p:nvCxnSpPr>
        <p:spPr>
          <a:xfrm rot="16200000" flipV="1">
            <a:off x="278948" y="3163779"/>
            <a:ext cx="3500862" cy="858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What was the compound in the gum extracts?</a:t>
            </a:r>
          </a:p>
          <a:p>
            <a:endParaRPr lang="en-US" sz="2000" dirty="0" smtClean="0"/>
          </a:p>
          <a:p>
            <a:endParaRPr lang="en-US" sz="2000" dirty="0" smtClean="0"/>
          </a:p>
          <a:p>
            <a:r>
              <a:rPr lang="en-US" sz="2000" dirty="0" smtClean="0"/>
              <a:t>Why, when examined by GC-MS-</a:t>
            </a:r>
            <a:r>
              <a:rPr lang="en-US" sz="2000" dirty="0" err="1" smtClean="0"/>
              <a:t>Olfactometry</a:t>
            </a:r>
            <a:r>
              <a:rPr lang="en-US" sz="2000" dirty="0" smtClean="0"/>
              <a:t>, did apparently the same component have a sweet spicy odor with a slight peppery smell in gum C a minty smell in gum P? </a:t>
            </a:r>
          </a:p>
          <a:p>
            <a:endParaRPr lang="en-US" sz="2000" dirty="0"/>
          </a:p>
          <a:p>
            <a:endParaRPr lang="en-US" sz="2000" dirty="0" smtClean="0"/>
          </a:p>
          <a:p>
            <a:r>
              <a:rPr lang="en-US" sz="2000" dirty="0" smtClean="0"/>
              <a:t>How could you provide evidence for your theory?</a:t>
            </a: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 – “A sticky ending”</a:t>
            </a:r>
            <a:endParaRPr lang="en-US" dirty="0"/>
          </a:p>
        </p:txBody>
      </p:sp>
      <p:sp>
        <p:nvSpPr>
          <p:cNvPr id="3" name="Content Placeholder 2"/>
          <p:cNvSpPr>
            <a:spLocks noGrp="1"/>
          </p:cNvSpPr>
          <p:nvPr>
            <p:ph idx="1"/>
          </p:nvPr>
        </p:nvSpPr>
        <p:spPr/>
        <p:txBody>
          <a:bodyPr>
            <a:noAutofit/>
          </a:bodyPr>
          <a:lstStyle/>
          <a:p>
            <a:pPr marL="0" indent="-514350">
              <a:buNone/>
            </a:pPr>
            <a:r>
              <a:rPr lang="en-US" sz="1800" dirty="0" err="1" smtClean="0"/>
              <a:t>Summarise</a:t>
            </a:r>
            <a:r>
              <a:rPr lang="en-US" sz="1800" dirty="0" smtClean="0"/>
              <a:t> all of the key information that you have compiled during the investigation into the problem chewing gum. Your report should be based around the following structure:</a:t>
            </a:r>
          </a:p>
          <a:p>
            <a:pPr marL="514350" indent="-514350">
              <a:buFont typeface="+mj-lt"/>
              <a:buAutoNum type="arabicPeriod"/>
            </a:pPr>
            <a:r>
              <a:rPr lang="en-US" sz="1800" dirty="0" smtClean="0"/>
              <a:t>A solution to the problem which is based on the information available (i.e. avoid speculation)</a:t>
            </a:r>
          </a:p>
          <a:p>
            <a:pPr marL="514350" indent="-514350">
              <a:buFont typeface="+mj-lt"/>
              <a:buAutoNum type="arabicPeriod"/>
            </a:pPr>
            <a:r>
              <a:rPr lang="en-US" sz="1800" dirty="0" smtClean="0"/>
              <a:t>A summary of limitations associated with your conclusions (for example, some conclusions may be qualitative rather than quantitative or may require further investigation)</a:t>
            </a:r>
          </a:p>
          <a:p>
            <a:pPr marL="514350" indent="-514350">
              <a:buFont typeface="+mj-lt"/>
              <a:buAutoNum type="arabicPeriod"/>
            </a:pPr>
            <a:r>
              <a:rPr lang="en-US" sz="1800" dirty="0" smtClean="0"/>
              <a:t>Using your proposed solution to the problem, create a working hypothesis that could be tested in the future and takes into account the limitations covered under point 2.</a:t>
            </a:r>
          </a:p>
          <a:p>
            <a:pPr marL="514350" indent="-514350">
              <a:buFont typeface="+mj-lt"/>
              <a:buAutoNum type="arabicPeriod"/>
            </a:pPr>
            <a:r>
              <a:rPr lang="en-US" sz="1800" dirty="0" smtClean="0"/>
              <a:t>Outline an experimental strategy by which your hypothesis could be tested and explain how this should provide a more definitive solution to the problem.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lstStyle/>
          <a:p>
            <a:r>
              <a:rPr lang="en-US" dirty="0" smtClean="0"/>
              <a:t>Session 4 – “A sticky ending”</a:t>
            </a:r>
            <a:endParaRPr lang="en-US" dirty="0"/>
          </a:p>
        </p:txBody>
      </p:sp>
      <p:sp>
        <p:nvSpPr>
          <p:cNvPr id="6" name="Content Placeholder 2"/>
          <p:cNvSpPr>
            <a:spLocks noGrp="1"/>
          </p:cNvSpPr>
          <p:nvPr>
            <p:ph idx="1"/>
          </p:nvPr>
        </p:nvSpPr>
        <p:spPr>
          <a:xfrm>
            <a:off x="457200" y="1600200"/>
            <a:ext cx="8229600" cy="4525963"/>
          </a:xfrm>
        </p:spPr>
        <p:txBody>
          <a:bodyPr>
            <a:noAutofit/>
          </a:bodyPr>
          <a:lstStyle/>
          <a:p>
            <a:pPr marL="514350" indent="-514350">
              <a:buFont typeface="+mj-lt"/>
              <a:buAutoNum type="arabicPeriod"/>
            </a:pPr>
            <a:r>
              <a:rPr lang="en-US" sz="2000" dirty="0" smtClean="0"/>
              <a:t>In order to achieve 1-4, you should note that you have carried out each of these individual  steps during separate sessions.</a:t>
            </a:r>
          </a:p>
          <a:p>
            <a:pPr marL="514350" indent="-514350">
              <a:buFont typeface="+mj-lt"/>
              <a:buAutoNum type="arabicPeriod"/>
            </a:pPr>
            <a:r>
              <a:rPr lang="en-US" sz="2000" dirty="0" smtClean="0"/>
              <a:t>In constructing your overall report, you may wish to adapt your flow diagram used previously.</a:t>
            </a:r>
          </a:p>
          <a:p>
            <a:pPr marL="514350" indent="-514350">
              <a:buFont typeface="+mj-lt"/>
              <a:buAutoNum type="arabicPeriod"/>
            </a:pPr>
            <a:r>
              <a:rPr lang="en-US" sz="2000" dirty="0" smtClean="0"/>
              <a:t>It may also be helpful to note that points 1 and 2 are largely </a:t>
            </a:r>
            <a:r>
              <a:rPr lang="en-US" sz="2000" i="1" dirty="0" smtClean="0"/>
              <a:t>reflective </a:t>
            </a:r>
            <a:r>
              <a:rPr lang="en-US" sz="2000" dirty="0" smtClean="0"/>
              <a:t>while points 3 and 4 require </a:t>
            </a:r>
            <a:r>
              <a:rPr lang="en-US" sz="2000" i="1" dirty="0" smtClean="0"/>
              <a:t>planning </a:t>
            </a:r>
            <a:r>
              <a:rPr lang="en-US" sz="2000" dirty="0" smtClean="0"/>
              <a:t>and </a:t>
            </a:r>
            <a:r>
              <a:rPr lang="en-US" sz="2000" i="1" dirty="0" smtClean="0"/>
              <a:t>forward thinking</a:t>
            </a:r>
          </a:p>
          <a:p>
            <a:pPr marL="514350" indent="-514350">
              <a:buFont typeface="+mj-lt"/>
              <a:buAutoNum type="arabicPeriod"/>
            </a:pPr>
            <a:endParaRPr lang="en-US" sz="2000" i="1" dirty="0"/>
          </a:p>
          <a:p>
            <a:pPr marL="0" indent="0">
              <a:buNone/>
            </a:pPr>
            <a:r>
              <a:rPr lang="en-US" sz="2000" i="1" dirty="0" smtClean="0"/>
              <a:t>	By </a:t>
            </a:r>
            <a:r>
              <a:rPr lang="en-US" sz="2000" i="1" dirty="0"/>
              <a:t>gum, we hope you enjoyed trying to solve the problem!</a:t>
            </a:r>
          </a:p>
          <a:p>
            <a:pPr marL="0" indent="0">
              <a:buNone/>
            </a:pPr>
            <a:endParaRPr lang="en-US" sz="2000" i="1"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1729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138" y="315042"/>
            <a:ext cx="8424862" cy="1143000"/>
          </a:xfrm>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3074504"/>
            <a:ext cx="8424862" cy="2814231"/>
          </a:xfrm>
        </p:spPr>
        <p:txBody>
          <a:bodyPr anchor="t">
            <a:normAutofit/>
          </a:bodyPr>
          <a:lstStyle/>
          <a:p>
            <a:r>
              <a:rPr lang="en-GB" sz="2800" b="1" dirty="0" smtClean="0"/>
              <a:t>2 a.</a:t>
            </a:r>
          </a:p>
          <a:p>
            <a:pPr lvl="1" indent="0">
              <a:buNone/>
            </a:pPr>
            <a:r>
              <a:rPr lang="en-GB" sz="2200" dirty="0" err="1" smtClean="0"/>
              <a:t>Chicle</a:t>
            </a:r>
            <a:r>
              <a:rPr lang="en-GB" sz="2200" dirty="0" smtClean="0"/>
              <a:t>, which is the resin from the tree </a:t>
            </a:r>
            <a:r>
              <a:rPr lang="en-GB" sz="2200" dirty="0" err="1" smtClean="0"/>
              <a:t>Manilkara</a:t>
            </a:r>
            <a:r>
              <a:rPr lang="en-GB" sz="2200" dirty="0" smtClean="0"/>
              <a:t> </a:t>
            </a:r>
            <a:r>
              <a:rPr lang="en-GB" sz="2200" dirty="0" err="1" smtClean="0"/>
              <a:t>zapota</a:t>
            </a:r>
            <a:r>
              <a:rPr lang="en-GB" sz="2200" dirty="0" smtClean="0"/>
              <a:t>, found native in Central and </a:t>
            </a:r>
            <a:r>
              <a:rPr lang="en-GB" sz="2200" dirty="0" err="1" smtClean="0"/>
              <a:t>Southin</a:t>
            </a:r>
            <a:r>
              <a:rPr lang="en-GB" sz="2200" dirty="0" smtClean="0"/>
              <a:t>  but </a:t>
            </a:r>
            <a:r>
              <a:rPr lang="en-GB" sz="2200" dirty="0" err="1" smtClean="0"/>
              <a:t>sorva</a:t>
            </a:r>
            <a:r>
              <a:rPr lang="en-GB" sz="2200" dirty="0" smtClean="0"/>
              <a:t> and </a:t>
            </a:r>
            <a:r>
              <a:rPr lang="en-GB" sz="2200" dirty="0" err="1" smtClean="0"/>
              <a:t>jelutong</a:t>
            </a:r>
            <a:r>
              <a:rPr lang="en-GB" sz="2200" dirty="0" smtClean="0"/>
              <a:t> were also used later, as was beeswax and paraffin wax.  </a:t>
            </a:r>
          </a:p>
        </p:txBody>
      </p:sp>
      <p:pic>
        <p:nvPicPr>
          <p:cNvPr id="5" name="Picture 4"/>
          <p:cNvPicPr>
            <a:picLocks noChangeAspect="1"/>
          </p:cNvPicPr>
          <p:nvPr/>
        </p:nvPicPr>
        <p:blipFill>
          <a:blip r:embed="rId3"/>
          <a:stretch>
            <a:fillRect/>
          </a:stretch>
        </p:blipFill>
        <p:spPr>
          <a:xfrm>
            <a:off x="3915193" y="1047306"/>
            <a:ext cx="1268203" cy="169665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3915193" y="1047306"/>
            <a:ext cx="1268203" cy="169665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3"/>
            </a:pPr>
            <a:r>
              <a:rPr lang="en-US" i="1" dirty="0" smtClean="0"/>
              <a:t>The base product of modern chewing and bubble gum is:</a:t>
            </a:r>
          </a:p>
          <a:p>
            <a:pPr>
              <a:buNone/>
            </a:pPr>
            <a:endParaRPr lang="en-US" dirty="0" smtClean="0"/>
          </a:p>
          <a:p>
            <a:pPr marL="971550" lvl="1" indent="-514350">
              <a:lnSpc>
                <a:spcPct val="150000"/>
              </a:lnSpc>
              <a:buFont typeface="Wingdings" pitchFamily="2" charset="2"/>
              <a:buAutoNum type="alphaLcPeriod"/>
            </a:pPr>
            <a:r>
              <a:rPr lang="en-US" dirty="0" err="1" smtClean="0"/>
              <a:t>Chicle</a:t>
            </a:r>
            <a:endParaRPr lang="en-US" dirty="0" smtClean="0"/>
          </a:p>
          <a:p>
            <a:pPr marL="971550" lvl="1" indent="-514350">
              <a:lnSpc>
                <a:spcPct val="150000"/>
              </a:lnSpc>
              <a:buFont typeface="Wingdings" pitchFamily="2" charset="2"/>
              <a:buAutoNum type="alphaLcPeriod"/>
            </a:pPr>
            <a:r>
              <a:rPr lang="en-US" dirty="0" err="1" smtClean="0"/>
              <a:t>Polyvinylacetate</a:t>
            </a:r>
            <a:r>
              <a:rPr lang="en-US" dirty="0" smtClean="0"/>
              <a:t> (</a:t>
            </a:r>
            <a:r>
              <a:rPr lang="en-US" dirty="0" err="1" smtClean="0"/>
              <a:t>PVAc</a:t>
            </a:r>
            <a:r>
              <a:rPr lang="en-US" dirty="0" smtClean="0"/>
              <a:t>) which is also used as wall paper glue.</a:t>
            </a:r>
          </a:p>
          <a:p>
            <a:pPr marL="971550" lvl="1" indent="-514350">
              <a:lnSpc>
                <a:spcPct val="150000"/>
              </a:lnSpc>
              <a:buFont typeface="Wingdings" pitchFamily="2" charset="2"/>
              <a:buAutoNum type="alphaLcPeriod"/>
            </a:pPr>
            <a:r>
              <a:rPr lang="en-US" dirty="0" smtClean="0"/>
              <a:t>Latex</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rsc-template-presentation</Template>
  <TotalTime>1420</TotalTime>
  <Words>6251</Words>
  <Application>Microsoft Macintosh PowerPoint</Application>
  <PresentationFormat>On-screen Show (4:3)</PresentationFormat>
  <Paragraphs>664</Paragraphs>
  <Slides>75</Slides>
  <Notes>27</Notes>
  <HiddenSlides>0</HiddenSlides>
  <MMClips>0</MMClips>
  <ScaleCrop>false</ScaleCrop>
  <HeadingPairs>
    <vt:vector size="4" baseType="variant">
      <vt:variant>
        <vt:lpstr>Design Template</vt:lpstr>
      </vt:variant>
      <vt:variant>
        <vt:i4>3</vt:i4>
      </vt:variant>
      <vt:variant>
        <vt:lpstr>Slide Titles</vt:lpstr>
      </vt:variant>
      <vt:variant>
        <vt:i4>75</vt:i4>
      </vt:variant>
    </vt:vector>
  </HeadingPairs>
  <TitlesOfParts>
    <vt:vector size="78" baseType="lpstr">
      <vt:lpstr>2_Blank Presentation</vt:lpstr>
      <vt:lpstr>Office Theme</vt:lpstr>
      <vt:lpstr>1_Office Theme</vt:lpstr>
      <vt:lpstr>When your chewing gum loses its flavour</vt:lpstr>
      <vt:lpstr>When your chewing gum loses its flavour</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One of the original patents for chewing gum</vt:lpstr>
      <vt:lpstr>Session 2</vt:lpstr>
      <vt:lpstr>Session 2</vt:lpstr>
      <vt:lpstr>Session 2</vt:lpstr>
      <vt:lpstr>Session 2</vt:lpstr>
      <vt:lpstr>Session 2</vt:lpstr>
      <vt:lpstr>Session 2</vt:lpstr>
      <vt:lpstr>Session 2</vt:lpstr>
      <vt:lpstr>Session 2</vt:lpstr>
      <vt:lpstr>Session 2</vt:lpstr>
      <vt:lpstr>Session 2</vt:lpstr>
      <vt:lpstr>Session 2</vt:lpstr>
      <vt:lpstr>Session 2</vt:lpstr>
      <vt:lpstr>Session 2</vt:lpstr>
      <vt:lpstr>Session 2</vt:lpstr>
      <vt:lpstr>Session 3</vt:lpstr>
      <vt:lpstr>Session 3</vt:lpstr>
      <vt:lpstr>Session 3</vt:lpstr>
      <vt:lpstr>Session 3</vt:lpstr>
      <vt:lpstr>Session 3</vt:lpstr>
      <vt:lpstr>Session 3</vt:lpstr>
      <vt:lpstr>Session 3</vt:lpstr>
      <vt:lpstr>Session 3</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vt:lpstr>
      <vt:lpstr>Session 4 – “A sticky ending”</vt:lpstr>
      <vt:lpstr>Session 4 – “A sticky ending”</vt:lpstr>
    </vt:vector>
  </TitlesOfParts>
  <Company>University of Plymouth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Steven Rowland</dc:creator>
  <cp:lastModifiedBy>Steven Rowland</cp:lastModifiedBy>
  <cp:revision>208</cp:revision>
  <cp:lastPrinted>2011-10-29T14:48:13Z</cp:lastPrinted>
  <dcterms:created xsi:type="dcterms:W3CDTF">2012-07-26T08:25:06Z</dcterms:created>
  <dcterms:modified xsi:type="dcterms:W3CDTF">2012-07-26T08:25:57Z</dcterms:modified>
</cp:coreProperties>
</file>