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5" r:id="rId2"/>
    <p:sldMasterId id="2147483667" r:id="rId3"/>
  </p:sldMasterIdLst>
  <p:notesMasterIdLst>
    <p:notesMasterId r:id="rId105"/>
  </p:notesMasterIdLst>
  <p:sldIdLst>
    <p:sldId id="303" r:id="rId4"/>
    <p:sldId id="307" r:id="rId5"/>
    <p:sldId id="281" r:id="rId6"/>
    <p:sldId id="261" r:id="rId7"/>
    <p:sldId id="262" r:id="rId8"/>
    <p:sldId id="302" r:id="rId9"/>
    <p:sldId id="263" r:id="rId10"/>
    <p:sldId id="264" r:id="rId11"/>
    <p:sldId id="266" r:id="rId12"/>
    <p:sldId id="267" r:id="rId13"/>
    <p:sldId id="304" r:id="rId14"/>
    <p:sldId id="295" r:id="rId15"/>
    <p:sldId id="296" r:id="rId16"/>
    <p:sldId id="305" r:id="rId17"/>
    <p:sldId id="285" r:id="rId18"/>
    <p:sldId id="306" r:id="rId19"/>
    <p:sldId id="288" r:id="rId20"/>
    <p:sldId id="289" r:id="rId21"/>
    <p:sldId id="291" r:id="rId22"/>
    <p:sldId id="292" r:id="rId23"/>
    <p:sldId id="293" r:id="rId24"/>
    <p:sldId id="294" r:id="rId25"/>
    <p:sldId id="297" r:id="rId26"/>
    <p:sldId id="298" r:id="rId27"/>
    <p:sldId id="299" r:id="rId28"/>
    <p:sldId id="300" r:id="rId29"/>
    <p:sldId id="282"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25" r:id="rId48"/>
    <p:sldId id="326" r:id="rId49"/>
    <p:sldId id="327" r:id="rId50"/>
    <p:sldId id="328" r:id="rId51"/>
    <p:sldId id="329" r:id="rId52"/>
    <p:sldId id="330" r:id="rId53"/>
    <p:sldId id="331" r:id="rId54"/>
    <p:sldId id="332" r:id="rId55"/>
    <p:sldId id="333" r:id="rId56"/>
    <p:sldId id="334" r:id="rId57"/>
    <p:sldId id="335" r:id="rId58"/>
    <p:sldId id="336" r:id="rId59"/>
    <p:sldId id="337" r:id="rId60"/>
    <p:sldId id="338" r:id="rId61"/>
    <p:sldId id="339" r:id="rId62"/>
    <p:sldId id="340" r:id="rId63"/>
    <p:sldId id="341" r:id="rId64"/>
    <p:sldId id="342" r:id="rId65"/>
    <p:sldId id="343" r:id="rId66"/>
    <p:sldId id="344" r:id="rId67"/>
    <p:sldId id="345" r:id="rId68"/>
    <p:sldId id="346" r:id="rId69"/>
    <p:sldId id="347" r:id="rId70"/>
    <p:sldId id="348" r:id="rId71"/>
    <p:sldId id="349" r:id="rId72"/>
    <p:sldId id="350" r:id="rId73"/>
    <p:sldId id="351" r:id="rId74"/>
    <p:sldId id="352" r:id="rId75"/>
    <p:sldId id="353" r:id="rId76"/>
    <p:sldId id="354" r:id="rId77"/>
    <p:sldId id="355" r:id="rId78"/>
    <p:sldId id="356" r:id="rId79"/>
    <p:sldId id="357" r:id="rId80"/>
    <p:sldId id="358" r:id="rId81"/>
    <p:sldId id="359" r:id="rId82"/>
    <p:sldId id="360" r:id="rId83"/>
    <p:sldId id="361" r:id="rId84"/>
    <p:sldId id="362" r:id="rId85"/>
    <p:sldId id="363" r:id="rId86"/>
    <p:sldId id="364" r:id="rId87"/>
    <p:sldId id="365" r:id="rId88"/>
    <p:sldId id="366" r:id="rId89"/>
    <p:sldId id="367" r:id="rId90"/>
    <p:sldId id="368" r:id="rId91"/>
    <p:sldId id="369" r:id="rId92"/>
    <p:sldId id="370" r:id="rId93"/>
    <p:sldId id="371" r:id="rId94"/>
    <p:sldId id="372" r:id="rId95"/>
    <p:sldId id="373" r:id="rId96"/>
    <p:sldId id="374" r:id="rId97"/>
    <p:sldId id="375" r:id="rId98"/>
    <p:sldId id="376" r:id="rId99"/>
    <p:sldId id="377" r:id="rId100"/>
    <p:sldId id="378" r:id="rId101"/>
    <p:sldId id="379" r:id="rId102"/>
    <p:sldId id="380" r:id="rId103"/>
    <p:sldId id="381" r:id="rId10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snapToGrid="0" snapToObjects="1">
      <p:cViewPr varScale="1">
        <p:scale>
          <a:sx n="104" d="100"/>
          <a:sy n="104" d="100"/>
        </p:scale>
        <p:origin x="-110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07" Type="http://schemas.openxmlformats.org/officeDocument/2006/relationships/viewProps" Target="viewProps.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slide" Target="slides/slide99.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presProps" Target="pres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tableStyles" Target="tableStyles.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D5F9F-C5FD-4371-A64B-44426E5C74E1}" type="datetimeFigureOut">
              <a:rPr lang="en-GB" smtClean="0"/>
              <a:pPr/>
              <a:t>25/07/2012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9376A0-33C9-4114-ABDD-E1B3A59A7A97}" type="slidenum">
              <a:rPr lang="en-GB" smtClean="0"/>
              <a:pPr/>
              <a:t>‹#›</a:t>
            </a:fld>
            <a:endParaRPr lang="en-GB"/>
          </a:p>
        </p:txBody>
      </p:sp>
    </p:spTree>
    <p:extLst>
      <p:ext uri="{BB962C8B-B14F-4D97-AF65-F5344CB8AC3E}">
        <p14:creationId xmlns:p14="http://schemas.microsoft.com/office/powerpoint/2010/main" val="882951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27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29376A0-33C9-4114-ABDD-E1B3A59A7A97}"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003A74"/>
        </a:solidFill>
        <a:effectLst/>
      </p:bgPr>
    </p:bg>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US" smtClean="0"/>
              <a:t>Click to edit Master title style</a:t>
            </a:r>
            <a:endParaRPr lang="en-GB" smtClean="0"/>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US" smtClean="0"/>
              <a:t>Click to edit Master subtitle style</a:t>
            </a:r>
            <a:endParaRPr lang="en-GB" smtClean="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US" smtClean="0"/>
              <a:t>Click to edit Master title style</a:t>
            </a:r>
            <a:endParaRPr lang="en-GB"/>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US" smtClean="0"/>
              <a:t>Click to edit Master subtitle style</a:t>
            </a:r>
            <a:endParaRPr lang="en-GB"/>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Blank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304800"/>
            <a:ext cx="8424862" cy="1143000"/>
          </a:xfrm>
        </p:spPr>
        <p:txBody>
          <a:bodyPr/>
          <a:lstStyle>
            <a:lvl1pPr>
              <a:defRPr sz="4800">
                <a:solidFill>
                  <a:srgbClr val="97D0ED"/>
                </a:solidFill>
              </a:defRPr>
            </a:lvl1pPr>
          </a:lstStyle>
          <a:p>
            <a:r>
              <a:rPr lang="en-US" dirty="0" smtClean="0"/>
              <a:t>Click to edit Master title style</a:t>
            </a:r>
            <a:endParaRPr lang="en-GB" dirty="0"/>
          </a:p>
        </p:txBody>
      </p:sp>
      <p:sp>
        <p:nvSpPr>
          <p:cNvPr id="7171" name="Rectangle 3"/>
          <p:cNvSpPr>
            <a:spLocks noGrp="1" noChangeArrowheads="1"/>
          </p:cNvSpPr>
          <p:nvPr>
            <p:ph type="subTitle" idx="1"/>
          </p:nvPr>
        </p:nvSpPr>
        <p:spPr>
          <a:xfrm>
            <a:off x="338138" y="1743456"/>
            <a:ext cx="8424862" cy="4145280"/>
          </a:xfrm>
        </p:spPr>
        <p:txBody>
          <a:bodyPr/>
          <a:lstStyle>
            <a:lvl1pPr marL="0" indent="0">
              <a:buFont typeface="Wingdings" pitchFamily="2" charset="2"/>
              <a:buNone/>
              <a:defRPr/>
            </a:lvl1pPr>
          </a:lstStyle>
          <a:p>
            <a:r>
              <a:rPr lang="en-US" dirty="0" smtClean="0"/>
              <a:t>Click to edit Master subtitle style</a:t>
            </a:r>
            <a:endParaRPr lang="en-GB"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53D7F-774B-6A41-8E25-FDF97AE05059}" type="datetimeFigureOut">
              <a:rPr lang="en-US" smtClean="0"/>
              <a:pPr/>
              <a:t>7/25/2012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229E306-0534-6341-8F69-D6C7D6ADAD0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GB" dirty="0" smtClean="0"/>
              <a:t>Click to edit Master title style</a:t>
            </a:r>
            <a:endParaRPr lang="en-US" dirty="0"/>
          </a:p>
        </p:txBody>
      </p:sp>
      <p:sp>
        <p:nvSpPr>
          <p:cNvPr id="3" name="Content Placeholder 2"/>
          <p:cNvSpPr>
            <a:spLocks noGrp="1"/>
          </p:cNvSpPr>
          <p:nvPr>
            <p:ph idx="1"/>
          </p:nvPr>
        </p:nvSpPr>
        <p:spPr/>
        <p:txBody>
          <a:bodyPr/>
          <a:lstStyle>
            <a:lvl1pPr marL="342900" indent="-342900">
              <a:buClr>
                <a:srgbClr val="99D1E5"/>
              </a:buClr>
              <a:buFont typeface="Wingdings" charset="2"/>
              <a:buChar char="§"/>
              <a:defRPr>
                <a:solidFill>
                  <a:srgbClr val="17375E"/>
                </a:solidFill>
              </a:defRPr>
            </a:lvl1pPr>
            <a:lvl2pPr>
              <a:buClr>
                <a:srgbClr val="99D1E5"/>
              </a:buClr>
              <a:defRPr>
                <a:solidFill>
                  <a:srgbClr val="17375E"/>
                </a:solidFill>
              </a:defRPr>
            </a:lvl2pPr>
            <a:lvl3pPr marL="1143000" indent="-228600">
              <a:buClr>
                <a:srgbClr val="99D1E5"/>
              </a:buClr>
              <a:buFont typeface="Arial"/>
              <a:buChar char="•"/>
              <a:defRPr>
                <a:solidFill>
                  <a:srgbClr val="17375E"/>
                </a:solidFill>
              </a:defRPr>
            </a:lvl3pPr>
            <a:lvl4pPr>
              <a:buClr>
                <a:srgbClr val="99D1E5"/>
              </a:buClr>
              <a:defRPr>
                <a:solidFill>
                  <a:srgbClr val="17375E"/>
                </a:solidFill>
              </a:defRPr>
            </a:lvl4pPr>
            <a:lvl5pPr>
              <a:buClr>
                <a:srgbClr val="99D1E5"/>
              </a:buClr>
              <a:defRPr>
                <a:solidFill>
                  <a:srgbClr val="17375E"/>
                </a:solidFil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896294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GB" smtClean="0"/>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Only using bullet points</a:t>
            </a:r>
          </a:p>
          <a:p>
            <a:pPr lvl="1"/>
            <a:r>
              <a:rPr lang="en-GB" dirty="0" smtClean="0"/>
              <a:t>when we have something</a:t>
            </a:r>
          </a:p>
          <a:p>
            <a:pPr lvl="1"/>
            <a:r>
              <a:rPr lang="en-GB" dirty="0" smtClean="0"/>
              <a:t>that needs to </a:t>
            </a:r>
          </a:p>
          <a:p>
            <a:pPr lvl="1"/>
            <a:r>
              <a:rPr lang="en-GB" dirty="0" smtClean="0"/>
              <a:t>be in a </a:t>
            </a:r>
          </a:p>
          <a:p>
            <a:pPr lvl="1"/>
            <a:r>
              <a:rPr lang="en-GB" dirty="0" smtClean="0"/>
              <a:t>list</a:t>
            </a:r>
          </a:p>
          <a:p>
            <a:pPr lvl="1"/>
            <a:endParaRPr lang="en-GB" dirty="0"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3" r:id="rId4"/>
  </p:sldLayoutIdLst>
  <p:transition>
    <p:fade/>
  </p:transition>
  <p:timing>
    <p:tnLst>
      <p:par>
        <p:cTn id="1" dur="indefinite" restart="never" nodeType="tmRoot"/>
      </p:par>
    </p:tnLst>
  </p:timing>
  <p:txStyles>
    <p:titleStyle>
      <a:lvl1pPr algn="l" rtl="0" eaLnBrk="1" fontAlgn="base" hangingPunct="1">
        <a:spcBef>
          <a:spcPct val="0"/>
        </a:spcBef>
        <a:spcAft>
          <a:spcPct val="0"/>
        </a:spcAft>
        <a:defRPr sz="4400">
          <a:solidFill>
            <a:srgbClr val="003A74"/>
          </a:solidFill>
          <a:latin typeface="Arial" charset="0"/>
          <a:ea typeface="+mj-ea"/>
          <a:cs typeface="+mj-cs"/>
        </a:defRPr>
      </a:lvl1pPr>
      <a:lvl2pPr algn="l" rtl="0" eaLnBrk="1" fontAlgn="base" hangingPunct="1">
        <a:spcBef>
          <a:spcPct val="0"/>
        </a:spcBef>
        <a:spcAft>
          <a:spcPct val="0"/>
        </a:spcAft>
        <a:defRPr sz="4400">
          <a:solidFill>
            <a:srgbClr val="003A74"/>
          </a:solidFill>
          <a:latin typeface="Arial" charset="0"/>
          <a:ea typeface="MS PGothic" pitchFamily="34" charset="-128"/>
        </a:defRPr>
      </a:lvl2pPr>
      <a:lvl3pPr algn="l" rtl="0" eaLnBrk="1" fontAlgn="base" hangingPunct="1">
        <a:spcBef>
          <a:spcPct val="0"/>
        </a:spcBef>
        <a:spcAft>
          <a:spcPct val="0"/>
        </a:spcAft>
        <a:defRPr sz="4400">
          <a:solidFill>
            <a:srgbClr val="003A74"/>
          </a:solidFill>
          <a:latin typeface="Arial" charset="0"/>
          <a:ea typeface="MS PGothic" pitchFamily="34" charset="-128"/>
        </a:defRPr>
      </a:lvl3pPr>
      <a:lvl4pPr algn="l" rtl="0" eaLnBrk="1" fontAlgn="base" hangingPunct="1">
        <a:spcBef>
          <a:spcPct val="0"/>
        </a:spcBef>
        <a:spcAft>
          <a:spcPct val="0"/>
        </a:spcAft>
        <a:defRPr sz="4400">
          <a:solidFill>
            <a:srgbClr val="003A74"/>
          </a:solidFill>
          <a:latin typeface="Arial" charset="0"/>
          <a:ea typeface="MS PGothic" pitchFamily="34" charset="-128"/>
        </a:defRPr>
      </a:lvl4pPr>
      <a:lvl5pPr algn="l" rtl="0" eaLnBrk="1" fontAlgn="base" hangingPunct="1">
        <a:spcBef>
          <a:spcPct val="0"/>
        </a:spcBef>
        <a:spcAft>
          <a:spcPct val="0"/>
        </a:spcAft>
        <a:defRPr sz="4400">
          <a:solidFill>
            <a:srgbClr val="003A74"/>
          </a:solidFill>
          <a:latin typeface="Arial" charset="0"/>
          <a:ea typeface="MS PGothic" pitchFamily="34" charset="-128"/>
        </a:defRPr>
      </a:lvl5pPr>
      <a:lvl6pPr marL="457200" algn="l" rtl="0" eaLnBrk="1" fontAlgn="base" hangingPunct="1">
        <a:spcBef>
          <a:spcPct val="0"/>
        </a:spcBef>
        <a:spcAft>
          <a:spcPct val="0"/>
        </a:spcAft>
        <a:defRPr sz="4400">
          <a:solidFill>
            <a:schemeClr val="bg1"/>
          </a:solidFill>
          <a:latin typeface="Arial" charset="0"/>
          <a:ea typeface="MS PGothic" pitchFamily="34" charset="-128"/>
        </a:defRPr>
      </a:lvl6pPr>
      <a:lvl7pPr marL="914400" algn="l" rtl="0" eaLnBrk="1" fontAlgn="base" hangingPunct="1">
        <a:spcBef>
          <a:spcPct val="0"/>
        </a:spcBef>
        <a:spcAft>
          <a:spcPct val="0"/>
        </a:spcAft>
        <a:defRPr sz="4400">
          <a:solidFill>
            <a:schemeClr val="bg1"/>
          </a:solidFill>
          <a:latin typeface="Arial" charset="0"/>
          <a:ea typeface="MS PGothic" pitchFamily="34" charset="-128"/>
        </a:defRPr>
      </a:lvl7pPr>
      <a:lvl8pPr marL="1371600" algn="l" rtl="0" eaLnBrk="1" fontAlgn="base" hangingPunct="1">
        <a:spcBef>
          <a:spcPct val="0"/>
        </a:spcBef>
        <a:spcAft>
          <a:spcPct val="0"/>
        </a:spcAft>
        <a:defRPr sz="4400">
          <a:solidFill>
            <a:schemeClr val="bg1"/>
          </a:solidFill>
          <a:latin typeface="Arial" charset="0"/>
          <a:ea typeface="MS PGothic" pitchFamily="34" charset="-128"/>
        </a:defRPr>
      </a:lvl8pPr>
      <a:lvl9pPr marL="1828800" algn="l" rtl="0" eaLnBrk="1" fontAlgn="base" hangingPunct="1">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1" fontAlgn="base" hangingPunct="1">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1" fontAlgn="base" hangingPunct="1">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1" fontAlgn="base" hangingPunct="1">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1" fontAlgn="base" hangingPunct="1">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1" fontAlgn="base" hangingPunct="1">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eaLnBrk="1" fontAlgn="base" hangingPunct="1">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eaLnBrk="1" fontAlgn="base" hangingPunct="1">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eaLnBrk="1" fontAlgn="base" hangingPunct="1">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eaLnBrk="1" fontAlgn="base" hangingPunct="1">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0" descr="white logo clear background_cropped"/>
          <p:cNvPicPr>
            <a:picLocks noChangeAspect="1" noChangeArrowheads="1"/>
          </p:cNvPicPr>
          <p:nvPr userDrawn="1"/>
        </p:nvPicPr>
        <p:blipFill>
          <a:blip r:embed="rId3" cstate="print">
            <a:lum bright="-100000"/>
          </a:blip>
          <a:srcRect/>
          <a:stretch>
            <a:fillRect/>
          </a:stretch>
        </p:blipFill>
        <p:spPr bwMode="auto">
          <a:xfrm>
            <a:off x="263525" y="6335998"/>
            <a:ext cx="1944688"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6" r:id="rId1"/>
  </p:sldLayoutIdLst>
  <p:txStyles>
    <p:titleStyle>
      <a:lvl1pPr algn="ctr" defTabSz="457200" rtl="0" eaLnBrk="1" latinLnBrk="0" hangingPunct="1">
        <a:spcBef>
          <a:spcPct val="0"/>
        </a:spcBef>
        <a:buNone/>
        <a:defRPr sz="4800" kern="1200">
          <a:solidFill>
            <a:srgbClr val="9EC9DF"/>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0" descr="white logo clear background_cropped"/>
          <p:cNvPicPr>
            <a:picLocks noChangeAspect="1" noChangeArrowheads="1"/>
          </p:cNvPicPr>
          <p:nvPr userDrawn="1"/>
        </p:nvPicPr>
        <p:blipFill>
          <a:blip r:embed="rId4" cstate="print">
            <a:lum bright="-100000"/>
          </a:blip>
          <a:srcRect/>
          <a:stretch>
            <a:fillRect/>
          </a:stretch>
        </p:blipFill>
        <p:spPr bwMode="auto">
          <a:xfrm>
            <a:off x="263525" y="6335998"/>
            <a:ext cx="1944688"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8" r:id="rId1"/>
    <p:sldLayoutId id="2147483669" r:id="rId2"/>
  </p:sldLayoutIdLst>
  <p:txStyles>
    <p:titleStyle>
      <a:lvl1pPr algn="l" defTabSz="457200" rtl="0" eaLnBrk="1" latinLnBrk="0" hangingPunct="1">
        <a:spcBef>
          <a:spcPct val="0"/>
        </a:spcBef>
        <a:buNone/>
        <a:defRPr sz="4400" kern="1200">
          <a:solidFill>
            <a:schemeClr val="tx2">
              <a:lumMod val="40000"/>
              <a:lumOff val="60000"/>
            </a:schemeClr>
          </a:solidFill>
          <a:latin typeface="+mj-lt"/>
          <a:ea typeface="+mj-ea"/>
          <a:cs typeface="+mj-cs"/>
        </a:defRPr>
      </a:lvl1pPr>
    </p:titleStyle>
    <p:bodyStyle>
      <a:lvl1pPr marL="342900" indent="-342900" algn="l" defTabSz="457200" rtl="0" eaLnBrk="1" latinLnBrk="0" hangingPunct="1">
        <a:spcBef>
          <a:spcPct val="20000"/>
        </a:spcBef>
        <a:buClr>
          <a:schemeClr val="tx2">
            <a:lumMod val="40000"/>
            <a:lumOff val="60000"/>
          </a:schemeClr>
        </a:buClr>
        <a:buFont typeface="Wingdings" charset="2"/>
        <a:buChar char="§"/>
        <a:defRPr sz="3200" kern="1200">
          <a:solidFill>
            <a:schemeClr val="tx2">
              <a:lumMod val="75000"/>
            </a:schemeClr>
          </a:solidFill>
          <a:latin typeface="+mn-lt"/>
          <a:ea typeface="+mn-ea"/>
          <a:cs typeface="+mn-cs"/>
        </a:defRPr>
      </a:lvl1pPr>
      <a:lvl2pPr marL="742950" indent="-285750" algn="l" defTabSz="457200" rtl="0" eaLnBrk="1" latinLnBrk="0" hangingPunct="1">
        <a:spcBef>
          <a:spcPts val="600"/>
        </a:spcBef>
        <a:spcAft>
          <a:spcPts val="600"/>
        </a:spcAft>
        <a:buClr>
          <a:schemeClr val="tx2">
            <a:lumMod val="40000"/>
            <a:lumOff val="60000"/>
          </a:schemeClr>
        </a:buClr>
        <a:buFont typeface="Arial"/>
        <a:buChar char="–"/>
        <a:defRPr sz="2800" kern="1200">
          <a:solidFill>
            <a:schemeClr val="tx2">
              <a:lumMod val="75000"/>
            </a:schemeClr>
          </a:solidFill>
          <a:latin typeface="+mn-lt"/>
          <a:ea typeface="+mn-ea"/>
          <a:cs typeface="+mn-cs"/>
        </a:defRPr>
      </a:lvl2pPr>
      <a:lvl3pPr marL="1143000" indent="-228600" algn="l" defTabSz="457200" rtl="0" eaLnBrk="1" latinLnBrk="0" hangingPunct="1">
        <a:spcBef>
          <a:spcPct val="20000"/>
        </a:spcBef>
        <a:buClr>
          <a:schemeClr val="tx2">
            <a:lumMod val="40000"/>
            <a:lumOff val="60000"/>
          </a:schemeClr>
        </a:buClr>
        <a:buFont typeface="Arial"/>
        <a:buChar char="•"/>
        <a:defRPr sz="2400" kern="1200">
          <a:solidFill>
            <a:schemeClr val="tx2">
              <a:lumMod val="75000"/>
            </a:schemeClr>
          </a:solidFill>
          <a:latin typeface="+mn-lt"/>
          <a:ea typeface="+mn-ea"/>
          <a:cs typeface="+mn-cs"/>
        </a:defRPr>
      </a:lvl3pPr>
      <a:lvl4pPr marL="1600200" indent="-228600" algn="l" defTabSz="457200" rtl="0" eaLnBrk="1" latinLnBrk="0" hangingPunct="1">
        <a:spcBef>
          <a:spcPct val="20000"/>
        </a:spcBef>
        <a:buClr>
          <a:schemeClr val="tx2">
            <a:lumMod val="40000"/>
            <a:lumOff val="60000"/>
          </a:schemeClr>
        </a:buClr>
        <a:buFont typeface="Arial"/>
        <a:buChar char="–"/>
        <a:defRPr sz="2000" kern="1200">
          <a:solidFill>
            <a:schemeClr val="tx2">
              <a:lumMod val="75000"/>
            </a:schemeClr>
          </a:solidFill>
          <a:latin typeface="+mn-lt"/>
          <a:ea typeface="+mn-ea"/>
          <a:cs typeface="+mn-cs"/>
        </a:defRPr>
      </a:lvl4pPr>
      <a:lvl5pPr marL="2057400" indent="-228600" algn="l" defTabSz="457200" rtl="0" eaLnBrk="1" latinLnBrk="0" hangingPunct="1">
        <a:spcBef>
          <a:spcPct val="20000"/>
        </a:spcBef>
        <a:buClr>
          <a:schemeClr val="tx2">
            <a:lumMod val="40000"/>
            <a:lumOff val="60000"/>
          </a:schemeClr>
        </a:buClr>
        <a:buFont typeface="Arial"/>
        <a:buChar char="»"/>
        <a:defRPr sz="2000" kern="1200">
          <a:solidFill>
            <a:schemeClr val="tx2">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7.emf"/><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www.scribd.com/" TargetMode="Externa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hyperlink" Target="http://www.chemcalc.org/" TargetMode="Externa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21.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6.xml"/><Relationship Id="rId4" Type="http://schemas.openxmlformats.org/officeDocument/2006/relationships/image" Target="../media/image32.emf"/></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When your chewing gum loses its flavour</a:t>
            </a:r>
            <a:endParaRPr lang="en-GB" dirty="0"/>
          </a:p>
        </p:txBody>
      </p:sp>
      <p:sp>
        <p:nvSpPr>
          <p:cNvPr id="3" name="Subtitle 2"/>
          <p:cNvSpPr>
            <a:spLocks noGrp="1"/>
          </p:cNvSpPr>
          <p:nvPr>
            <p:ph type="subTitle" idx="1"/>
          </p:nvPr>
        </p:nvSpPr>
        <p:spPr/>
        <p:txBody>
          <a:bodyPr/>
          <a:lstStyle/>
          <a:p>
            <a:r>
              <a:rPr lang="en-GB" dirty="0" smtClean="0"/>
              <a:t>A Context/Problem Based Learning resource in analytical chemistry </a:t>
            </a:r>
            <a:endParaRPr lang="en-GB" dirty="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008496"/>
            <a:ext cx="8424862" cy="4021243"/>
          </a:xfrm>
        </p:spPr>
        <p:txBody>
          <a:bodyPr>
            <a:noAutofit/>
          </a:bodyPr>
          <a:lstStyle/>
          <a:p>
            <a:r>
              <a:rPr lang="en-US" sz="2400" b="1" dirty="0" smtClean="0"/>
              <a:t>3 b. </a:t>
            </a:r>
          </a:p>
          <a:p>
            <a:pPr marL="741600" lvl="1" indent="0">
              <a:lnSpc>
                <a:spcPct val="120000"/>
              </a:lnSpc>
              <a:buNone/>
            </a:pPr>
            <a:r>
              <a:rPr lang="en-US" sz="2000" dirty="0" err="1" smtClean="0"/>
              <a:t>Polyvinylacetate</a:t>
            </a:r>
            <a:r>
              <a:rPr lang="en-US" sz="2000" dirty="0" smtClean="0"/>
              <a:t> (PVA, better abbreviated </a:t>
            </a:r>
            <a:r>
              <a:rPr lang="en-US" sz="2000" dirty="0" err="1" smtClean="0"/>
              <a:t>PVAc</a:t>
            </a:r>
            <a:r>
              <a:rPr lang="en-US" sz="2000" dirty="0" smtClean="0"/>
              <a:t> to differentiate from </a:t>
            </a:r>
            <a:r>
              <a:rPr lang="en-US" sz="2000" dirty="0" err="1" smtClean="0"/>
              <a:t>polyvinylalcohol</a:t>
            </a:r>
            <a:r>
              <a:rPr lang="en-US" sz="2000" dirty="0" smtClean="0"/>
              <a:t>) forms 15-40% of chewing gum and global production is over 45,000 </a:t>
            </a:r>
            <a:r>
              <a:rPr lang="en-US" sz="2000" dirty="0" err="1" smtClean="0"/>
              <a:t>tonnes</a:t>
            </a:r>
            <a:r>
              <a:rPr lang="en-US" sz="2000" dirty="0" smtClean="0"/>
              <a:t> annually</a:t>
            </a:r>
            <a:r>
              <a:rPr lang="en-US" sz="2000" baseline="30000" dirty="0" smtClean="0"/>
              <a:t>3</a:t>
            </a:r>
            <a:r>
              <a:rPr lang="en-US" sz="2000" dirty="0" smtClean="0"/>
              <a:t>.</a:t>
            </a:r>
          </a:p>
          <a:p>
            <a:pPr marL="741600" lvl="1" indent="0">
              <a:lnSpc>
                <a:spcPct val="120000"/>
              </a:lnSpc>
              <a:buNone/>
            </a:pPr>
            <a:endParaRPr lang="en-US" sz="2000" dirty="0" smtClean="0"/>
          </a:p>
          <a:p>
            <a:pPr marL="741600" lvl="1" indent="0">
              <a:lnSpc>
                <a:spcPct val="120000"/>
              </a:lnSpc>
              <a:buNone/>
            </a:pPr>
            <a:r>
              <a:rPr lang="en-US" sz="2000" dirty="0" err="1" smtClean="0"/>
              <a:t>PVAc</a:t>
            </a:r>
            <a:r>
              <a:rPr lang="en-US" sz="2000" dirty="0" smtClean="0"/>
              <a:t> is a food grade vinyl acetate </a:t>
            </a:r>
            <a:r>
              <a:rPr lang="en-US" sz="2000" dirty="0" err="1" smtClean="0"/>
              <a:t>homopolymer</a:t>
            </a:r>
            <a:r>
              <a:rPr lang="en-US" sz="2000" dirty="0" smtClean="0"/>
              <a:t> in solid form. It is a thermoplastic and transparent, </a:t>
            </a:r>
            <a:r>
              <a:rPr lang="en-US" sz="2000" dirty="0" err="1" smtClean="0"/>
              <a:t>colourless</a:t>
            </a:r>
            <a:r>
              <a:rPr lang="en-US" sz="2000" dirty="0" smtClean="0"/>
              <a:t>, tasteless and odourless</a:t>
            </a:r>
            <a:r>
              <a:rPr lang="en-US" sz="2000" baseline="30000" dirty="0" smtClean="0"/>
              <a:t>4</a:t>
            </a:r>
            <a:r>
              <a:rPr lang="en-US" sz="2000" dirty="0" smtClean="0"/>
              <a:t>.</a:t>
            </a:r>
          </a:p>
          <a:p>
            <a:pPr marL="741600" lvl="1" indent="0">
              <a:lnSpc>
                <a:spcPct val="120000"/>
              </a:lnSpc>
              <a:buNone/>
            </a:pPr>
            <a:endParaRPr lang="en-US" sz="2000" dirty="0" smtClean="0"/>
          </a:p>
          <a:p>
            <a:pPr>
              <a:buNone/>
            </a:pPr>
            <a:endParaRPr lang="en-US" sz="2000" dirty="0" smtClean="0"/>
          </a:p>
          <a:p>
            <a:pPr lvl="1">
              <a:buNone/>
            </a:pPr>
            <a:r>
              <a:rPr lang="en-US" sz="1400" baseline="30000" dirty="0" smtClean="0"/>
              <a:t>3.  </a:t>
            </a:r>
            <a:r>
              <a:rPr lang="en-US" sz="1400" i="1" dirty="0" smtClean="0"/>
              <a:t>Business Standard </a:t>
            </a:r>
            <a:r>
              <a:rPr lang="en-US" sz="1400" dirty="0" smtClean="0"/>
              <a:t> October 12</a:t>
            </a:r>
            <a:r>
              <a:rPr lang="en-US" sz="1400" baseline="30000" dirty="0" smtClean="0"/>
              <a:t>th</a:t>
            </a:r>
            <a:r>
              <a:rPr lang="en-US" sz="1400" dirty="0" smtClean="0"/>
              <a:t> 2004.</a:t>
            </a:r>
            <a:endParaRPr lang="en-US" sz="1400" i="1" dirty="0" smtClean="0"/>
          </a:p>
          <a:p>
            <a:pPr lvl="1">
              <a:buNone/>
            </a:pPr>
            <a:r>
              <a:rPr lang="en-US" sz="1400" baseline="30000" dirty="0" smtClean="0"/>
              <a:t>4.  </a:t>
            </a:r>
            <a:r>
              <a:rPr lang="en-US" sz="1400" dirty="0" smtClean="0"/>
              <a:t>www.wacker.com (accessed 18.Nov 2011)</a:t>
            </a:r>
          </a:p>
          <a:p>
            <a:pPr>
              <a:buNone/>
            </a:pPr>
            <a:r>
              <a:rPr lang="en-US" dirty="0" smtClean="0"/>
              <a:t>	</a:t>
            </a:r>
            <a:endParaRPr lang="en-US" dirty="0"/>
          </a:p>
        </p:txBody>
      </p:sp>
      <p:pic>
        <p:nvPicPr>
          <p:cNvPr id="5" name="Picture 4"/>
          <p:cNvPicPr>
            <a:picLocks noChangeAspect="1"/>
          </p:cNvPicPr>
          <p:nvPr/>
        </p:nvPicPr>
        <p:blipFill>
          <a:blip r:embed="rId3"/>
          <a:stretch>
            <a:fillRect/>
          </a:stretch>
        </p:blipFill>
        <p:spPr>
          <a:xfrm>
            <a:off x="3592481" y="377075"/>
            <a:ext cx="2419872" cy="1346910"/>
          </a:xfrm>
          <a:prstGeom prst="rect">
            <a:avLst/>
          </a:prstGeom>
          <a:ln w="25400" cap="sq">
            <a:solidFill>
              <a:srgbClr val="000000"/>
            </a:solidFill>
            <a:miter lim="800000"/>
          </a:ln>
          <a:effectLst>
            <a:outerShdw blurRad="57150" dist="50800" dir="2700000" algn="tl" rotWithShape="0">
              <a:srgbClr val="000000">
                <a:alpha val="40000"/>
              </a:srgbClr>
            </a:outerShdw>
          </a:effectLst>
        </p:spPr>
      </p:pic>
      <p:sp>
        <p:nvSpPr>
          <p:cNvPr id="9" name="Rectangle 8"/>
          <p:cNvSpPr/>
          <p:nvPr/>
        </p:nvSpPr>
        <p:spPr>
          <a:xfrm>
            <a:off x="3510538" y="1885385"/>
            <a:ext cx="3372427" cy="246221"/>
          </a:xfrm>
          <a:prstGeom prst="rect">
            <a:avLst/>
          </a:prstGeom>
        </p:spPr>
        <p:txBody>
          <a:bodyPr wrap="square">
            <a:spAutoFit/>
          </a:bodyPr>
          <a:lstStyle/>
          <a:p>
            <a:r>
              <a:rPr lang="en-US" sz="1000" dirty="0" smtClean="0">
                <a:latin typeface="Arial"/>
                <a:cs typeface="Arial"/>
              </a:rPr>
              <a:t>Food grade </a:t>
            </a:r>
            <a:r>
              <a:rPr lang="en-US" sz="1000" dirty="0" err="1" smtClean="0">
                <a:latin typeface="Arial"/>
                <a:cs typeface="Arial"/>
              </a:rPr>
              <a:t>PVAc</a:t>
            </a:r>
            <a:r>
              <a:rPr lang="en-US" sz="1000" dirty="0" smtClean="0">
                <a:latin typeface="Arial"/>
                <a:cs typeface="Arial"/>
              </a:rPr>
              <a:t>  http://upimage.ec21.com</a:t>
            </a:r>
            <a:endParaRPr lang="en-US" sz="1000" dirty="0">
              <a:latin typeface="Arial"/>
              <a:cs typeface="Arial"/>
            </a:endParaRPr>
          </a:p>
        </p:txBody>
      </p:sp>
    </p:spTree>
  </p:cSld>
  <p:clrMapOvr>
    <a:masterClrMapping/>
  </p:clrMapOvr>
  <p:transition>
    <p:fad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514350" indent="-514350">
              <a:buFont typeface="+mj-lt"/>
              <a:buAutoNum type="arabicPeriod"/>
            </a:pPr>
            <a:r>
              <a:rPr lang="en-US" sz="2000" dirty="0" smtClean="0"/>
              <a:t>In order to achieve 1-4, you should note that you have carried out each of these individual  steps during separate sessions.</a:t>
            </a:r>
          </a:p>
          <a:p>
            <a:pPr marL="514350" indent="-514350">
              <a:buFont typeface="+mj-lt"/>
              <a:buAutoNum type="arabicPeriod"/>
            </a:pPr>
            <a:r>
              <a:rPr lang="en-US" sz="2000" dirty="0" smtClean="0"/>
              <a:t>In constructing your overall report, you may wish to adapt your flow diagram used previously.</a:t>
            </a:r>
          </a:p>
          <a:p>
            <a:pPr marL="514350" indent="-514350">
              <a:buFont typeface="+mj-lt"/>
              <a:buAutoNum type="arabicPeriod"/>
            </a:pPr>
            <a:r>
              <a:rPr lang="en-US" sz="2000" dirty="0" smtClean="0"/>
              <a:t>It may also be helpful to note that points 1 and 2 are largely </a:t>
            </a:r>
            <a:r>
              <a:rPr lang="en-US" sz="2000" i="1" dirty="0" smtClean="0"/>
              <a:t>reflective </a:t>
            </a:r>
            <a:r>
              <a:rPr lang="en-US" sz="2000" dirty="0" smtClean="0"/>
              <a:t>while points 3 and 4 require </a:t>
            </a:r>
            <a:r>
              <a:rPr lang="en-US" sz="2000" i="1" dirty="0" smtClean="0"/>
              <a:t>planning </a:t>
            </a:r>
            <a:r>
              <a:rPr lang="en-US" sz="2000" dirty="0" smtClean="0"/>
              <a:t>and </a:t>
            </a:r>
            <a:r>
              <a:rPr lang="en-US" sz="2000" i="1" dirty="0" smtClean="0"/>
              <a:t>forward thinking</a:t>
            </a:r>
          </a:p>
          <a:p>
            <a:pPr marL="514350" indent="-514350">
              <a:buFont typeface="+mj-lt"/>
              <a:buAutoNum type="arabicPeriod"/>
            </a:pPr>
            <a:endParaRPr lang="en-US" sz="2000" i="1" dirty="0"/>
          </a:p>
          <a:p>
            <a:pPr marL="0" indent="0">
              <a:buNone/>
            </a:pPr>
            <a:r>
              <a:rPr lang="en-US" sz="2000" i="1" dirty="0" smtClean="0"/>
              <a:t>	</a:t>
            </a:r>
          </a:p>
        </p:txBody>
      </p:sp>
      <p:sp>
        <p:nvSpPr>
          <p:cNvPr id="5" name="Title 1"/>
          <p:cNvSpPr>
            <a:spLocks noGrp="1"/>
          </p:cNvSpPr>
          <p:nvPr>
            <p:ph type="title"/>
          </p:nvPr>
        </p:nvSpPr>
        <p:spPr>
          <a:xfrm>
            <a:off x="457200" y="274638"/>
            <a:ext cx="8229600" cy="1143000"/>
          </a:xfrm>
        </p:spPr>
        <p:txBody>
          <a:bodyPr/>
          <a:lstStyle/>
          <a:p>
            <a:r>
              <a:rPr lang="en-US" dirty="0" smtClean="0"/>
              <a:t>Session 4 – “A sticky ending”</a:t>
            </a:r>
            <a:endParaRPr lang="en-US" dirty="0"/>
          </a:p>
        </p:txBody>
      </p:sp>
    </p:spTree>
    <p:extLst>
      <p:ext uri="{BB962C8B-B14F-4D97-AF65-F5344CB8AC3E}">
        <p14:creationId xmlns:p14="http://schemas.microsoft.com/office/powerpoint/2010/main" val="196172978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514350" indent="-514350">
              <a:buFont typeface="+mj-lt"/>
              <a:buAutoNum type="arabicPeriod"/>
            </a:pPr>
            <a:r>
              <a:rPr lang="en-US" sz="2000" dirty="0" smtClean="0"/>
              <a:t>In order to achieve 1-4, you should note that you have carried out each of these individual  steps during separate sessions.</a:t>
            </a:r>
          </a:p>
          <a:p>
            <a:pPr marL="514350" indent="-514350">
              <a:buFont typeface="+mj-lt"/>
              <a:buAutoNum type="arabicPeriod"/>
            </a:pPr>
            <a:r>
              <a:rPr lang="en-US" sz="2000" dirty="0" smtClean="0"/>
              <a:t>In constructing your overall report, you may wish to adapt your flow diagram used previously.</a:t>
            </a:r>
          </a:p>
          <a:p>
            <a:pPr marL="514350" indent="-514350">
              <a:buFont typeface="+mj-lt"/>
              <a:buAutoNum type="arabicPeriod"/>
            </a:pPr>
            <a:r>
              <a:rPr lang="en-US" sz="2000" dirty="0" smtClean="0"/>
              <a:t>It may also be helpful to note that points 1 and 2 are largely </a:t>
            </a:r>
            <a:r>
              <a:rPr lang="en-US" sz="2000" i="1" dirty="0" smtClean="0"/>
              <a:t>reflective </a:t>
            </a:r>
            <a:r>
              <a:rPr lang="en-US" sz="2000" dirty="0" smtClean="0"/>
              <a:t>while points 3 and 4 require </a:t>
            </a:r>
            <a:r>
              <a:rPr lang="en-US" sz="2000" i="1" dirty="0" smtClean="0"/>
              <a:t>planning </a:t>
            </a:r>
            <a:r>
              <a:rPr lang="en-US" sz="2000" dirty="0" smtClean="0"/>
              <a:t>and </a:t>
            </a:r>
            <a:r>
              <a:rPr lang="en-US" sz="2000" i="1" dirty="0" smtClean="0"/>
              <a:t>forward thinking</a:t>
            </a:r>
          </a:p>
          <a:p>
            <a:pPr marL="514350" indent="-514350">
              <a:buFont typeface="+mj-lt"/>
              <a:buAutoNum type="arabicPeriod"/>
            </a:pPr>
            <a:endParaRPr lang="en-US" sz="2000" i="1" dirty="0"/>
          </a:p>
          <a:p>
            <a:pPr marL="0" indent="0">
              <a:buNone/>
            </a:pPr>
            <a:r>
              <a:rPr lang="en-US" sz="2000" i="1" dirty="0" smtClean="0"/>
              <a:t>	By </a:t>
            </a:r>
            <a:r>
              <a:rPr lang="en-US" sz="2000" i="1" dirty="0"/>
              <a:t>gum, we hope you enjoyed trying to solve the problem!</a:t>
            </a:r>
          </a:p>
          <a:p>
            <a:pPr marL="0" indent="0">
              <a:buNone/>
            </a:pPr>
            <a:endParaRPr lang="en-US" sz="2000" i="1" dirty="0" smtClean="0"/>
          </a:p>
        </p:txBody>
      </p:sp>
      <p:sp>
        <p:nvSpPr>
          <p:cNvPr id="5" name="Title 1"/>
          <p:cNvSpPr>
            <a:spLocks noGrp="1"/>
          </p:cNvSpPr>
          <p:nvPr>
            <p:ph type="title"/>
          </p:nvPr>
        </p:nvSpPr>
        <p:spPr>
          <a:xfrm>
            <a:off x="457200" y="274638"/>
            <a:ext cx="8229600" cy="1143000"/>
          </a:xfrm>
        </p:spPr>
        <p:txBody>
          <a:bodyPr/>
          <a:lstStyle/>
          <a:p>
            <a:r>
              <a:rPr lang="en-US" dirty="0" smtClean="0"/>
              <a:t>Session 4 – “A sticky ending”</a:t>
            </a:r>
            <a:endParaRPr lang="en-US" dirty="0"/>
          </a:p>
        </p:txBody>
      </p:sp>
    </p:spTree>
    <p:extLst>
      <p:ext uri="{BB962C8B-B14F-4D97-AF65-F5344CB8AC3E}">
        <p14:creationId xmlns:p14="http://schemas.microsoft.com/office/powerpoint/2010/main" val="33544935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061504"/>
            <a:ext cx="8424862" cy="2483987"/>
          </a:xfrm>
        </p:spPr>
        <p:txBody>
          <a:bodyPr anchor="t">
            <a:noAutofit/>
          </a:bodyPr>
          <a:lstStyle/>
          <a:p>
            <a:r>
              <a:rPr lang="en-US" sz="2400" b="1" dirty="0" smtClean="0"/>
              <a:t>3 b. </a:t>
            </a:r>
          </a:p>
          <a:p>
            <a:pPr marL="741600" lvl="1" indent="0">
              <a:lnSpc>
                <a:spcPct val="120000"/>
              </a:lnSpc>
              <a:buNone/>
            </a:pPr>
            <a:r>
              <a:rPr lang="en-US" sz="2000" dirty="0" smtClean="0"/>
              <a:t>A typical </a:t>
            </a:r>
            <a:r>
              <a:rPr lang="en-US" sz="2000" dirty="0" err="1" smtClean="0"/>
              <a:t>PVAc</a:t>
            </a:r>
            <a:r>
              <a:rPr lang="en-US" sz="2000" dirty="0" smtClean="0"/>
              <a:t> product</a:t>
            </a:r>
            <a:r>
              <a:rPr lang="en-US" sz="2000" baseline="30000" dirty="0" smtClean="0"/>
              <a:t>4</a:t>
            </a:r>
            <a:r>
              <a:rPr lang="en-US" sz="2000" dirty="0" smtClean="0"/>
              <a:t> has a bulk density of 750 kg m</a:t>
            </a:r>
            <a:r>
              <a:rPr lang="en-US" sz="2000" baseline="30000" dirty="0" smtClean="0"/>
              <a:t>-3</a:t>
            </a:r>
            <a:r>
              <a:rPr lang="en-US" sz="2000" dirty="0" smtClean="0"/>
              <a:t>, polymer density of 1.17 g cm</a:t>
            </a:r>
            <a:r>
              <a:rPr lang="en-US" sz="2000" baseline="30000" dirty="0" smtClean="0"/>
              <a:t>-3</a:t>
            </a:r>
            <a:r>
              <a:rPr lang="en-US" sz="2000" dirty="0" smtClean="0"/>
              <a:t> and contains &lt; 5.0 parts per million residual vinyl acetate monomer.</a:t>
            </a:r>
          </a:p>
          <a:p>
            <a:pPr marL="741600" lvl="1" indent="0">
              <a:lnSpc>
                <a:spcPct val="120000"/>
              </a:lnSpc>
              <a:buNone/>
            </a:pPr>
            <a:r>
              <a:rPr lang="en-US" sz="2000" dirty="0" smtClean="0"/>
              <a:t>A more flexible form is a copolymer with vinyl </a:t>
            </a:r>
            <a:r>
              <a:rPr lang="en-US" sz="2000" dirty="0" err="1" smtClean="0"/>
              <a:t>laurate</a:t>
            </a:r>
            <a:r>
              <a:rPr lang="en-US" sz="2000" dirty="0" smtClean="0"/>
              <a:t>.</a:t>
            </a:r>
          </a:p>
          <a:p>
            <a:pPr>
              <a:buNone/>
            </a:pPr>
            <a:endParaRPr lang="en-US" sz="2000" dirty="0" smtClean="0"/>
          </a:p>
          <a:p>
            <a:pPr marL="741600" lvl="1" indent="0">
              <a:lnSpc>
                <a:spcPct val="120000"/>
              </a:lnSpc>
              <a:buNone/>
            </a:pPr>
            <a:r>
              <a:rPr lang="en-US" dirty="0" smtClean="0"/>
              <a:t>	</a:t>
            </a:r>
            <a:r>
              <a:rPr lang="en-US" sz="1500" baseline="30000" dirty="0" smtClean="0"/>
              <a:t>4.  </a:t>
            </a:r>
            <a:r>
              <a:rPr lang="en-US" sz="1500" dirty="0" smtClean="0"/>
              <a:t>www.wacker.com (accessed 18.Nov 2011)</a:t>
            </a:r>
          </a:p>
          <a:p>
            <a:pPr>
              <a:buNone/>
            </a:pPr>
            <a:endParaRPr lang="en-US" dirty="0"/>
          </a:p>
        </p:txBody>
      </p:sp>
      <p:pic>
        <p:nvPicPr>
          <p:cNvPr id="6" name="Picture 5"/>
          <p:cNvPicPr>
            <a:picLocks noChangeAspect="1"/>
          </p:cNvPicPr>
          <p:nvPr/>
        </p:nvPicPr>
        <p:blipFill>
          <a:blip r:embed="rId3"/>
          <a:stretch>
            <a:fillRect/>
          </a:stretch>
        </p:blipFill>
        <p:spPr>
          <a:xfrm>
            <a:off x="3592481" y="377075"/>
            <a:ext cx="2419872" cy="1346910"/>
          </a:xfrm>
          <a:prstGeom prst="rect">
            <a:avLst/>
          </a:prstGeom>
          <a:ln w="25400" cap="sq">
            <a:solidFill>
              <a:srgbClr val="000000"/>
            </a:solidFill>
            <a:miter lim="800000"/>
          </a:ln>
          <a:effectLst>
            <a:outerShdw blurRad="57150" dist="50800" dir="2700000" algn="tl" rotWithShape="0">
              <a:srgbClr val="000000">
                <a:alpha val="40000"/>
              </a:srgbClr>
            </a:outerShdw>
          </a:effectLst>
        </p:spPr>
      </p:pic>
      <p:sp>
        <p:nvSpPr>
          <p:cNvPr id="7" name="Rectangle 6"/>
          <p:cNvSpPr/>
          <p:nvPr/>
        </p:nvSpPr>
        <p:spPr>
          <a:xfrm>
            <a:off x="3510538" y="1885385"/>
            <a:ext cx="3372427" cy="246221"/>
          </a:xfrm>
          <a:prstGeom prst="rect">
            <a:avLst/>
          </a:prstGeom>
        </p:spPr>
        <p:txBody>
          <a:bodyPr wrap="square">
            <a:spAutoFit/>
          </a:bodyPr>
          <a:lstStyle/>
          <a:p>
            <a:r>
              <a:rPr lang="en-US" sz="1000" dirty="0" smtClean="0">
                <a:latin typeface="Arial"/>
                <a:cs typeface="Arial"/>
              </a:rPr>
              <a:t>Food grade </a:t>
            </a:r>
            <a:r>
              <a:rPr lang="en-US" sz="1000" dirty="0" err="1" smtClean="0">
                <a:latin typeface="Arial"/>
                <a:cs typeface="Arial"/>
              </a:rPr>
              <a:t>PVAc</a:t>
            </a:r>
            <a:r>
              <a:rPr lang="en-US" sz="1000" dirty="0" smtClean="0">
                <a:latin typeface="Arial"/>
                <a:cs typeface="Arial"/>
              </a:rPr>
              <a:t>  http://upimage.ec21.com</a:t>
            </a:r>
            <a:endParaRPr lang="en-US" sz="1000" dirty="0">
              <a:latin typeface="Arial"/>
              <a:cs typeface="Arial"/>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lstStyle/>
          <a:p>
            <a:pPr marL="514350" indent="-514350">
              <a:buFont typeface="+mj-lt"/>
              <a:buAutoNum type="arabicPeriod" startAt="4"/>
            </a:pPr>
            <a:r>
              <a:rPr lang="en-US" i="1" dirty="0" smtClean="0"/>
              <a:t>Which is the correct chemical structure for the monomer, vinyl acetate?</a:t>
            </a:r>
          </a:p>
          <a:p>
            <a:pPr marL="971550" lvl="1" indent="-514350">
              <a:lnSpc>
                <a:spcPct val="250000"/>
              </a:lnSpc>
              <a:buFont typeface="Wingdings" pitchFamily="2" charset="2"/>
              <a:buAutoNum type="alphaLcPeriod"/>
            </a:pPr>
            <a:r>
              <a:rPr lang="en-US" i="1" dirty="0" smtClean="0"/>
              <a:t>	</a:t>
            </a:r>
            <a:endParaRPr lang="en-US" dirty="0" smtClean="0"/>
          </a:p>
          <a:p>
            <a:pPr marL="971550" lvl="1" indent="-514350">
              <a:lnSpc>
                <a:spcPct val="250000"/>
              </a:lnSpc>
              <a:buFont typeface="Wingdings" pitchFamily="2" charset="2"/>
              <a:buAutoNum type="alphaLcPeriod"/>
            </a:pPr>
            <a:r>
              <a:rPr lang="en-US" dirty="0" smtClean="0"/>
              <a:t>	</a:t>
            </a:r>
          </a:p>
          <a:p>
            <a:pPr marL="971550" lvl="1" indent="-514350">
              <a:lnSpc>
                <a:spcPct val="250000"/>
              </a:lnSpc>
              <a:buFont typeface="Wingdings" pitchFamily="2" charset="2"/>
              <a:buAutoNum type="alphaLcPeriod"/>
            </a:pPr>
            <a:r>
              <a:rPr lang="en-US" dirty="0" smtClean="0"/>
              <a:t>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3975" y="2978150"/>
            <a:ext cx="1416050" cy="90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6375" y="4028821"/>
            <a:ext cx="111125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3975" y="4909439"/>
            <a:ext cx="1416050"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542999" y="5485167"/>
            <a:ext cx="8424862" cy="463831"/>
          </a:xfrm>
        </p:spPr>
        <p:txBody>
          <a:bodyPr>
            <a:noAutofit/>
          </a:bodyPr>
          <a:lstStyle/>
          <a:p>
            <a:pPr>
              <a:buNone/>
            </a:pPr>
            <a:r>
              <a:rPr lang="en-GB" sz="1200" baseline="30000" dirty="0" smtClean="0"/>
              <a:t>5 </a:t>
            </a:r>
            <a:r>
              <a:rPr lang="en-GB" sz="1200" dirty="0" smtClean="0"/>
              <a:t>ec.europa.eu/health/archive/</a:t>
            </a:r>
            <a:r>
              <a:rPr lang="en-GB" sz="1200" dirty="0" err="1" smtClean="0"/>
              <a:t>ph_risk</a:t>
            </a:r>
            <a:r>
              <a:rPr lang="en-GB" sz="1200" dirty="0" smtClean="0"/>
              <a:t>/committees/.../scher_o_108.pdf accessed 26.11.11</a:t>
            </a:r>
          </a:p>
          <a:p>
            <a:pPr>
              <a:buNone/>
            </a:pPr>
            <a:r>
              <a:rPr lang="en-GB" sz="1200" baseline="30000" dirty="0" smtClean="0"/>
              <a:t>6</a:t>
            </a:r>
            <a:r>
              <a:rPr lang="en-GB" sz="1200" dirty="0" smtClean="0"/>
              <a:t>www.ec.gc.ca/</a:t>
            </a:r>
            <a:r>
              <a:rPr lang="en-GB" sz="1200" dirty="0" err="1" smtClean="0"/>
              <a:t>ese-ees</a:t>
            </a:r>
            <a:r>
              <a:rPr lang="en-GB" sz="1200" dirty="0" smtClean="0"/>
              <a:t>/59EC93F6-2C5D-42B4-BB09-EB198C44788D/batch2_108-05-4_pc_en.pdf accessed 26.11.11</a:t>
            </a:r>
            <a:endParaRPr lang="en-GB" sz="1200" baseline="30000" dirty="0" smtClean="0"/>
          </a:p>
        </p:txBody>
      </p:sp>
      <p:sp>
        <p:nvSpPr>
          <p:cNvPr id="5" name="Content Placeholder 2"/>
          <p:cNvSpPr txBox="1">
            <a:spLocks/>
          </p:cNvSpPr>
          <p:nvPr/>
        </p:nvSpPr>
        <p:spPr bwMode="auto">
          <a:xfrm>
            <a:off x="490538" y="1448071"/>
            <a:ext cx="8424862" cy="42009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47500" lnSpcReduction="20000"/>
          </a:bodyPr>
          <a:lstStyle/>
          <a:p>
            <a:pPr marL="0" marR="0" lvl="0" indent="0" algn="l" defTabSz="914400" rtl="0" eaLnBrk="1" fontAlgn="base" latinLnBrk="0" hangingPunct="1">
              <a:lnSpc>
                <a:spcPct val="120000"/>
              </a:lnSpc>
              <a:spcBef>
                <a:spcPct val="0"/>
              </a:spcBef>
              <a:spcAft>
                <a:spcPct val="0"/>
              </a:spcAft>
              <a:buClr>
                <a:srgbClr val="97D0ED"/>
              </a:buClr>
              <a:buSzTx/>
              <a:buFont typeface="Wingdings" pitchFamily="2" charset="2"/>
              <a:buNone/>
              <a:tabLst/>
              <a:defRPr/>
            </a:pPr>
            <a:r>
              <a:rPr kumimoji="0" lang="en-GB" sz="5900" b="1" i="0" u="none" strike="noStrike" kern="0" cap="none" spc="0" normalizeH="0" baseline="0" noProof="0" dirty="0" smtClean="0">
                <a:ln>
                  <a:noFill/>
                </a:ln>
                <a:solidFill>
                  <a:srgbClr val="003A74"/>
                </a:solidFill>
                <a:effectLst/>
                <a:uLnTx/>
                <a:uFillTx/>
                <a:latin typeface="Arial" charset="0"/>
                <a:ea typeface="+mn-ea"/>
                <a:cs typeface="+mn-cs"/>
              </a:rPr>
              <a:t>4</a:t>
            </a:r>
            <a:r>
              <a:rPr kumimoji="0" lang="en-GB" sz="5900" b="1" i="0" u="none" strike="noStrike" kern="0" cap="none" spc="0" normalizeH="0" noProof="0" dirty="0" smtClean="0">
                <a:ln>
                  <a:noFill/>
                </a:ln>
                <a:solidFill>
                  <a:srgbClr val="003A74"/>
                </a:solidFill>
                <a:effectLst/>
                <a:uLnTx/>
                <a:uFillTx/>
                <a:latin typeface="Arial" charset="0"/>
                <a:ea typeface="+mn-ea"/>
                <a:cs typeface="+mn-cs"/>
              </a:rPr>
              <a:t> </a:t>
            </a:r>
            <a:r>
              <a:rPr kumimoji="0" lang="en-GB" sz="5900" b="1" i="0" u="none" strike="noStrike" kern="0" cap="none" spc="0" normalizeH="0" baseline="0" noProof="0" dirty="0" smtClean="0">
                <a:ln>
                  <a:noFill/>
                </a:ln>
                <a:solidFill>
                  <a:srgbClr val="003A74"/>
                </a:solidFill>
                <a:effectLst/>
                <a:uLnTx/>
                <a:uFillTx/>
                <a:latin typeface="Arial" charset="0"/>
                <a:ea typeface="+mn-ea"/>
                <a:cs typeface="+mn-cs"/>
              </a:rPr>
              <a:t>c.</a:t>
            </a:r>
          </a:p>
          <a:p>
            <a:pPr marL="741600" marR="0" lvl="0" indent="0" algn="l" defTabSz="914400" rtl="0" eaLnBrk="1" fontAlgn="base" latinLnBrk="0" hangingPunct="1">
              <a:lnSpc>
                <a:spcPct val="120000"/>
              </a:lnSpc>
              <a:spcBef>
                <a:spcPct val="0"/>
              </a:spcBef>
              <a:spcAft>
                <a:spcPct val="0"/>
              </a:spcAft>
              <a:buClr>
                <a:srgbClr val="97D0ED"/>
              </a:buClr>
              <a:buSzTx/>
              <a:buFont typeface="Wingdings" pitchFamily="2" charset="2"/>
              <a:buNone/>
              <a:tabLst/>
              <a:defRPr/>
            </a:pP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Traces of vinyl acetate (VA) monomer may survive the polymerisation to PVAc</a:t>
            </a:r>
            <a:r>
              <a:rPr kumimoji="0" lang="en-GB" sz="3800" b="0" i="0" u="none" strike="noStrike" kern="0" cap="none" spc="0" normalizeH="0" baseline="30000" noProof="0" dirty="0" smtClean="0">
                <a:ln>
                  <a:noFill/>
                </a:ln>
                <a:solidFill>
                  <a:srgbClr val="003A74"/>
                </a:solidFill>
                <a:effectLst/>
                <a:uLnTx/>
                <a:uFillTx/>
                <a:latin typeface="Arial" charset="0"/>
                <a:ea typeface="+mn-ea"/>
                <a:cs typeface="+mn-cs"/>
              </a:rPr>
              <a:t>4</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In humans VA is metabolised to </a:t>
            </a:r>
            <a:r>
              <a:rPr kumimoji="0" lang="en-GB" sz="3800" b="0" i="0" u="none" strike="noStrike" kern="0" cap="none" spc="0" normalizeH="0" baseline="0" noProof="0" dirty="0" err="1" smtClean="0">
                <a:ln>
                  <a:noFill/>
                </a:ln>
                <a:solidFill>
                  <a:srgbClr val="003A74"/>
                </a:solidFill>
                <a:effectLst/>
                <a:uLnTx/>
                <a:uFillTx/>
                <a:latin typeface="Arial" charset="0"/>
                <a:ea typeface="+mn-ea"/>
                <a:cs typeface="+mn-cs"/>
              </a:rPr>
              <a:t>ethanal</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and </a:t>
            </a:r>
            <a:r>
              <a:rPr kumimoji="0" lang="en-GB" sz="3800" b="0" i="0" u="none" strike="noStrike" kern="0" cap="none" spc="0" normalizeH="0" baseline="0" noProof="0" dirty="0" err="1" smtClean="0">
                <a:ln>
                  <a:noFill/>
                </a:ln>
                <a:solidFill>
                  <a:srgbClr val="003A74"/>
                </a:solidFill>
                <a:effectLst/>
                <a:uLnTx/>
                <a:uFillTx/>
                <a:latin typeface="Arial" charset="0"/>
                <a:ea typeface="+mn-ea"/>
                <a:cs typeface="+mn-cs"/>
              </a:rPr>
              <a:t>ethanoic</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acid.</a:t>
            </a:r>
            <a:b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br>
            <a:endParaRPr kumimoji="0" lang="en-GB" sz="3800" b="0" i="0" u="none" strike="noStrike" kern="0" cap="none" spc="0" normalizeH="0" baseline="0" noProof="0" dirty="0" smtClean="0">
              <a:ln>
                <a:noFill/>
              </a:ln>
              <a:solidFill>
                <a:srgbClr val="003A74"/>
              </a:solidFill>
              <a:effectLst/>
              <a:uLnTx/>
              <a:uFillTx/>
              <a:latin typeface="Arial" charset="0"/>
              <a:ea typeface="+mn-ea"/>
              <a:cs typeface="+mn-cs"/>
            </a:endParaRPr>
          </a:p>
          <a:p>
            <a:pPr marL="741600" marR="0" lvl="0" indent="0" algn="l" defTabSz="914400" rtl="0" eaLnBrk="1" fontAlgn="base" latinLnBrk="0" hangingPunct="1">
              <a:lnSpc>
                <a:spcPct val="120000"/>
              </a:lnSpc>
              <a:spcBef>
                <a:spcPct val="0"/>
              </a:spcBef>
              <a:spcAft>
                <a:spcPct val="0"/>
              </a:spcAft>
              <a:buClr>
                <a:srgbClr val="97D0ED"/>
              </a:buClr>
              <a:buSzTx/>
              <a:buFont typeface="Wingdings" pitchFamily="2" charset="2"/>
              <a:buNone/>
              <a:tabLst/>
              <a:defRPr/>
            </a:pP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Some concerns have been raised about the health effects of VA partly because of the effects of ethanal</a:t>
            </a:r>
            <a:r>
              <a:rPr kumimoji="0" lang="en-GB" sz="3800" b="0" i="0" u="none" strike="noStrike" kern="0" cap="none" spc="0" normalizeH="0" baseline="30000" noProof="0" dirty="0" smtClean="0">
                <a:ln>
                  <a:noFill/>
                </a:ln>
                <a:solidFill>
                  <a:srgbClr val="003A74"/>
                </a:solidFill>
                <a:effectLst/>
                <a:uLnTx/>
                <a:uFillTx/>
                <a:latin typeface="Arial" charset="0"/>
                <a:ea typeface="+mn-ea"/>
                <a:cs typeface="+mn-cs"/>
              </a:rPr>
              <a:t>5</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The EU Scientific Committee on Health and Environmental Risks, Risk Assessment Report on Vinyl acetate  Human Health Part   CAS No.: 108-05-4 EINECS No.: 203-545-4  adopted the opinion on 17 November 2008 that the carcinogenic potential of VA is expressed only when tissue exposure to </a:t>
            </a:r>
            <a:r>
              <a:rPr kumimoji="0" lang="en-GB" sz="3800" b="0" i="0" u="none" strike="noStrike" kern="0" cap="none" spc="0" normalizeH="0" baseline="0" noProof="0" dirty="0" err="1" smtClean="0">
                <a:ln>
                  <a:noFill/>
                </a:ln>
                <a:solidFill>
                  <a:srgbClr val="003A74"/>
                </a:solidFill>
                <a:effectLst/>
                <a:uLnTx/>
                <a:uFillTx/>
                <a:latin typeface="Arial" charset="0"/>
                <a:ea typeface="+mn-ea"/>
                <a:cs typeface="+mn-cs"/>
              </a:rPr>
              <a:t>ethanal</a:t>
            </a:r>
            <a:r>
              <a:rPr kumimoji="0" lang="en-GB" sz="3800" b="0" i="0" u="none" strike="noStrike" kern="0" cap="none" spc="0" normalizeH="0" baseline="0" noProof="0" dirty="0" smtClean="0">
                <a:ln>
                  <a:noFill/>
                </a:ln>
                <a:solidFill>
                  <a:srgbClr val="003A74"/>
                </a:solidFill>
                <a:effectLst/>
                <a:uLnTx/>
                <a:uFillTx/>
                <a:latin typeface="Arial" charset="0"/>
                <a:ea typeface="+mn-ea"/>
                <a:cs typeface="+mn-cs"/>
              </a:rPr>
              <a:t> is high and when cellular proliferation is simultaneously elevated</a:t>
            </a:r>
            <a:r>
              <a:rPr kumimoji="0" lang="en-GB" sz="4200" b="0" i="0" u="none" strike="noStrike" kern="0" cap="none" spc="0" normalizeH="0" baseline="0" noProof="0" dirty="0" smtClean="0">
                <a:ln>
                  <a:noFill/>
                </a:ln>
                <a:solidFill>
                  <a:srgbClr val="003A74"/>
                </a:solidFill>
                <a:effectLst/>
                <a:uLnTx/>
                <a:uFillTx/>
                <a:latin typeface="Arial" charset="0"/>
                <a:ea typeface="+mn-ea"/>
                <a:cs typeface="+mn-cs"/>
              </a:rPr>
              <a:t>. </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487090" y="1377945"/>
            <a:ext cx="8424862" cy="4750108"/>
          </a:xfrm>
        </p:spPr>
        <p:txBody>
          <a:bodyPr anchor="t">
            <a:noAutofit/>
          </a:bodyPr>
          <a:lstStyle/>
          <a:p>
            <a:pPr>
              <a:lnSpc>
                <a:spcPct val="120000"/>
              </a:lnSpc>
            </a:pPr>
            <a:r>
              <a:rPr lang="en-US" sz="2800" b="1" dirty="0" smtClean="0"/>
              <a:t>4 c.</a:t>
            </a:r>
          </a:p>
          <a:p>
            <a:pPr marL="741600">
              <a:spcBef>
                <a:spcPts val="600"/>
              </a:spcBef>
              <a:spcAft>
                <a:spcPts val="600"/>
              </a:spcAft>
            </a:pPr>
            <a:r>
              <a:rPr lang="en-GB" sz="1800" dirty="0" smtClean="0"/>
              <a:t>This mode of action suggests that exposure levels, which do not increase intracellular concentrations of </a:t>
            </a:r>
            <a:r>
              <a:rPr lang="en-GB" sz="1800" dirty="0" err="1" smtClean="0"/>
              <a:t>ethanal</a:t>
            </a:r>
            <a:r>
              <a:rPr lang="en-GB" sz="1800" dirty="0" smtClean="0"/>
              <a:t> will not produce adverse cellular responses. </a:t>
            </a:r>
          </a:p>
          <a:p>
            <a:pPr marL="741600">
              <a:spcBef>
                <a:spcPts val="600"/>
              </a:spcBef>
              <a:spcAft>
                <a:spcPts val="600"/>
              </a:spcAft>
            </a:pPr>
            <a:r>
              <a:rPr lang="en-US" sz="1800" dirty="0" smtClean="0"/>
              <a:t>As long as the physiological buffering systems are operative no local carcinogenic effect by VA should be expected at the No Observed Adverse Effect Level for histological changes in respiratory rodent tissues of 50 parts per million. </a:t>
            </a:r>
          </a:p>
          <a:p>
            <a:pPr marL="741600">
              <a:spcBef>
                <a:spcPts val="600"/>
              </a:spcBef>
              <a:spcAft>
                <a:spcPts val="600"/>
              </a:spcAft>
            </a:pPr>
            <a:r>
              <a:rPr lang="en-US" sz="1800" dirty="0" smtClean="0">
                <a:solidFill>
                  <a:srgbClr val="002060"/>
                </a:solidFill>
              </a:rPr>
              <a:t>The opinions of the Scientific Committees present the views of the independent scientists who are members of the committees. They do not necessarily reflect the views of the European Commission.</a:t>
            </a:r>
          </a:p>
          <a:p>
            <a:pPr marL="741600">
              <a:spcBef>
                <a:spcPts val="600"/>
              </a:spcBef>
              <a:spcAft>
                <a:spcPts val="600"/>
              </a:spcAft>
            </a:pPr>
            <a:r>
              <a:rPr lang="en-US" sz="1800" dirty="0" smtClean="0"/>
              <a:t>Canadian authorities in 2009</a:t>
            </a:r>
            <a:r>
              <a:rPr lang="en-US" sz="1800" baseline="30000" dirty="0" smtClean="0"/>
              <a:t>6</a:t>
            </a:r>
            <a:r>
              <a:rPr lang="en-US" sz="1800" dirty="0" smtClean="0"/>
              <a:t> noted that the identified chronic oral Lowest-Observed-[Adverse]-Effect Level was within the range of 31 – 202 mg/kg body weight/day. </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t"/>
          <a:lstStyle/>
          <a:p>
            <a:pPr marL="514350" indent="-514350">
              <a:buFont typeface="+mj-lt"/>
              <a:buAutoNum type="arabicPeriod" startAt="5"/>
            </a:pPr>
            <a:r>
              <a:rPr lang="en-US" i="1" dirty="0" smtClean="0"/>
              <a:t>The typical number of ‘servings’ of chewing gum chewed annually per person in the U.K. is approximately:</a:t>
            </a:r>
          </a:p>
          <a:p>
            <a:pPr marL="514350" indent="-514350"/>
            <a:endParaRPr lang="en-US" i="1" dirty="0" smtClean="0"/>
          </a:p>
          <a:p>
            <a:pPr marL="971550" lvl="1" indent="-514350">
              <a:spcBef>
                <a:spcPts val="600"/>
              </a:spcBef>
              <a:spcAft>
                <a:spcPts val="600"/>
              </a:spcAft>
              <a:buFont typeface="Wingdings" pitchFamily="2" charset="2"/>
              <a:buAutoNum type="alphaLcPeriod"/>
            </a:pPr>
            <a:r>
              <a:rPr lang="en-US" dirty="0" smtClean="0"/>
              <a:t>50-75	</a:t>
            </a:r>
          </a:p>
          <a:p>
            <a:pPr marL="971550" lvl="1" indent="-514350">
              <a:spcBef>
                <a:spcPts val="600"/>
              </a:spcBef>
              <a:spcAft>
                <a:spcPts val="600"/>
              </a:spcAft>
              <a:buFont typeface="Wingdings" pitchFamily="2" charset="2"/>
              <a:buAutoNum type="alphaLcPeriod"/>
            </a:pPr>
            <a:r>
              <a:rPr lang="en-US" dirty="0" smtClean="0"/>
              <a:t>120-130</a:t>
            </a:r>
          </a:p>
          <a:p>
            <a:pPr marL="971550" lvl="1" indent="-514350">
              <a:spcBef>
                <a:spcPts val="600"/>
              </a:spcBef>
              <a:spcAft>
                <a:spcPts val="600"/>
              </a:spcAft>
              <a:buFont typeface="Wingdings" pitchFamily="2" charset="2"/>
              <a:buAutoNum type="alphaLcPeriod"/>
            </a:pPr>
            <a:r>
              <a:rPr lang="en-US" dirty="0" smtClean="0"/>
              <a:t>400-500</a:t>
            </a:r>
          </a:p>
          <a:p>
            <a:pPr>
              <a:buNone/>
            </a:pP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406056"/>
            <a:ext cx="8424862" cy="2376749"/>
          </a:xfrm>
        </p:spPr>
        <p:txBody>
          <a:bodyPr anchor="t">
            <a:noAutofit/>
          </a:bodyPr>
          <a:lstStyle/>
          <a:p>
            <a:endParaRPr lang="en-US" dirty="0" smtClean="0"/>
          </a:p>
          <a:p>
            <a:pPr>
              <a:lnSpc>
                <a:spcPct val="120000"/>
              </a:lnSpc>
            </a:pPr>
            <a:r>
              <a:rPr lang="en-US" sz="2400" b="1" dirty="0" smtClean="0"/>
              <a:t>5 b.</a:t>
            </a:r>
          </a:p>
          <a:p>
            <a:pPr marL="741600">
              <a:lnSpc>
                <a:spcPct val="120000"/>
              </a:lnSpc>
            </a:pPr>
            <a:r>
              <a:rPr lang="en-US" sz="2000" dirty="0" smtClean="0"/>
              <a:t>According to one major manufacturer</a:t>
            </a:r>
            <a:r>
              <a:rPr lang="en-US" sz="2000" baseline="30000" dirty="0" smtClean="0"/>
              <a:t>7 </a:t>
            </a:r>
            <a:r>
              <a:rPr lang="en-US" sz="2000" dirty="0" smtClean="0"/>
              <a:t>, Over 28 million people in the UK regularly chew gum. On average, these chew 125 pieces of gum a year.</a:t>
            </a:r>
          </a:p>
          <a:p>
            <a:pPr marL="741600">
              <a:lnSpc>
                <a:spcPct val="120000"/>
              </a:lnSpc>
            </a:pPr>
            <a:endParaRPr lang="en-US" sz="2000" dirty="0" smtClean="0"/>
          </a:p>
          <a:p>
            <a:pPr>
              <a:buNone/>
            </a:pPr>
            <a:endParaRPr lang="en-US" sz="2000" baseline="30000" dirty="0" smtClean="0"/>
          </a:p>
        </p:txBody>
      </p:sp>
      <p:grpSp>
        <p:nvGrpSpPr>
          <p:cNvPr id="6" name="Group 5"/>
          <p:cNvGrpSpPr/>
          <p:nvPr/>
        </p:nvGrpSpPr>
        <p:grpSpPr>
          <a:xfrm>
            <a:off x="3807429" y="1185617"/>
            <a:ext cx="1874188" cy="1465734"/>
            <a:chOff x="3807429" y="1185617"/>
            <a:chExt cx="1874188" cy="1465734"/>
          </a:xfrm>
        </p:grpSpPr>
        <p:pic>
          <p:nvPicPr>
            <p:cNvPr id="11" name="Picture 10"/>
            <p:cNvPicPr>
              <a:picLocks noChangeAspect="1"/>
            </p:cNvPicPr>
            <p:nvPr/>
          </p:nvPicPr>
          <p:blipFill>
            <a:blip r:embed="rId3"/>
            <a:stretch>
              <a:fillRect/>
            </a:stretch>
          </p:blipFill>
          <p:spPr>
            <a:xfrm>
              <a:off x="4668186" y="1766391"/>
              <a:ext cx="1013431" cy="701564"/>
            </a:xfrm>
            <a:prstGeom prst="rect">
              <a:avLst/>
            </a:prstGeom>
          </p:spPr>
        </p:pic>
        <p:pic>
          <p:nvPicPr>
            <p:cNvPr id="12" name="Picture 11"/>
            <p:cNvPicPr>
              <a:picLocks noChangeAspect="1"/>
            </p:cNvPicPr>
            <p:nvPr/>
          </p:nvPicPr>
          <p:blipFill>
            <a:blip r:embed="rId4"/>
            <a:stretch>
              <a:fillRect/>
            </a:stretch>
          </p:blipFill>
          <p:spPr>
            <a:xfrm>
              <a:off x="3807429" y="1185617"/>
              <a:ext cx="838204" cy="587895"/>
            </a:xfrm>
            <a:prstGeom prst="rect">
              <a:avLst/>
            </a:prstGeom>
          </p:spPr>
        </p:pic>
        <p:pic>
          <p:nvPicPr>
            <p:cNvPr id="13" name="Picture 12"/>
            <p:cNvPicPr>
              <a:picLocks noChangeAspect="1"/>
            </p:cNvPicPr>
            <p:nvPr/>
          </p:nvPicPr>
          <p:blipFill>
            <a:blip r:embed="rId5"/>
            <a:stretch>
              <a:fillRect/>
            </a:stretch>
          </p:blipFill>
          <p:spPr>
            <a:xfrm>
              <a:off x="4374022" y="1185617"/>
              <a:ext cx="1307595" cy="580774"/>
            </a:xfrm>
            <a:prstGeom prst="rect">
              <a:avLst/>
            </a:prstGeom>
          </p:spPr>
        </p:pic>
        <p:pic>
          <p:nvPicPr>
            <p:cNvPr id="14" name="Picture 13"/>
            <p:cNvPicPr>
              <a:picLocks noChangeAspect="1"/>
            </p:cNvPicPr>
            <p:nvPr/>
          </p:nvPicPr>
          <p:blipFill>
            <a:blip r:embed="rId6"/>
            <a:stretch>
              <a:fillRect/>
            </a:stretch>
          </p:blipFill>
          <p:spPr>
            <a:xfrm>
              <a:off x="3807429" y="1766391"/>
              <a:ext cx="860757" cy="884960"/>
            </a:xfrm>
            <a:prstGeom prst="rect">
              <a:avLst/>
            </a:prstGeom>
          </p:spPr>
        </p:pic>
      </p:grpSp>
      <p:sp>
        <p:nvSpPr>
          <p:cNvPr id="5" name="Rectangle 4"/>
          <p:cNvSpPr/>
          <p:nvPr/>
        </p:nvSpPr>
        <p:spPr>
          <a:xfrm>
            <a:off x="1112743" y="4782805"/>
            <a:ext cx="6522558" cy="307777"/>
          </a:xfrm>
          <a:prstGeom prst="rect">
            <a:avLst/>
          </a:prstGeom>
        </p:spPr>
        <p:txBody>
          <a:bodyPr wrap="square">
            <a:spAutoFit/>
          </a:bodyPr>
          <a:lstStyle/>
          <a:p>
            <a:pPr>
              <a:buNone/>
            </a:pPr>
            <a:r>
              <a:rPr lang="en-US" sz="1400" baseline="30000" dirty="0">
                <a:solidFill>
                  <a:srgbClr val="003A74"/>
                </a:solidFill>
                <a:latin typeface="Arial"/>
                <a:cs typeface="Arial"/>
              </a:rPr>
              <a:t>7. </a:t>
            </a:r>
            <a:r>
              <a:rPr lang="en-US" sz="1400" dirty="0">
                <a:solidFill>
                  <a:srgbClr val="003A74"/>
                </a:solidFill>
                <a:latin typeface="Arial"/>
                <a:cs typeface="Arial"/>
              </a:rPr>
              <a:t>http://</a:t>
            </a:r>
            <a:r>
              <a:rPr lang="en-US" sz="1400" dirty="0" err="1">
                <a:solidFill>
                  <a:srgbClr val="003A74"/>
                </a:solidFill>
                <a:latin typeface="Arial"/>
                <a:cs typeface="Arial"/>
              </a:rPr>
              <a:t>www.wrigley.com</a:t>
            </a:r>
            <a:r>
              <a:rPr lang="en-US" sz="1400" dirty="0">
                <a:solidFill>
                  <a:srgbClr val="003A74"/>
                </a:solidFill>
                <a:latin typeface="Arial"/>
                <a:cs typeface="Arial"/>
              </a:rPr>
              <a:t>/</a:t>
            </a:r>
            <a:r>
              <a:rPr lang="en-US" sz="1400" dirty="0" err="1">
                <a:solidFill>
                  <a:srgbClr val="003A74"/>
                </a:solidFill>
                <a:latin typeface="Arial"/>
                <a:cs typeface="Arial"/>
              </a:rPr>
              <a:t>uk</a:t>
            </a:r>
            <a:r>
              <a:rPr lang="en-US" sz="1400" dirty="0">
                <a:solidFill>
                  <a:srgbClr val="003A74"/>
                </a:solidFill>
                <a:latin typeface="Arial"/>
                <a:cs typeface="Arial"/>
              </a:rPr>
              <a:t>/about-us/fun-</a:t>
            </a:r>
            <a:r>
              <a:rPr lang="en-US" sz="1400" dirty="0" err="1">
                <a:solidFill>
                  <a:srgbClr val="003A74"/>
                </a:solidFill>
                <a:latin typeface="Arial"/>
                <a:cs typeface="Arial"/>
              </a:rPr>
              <a:t>facts.aspx</a:t>
            </a:r>
            <a:r>
              <a:rPr lang="en-US" sz="1400" dirty="0">
                <a:solidFill>
                  <a:srgbClr val="003A74"/>
                </a:solidFill>
                <a:latin typeface="Arial"/>
                <a:cs typeface="Arial"/>
              </a:rPr>
              <a:t> (accessed 23.11.11)</a:t>
            </a:r>
          </a:p>
        </p:txBody>
      </p:sp>
      <p:sp>
        <p:nvSpPr>
          <p:cNvPr id="7" name="Rectangle 6"/>
          <p:cNvSpPr/>
          <p:nvPr/>
        </p:nvSpPr>
        <p:spPr bwMode="auto">
          <a:xfrm>
            <a:off x="3807429" y="1185617"/>
            <a:ext cx="1874188" cy="1465734"/>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MS PGothic" pitchFamily="34" charset="-128"/>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1743454"/>
            <a:ext cx="8424862" cy="4774911"/>
          </a:xfrm>
        </p:spPr>
        <p:txBody>
          <a:bodyPr anchor="t">
            <a:noAutofit/>
          </a:bodyPr>
          <a:lstStyle/>
          <a:p>
            <a:pPr marL="514800" indent="-514800">
              <a:buFont typeface="+mj-lt"/>
              <a:buAutoNum type="arabicPeriod" startAt="6"/>
            </a:pPr>
            <a:r>
              <a:rPr lang="en-GB" i="1" dirty="0" smtClean="0"/>
              <a:t>In addition to the gum base (e.g. </a:t>
            </a:r>
            <a:r>
              <a:rPr lang="en-GB" i="1" dirty="0" err="1" smtClean="0"/>
              <a:t>PVAc</a:t>
            </a:r>
            <a:r>
              <a:rPr lang="en-GB" i="1" dirty="0" smtClean="0"/>
              <a:t>), chewing  and bubble gums typically contain:</a:t>
            </a:r>
          </a:p>
          <a:p>
            <a:pPr>
              <a:buNone/>
            </a:pPr>
            <a:endParaRPr lang="en-GB" sz="2000" dirty="0" smtClean="0"/>
          </a:p>
          <a:p>
            <a:pPr marL="971550" lvl="1" indent="-514350">
              <a:lnSpc>
                <a:spcPct val="120000"/>
              </a:lnSpc>
              <a:spcBef>
                <a:spcPts val="600"/>
              </a:spcBef>
              <a:spcAft>
                <a:spcPts val="600"/>
              </a:spcAft>
              <a:buFont typeface="Wingdings" pitchFamily="2" charset="2"/>
              <a:buAutoNum type="alphaLcPeriod"/>
            </a:pPr>
            <a:r>
              <a:rPr lang="en-GB" sz="2000" dirty="0" smtClean="0"/>
              <a:t>Only ingredients extracted from natural products</a:t>
            </a:r>
          </a:p>
          <a:p>
            <a:pPr marL="971550" lvl="1" indent="-514350">
              <a:lnSpc>
                <a:spcPct val="120000"/>
              </a:lnSpc>
              <a:spcBef>
                <a:spcPts val="600"/>
              </a:spcBef>
              <a:spcAft>
                <a:spcPts val="600"/>
              </a:spcAft>
              <a:buFont typeface="Wingdings" pitchFamily="2" charset="2"/>
              <a:buAutoNum type="alphaLcPeriod"/>
            </a:pPr>
            <a:r>
              <a:rPr lang="en-GB" sz="2000" dirty="0" smtClean="0"/>
              <a:t>Only artificial </a:t>
            </a:r>
            <a:r>
              <a:rPr lang="en-GB" sz="2000" dirty="0" err="1" smtClean="0"/>
              <a:t>colourants</a:t>
            </a:r>
            <a:r>
              <a:rPr lang="en-GB" sz="2000" dirty="0" smtClean="0"/>
              <a:t>, preservatives and sweeteners</a:t>
            </a:r>
          </a:p>
          <a:p>
            <a:pPr marL="971550" lvl="1" indent="-514350">
              <a:lnSpc>
                <a:spcPct val="120000"/>
              </a:lnSpc>
              <a:spcBef>
                <a:spcPts val="600"/>
              </a:spcBef>
              <a:spcAft>
                <a:spcPts val="600"/>
              </a:spcAft>
              <a:buFont typeface="Wingdings" pitchFamily="2" charset="2"/>
              <a:buAutoNum type="alphaLcPeriod"/>
            </a:pPr>
            <a:r>
              <a:rPr lang="en-GB" sz="2000" dirty="0" smtClean="0"/>
              <a:t>A range of compounds, both synthetic and extracted from natural sources. </a:t>
            </a:r>
            <a:endParaRPr lang="en-GB" sz="2000"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736245"/>
            <a:ext cx="8424862" cy="2123149"/>
          </a:xfrm>
        </p:spPr>
        <p:txBody>
          <a:bodyPr anchor="t"/>
          <a:lstStyle/>
          <a:p>
            <a:r>
              <a:rPr lang="en-US" sz="2800" b="1" dirty="0" smtClean="0"/>
              <a:t>6 c. </a:t>
            </a:r>
          </a:p>
          <a:p>
            <a:pPr lvl="1" indent="0">
              <a:buNone/>
            </a:pPr>
            <a:r>
              <a:rPr lang="en-US" sz="2000" dirty="0" smtClean="0"/>
              <a:t>Depending on the manufacturer and the type of chewing or bubble gum, a range of compounds, both synthetic and extracted from natural sources are used in chewing gum manufacture.</a:t>
            </a:r>
            <a:endParaRPr lang="en-US" sz="2000" dirty="0"/>
          </a:p>
        </p:txBody>
      </p:sp>
      <p:pic>
        <p:nvPicPr>
          <p:cNvPr id="5" name="Picture 4"/>
          <p:cNvPicPr>
            <a:picLocks noChangeAspect="1"/>
          </p:cNvPicPr>
          <p:nvPr/>
        </p:nvPicPr>
        <p:blipFill>
          <a:blip r:embed="rId3"/>
          <a:stretch>
            <a:fillRect/>
          </a:stretch>
        </p:blipFill>
        <p:spPr>
          <a:xfrm>
            <a:off x="3903283" y="755724"/>
            <a:ext cx="1187243" cy="1384152"/>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t"/>
          <a:lstStyle/>
          <a:p>
            <a:pPr marL="514350" indent="-514350">
              <a:buFont typeface="+mj-lt"/>
              <a:buAutoNum type="arabicPeriod" startAt="7"/>
            </a:pPr>
            <a:r>
              <a:rPr lang="en-US" i="1" dirty="0" smtClean="0"/>
              <a:t>A reported problem of </a:t>
            </a:r>
            <a:r>
              <a:rPr lang="en-US" i="1" dirty="0" err="1" smtClean="0"/>
              <a:t>malodour</a:t>
            </a:r>
            <a:r>
              <a:rPr lang="en-US" i="1" dirty="0" smtClean="0"/>
              <a:t> and/or bad taste with a chewing gum could be due to:</a:t>
            </a:r>
          </a:p>
          <a:p>
            <a:pPr>
              <a:buNone/>
            </a:pPr>
            <a:r>
              <a:rPr lang="en-US" dirty="0" smtClean="0"/>
              <a:t>	</a:t>
            </a:r>
          </a:p>
          <a:p>
            <a:pPr marL="971550" lvl="1" indent="-514350">
              <a:spcBef>
                <a:spcPts val="600"/>
              </a:spcBef>
              <a:spcAft>
                <a:spcPts val="600"/>
              </a:spcAft>
              <a:buFont typeface="Wingdings" pitchFamily="2" charset="2"/>
              <a:buAutoNum type="alphaLcPeriod"/>
            </a:pPr>
            <a:r>
              <a:rPr lang="en-US" dirty="0" smtClean="0"/>
              <a:t>Rancidity of vegetable oils used</a:t>
            </a:r>
          </a:p>
          <a:p>
            <a:pPr marL="971550" lvl="1" indent="-514350">
              <a:spcBef>
                <a:spcPts val="600"/>
              </a:spcBef>
              <a:spcAft>
                <a:spcPts val="600"/>
              </a:spcAft>
              <a:buFont typeface="Wingdings" pitchFamily="2" charset="2"/>
              <a:buAutoNum type="alphaLcPeriod"/>
            </a:pPr>
            <a:r>
              <a:rPr lang="en-US" dirty="0" smtClean="0"/>
              <a:t>The subjective opinion of an individual</a:t>
            </a:r>
          </a:p>
          <a:p>
            <a:pPr marL="971550" lvl="1" indent="-514350">
              <a:spcBef>
                <a:spcPts val="600"/>
              </a:spcBef>
              <a:spcAft>
                <a:spcPts val="600"/>
              </a:spcAft>
              <a:buFont typeface="Wingdings" pitchFamily="2" charset="2"/>
              <a:buAutoNum type="alphaLcPeriod"/>
            </a:pPr>
            <a:r>
              <a:rPr lang="en-US" dirty="0" smtClean="0"/>
              <a:t>All of the above and more</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When your chewing gum loses its flavour</a:t>
            </a:r>
            <a:endParaRPr lang="en-GB" dirty="0"/>
          </a:p>
        </p:txBody>
      </p:sp>
      <p:sp>
        <p:nvSpPr>
          <p:cNvPr id="3" name="Subtitle 2"/>
          <p:cNvSpPr>
            <a:spLocks noGrp="1"/>
          </p:cNvSpPr>
          <p:nvPr>
            <p:ph type="subTitle" idx="1"/>
          </p:nvPr>
        </p:nvSpPr>
        <p:spPr/>
        <p:txBody>
          <a:bodyPr/>
          <a:lstStyle/>
          <a:p>
            <a:r>
              <a:rPr lang="en-GB" dirty="0" smtClean="0"/>
              <a:t>Session 1: Introduction</a:t>
            </a:r>
            <a:endParaRPr lang="en-GB" dirty="0"/>
          </a:p>
        </p:txBody>
      </p:sp>
    </p:spTree>
    <p:extLst>
      <p:ext uri="{BB962C8B-B14F-4D97-AF65-F5344CB8AC3E}">
        <p14:creationId xmlns:p14="http://schemas.microsoft.com/office/powerpoint/2010/main" val="593749528"/>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ctr"/>
          <a:lstStyle/>
          <a:p>
            <a:r>
              <a:rPr lang="en-US" sz="2800" b="1" dirty="0" smtClean="0"/>
              <a:t>7 c.</a:t>
            </a:r>
          </a:p>
          <a:p>
            <a:pPr lvl="1" indent="0">
              <a:buNone/>
            </a:pPr>
            <a:r>
              <a:rPr lang="en-US" sz="2200" dirty="0" smtClean="0"/>
              <a:t>Problems with the smell or taste of the product can be very difficult to assign. Some individuals may adopt a dislike to a product, or, despite quality control processes, some error in manufacturing may occur with the amounts or types of ingredients or processes such as oxidation may occur. </a:t>
            </a:r>
            <a:endParaRPr lang="en-US" sz="2200" dirty="0"/>
          </a:p>
        </p:txBody>
      </p:sp>
      <p:grpSp>
        <p:nvGrpSpPr>
          <p:cNvPr id="4" name="Group 3"/>
          <p:cNvGrpSpPr/>
          <p:nvPr/>
        </p:nvGrpSpPr>
        <p:grpSpPr>
          <a:xfrm>
            <a:off x="3776700" y="509645"/>
            <a:ext cx="1426493" cy="1415739"/>
            <a:chOff x="3776700" y="1154891"/>
            <a:chExt cx="1426493" cy="1415739"/>
          </a:xfrm>
        </p:grpSpPr>
        <p:pic>
          <p:nvPicPr>
            <p:cNvPr id="5" name="Picture 4"/>
            <p:cNvPicPr>
              <a:picLocks noChangeAspect="1"/>
            </p:cNvPicPr>
            <p:nvPr/>
          </p:nvPicPr>
          <p:blipFill>
            <a:blip r:embed="rId3"/>
            <a:stretch>
              <a:fillRect/>
            </a:stretch>
          </p:blipFill>
          <p:spPr>
            <a:xfrm>
              <a:off x="3965247" y="1337396"/>
              <a:ext cx="1040942" cy="1032219"/>
            </a:xfrm>
            <a:prstGeom prst="rect">
              <a:avLst/>
            </a:prstGeom>
          </p:spPr>
        </p:pic>
        <p:sp>
          <p:nvSpPr>
            <p:cNvPr id="6" name="Rectangle 5"/>
            <p:cNvSpPr/>
            <p:nvPr/>
          </p:nvSpPr>
          <p:spPr bwMode="auto">
            <a:xfrm>
              <a:off x="3776700" y="1154891"/>
              <a:ext cx="1426493" cy="1415739"/>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MS PGothic" pitchFamily="34" charset="-128"/>
              </a:endParaRPr>
            </a:p>
          </p:txBody>
        </p:sp>
      </p:gr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1743455"/>
            <a:ext cx="8424862" cy="4461401"/>
          </a:xfrm>
        </p:spPr>
        <p:txBody>
          <a:bodyPr/>
          <a:lstStyle/>
          <a:p>
            <a:pPr marL="514350" indent="-514350">
              <a:buFont typeface="+mj-lt"/>
              <a:buAutoNum type="arabicPeriod" startAt="8"/>
            </a:pPr>
            <a:r>
              <a:rPr lang="en-US" i="1" dirty="0" smtClean="0"/>
              <a:t>Which of the following is intentionally added to chewing gum?</a:t>
            </a:r>
          </a:p>
          <a:p>
            <a:pPr>
              <a:buNone/>
            </a:pPr>
            <a:endParaRPr lang="en-US" i="1" dirty="0" smtClean="0"/>
          </a:p>
          <a:p>
            <a:pPr marL="971550" lvl="1" indent="-514350">
              <a:spcBef>
                <a:spcPts val="600"/>
              </a:spcBef>
              <a:spcAft>
                <a:spcPts val="600"/>
              </a:spcAft>
              <a:buFont typeface="Wingdings" pitchFamily="2" charset="2"/>
              <a:buAutoNum type="alphaLcPeriod"/>
            </a:pPr>
            <a:r>
              <a:rPr lang="en-US" i="1" dirty="0" smtClean="0"/>
              <a:t>	</a:t>
            </a:r>
            <a:endParaRPr lang="en-US" dirty="0" smtClean="0"/>
          </a:p>
          <a:p>
            <a:pPr marL="971550" lvl="1" indent="-514350">
              <a:spcBef>
                <a:spcPts val="600"/>
              </a:spcBef>
              <a:spcAft>
                <a:spcPts val="600"/>
              </a:spcAft>
              <a:buFont typeface="Wingdings" pitchFamily="2" charset="2"/>
              <a:buAutoNum type="alphaLcPeriod"/>
            </a:pPr>
            <a:endParaRPr lang="en-US" dirty="0" smtClean="0"/>
          </a:p>
          <a:p>
            <a:pPr marL="971550" lvl="1" indent="-514350">
              <a:spcBef>
                <a:spcPts val="600"/>
              </a:spcBef>
              <a:spcAft>
                <a:spcPts val="600"/>
              </a:spcAft>
              <a:buFont typeface="Wingdings" pitchFamily="2" charset="2"/>
              <a:buAutoNum type="alphaLcPeriod"/>
            </a:pPr>
            <a:r>
              <a:rPr lang="en-US" dirty="0" smtClean="0"/>
              <a:t>	</a:t>
            </a:r>
          </a:p>
          <a:p>
            <a:pPr marL="971550" lvl="1" indent="-514350">
              <a:spcBef>
                <a:spcPts val="600"/>
              </a:spcBef>
              <a:spcAft>
                <a:spcPts val="600"/>
              </a:spcAft>
              <a:buFont typeface="Wingdings" pitchFamily="2" charset="2"/>
              <a:buAutoNum type="alphaLcPeriod"/>
            </a:pPr>
            <a:endParaRPr lang="en-US" dirty="0" smtClean="0"/>
          </a:p>
          <a:p>
            <a:pPr marL="971550" lvl="1" indent="-514350">
              <a:spcBef>
                <a:spcPts val="600"/>
              </a:spcBef>
              <a:spcAft>
                <a:spcPts val="600"/>
              </a:spcAft>
              <a:buFont typeface="Wingdings" pitchFamily="2" charset="2"/>
              <a:buAutoNum type="alphaLcPeriod"/>
            </a:pPr>
            <a:r>
              <a:rPr lang="en-US" dirty="0" smtClean="0"/>
              <a:t>    Neither</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3360" y="2961206"/>
            <a:ext cx="1172528" cy="1001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3360" y="4050791"/>
            <a:ext cx="1320002" cy="1401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101926"/>
            <a:ext cx="8424862" cy="3971331"/>
          </a:xfrm>
        </p:spPr>
        <p:txBody>
          <a:bodyPr anchor="t">
            <a:normAutofit/>
          </a:bodyPr>
          <a:lstStyle/>
          <a:p>
            <a:r>
              <a:rPr lang="en-US" sz="2800" b="1" dirty="0" smtClean="0"/>
              <a:t>8 a.</a:t>
            </a:r>
          </a:p>
          <a:p>
            <a:pPr lvl="1" indent="0">
              <a:spcBef>
                <a:spcPts val="600"/>
              </a:spcBef>
              <a:spcAft>
                <a:spcPts val="600"/>
              </a:spcAft>
              <a:buNone/>
            </a:pPr>
            <a:r>
              <a:rPr lang="en-US" sz="2200" dirty="0" smtClean="0"/>
              <a:t>This is Ace K or </a:t>
            </a:r>
            <a:r>
              <a:rPr lang="en-US" sz="2200" dirty="0" err="1" smtClean="0"/>
              <a:t>Acesulfame</a:t>
            </a:r>
            <a:r>
              <a:rPr lang="en-US" sz="2200" dirty="0" smtClean="0"/>
              <a:t> K (the K stands for potassium) and is an artificial sweetener, often used in chewing gum sometimes with </a:t>
            </a:r>
            <a:r>
              <a:rPr lang="en-US" sz="2200" dirty="0" err="1" smtClean="0"/>
              <a:t>sucralose</a:t>
            </a:r>
            <a:r>
              <a:rPr lang="en-US" sz="2200" dirty="0" smtClean="0"/>
              <a:t> or aspartame to cover it’s strong aftertaste. So, too much Ace K or not enough </a:t>
            </a:r>
            <a:r>
              <a:rPr lang="en-US" sz="2200" dirty="0" err="1" smtClean="0"/>
              <a:t>sucralose</a:t>
            </a:r>
            <a:r>
              <a:rPr lang="en-US" sz="2200" dirty="0" smtClean="0"/>
              <a:t> or aspartame might conceivably cause a bitter taste, as but one example.</a:t>
            </a:r>
          </a:p>
          <a:p>
            <a:pPr lvl="1" indent="0">
              <a:spcBef>
                <a:spcPts val="600"/>
              </a:spcBef>
              <a:spcAft>
                <a:spcPts val="600"/>
              </a:spcAft>
              <a:buNone/>
            </a:pPr>
            <a:r>
              <a:rPr lang="en-US" sz="2200" dirty="0" smtClean="0"/>
              <a:t>7b is </a:t>
            </a:r>
            <a:r>
              <a:rPr lang="en-US" sz="2200" dirty="0" err="1" smtClean="0"/>
              <a:t>ketamine</a:t>
            </a:r>
            <a:r>
              <a:rPr lang="en-US" sz="2200" dirty="0" smtClean="0"/>
              <a:t>, a NMDA receptor antagonist, used as a human and veterinary medicine and sometimes used illegally as a substance of misuse.</a:t>
            </a:r>
            <a:endParaRPr lang="en-US" sz="2200" dirty="0"/>
          </a:p>
        </p:txBody>
      </p:sp>
      <p:sp>
        <p:nvSpPr>
          <p:cNvPr id="5" name="Rectangle 4"/>
          <p:cNvSpPr/>
          <p:nvPr/>
        </p:nvSpPr>
        <p:spPr bwMode="auto">
          <a:xfrm>
            <a:off x="3468636" y="441958"/>
            <a:ext cx="2123769" cy="1688279"/>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MS PGothic" pitchFamily="34" charset="-128"/>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9894" y="696388"/>
            <a:ext cx="1381252" cy="1179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1508322"/>
            <a:ext cx="8424862" cy="4396090"/>
          </a:xfrm>
        </p:spPr>
        <p:txBody>
          <a:bodyPr anchor="t">
            <a:normAutofit fontScale="92500" lnSpcReduction="20000"/>
          </a:bodyPr>
          <a:lstStyle/>
          <a:p>
            <a:pPr marL="514350" indent="-514800">
              <a:lnSpc>
                <a:spcPct val="120000"/>
              </a:lnSpc>
              <a:buFont typeface="+mj-lt"/>
              <a:buAutoNum type="arabicPeriod" startAt="9"/>
            </a:pPr>
            <a:r>
              <a:rPr lang="en-US" sz="3500" i="1" dirty="0" smtClean="0"/>
              <a:t>Which of the following statements is correct?</a:t>
            </a:r>
            <a:br>
              <a:rPr lang="en-US" sz="3500" i="1" dirty="0" smtClean="0"/>
            </a:br>
            <a:endParaRPr lang="en-US" sz="3500" i="1" dirty="0" smtClean="0"/>
          </a:p>
          <a:p>
            <a:pPr marL="971550" lvl="1" indent="-514350">
              <a:lnSpc>
                <a:spcPct val="120000"/>
              </a:lnSpc>
              <a:spcBef>
                <a:spcPts val="600"/>
              </a:spcBef>
              <a:spcAft>
                <a:spcPts val="600"/>
              </a:spcAft>
              <a:buFont typeface="Wingdings" pitchFamily="2" charset="2"/>
              <a:buAutoNum type="alphaLcPeriod"/>
            </a:pPr>
            <a:r>
              <a:rPr lang="en-US" sz="2600" dirty="0" smtClean="0"/>
              <a:t>Spearmint oil contains a single substance, menthol, which accounts for it’s taste.</a:t>
            </a:r>
          </a:p>
          <a:p>
            <a:pPr marL="971550" lvl="1" indent="-514350">
              <a:lnSpc>
                <a:spcPct val="120000"/>
              </a:lnSpc>
              <a:spcBef>
                <a:spcPts val="600"/>
              </a:spcBef>
              <a:spcAft>
                <a:spcPts val="600"/>
              </a:spcAft>
              <a:buFont typeface="Wingdings" pitchFamily="2" charset="2"/>
              <a:buAutoNum type="alphaLcPeriod"/>
            </a:pPr>
            <a:r>
              <a:rPr lang="en-US" sz="2600" dirty="0" smtClean="0"/>
              <a:t>Peppermint oil contains a single substance, </a:t>
            </a:r>
            <a:r>
              <a:rPr lang="en-US" sz="2600" dirty="0" err="1" smtClean="0"/>
              <a:t>menthone</a:t>
            </a:r>
            <a:r>
              <a:rPr lang="en-US" sz="2600" dirty="0" smtClean="0"/>
              <a:t>, which accounts for it’s taste.</a:t>
            </a:r>
          </a:p>
          <a:p>
            <a:pPr marL="971550" lvl="1" indent="-514350">
              <a:lnSpc>
                <a:spcPct val="120000"/>
              </a:lnSpc>
              <a:spcBef>
                <a:spcPts val="600"/>
              </a:spcBef>
              <a:spcAft>
                <a:spcPts val="600"/>
              </a:spcAft>
              <a:buFont typeface="Wingdings" pitchFamily="2" charset="2"/>
              <a:buAutoNum type="alphaLcPeriod"/>
            </a:pPr>
            <a:r>
              <a:rPr lang="en-US" sz="2600" dirty="0" smtClean="0"/>
              <a:t>Both Spearmint and Peppermint oils contain mainly </a:t>
            </a:r>
            <a:r>
              <a:rPr lang="en-US" sz="2600" dirty="0" err="1" smtClean="0"/>
              <a:t>terpenoid</a:t>
            </a:r>
            <a:r>
              <a:rPr lang="en-US" sz="2600" dirty="0" smtClean="0"/>
              <a:t> compounds somewhat similar to turpentine.</a:t>
            </a:r>
            <a:endParaRPr lang="en-US" sz="26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821739"/>
            <a:ext cx="8424862" cy="2567286"/>
          </a:xfrm>
        </p:spPr>
        <p:txBody>
          <a:bodyPr anchor="t">
            <a:noAutofit/>
          </a:bodyPr>
          <a:lstStyle/>
          <a:p>
            <a:pPr>
              <a:spcBef>
                <a:spcPts val="600"/>
              </a:spcBef>
              <a:spcAft>
                <a:spcPts val="600"/>
              </a:spcAft>
            </a:pPr>
            <a:r>
              <a:rPr lang="en-US" sz="2400" b="1" dirty="0" smtClean="0"/>
              <a:t>9 c.</a:t>
            </a:r>
          </a:p>
          <a:p>
            <a:pPr lvl="1" indent="0">
              <a:spcBef>
                <a:spcPts val="600"/>
              </a:spcBef>
              <a:spcAft>
                <a:spcPts val="600"/>
              </a:spcAft>
              <a:buNone/>
            </a:pPr>
            <a:r>
              <a:rPr lang="en-US" sz="2000" dirty="0" smtClean="0"/>
              <a:t>Both Spearmint and Peppermint oils contain mainly </a:t>
            </a:r>
            <a:r>
              <a:rPr lang="en-US" sz="2000" dirty="0" err="1" smtClean="0"/>
              <a:t>terpenoid</a:t>
            </a:r>
            <a:r>
              <a:rPr lang="en-US" sz="2000" dirty="0" smtClean="0"/>
              <a:t> compounds somewhat similar to some chemicals in turpentine. Examples of such </a:t>
            </a:r>
            <a:r>
              <a:rPr lang="en-US" sz="2000" dirty="0" err="1" smtClean="0"/>
              <a:t>terpenoids</a:t>
            </a:r>
            <a:r>
              <a:rPr lang="en-US" sz="2000" dirty="0" smtClean="0"/>
              <a:t> include menthol (above) and </a:t>
            </a:r>
            <a:r>
              <a:rPr lang="en-US" sz="2000" dirty="0" err="1" smtClean="0"/>
              <a:t>menthone</a:t>
            </a:r>
            <a:r>
              <a:rPr lang="en-US" sz="2000" dirty="0" smtClean="0"/>
              <a:t>, but there are many others.</a:t>
            </a:r>
          </a:p>
          <a:p>
            <a:pPr lvl="1" indent="0">
              <a:spcBef>
                <a:spcPts val="600"/>
              </a:spcBef>
              <a:spcAft>
                <a:spcPts val="600"/>
              </a:spcAft>
              <a:buNone/>
            </a:pPr>
            <a:r>
              <a:rPr lang="en-US" sz="1400" dirty="0" smtClean="0"/>
              <a:t>Lawrence B.M. (2007). Mint: The genus </a:t>
            </a:r>
            <a:r>
              <a:rPr lang="en-US" sz="1400" dirty="0" err="1" smtClean="0"/>
              <a:t>Mentha</a:t>
            </a:r>
            <a:r>
              <a:rPr lang="en-US" sz="1400" dirty="0" smtClean="0"/>
              <a:t>. CRC Press, Taylor &amp; Francis.</a:t>
            </a:r>
            <a:endParaRPr lang="en-US" sz="1400" dirty="0"/>
          </a:p>
        </p:txBody>
      </p:sp>
      <p:sp>
        <p:nvSpPr>
          <p:cNvPr id="5" name="Rectangle 4"/>
          <p:cNvSpPr/>
          <p:nvPr/>
        </p:nvSpPr>
        <p:spPr bwMode="auto">
          <a:xfrm>
            <a:off x="3468636" y="441958"/>
            <a:ext cx="2123769" cy="1934082"/>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MS PGothic" pitchFamily="34" charset="-128"/>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4160" y="560387"/>
            <a:ext cx="1268413" cy="177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8138" y="304800"/>
            <a:ext cx="8424862" cy="1143000"/>
          </a:xfrm>
        </p:spPr>
        <p:txBody>
          <a:bodyPr/>
          <a:lstStyle/>
          <a:p>
            <a:r>
              <a:rPr lang="en-US" dirty="0" smtClean="0"/>
              <a:t>Session 1</a:t>
            </a:r>
            <a:endParaRPr lang="en-US" dirty="0"/>
          </a:p>
        </p:txBody>
      </p:sp>
      <p:sp>
        <p:nvSpPr>
          <p:cNvPr id="3" name="Content Placeholder 2"/>
          <p:cNvSpPr>
            <a:spLocks noGrp="1"/>
          </p:cNvSpPr>
          <p:nvPr>
            <p:ph type="subTitle" idx="1"/>
          </p:nvPr>
        </p:nvSpPr>
        <p:spPr/>
        <p:txBody>
          <a:bodyPr>
            <a:noAutofit/>
          </a:bodyPr>
          <a:lstStyle/>
          <a:p>
            <a:pPr marL="514350" indent="-514350">
              <a:buFont typeface="+mj-lt"/>
              <a:buAutoNum type="arabicPeriod" startAt="10"/>
            </a:pPr>
            <a:r>
              <a:rPr lang="en-GB" sz="2400" i="1" dirty="0" smtClean="0"/>
              <a:t> How is the quality of flavourings such as mint oils ensured by chewing gum companies?</a:t>
            </a:r>
          </a:p>
          <a:p>
            <a:pPr>
              <a:buNone/>
            </a:pPr>
            <a:endParaRPr lang="en-GB" sz="2000" i="1" dirty="0" smtClean="0"/>
          </a:p>
          <a:p>
            <a:pPr marL="971550" lvl="1" indent="-514350">
              <a:lnSpc>
                <a:spcPct val="120000"/>
              </a:lnSpc>
              <a:spcBef>
                <a:spcPts val="600"/>
              </a:spcBef>
              <a:spcAft>
                <a:spcPts val="600"/>
              </a:spcAft>
              <a:buFont typeface="Wingdings" pitchFamily="2" charset="2"/>
              <a:buAutoNum type="alphaLcPeriod"/>
            </a:pPr>
            <a:r>
              <a:rPr lang="en-GB" sz="2000" dirty="0" smtClean="0"/>
              <a:t>The oils are analysed by gas chromatography</a:t>
            </a:r>
          </a:p>
          <a:p>
            <a:pPr marL="971550" lvl="1" indent="-514350">
              <a:lnSpc>
                <a:spcPct val="120000"/>
              </a:lnSpc>
              <a:spcBef>
                <a:spcPts val="600"/>
              </a:spcBef>
              <a:spcAft>
                <a:spcPts val="600"/>
              </a:spcAft>
              <a:buFont typeface="Wingdings" pitchFamily="2" charset="2"/>
              <a:buAutoNum type="alphaLcPeriod"/>
            </a:pPr>
            <a:r>
              <a:rPr lang="en-GB" sz="2000" dirty="0" smtClean="0"/>
              <a:t>The oils are tasted to identify any 'sour' or 'weedy' notes.</a:t>
            </a:r>
          </a:p>
          <a:p>
            <a:pPr marL="971550" lvl="1" indent="-514350">
              <a:lnSpc>
                <a:spcPct val="120000"/>
              </a:lnSpc>
              <a:spcBef>
                <a:spcPts val="600"/>
              </a:spcBef>
              <a:spcAft>
                <a:spcPts val="600"/>
              </a:spcAft>
              <a:buFont typeface="Wingdings" pitchFamily="2" charset="2"/>
              <a:buAutoNum type="alphaLcPeriod"/>
            </a:pPr>
            <a:r>
              <a:rPr lang="en-GB" sz="2000" dirty="0" smtClean="0"/>
              <a:t>Both a. and b.</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427764"/>
            <a:ext cx="8424862" cy="3494750"/>
          </a:xfrm>
        </p:spPr>
        <p:txBody>
          <a:bodyPr anchor="t">
            <a:noAutofit/>
          </a:bodyPr>
          <a:lstStyle/>
          <a:p>
            <a:r>
              <a:rPr lang="en-US" sz="2400" b="1" dirty="0" smtClean="0"/>
              <a:t>10 c.</a:t>
            </a:r>
          </a:p>
          <a:p>
            <a:pPr lvl="1" indent="0">
              <a:lnSpc>
                <a:spcPct val="120000"/>
              </a:lnSpc>
              <a:spcBef>
                <a:spcPts val="600"/>
              </a:spcBef>
              <a:spcAft>
                <a:spcPts val="600"/>
              </a:spcAft>
              <a:buNone/>
            </a:pPr>
            <a:r>
              <a:rPr lang="en-US" sz="2000" dirty="0" smtClean="0"/>
              <a:t>Quality Assurance personnel perform a comprehensive battery of tests on samples. The compositions of the oils are checked by gas chromatography to ensure they meet specification. The oils are also tasted to identify any 'sour' or 'weedy' notes then they are mixed together in specified proportions to create a master blend. The master blends are then further refined by distillation.</a:t>
            </a:r>
          </a:p>
        </p:txBody>
      </p:sp>
      <p:pic>
        <p:nvPicPr>
          <p:cNvPr id="4" name="Picture 3"/>
          <p:cNvPicPr>
            <a:picLocks noChangeAspect="1"/>
          </p:cNvPicPr>
          <p:nvPr/>
        </p:nvPicPr>
        <p:blipFill>
          <a:blip r:embed="rId3"/>
          <a:stretch>
            <a:fillRect/>
          </a:stretch>
        </p:blipFill>
        <p:spPr>
          <a:xfrm>
            <a:off x="3592575" y="1222954"/>
            <a:ext cx="1728581" cy="1149462"/>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121" y="535809"/>
            <a:ext cx="7313016" cy="607993"/>
          </a:xfrm>
        </p:spPr>
        <p:txBody>
          <a:bodyPr>
            <a:normAutofit/>
          </a:bodyPr>
          <a:lstStyle/>
          <a:p>
            <a:r>
              <a:rPr lang="en-US" sz="2800" dirty="0" smtClean="0"/>
              <a:t>One of the original patents for chewing gum</a:t>
            </a:r>
            <a:endParaRPr lang="en-US" sz="2800" dirty="0"/>
          </a:p>
        </p:txBody>
      </p:sp>
      <p:pic>
        <p:nvPicPr>
          <p:cNvPr id="4" name="Picture 3"/>
          <p:cNvPicPr>
            <a:picLocks noChangeAspect="1"/>
          </p:cNvPicPr>
          <p:nvPr/>
        </p:nvPicPr>
        <p:blipFill>
          <a:blip r:embed="rId3"/>
          <a:stretch>
            <a:fillRect/>
          </a:stretch>
        </p:blipFill>
        <p:spPr>
          <a:xfrm>
            <a:off x="2135132" y="1624967"/>
            <a:ext cx="5038845" cy="4499476"/>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Session 2</a:t>
            </a:r>
            <a:endParaRPr lang="en-US" dirty="0"/>
          </a:p>
        </p:txBody>
      </p:sp>
      <p:sp>
        <p:nvSpPr>
          <p:cNvPr id="5" name="Content Placeholder 4"/>
          <p:cNvSpPr>
            <a:spLocks noGrp="1"/>
          </p:cNvSpPr>
          <p:nvPr>
            <p:ph idx="1"/>
          </p:nvPr>
        </p:nvSpPr>
        <p:spPr/>
        <p:txBody>
          <a:bodyPr anchor="ctr">
            <a:noAutofit/>
          </a:bodyPr>
          <a:lstStyle/>
          <a:p>
            <a:pPr>
              <a:buNone/>
            </a:pPr>
            <a:endParaRPr lang="en-US" sz="2000" i="1" dirty="0" smtClean="0"/>
          </a:p>
          <a:p>
            <a:pPr marL="0" indent="0">
              <a:lnSpc>
                <a:spcPct val="120000"/>
              </a:lnSpc>
              <a:spcBef>
                <a:spcPts val="600"/>
              </a:spcBef>
              <a:spcAft>
                <a:spcPts val="600"/>
              </a:spcAft>
              <a:buNone/>
            </a:pPr>
            <a:r>
              <a:rPr lang="en-US" sz="2800" i="1" dirty="0" smtClean="0">
                <a:solidFill>
                  <a:srgbClr val="9EC9DF"/>
                </a:solidFill>
              </a:rPr>
              <a:t>THE PROBLEM:</a:t>
            </a:r>
            <a:br>
              <a:rPr lang="en-US" sz="2800" i="1" dirty="0" smtClean="0">
                <a:solidFill>
                  <a:srgbClr val="9EC9DF"/>
                </a:solidFill>
              </a:rPr>
            </a:br>
            <a:r>
              <a:rPr lang="en-US" sz="2000" i="1" dirty="0" smtClean="0"/>
              <a:t>Something ‘</a:t>
            </a:r>
            <a:r>
              <a:rPr lang="en-US" sz="2000" dirty="0" smtClean="0"/>
              <a:t>bad-tasting and odd-smelling</a:t>
            </a:r>
            <a:r>
              <a:rPr lang="en-US" sz="2000" i="1" dirty="0" smtClean="0"/>
              <a:t>’ has been reported in batches of chewing gum from the Moor Mint Ltd. Company.</a:t>
            </a:r>
            <a:endParaRPr lang="en-US" sz="2000" i="1" baseline="-25000" dirty="0" smtClean="0"/>
          </a:p>
          <a:p>
            <a:pPr>
              <a:spcBef>
                <a:spcPts val="600"/>
              </a:spcBef>
              <a:spcAft>
                <a:spcPts val="600"/>
              </a:spcAft>
            </a:pPr>
            <a:r>
              <a:rPr lang="en-US" sz="2000" dirty="0" smtClean="0"/>
              <a:t>By the end of Session 1 you had learned something about the constituents of chewing gum.</a:t>
            </a:r>
          </a:p>
          <a:p>
            <a:pPr>
              <a:spcBef>
                <a:spcPts val="600"/>
              </a:spcBef>
              <a:spcAft>
                <a:spcPts val="600"/>
              </a:spcAft>
            </a:pPr>
            <a:r>
              <a:rPr lang="en-US" sz="2000" dirty="0" smtClean="0"/>
              <a:t>Your task is now to determine what is likely to be the cause of the ‘bad-taste/smell’ in the batches of Moor Mint gum. </a:t>
            </a:r>
          </a:p>
          <a:p>
            <a:pPr>
              <a:spcBef>
                <a:spcPts val="600"/>
              </a:spcBef>
              <a:spcAft>
                <a:spcPts val="600"/>
              </a:spcAft>
            </a:pPr>
            <a:r>
              <a:rPr lang="en-US" sz="2000" dirty="0" smtClean="0"/>
              <a:t>Examine the extract of a letter from Moor Mint about the gum and decide on possible reasons for the problem.</a:t>
            </a:r>
          </a:p>
          <a:p>
            <a:pPr>
              <a:spcBef>
                <a:spcPts val="600"/>
              </a:spcBef>
              <a:spcAft>
                <a:spcPts val="600"/>
              </a:spcAft>
            </a:pPr>
            <a:r>
              <a:rPr lang="en-US" sz="2000" dirty="0" smtClean="0"/>
              <a:t>Discuss and then list, as many  possible ways of tackling the problem that you can think of.</a:t>
            </a:r>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2</a:t>
            </a:r>
            <a:endParaRPr lang="en-GB" dirty="0"/>
          </a:p>
        </p:txBody>
      </p:sp>
      <p:sp>
        <p:nvSpPr>
          <p:cNvPr id="4" name="Content Placeholder 3"/>
          <p:cNvSpPr>
            <a:spLocks noGrp="1"/>
          </p:cNvSpPr>
          <p:nvPr>
            <p:ph idx="1"/>
          </p:nvPr>
        </p:nvSpPr>
        <p:spPr>
          <a:xfrm>
            <a:off x="457200" y="1600201"/>
            <a:ext cx="8229600" cy="4400550"/>
          </a:xfrm>
        </p:spPr>
        <p:txBody>
          <a:bodyPr anchor="ctr">
            <a:noAutofit/>
          </a:bodyPr>
          <a:lstStyle/>
          <a:p>
            <a:pPr marL="0" indent="0">
              <a:lnSpc>
                <a:spcPct val="120000"/>
              </a:lnSpc>
              <a:spcBef>
                <a:spcPts val="600"/>
              </a:spcBef>
              <a:spcAft>
                <a:spcPts val="600"/>
              </a:spcAft>
              <a:buNone/>
            </a:pPr>
            <a:r>
              <a:rPr lang="en-GB" sz="2400" dirty="0" smtClean="0"/>
              <a:t>Extract of a letter from Moor Mint company:</a:t>
            </a:r>
          </a:p>
          <a:p>
            <a:pPr marL="400050" lvl="1" indent="0">
              <a:spcBef>
                <a:spcPts val="600"/>
              </a:spcBef>
              <a:spcAft>
                <a:spcPts val="600"/>
              </a:spcAft>
              <a:buNone/>
            </a:pPr>
            <a:r>
              <a:rPr lang="en-GB" sz="2000" dirty="0" smtClean="0"/>
              <a:t>“……… </a:t>
            </a:r>
            <a:r>
              <a:rPr lang="en-GB" sz="2000" i="1" dirty="0"/>
              <a:t>and it would appear that the ‘freshness’ of the mint flavour is not as it has been in the past.  Our survey of customer feedback suggests that this problem is localised to one particular batch </a:t>
            </a:r>
            <a:r>
              <a:rPr lang="en-GB" sz="2000" i="1" dirty="0" smtClean="0"/>
              <a:t>C </a:t>
            </a:r>
            <a:r>
              <a:rPr lang="en-GB" sz="2000" i="1" dirty="0"/>
              <a:t>of Moor-Mint.  We have checked our records and we can find no errors in the quantities of flavourings used in the manufacture of batch </a:t>
            </a:r>
            <a:r>
              <a:rPr lang="en-GB" sz="2000" i="1" dirty="0" smtClean="0"/>
              <a:t>C.  </a:t>
            </a:r>
            <a:r>
              <a:rPr lang="en-GB" sz="2000" i="1" dirty="0"/>
              <a:t>However, it is plausible that our flavourings have become contaminated by other chemicals, including one or more of those used in some of our other products.  Unfortunately, we do not have the appropriate expertise to investigate this further, and would appreciate your assistance in this matter</a:t>
            </a:r>
            <a:r>
              <a:rPr lang="en-GB" sz="2000" i="1" dirty="0" smtClean="0"/>
              <a:t>. We enclose data for batch C and a batch P about which we have had no complaints as yet….”</a:t>
            </a:r>
            <a:endParaRPr lang="en-GB" sz="1600" dirty="0"/>
          </a:p>
        </p:txBody>
      </p:sp>
    </p:spTree>
    <p:extLst>
      <p:ext uri="{BB962C8B-B14F-4D97-AF65-F5344CB8AC3E}">
        <p14:creationId xmlns:p14="http://schemas.microsoft.com/office/powerpoint/2010/main" val="771300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lstStyle/>
          <a:p>
            <a:pPr>
              <a:buNone/>
            </a:pPr>
            <a:r>
              <a:rPr lang="en-US" dirty="0" smtClean="0"/>
              <a:t>	“I'd give a lot of dough. If only I could know. The answer to my question. Is it yes or is it no. Does your chewing gum lose its </a:t>
            </a:r>
            <a:r>
              <a:rPr lang="en-US" dirty="0" err="1" smtClean="0"/>
              <a:t>flavour</a:t>
            </a:r>
            <a:r>
              <a:rPr lang="en-US" dirty="0" smtClean="0"/>
              <a:t> on the bedpost overnight ...</a:t>
            </a:r>
            <a:r>
              <a:rPr lang="en-US" b="1" dirty="0" smtClean="0"/>
              <a:t>”</a:t>
            </a:r>
          </a:p>
          <a:p>
            <a:pPr>
              <a:buNone/>
            </a:pPr>
            <a:r>
              <a:rPr lang="en-US" sz="2000" dirty="0" smtClean="0"/>
              <a:t>								</a:t>
            </a:r>
          </a:p>
          <a:p>
            <a:pPr>
              <a:buNone/>
            </a:pPr>
            <a:r>
              <a:rPr lang="en-US" sz="2000" dirty="0" smtClean="0"/>
              <a:t>Lyrics by Marty Bloom, Ernest </a:t>
            </a:r>
            <a:r>
              <a:rPr lang="en-US" sz="2000" dirty="0" err="1" smtClean="0"/>
              <a:t>Breur</a:t>
            </a:r>
            <a:r>
              <a:rPr lang="en-US" sz="2000" dirty="0" smtClean="0"/>
              <a:t>, Billy Rose</a:t>
            </a:r>
            <a:endParaRPr lang="en-US" sz="2000"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1780401"/>
            <a:ext cx="8229600" cy="4337535"/>
          </a:xfrm>
        </p:spPr>
        <p:txBody>
          <a:bodyPr anchor="ctr">
            <a:noAutofit/>
          </a:bodyPr>
          <a:lstStyle/>
          <a:p>
            <a:pPr marL="0" indent="0">
              <a:spcBef>
                <a:spcPts val="600"/>
              </a:spcBef>
              <a:spcAft>
                <a:spcPts val="600"/>
              </a:spcAft>
              <a:buNone/>
            </a:pPr>
            <a:r>
              <a:rPr lang="en-US" sz="2000" dirty="0" smtClean="0"/>
              <a:t>Students who have completed the background reading and participated in Session 1 will typically suggest:</a:t>
            </a:r>
          </a:p>
          <a:p>
            <a:pPr>
              <a:spcBef>
                <a:spcPts val="600"/>
              </a:spcBef>
              <a:spcAft>
                <a:spcPts val="600"/>
              </a:spcAft>
            </a:pPr>
            <a:r>
              <a:rPr lang="en-US" sz="1800" dirty="0" smtClean="0"/>
              <a:t>Form a taste/smell panel to assess the bad batches. They should therefore be encouraged to research best practice for such panels. Numbers of participants, controls, placebos etc., all need to be documented and a Standard Operating Procedure produced. </a:t>
            </a:r>
          </a:p>
          <a:p>
            <a:pPr>
              <a:spcBef>
                <a:spcPts val="600"/>
              </a:spcBef>
              <a:spcAft>
                <a:spcPts val="600"/>
              </a:spcAft>
            </a:pPr>
            <a:r>
              <a:rPr lang="en-US" sz="1800" dirty="0" smtClean="0"/>
              <a:t>They should have available on request and be able to précis, “Guidelines for Selection and Training of Sensory Panel Members" (ASTM Special Technical Publication 758) available from </a:t>
            </a:r>
            <a:r>
              <a:rPr lang="en-US" sz="1800" dirty="0" err="1" smtClean="0"/>
              <a:t>www.astm.org</a:t>
            </a:r>
            <a:r>
              <a:rPr lang="en-US" sz="1800" dirty="0" smtClean="0"/>
              <a:t>/DIGITAL_LIBRARY/ (accessed 26.11.11). </a:t>
            </a:r>
          </a:p>
          <a:p>
            <a:r>
              <a:rPr lang="en-US" sz="1800" dirty="0"/>
              <a:t>Another useful source is ‘Sensory Panel Evaluation’ by Mason &amp; Nottingham, available at </a:t>
            </a:r>
            <a:r>
              <a:rPr lang="en-US" sz="1800" dirty="0" err="1"/>
              <a:t>www.scribd.com</a:t>
            </a:r>
            <a:r>
              <a:rPr lang="en-US" sz="1800" dirty="0"/>
              <a:t> (accessed 27.11.11).</a:t>
            </a:r>
          </a:p>
          <a:p>
            <a:r>
              <a:rPr lang="en-US" sz="1800" dirty="0" smtClean="0"/>
              <a:t>Conduct chemical analyses. </a:t>
            </a:r>
          </a:p>
          <a:p>
            <a:r>
              <a:rPr lang="en-US" sz="1800" dirty="0" smtClean="0"/>
              <a:t>Conduct microbiological analyses. </a:t>
            </a:r>
          </a:p>
          <a:p>
            <a:pPr>
              <a:spcBef>
                <a:spcPts val="600"/>
              </a:spcBef>
              <a:spcAft>
                <a:spcPts val="600"/>
              </a:spcAft>
            </a:pPr>
            <a:endParaRPr lang="en-US" sz="1800" dirty="0" smtClean="0"/>
          </a:p>
        </p:txBody>
      </p:sp>
      <p:sp>
        <p:nvSpPr>
          <p:cNvPr id="10" name="Rectangle 9"/>
          <p:cNvSpPr/>
          <p:nvPr/>
        </p:nvSpPr>
        <p:spPr>
          <a:xfrm>
            <a:off x="5106517" y="6211669"/>
            <a:ext cx="4572000" cy="369332"/>
          </a:xfrm>
          <a:prstGeom prst="rect">
            <a:avLst/>
          </a:prstGeom>
        </p:spPr>
        <p:txBody>
          <a:bodyPr>
            <a:spAutoFit/>
          </a:bodyPr>
          <a:lstStyle/>
          <a:p>
            <a:endParaRPr lang="en-US" dirty="0">
              <a:solidFill>
                <a:prstClr val="black"/>
              </a:solidFill>
            </a:endParaRPr>
          </a:p>
        </p:txBody>
      </p:sp>
      <p:sp>
        <p:nvSpPr>
          <p:cNvPr id="5" name="Title 4"/>
          <p:cNvSpPr>
            <a:spLocks noGrp="1"/>
          </p:cNvSpPr>
          <p:nvPr>
            <p:ph type="title"/>
          </p:nvPr>
        </p:nvSpPr>
        <p:spPr/>
        <p:txBody>
          <a:bodyPr/>
          <a:lstStyle/>
          <a:p>
            <a:r>
              <a:rPr lang="en-US" dirty="0" smtClean="0"/>
              <a:t>Session 2 T</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rmAutofit/>
          </a:bodyPr>
          <a:lstStyle/>
          <a:p>
            <a:pPr marL="342000">
              <a:lnSpc>
                <a:spcPct val="110000"/>
              </a:lnSpc>
              <a:spcBef>
                <a:spcPts val="600"/>
              </a:spcBef>
              <a:spcAft>
                <a:spcPts val="600"/>
              </a:spcAft>
            </a:pPr>
            <a:r>
              <a:rPr lang="en-US" sz="2000" dirty="0" smtClean="0"/>
              <a:t>Compile a detailed list of the ingredients used in chewing gum manufacture, including the concentrations, amounts or proportions used, where possible.</a:t>
            </a:r>
          </a:p>
          <a:p>
            <a:pPr marL="342000">
              <a:lnSpc>
                <a:spcPct val="110000"/>
              </a:lnSpc>
              <a:spcBef>
                <a:spcPts val="600"/>
              </a:spcBef>
              <a:spcAft>
                <a:spcPts val="600"/>
              </a:spcAft>
            </a:pPr>
            <a:r>
              <a:rPr lang="en-US" sz="2000" dirty="0" smtClean="0"/>
              <a:t>Using </a:t>
            </a:r>
            <a:r>
              <a:rPr lang="en-US" sz="2000" dirty="0" err="1" smtClean="0"/>
              <a:t>ChemSketch</a:t>
            </a:r>
            <a:r>
              <a:rPr lang="en-US" sz="2000" dirty="0" smtClean="0"/>
              <a:t> or similar software, draw the structures  of some of these chemicals and where possible, generate their names, relative molecular masses and any other information you think might be pertinent.</a:t>
            </a:r>
          </a:p>
          <a:p>
            <a:pPr marL="342000">
              <a:lnSpc>
                <a:spcPct val="110000"/>
              </a:lnSpc>
              <a:spcBef>
                <a:spcPts val="600"/>
              </a:spcBef>
              <a:spcAft>
                <a:spcPts val="600"/>
              </a:spcAft>
            </a:pPr>
            <a:r>
              <a:rPr lang="en-US" sz="2000" dirty="0" smtClean="0"/>
              <a:t> Assemble an Excel spreadsheet of all this information (remember to keep a copy). </a:t>
            </a:r>
          </a:p>
          <a:p>
            <a:pPr marL="742050" lvl="1">
              <a:lnSpc>
                <a:spcPct val="110000"/>
              </a:lnSpc>
              <a:spcBef>
                <a:spcPts val="600"/>
              </a:spcBef>
              <a:spcAft>
                <a:spcPts val="600"/>
              </a:spcAft>
            </a:pPr>
            <a:r>
              <a:rPr lang="en-US" sz="1600" i="1" dirty="0" smtClean="0"/>
              <a:t>Hint: For drawings of polymers such as </a:t>
            </a:r>
            <a:r>
              <a:rPr lang="en-US" sz="1600" i="1" dirty="0" err="1" smtClean="0"/>
              <a:t>polyvinylacetate</a:t>
            </a:r>
            <a:r>
              <a:rPr lang="en-US" sz="1600" i="1" dirty="0" smtClean="0"/>
              <a:t>, draw monomers to at most, </a:t>
            </a:r>
            <a:r>
              <a:rPr lang="en-US" sz="1600" i="1" dirty="0" err="1" smtClean="0"/>
              <a:t>nonamers</a:t>
            </a:r>
            <a:r>
              <a:rPr lang="en-US" sz="1600" i="1" dirty="0" smtClean="0"/>
              <a:t>. Some further guidance on polymer chemistry will be given later.</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80160"/>
            <a:ext cx="8229600" cy="4846003"/>
          </a:xfrm>
        </p:spPr>
        <p:txBody>
          <a:bodyPr>
            <a:noAutofit/>
          </a:bodyPr>
          <a:lstStyle/>
          <a:p>
            <a:pPr marL="0" indent="0">
              <a:spcBef>
                <a:spcPts val="600"/>
              </a:spcBef>
              <a:spcAft>
                <a:spcPts val="600"/>
              </a:spcAft>
              <a:buNone/>
            </a:pPr>
            <a:r>
              <a:rPr lang="en-US" sz="2400" dirty="0" smtClean="0"/>
              <a:t>The following are some of the major ingredients:</a:t>
            </a:r>
            <a:r>
              <a:rPr lang="en-US" sz="1400" i="1" dirty="0" smtClean="0"/>
              <a:t>(students are to draw structures of  as many discrete chemicals as possible)</a:t>
            </a:r>
          </a:p>
          <a:p>
            <a:pPr>
              <a:spcBef>
                <a:spcPts val="600"/>
              </a:spcBef>
              <a:spcAft>
                <a:spcPts val="600"/>
              </a:spcAft>
            </a:pPr>
            <a:r>
              <a:rPr lang="en-US" sz="2000" dirty="0" smtClean="0">
                <a:solidFill>
                  <a:srgbClr val="9EC9DF"/>
                </a:solidFill>
              </a:rPr>
              <a:t>Base gum: e.g.</a:t>
            </a:r>
            <a:r>
              <a:rPr lang="en-US" sz="2000" dirty="0" smtClean="0">
                <a:solidFill>
                  <a:schemeClr val="tx1"/>
                </a:solidFill>
              </a:rPr>
              <a:t> </a:t>
            </a:r>
            <a:r>
              <a:rPr lang="en-US" sz="2000" dirty="0" smtClean="0"/>
              <a:t>polyvinyl acetate. </a:t>
            </a:r>
            <a:r>
              <a:rPr lang="en-US" sz="1200" i="1" dirty="0" smtClean="0"/>
              <a:t>(Students should draw vinyl acetate and try to draw say, </a:t>
            </a:r>
            <a:r>
              <a:rPr lang="en-US" sz="1200" i="1" dirty="0" err="1" smtClean="0"/>
              <a:t>heptamers</a:t>
            </a:r>
            <a:r>
              <a:rPr lang="en-US" sz="1200" i="1" dirty="0" smtClean="0"/>
              <a:t> to </a:t>
            </a:r>
            <a:r>
              <a:rPr lang="en-US" sz="1200" i="1" dirty="0" err="1" smtClean="0"/>
              <a:t>nonamers</a:t>
            </a:r>
            <a:r>
              <a:rPr lang="en-US" sz="1200" i="1" dirty="0"/>
              <a:t>,</a:t>
            </a:r>
            <a:r>
              <a:rPr lang="en-US" sz="1200" i="1" dirty="0" smtClean="0"/>
              <a:t> n=7-9.In practice </a:t>
            </a:r>
            <a:r>
              <a:rPr lang="el-GR" sz="1200" i="1" dirty="0" smtClean="0"/>
              <a:t>ω</a:t>
            </a:r>
            <a:r>
              <a:rPr lang="en-GB" sz="1200" i="1" dirty="0" smtClean="0"/>
              <a:t>-chain end is often H, whereas </a:t>
            </a:r>
            <a:r>
              <a:rPr lang="el-GR" sz="1200" i="1" dirty="0" smtClean="0"/>
              <a:t>α</a:t>
            </a:r>
            <a:r>
              <a:rPr lang="en-GB" sz="1200" i="1" dirty="0" smtClean="0"/>
              <a:t>-chain end can vary; </a:t>
            </a:r>
            <a:r>
              <a:rPr lang="en-GB" sz="1200" i="1" dirty="0" err="1" smtClean="0"/>
              <a:t>isopropylol</a:t>
            </a:r>
            <a:r>
              <a:rPr lang="en-GB" sz="1200" i="1" dirty="0" smtClean="0"/>
              <a:t> will be used as </a:t>
            </a:r>
            <a:r>
              <a:rPr lang="el-GR" sz="1200" i="1" dirty="0"/>
              <a:t>α</a:t>
            </a:r>
            <a:r>
              <a:rPr lang="en-GB" sz="1200" i="1" dirty="0"/>
              <a:t>-chain end </a:t>
            </a:r>
            <a:r>
              <a:rPr lang="en-GB" sz="1200" i="1" dirty="0" smtClean="0"/>
              <a:t>in later data. Ac=acetate).</a:t>
            </a:r>
            <a:endParaRPr lang="en-US" sz="1200" i="1" dirty="0" smtClean="0"/>
          </a:p>
          <a:p>
            <a:pPr>
              <a:spcBef>
                <a:spcPts val="600"/>
              </a:spcBef>
              <a:spcAft>
                <a:spcPts val="600"/>
              </a:spcAft>
            </a:pPr>
            <a:endParaRPr lang="en-US" sz="1200" i="1" dirty="0" smtClean="0"/>
          </a:p>
          <a:p>
            <a:pPr indent="-342000">
              <a:spcBef>
                <a:spcPts val="600"/>
              </a:spcBef>
              <a:spcAft>
                <a:spcPts val="600"/>
              </a:spcAft>
            </a:pPr>
            <a:endParaRPr lang="en-US" sz="2000" dirty="0" smtClean="0">
              <a:solidFill>
                <a:srgbClr val="FF0000"/>
              </a:solidFill>
            </a:endParaRPr>
          </a:p>
          <a:p>
            <a:pPr indent="-342000">
              <a:spcBef>
                <a:spcPts val="600"/>
              </a:spcBef>
              <a:spcAft>
                <a:spcPts val="600"/>
              </a:spcAft>
            </a:pPr>
            <a:endParaRPr lang="en-US" sz="2000" dirty="0" smtClean="0">
              <a:solidFill>
                <a:srgbClr val="FF0000"/>
              </a:solidFill>
            </a:endParaRPr>
          </a:p>
          <a:p>
            <a:pPr indent="-342000">
              <a:spcBef>
                <a:spcPts val="600"/>
              </a:spcBef>
              <a:spcAft>
                <a:spcPts val="600"/>
              </a:spcAft>
            </a:pPr>
            <a:r>
              <a:rPr lang="en-US" sz="2000" dirty="0" smtClean="0">
                <a:solidFill>
                  <a:srgbClr val="9EC9DF"/>
                </a:solidFill>
              </a:rPr>
              <a:t>Sweeteners: </a:t>
            </a:r>
            <a:r>
              <a:rPr lang="en-US" sz="2000" dirty="0" smtClean="0"/>
              <a:t>CANE and BEET SUGAR, CORN SYRUP, DEXTROSE, MALTITOL, SORBITOL, XYLITOL, SUCRALOSE, ASPARTAME, ACESULFAME K . </a:t>
            </a:r>
          </a:p>
          <a:p>
            <a:pPr>
              <a:spcBef>
                <a:spcPts val="600"/>
              </a:spcBef>
              <a:spcAft>
                <a:spcPts val="600"/>
              </a:spcAft>
            </a:pPr>
            <a:r>
              <a:rPr lang="en-US" sz="2000" dirty="0" smtClean="0">
                <a:solidFill>
                  <a:srgbClr val="9EC9DF"/>
                </a:solidFill>
              </a:rPr>
              <a:t>Softeners and bulking agents: </a:t>
            </a:r>
            <a:r>
              <a:rPr lang="en-US" sz="2000" dirty="0" smtClean="0"/>
              <a:t>GLYCERINE, VEGETABLE OILS, MANNITOL, SORBITOL. </a:t>
            </a:r>
          </a:p>
          <a:p>
            <a:pPr>
              <a:spcBef>
                <a:spcPts val="600"/>
              </a:spcBef>
              <a:spcAft>
                <a:spcPts val="600"/>
              </a:spcAft>
            </a:pPr>
            <a:r>
              <a:rPr lang="en-US" sz="2000" dirty="0" smtClean="0">
                <a:solidFill>
                  <a:srgbClr val="9EC9DF"/>
                </a:solidFill>
              </a:rPr>
              <a:t>Antioxidants:</a:t>
            </a:r>
            <a:r>
              <a:rPr lang="en-US" sz="2000" dirty="0" smtClean="0">
                <a:solidFill>
                  <a:srgbClr val="FF0000"/>
                </a:solidFill>
              </a:rPr>
              <a:t> </a:t>
            </a:r>
            <a:r>
              <a:rPr lang="en-US" sz="2000" dirty="0" smtClean="0"/>
              <a:t>BHT (2,6-bis(1,1-dimethylethyl)-4-methylphenol)</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359" y="2706623"/>
            <a:ext cx="2992391" cy="1262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p:txBody>
          <a:bodyPr/>
          <a:lstStyle/>
          <a:p>
            <a:r>
              <a:rPr lang="en-US" dirty="0" smtClean="0"/>
              <a:t>Session 2 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spcBef>
                <a:spcPts val="600"/>
              </a:spcBef>
              <a:spcAft>
                <a:spcPts val="600"/>
              </a:spcAft>
            </a:pPr>
            <a:r>
              <a:rPr lang="en-US" sz="2000" dirty="0" err="1" smtClean="0">
                <a:solidFill>
                  <a:srgbClr val="9EC9DF"/>
                </a:solidFill>
              </a:rPr>
              <a:t>Flavourings</a:t>
            </a:r>
            <a:r>
              <a:rPr lang="en-US" sz="2000" dirty="0" smtClean="0">
                <a:solidFill>
                  <a:srgbClr val="FF0000"/>
                </a:solidFill>
              </a:rPr>
              <a:t>: </a:t>
            </a:r>
            <a:br>
              <a:rPr lang="en-US" sz="2000" dirty="0" smtClean="0">
                <a:solidFill>
                  <a:srgbClr val="FF0000"/>
                </a:solidFill>
              </a:rPr>
            </a:br>
            <a:r>
              <a:rPr lang="en-US" sz="2000" dirty="0" smtClean="0"/>
              <a:t>LESS THAN 2% OF: NATURAL AND ARTIFICIAL FLAVOURS. Main one is mint. This includes Spearmint and Peppermint oils obtained by steam distillation of the plants. A variety of fruit and spice essences are used. Students should draw the main </a:t>
            </a:r>
            <a:r>
              <a:rPr lang="en-US" sz="2000" dirty="0" err="1" smtClean="0"/>
              <a:t>terpenoids</a:t>
            </a:r>
            <a:r>
              <a:rPr lang="en-US" sz="2000" dirty="0" smtClean="0"/>
              <a:t> in mint oils (e.g. </a:t>
            </a:r>
            <a:r>
              <a:rPr lang="en-US" sz="2000" dirty="0" err="1" smtClean="0"/>
              <a:t>carvone</a:t>
            </a:r>
            <a:r>
              <a:rPr lang="en-US" sz="2000" dirty="0" smtClean="0"/>
              <a:t> </a:t>
            </a:r>
            <a:r>
              <a:rPr lang="en-US" sz="2000" dirty="0" err="1" smtClean="0"/>
              <a:t>etc</a:t>
            </a:r>
            <a:r>
              <a:rPr lang="en-US" sz="2000" dirty="0" smtClean="0"/>
              <a:t>).</a:t>
            </a:r>
          </a:p>
          <a:p>
            <a:r>
              <a:rPr lang="en-US" sz="2000" dirty="0" err="1" smtClean="0">
                <a:solidFill>
                  <a:srgbClr val="9EC9DF"/>
                </a:solidFill>
              </a:rPr>
              <a:t>Colourings</a:t>
            </a:r>
            <a:r>
              <a:rPr lang="en-US" sz="2000" dirty="0" smtClean="0">
                <a:solidFill>
                  <a:srgbClr val="9EC9DF"/>
                </a:solidFill>
              </a:rPr>
              <a:t>:</a:t>
            </a:r>
            <a:r>
              <a:rPr lang="en-US" sz="2000" dirty="0" smtClean="0">
                <a:solidFill>
                  <a:srgbClr val="FF0000"/>
                </a:solidFill>
              </a:rPr>
              <a:t> </a:t>
            </a:r>
            <a:br>
              <a:rPr lang="en-US" sz="2000" dirty="0" smtClean="0">
                <a:solidFill>
                  <a:srgbClr val="FF0000"/>
                </a:solidFill>
              </a:rPr>
            </a:br>
            <a:r>
              <a:rPr lang="en-US" sz="2000" dirty="0" smtClean="0"/>
              <a:t>YELLOW 5 LAKE, BLUE 1 LAKE, BETA-CAROTENE, RED 40 LAKE, CARAMEL. </a:t>
            </a:r>
          </a:p>
          <a:p>
            <a:r>
              <a:rPr lang="en-US" sz="2000" dirty="0" smtClean="0">
                <a:solidFill>
                  <a:srgbClr val="9EC9DF"/>
                </a:solidFill>
              </a:rPr>
              <a:t>Emulsifiers:</a:t>
            </a:r>
            <a:r>
              <a:rPr lang="en-US" sz="2000" dirty="0" smtClean="0">
                <a:solidFill>
                  <a:srgbClr val="FF0000"/>
                </a:solidFill>
              </a:rPr>
              <a:t> </a:t>
            </a:r>
            <a:br>
              <a:rPr lang="en-US" sz="2000" dirty="0" smtClean="0">
                <a:solidFill>
                  <a:srgbClr val="FF0000"/>
                </a:solidFill>
              </a:rPr>
            </a:br>
            <a:r>
              <a:rPr lang="en-US" sz="2000" dirty="0" smtClean="0"/>
              <a:t>SOY LECITHIN</a:t>
            </a:r>
          </a:p>
          <a:p>
            <a:r>
              <a:rPr lang="en-US" sz="2000" dirty="0">
                <a:solidFill>
                  <a:srgbClr val="9EC9DF"/>
                </a:solidFill>
              </a:rPr>
              <a:t>Others: </a:t>
            </a:r>
            <a:r>
              <a:rPr lang="en-US" sz="2000" dirty="0" smtClean="0"/>
              <a:t>GLYCEROL</a:t>
            </a:r>
            <a:r>
              <a:rPr lang="en-US" sz="2000" dirty="0"/>
              <a:t>, CARNAUBA WAX, GUM ARABIC,  PHENYLALANINE, CITRIC ACID, MALIC ACID </a:t>
            </a:r>
          </a:p>
        </p:txBody>
      </p:sp>
      <p:sp>
        <p:nvSpPr>
          <p:cNvPr id="4" name="Title 3"/>
          <p:cNvSpPr>
            <a:spLocks noGrp="1"/>
          </p:cNvSpPr>
          <p:nvPr>
            <p:ph type="title"/>
          </p:nvPr>
        </p:nvSpPr>
        <p:spPr/>
        <p:txBody>
          <a:bodyPr/>
          <a:lstStyle/>
          <a:p>
            <a:r>
              <a:rPr lang="en-US" dirty="0" smtClean="0"/>
              <a:t>Session 2 T</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Session 2</a:t>
            </a:r>
            <a:endParaRPr lang="en-US" dirty="0"/>
          </a:p>
        </p:txBody>
      </p:sp>
      <p:sp>
        <p:nvSpPr>
          <p:cNvPr id="3" name="Content Placeholder 2"/>
          <p:cNvSpPr>
            <a:spLocks noGrp="1"/>
          </p:cNvSpPr>
          <p:nvPr>
            <p:ph idx="1"/>
          </p:nvPr>
        </p:nvSpPr>
        <p:spPr/>
        <p:txBody>
          <a:bodyPr>
            <a:noAutofit/>
          </a:bodyPr>
          <a:lstStyle/>
          <a:p>
            <a:pPr marL="0" indent="0">
              <a:spcBef>
                <a:spcPts val="600"/>
              </a:spcBef>
              <a:spcAft>
                <a:spcPts val="600"/>
              </a:spcAft>
              <a:buNone/>
            </a:pPr>
            <a:r>
              <a:rPr lang="en-US" sz="2400" dirty="0" smtClean="0"/>
              <a:t>A typical chewing gum composition</a:t>
            </a:r>
            <a:r>
              <a:rPr lang="en-US" sz="2400" baseline="30000" dirty="0" smtClean="0"/>
              <a:t>1</a:t>
            </a:r>
            <a:r>
              <a:rPr lang="en-US" sz="2400" dirty="0" smtClean="0"/>
              <a:t> is approximately : </a:t>
            </a:r>
          </a:p>
          <a:p>
            <a:pPr marL="0" indent="0">
              <a:spcBef>
                <a:spcPts val="600"/>
              </a:spcBef>
              <a:spcAft>
                <a:spcPts val="600"/>
              </a:spcAft>
              <a:buNone/>
            </a:pPr>
            <a:endParaRPr lang="en-US" sz="2400" dirty="0" smtClean="0"/>
          </a:p>
          <a:p>
            <a:pPr marL="800100" lvl="2" indent="0">
              <a:spcBef>
                <a:spcPts val="600"/>
              </a:spcBef>
              <a:spcAft>
                <a:spcPts val="600"/>
              </a:spcAft>
              <a:buNone/>
            </a:pPr>
            <a:r>
              <a:rPr lang="en-US" dirty="0" smtClean="0"/>
              <a:t>Gum Base: 	20-25%  </a:t>
            </a:r>
          </a:p>
          <a:p>
            <a:pPr marL="800100" lvl="2" indent="0">
              <a:spcBef>
                <a:spcPts val="600"/>
              </a:spcBef>
              <a:spcAft>
                <a:spcPts val="600"/>
              </a:spcAft>
              <a:buNone/>
            </a:pPr>
            <a:r>
              <a:rPr lang="en-US" dirty="0" smtClean="0"/>
              <a:t>Sugar: 			55-65%</a:t>
            </a:r>
          </a:p>
          <a:p>
            <a:pPr marL="800100" lvl="2" indent="0">
              <a:spcBef>
                <a:spcPts val="600"/>
              </a:spcBef>
              <a:spcAft>
                <a:spcPts val="600"/>
              </a:spcAft>
              <a:buNone/>
            </a:pPr>
            <a:r>
              <a:rPr lang="en-US" dirty="0" smtClean="0"/>
              <a:t>Corn Syrup: 	15-20% </a:t>
            </a:r>
          </a:p>
          <a:p>
            <a:pPr marL="800100" lvl="2" indent="0">
              <a:spcBef>
                <a:spcPts val="600"/>
              </a:spcBef>
              <a:spcAft>
                <a:spcPts val="600"/>
              </a:spcAft>
              <a:buNone/>
            </a:pPr>
            <a:r>
              <a:rPr lang="en-US" dirty="0" smtClean="0"/>
              <a:t>Lecithin: 		0-0.8% </a:t>
            </a:r>
          </a:p>
          <a:p>
            <a:pPr marL="800100" lvl="2" indent="0">
              <a:spcBef>
                <a:spcPts val="600"/>
              </a:spcBef>
              <a:spcAft>
                <a:spcPts val="600"/>
              </a:spcAft>
              <a:buNone/>
            </a:pPr>
            <a:r>
              <a:rPr lang="en-US" dirty="0" err="1" smtClean="0"/>
              <a:t>Flavour</a:t>
            </a:r>
            <a:r>
              <a:rPr lang="en-US" dirty="0" smtClean="0"/>
              <a:t>: 		0.3-2.0%</a:t>
            </a:r>
          </a:p>
          <a:p>
            <a:pPr marL="400050" lvl="1" indent="0">
              <a:spcBef>
                <a:spcPts val="600"/>
              </a:spcBef>
              <a:spcAft>
                <a:spcPts val="600"/>
              </a:spcAft>
              <a:buNone/>
            </a:pPr>
            <a:endParaRPr lang="en-US" sz="2400" dirty="0" smtClean="0"/>
          </a:p>
          <a:p>
            <a:pPr marL="0" indent="0">
              <a:spcBef>
                <a:spcPts val="600"/>
              </a:spcBef>
              <a:spcAft>
                <a:spcPts val="600"/>
              </a:spcAft>
              <a:buNone/>
            </a:pPr>
            <a:r>
              <a:rPr lang="en-US" sz="1600" baseline="30000" dirty="0" smtClean="0"/>
              <a:t>1</a:t>
            </a:r>
            <a:r>
              <a:rPr lang="en-US" sz="1600" dirty="0" smtClean="0"/>
              <a:t>http://</a:t>
            </a:r>
            <a:r>
              <a:rPr lang="en-US" sz="1600" dirty="0" err="1" smtClean="0"/>
              <a:t>www.patents.com</a:t>
            </a:r>
            <a:r>
              <a:rPr lang="en-US" sz="1600" dirty="0" smtClean="0"/>
              <a:t>/us-4479969.html</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marL="0" indent="0">
              <a:spcBef>
                <a:spcPts val="600"/>
              </a:spcBef>
              <a:spcAft>
                <a:spcPts val="600"/>
              </a:spcAft>
              <a:buNone/>
            </a:pPr>
            <a:r>
              <a:rPr lang="en-US" sz="2400" dirty="0" smtClean="0"/>
              <a:t>You are provided with the following findings of a taste panel on batches P and C of Moor Mint chewing gum:</a:t>
            </a:r>
          </a:p>
          <a:p>
            <a:pPr marL="728100">
              <a:spcBef>
                <a:spcPts val="600"/>
              </a:spcBef>
              <a:spcAft>
                <a:spcPts val="600"/>
              </a:spcAft>
              <a:buFont typeface="+mj-lt"/>
              <a:buAutoNum type="arabicPeriod"/>
            </a:pPr>
            <a:r>
              <a:rPr lang="en-US" sz="2000" dirty="0" smtClean="0"/>
              <a:t>A Difference-From-Control (sometimes called Degree-Of-Difference) test was conducted by 42 trained panelists who were presented with an identified control sample plus two test samples of gum. </a:t>
            </a:r>
          </a:p>
          <a:p>
            <a:pPr marL="728100">
              <a:spcBef>
                <a:spcPts val="600"/>
              </a:spcBef>
              <a:spcAft>
                <a:spcPts val="600"/>
              </a:spcAft>
              <a:buFont typeface="+mj-lt"/>
              <a:buAutoNum type="arabicPeriod"/>
            </a:pPr>
            <a:r>
              <a:rPr lang="en-US" sz="2000" dirty="0"/>
              <a:t>The panelists were asked to rate the size of difference between each test sample and the identified control but were also told that some of the test samples might be the same as the control sample. (This</a:t>
            </a:r>
            <a:r>
              <a:rPr lang="en-US" sz="2000" dirty="0" smtClean="0"/>
              <a:t> called a blind control and was </a:t>
            </a:r>
            <a:r>
              <a:rPr lang="en-US" sz="2000" dirty="0"/>
              <a:t>designed  to allow for any placebo effect).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marL="0" indent="0">
              <a:spcBef>
                <a:spcPts val="600"/>
              </a:spcBef>
              <a:spcAft>
                <a:spcPts val="600"/>
              </a:spcAft>
              <a:buNone/>
            </a:pPr>
            <a:r>
              <a:rPr lang="en-US" sz="2000" dirty="0" smtClean="0"/>
              <a:t>Taste panel findings continued …</a:t>
            </a:r>
          </a:p>
          <a:p>
            <a:pPr marL="0" indent="0">
              <a:spcBef>
                <a:spcPts val="600"/>
              </a:spcBef>
              <a:spcAft>
                <a:spcPts val="600"/>
              </a:spcAft>
              <a:buNone/>
            </a:pPr>
            <a:endParaRPr lang="en-US" sz="2000" dirty="0" smtClean="0"/>
          </a:p>
          <a:p>
            <a:pPr marL="728100">
              <a:spcBef>
                <a:spcPts val="600"/>
              </a:spcBef>
              <a:spcAft>
                <a:spcPts val="600"/>
              </a:spcAft>
              <a:buFont typeface="+mj-lt"/>
              <a:buAutoNum type="arabicPeriod" startAt="3"/>
            </a:pPr>
            <a:r>
              <a:rPr lang="en-US" sz="2000" dirty="0" smtClean="0"/>
              <a:t>All panelists were familiar with the test and scale and all samples were prepared in the same way and each labeled with a 3 digit random blinding code (e.g. 429)and these were served simultaneously on plain white plates in a controlled temperature and climate environment at the gum factory. </a:t>
            </a:r>
          </a:p>
          <a:p>
            <a:pPr marL="728100">
              <a:spcBef>
                <a:spcPts val="600"/>
              </a:spcBef>
              <a:spcAft>
                <a:spcPts val="600"/>
              </a:spcAft>
              <a:buFont typeface="+mj-lt"/>
              <a:buAutoNum type="arabicPeriod" startAt="3"/>
            </a:pPr>
            <a:r>
              <a:rPr lang="en-US" sz="2000" dirty="0" smtClean="0"/>
              <a:t>Half the panelists assessed the identified control  versus the blind control  followed by identified control versus test samples and half </a:t>
            </a:r>
            <a:r>
              <a:rPr lang="en-US" sz="2000" i="1" dirty="0" smtClean="0"/>
              <a:t>vice versa</a:t>
            </a:r>
            <a:r>
              <a:rPr lang="en-US" sz="2000" dirty="0" smtClean="0"/>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Example of instructions given to taste (sensory) panel:</a:t>
            </a:r>
          </a:p>
          <a:p>
            <a:pPr>
              <a:buNone/>
            </a:pPr>
            <a:endParaRPr lang="en-US" b="1" dirty="0" smtClean="0"/>
          </a:p>
          <a:p>
            <a:pPr algn="ctr">
              <a:buNone/>
            </a:pPr>
            <a:r>
              <a:rPr lang="en-US" b="1" dirty="0" smtClean="0"/>
              <a:t>DIFFERENCE –FROM-CONTROL TEST</a:t>
            </a:r>
          </a:p>
          <a:p>
            <a:pPr>
              <a:buNone/>
            </a:pPr>
            <a:r>
              <a:rPr lang="en-US" b="1" dirty="0" smtClean="0"/>
              <a:t>Name:</a:t>
            </a:r>
            <a:r>
              <a:rPr lang="en-US" dirty="0" smtClean="0"/>
              <a:t>			</a:t>
            </a:r>
            <a:r>
              <a:rPr lang="en-US" b="1" dirty="0" smtClean="0"/>
              <a:t>Date:</a:t>
            </a:r>
            <a:r>
              <a:rPr lang="en-US" dirty="0" smtClean="0"/>
              <a:t>			</a:t>
            </a:r>
            <a:r>
              <a:rPr lang="en-US" b="1" dirty="0" smtClean="0"/>
              <a:t>Time:</a:t>
            </a:r>
          </a:p>
          <a:p>
            <a:pPr>
              <a:buNone/>
            </a:pPr>
            <a:endParaRPr lang="en-US" b="1" dirty="0" smtClean="0"/>
          </a:p>
          <a:p>
            <a:pPr>
              <a:buNone/>
            </a:pPr>
            <a:r>
              <a:rPr lang="en-US" b="1" dirty="0" smtClean="0"/>
              <a:t>Product:</a:t>
            </a:r>
            <a:r>
              <a:rPr lang="en-US" dirty="0" smtClean="0"/>
              <a:t> Chewing Gum</a:t>
            </a:r>
          </a:p>
          <a:p>
            <a:pPr>
              <a:buNone/>
            </a:pPr>
            <a:r>
              <a:rPr lang="en-US" dirty="0" smtClean="0"/>
              <a:t>	Assess the sample marked “control” first. Assess sample 429 and score the overall sensory difference between the two samples using the following scale: </a:t>
            </a:r>
          </a:p>
          <a:p>
            <a:pPr>
              <a:buNone/>
            </a:pPr>
            <a:r>
              <a:rPr lang="en-US" dirty="0" smtClean="0"/>
              <a:t/>
            </a:r>
            <a:br>
              <a:rPr lang="en-US" dirty="0" smtClean="0"/>
            </a:br>
            <a:r>
              <a:rPr lang="en-US" dirty="0" smtClean="0"/>
              <a:t>0=No difference to 9=Very large difference.</a:t>
            </a:r>
          </a:p>
          <a:p>
            <a:pPr>
              <a:buNone/>
            </a:pPr>
            <a:r>
              <a:rPr lang="en-US" dirty="0" smtClean="0"/>
              <a:t> </a:t>
            </a:r>
          </a:p>
          <a:p>
            <a:pPr>
              <a:buNone/>
            </a:pPr>
            <a:r>
              <a:rPr lang="en-US" dirty="0" smtClean="0"/>
              <a:t>	</a:t>
            </a:r>
            <a:endParaRPr lang="en-US" dirty="0"/>
          </a:p>
        </p:txBody>
      </p:sp>
      <p:sp>
        <p:nvSpPr>
          <p:cNvPr id="4" name="Rectangle 3"/>
          <p:cNvSpPr/>
          <p:nvPr/>
        </p:nvSpPr>
        <p:spPr>
          <a:xfrm>
            <a:off x="457200" y="2160584"/>
            <a:ext cx="8128057" cy="39655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2</a:t>
            </a:r>
            <a:endParaRPr lang="en-GB" dirty="0"/>
          </a:p>
        </p:txBody>
      </p:sp>
      <p:sp>
        <p:nvSpPr>
          <p:cNvPr id="3" name="Content Placeholder 2"/>
          <p:cNvSpPr>
            <a:spLocks noGrp="1"/>
          </p:cNvSpPr>
          <p:nvPr>
            <p:ph idx="1"/>
          </p:nvPr>
        </p:nvSpPr>
        <p:spPr/>
        <p:txBody>
          <a:bodyPr/>
          <a:lstStyle/>
          <a:p>
            <a:r>
              <a:rPr lang="en-GB" sz="2800" dirty="0" smtClean="0"/>
              <a:t>Results of taste panel tasting of Moor Mint:</a:t>
            </a:r>
          </a:p>
          <a:p>
            <a:pPr marL="0" indent="0">
              <a:buNone/>
            </a:pPr>
            <a:endParaRPr lang="en-GB" dirty="0"/>
          </a:p>
        </p:txBody>
      </p:sp>
      <p:graphicFrame>
        <p:nvGraphicFramePr>
          <p:cNvPr id="6" name="Table 5"/>
          <p:cNvGraphicFramePr>
            <a:graphicFrameLocks noGrp="1"/>
          </p:cNvGraphicFramePr>
          <p:nvPr/>
        </p:nvGraphicFramePr>
        <p:xfrm>
          <a:off x="644662" y="2185324"/>
          <a:ext cx="3810000" cy="3632200"/>
        </p:xfrm>
        <a:graphic>
          <a:graphicData uri="http://schemas.openxmlformats.org/drawingml/2006/table">
            <a:tbl>
              <a:tblPr/>
              <a:tblGrid>
                <a:gridCol w="952500"/>
                <a:gridCol w="952500"/>
                <a:gridCol w="952500"/>
                <a:gridCol w="952500"/>
              </a:tblGrid>
              <a:tr h="165100">
                <a:tc>
                  <a:txBody>
                    <a:bodyPr/>
                    <a:lstStyle/>
                    <a:p>
                      <a:pPr algn="ctr" fontAlgn="b"/>
                      <a:r>
                        <a:rPr lang="en-US" sz="1000" b="0" i="0" u="none" strike="noStrike" dirty="0" err="1">
                          <a:latin typeface="Verdana"/>
                        </a:rPr>
                        <a:t>Panellist</a:t>
                      </a:r>
                      <a:r>
                        <a:rPr lang="en-US" sz="1000" b="0" i="0" u="none" strike="noStrike" dirty="0">
                          <a:latin typeface="Verdana"/>
                        </a:rPr>
                        <a:t> No.</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Blind Control</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Gum P</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Gum C</a:t>
                      </a:r>
                    </a:p>
                  </a:txBody>
                  <a:tcPr marL="12700" marR="12700" marT="12700" marB="0" anchor="b">
                    <a:lnL>
                      <a:noFill/>
                    </a:lnL>
                    <a:lnR>
                      <a:noFill/>
                    </a:lnR>
                    <a:lnT>
                      <a:noFill/>
                    </a:lnT>
                    <a:lnB>
                      <a:noFill/>
                    </a:lnB>
                  </a:tcPr>
                </a:tc>
              </a:tr>
              <a:tr h="165100">
                <a:tc>
                  <a:txBody>
                    <a:bodyPr/>
                    <a:lstStyle/>
                    <a:p>
                      <a:pPr algn="ctr" fontAlgn="b"/>
                      <a:r>
                        <a:rPr lang="en-US" sz="1000" b="0" i="0" u="none" strike="noStrike" dirty="0">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dirty="0">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9</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9</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7</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9</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17</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19</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3</a:t>
                      </a:r>
                    </a:p>
                  </a:txBody>
                  <a:tcPr marL="12700" marR="12700" marT="12700" marB="0" anchor="b">
                    <a:lnL>
                      <a:noFill/>
                    </a:lnL>
                    <a:lnR>
                      <a:noFill/>
                    </a:lnR>
                    <a:lnT>
                      <a:noFill/>
                    </a:lnT>
                    <a:lnB>
                      <a:noFill/>
                    </a:lnB>
                  </a:tcPr>
                </a:tc>
              </a:tr>
            </a:tbl>
          </a:graphicData>
        </a:graphic>
      </p:graphicFrame>
      <p:graphicFrame>
        <p:nvGraphicFramePr>
          <p:cNvPr id="7" name="Table 6"/>
          <p:cNvGraphicFramePr>
            <a:graphicFrameLocks noGrp="1"/>
          </p:cNvGraphicFramePr>
          <p:nvPr/>
        </p:nvGraphicFramePr>
        <p:xfrm>
          <a:off x="4662375" y="2185324"/>
          <a:ext cx="3810000" cy="3632200"/>
        </p:xfrm>
        <a:graphic>
          <a:graphicData uri="http://schemas.openxmlformats.org/drawingml/2006/table">
            <a:tbl>
              <a:tblPr/>
              <a:tblGrid>
                <a:gridCol w="952500"/>
                <a:gridCol w="952500"/>
                <a:gridCol w="952500"/>
                <a:gridCol w="952500"/>
              </a:tblGrid>
              <a:tr h="100383">
                <a:tc>
                  <a:txBody>
                    <a:bodyPr/>
                    <a:lstStyle/>
                    <a:p>
                      <a:pPr algn="ctr" fontAlgn="b"/>
                      <a:r>
                        <a:rPr lang="en-US" sz="1000" b="0" i="0" u="none" strike="noStrike" dirty="0" err="1">
                          <a:latin typeface="Verdana"/>
                        </a:rPr>
                        <a:t>Panellist</a:t>
                      </a:r>
                      <a:r>
                        <a:rPr lang="en-US" sz="1000" b="0" i="0" u="none" strike="noStrike" dirty="0">
                          <a:latin typeface="Verdana"/>
                        </a:rPr>
                        <a:t> No.</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Blind Control</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Gum P</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Gum C</a:t>
                      </a:r>
                    </a:p>
                  </a:txBody>
                  <a:tcPr marL="12700" marR="12700" marT="12700" marB="0" anchor="b">
                    <a:lnL>
                      <a:noFill/>
                    </a:lnL>
                    <a:lnR>
                      <a:noFill/>
                    </a:lnR>
                    <a:lnT>
                      <a:noFill/>
                    </a:lnT>
                    <a:lnB>
                      <a:noFill/>
                    </a:lnB>
                  </a:tcPr>
                </a:tc>
              </a:tr>
              <a:tr h="165100">
                <a:tc>
                  <a:txBody>
                    <a:bodyPr/>
                    <a:lstStyle/>
                    <a:p>
                      <a:pPr algn="ctr" fontAlgn="b"/>
                      <a:r>
                        <a:rPr lang="en-US" sz="1000" b="0" i="0" u="none" strike="noStrike" dirty="0">
                          <a:latin typeface="Verdana"/>
                        </a:rPr>
                        <a:t>22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dirty="0">
                          <a:latin typeface="Verdana"/>
                        </a:rPr>
                        <a:t>23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26</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27</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29</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35</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36</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37</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38</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39</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8</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7</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40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0</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6</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41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1</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5</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5</a:t>
                      </a:r>
                    </a:p>
                  </a:txBody>
                  <a:tcPr marL="12700" marR="12700" marT="12700" marB="0" anchor="b">
                    <a:lnL>
                      <a:noFill/>
                    </a:lnL>
                    <a:lnR>
                      <a:noFill/>
                    </a:lnR>
                    <a:lnT>
                      <a:noFill/>
                    </a:lnT>
                    <a:lnB>
                      <a:noFill/>
                    </a:lnB>
                  </a:tcPr>
                </a:tc>
              </a:tr>
              <a:tr h="165100">
                <a:tc>
                  <a:txBody>
                    <a:bodyPr/>
                    <a:lstStyle/>
                    <a:p>
                      <a:pPr algn="ctr" fontAlgn="b"/>
                      <a:r>
                        <a:rPr lang="en-US" sz="1000" b="0" i="0" u="none" strike="noStrike">
                          <a:latin typeface="Verdana"/>
                        </a:rPr>
                        <a:t>42</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3</a:t>
                      </a:r>
                    </a:p>
                  </a:txBody>
                  <a:tcPr marL="12700" marR="12700" marT="12700" marB="0" anchor="b">
                    <a:lnL>
                      <a:noFill/>
                    </a:lnL>
                    <a:lnR>
                      <a:noFill/>
                    </a:lnR>
                    <a:lnT>
                      <a:noFill/>
                    </a:lnT>
                    <a:lnB>
                      <a:noFill/>
                    </a:lnB>
                  </a:tcPr>
                </a:tc>
                <a:tc>
                  <a:txBody>
                    <a:bodyPr/>
                    <a:lstStyle/>
                    <a:p>
                      <a:pPr algn="ctr" fontAlgn="b"/>
                      <a:r>
                        <a:rPr lang="en-US" sz="1000" b="0" i="0" u="none" strike="noStrike">
                          <a:latin typeface="Verdana"/>
                        </a:rPr>
                        <a:t>4</a:t>
                      </a:r>
                    </a:p>
                  </a:txBody>
                  <a:tcPr marL="12700" marR="12700" marT="12700" marB="0" anchor="b">
                    <a:lnL>
                      <a:noFill/>
                    </a:lnL>
                    <a:lnR>
                      <a:noFill/>
                    </a:lnR>
                    <a:lnT>
                      <a:noFill/>
                    </a:lnT>
                    <a:lnB>
                      <a:noFill/>
                    </a:lnB>
                  </a:tcPr>
                </a:tc>
                <a:tc>
                  <a:txBody>
                    <a:bodyPr/>
                    <a:lstStyle/>
                    <a:p>
                      <a:pPr algn="ctr" fontAlgn="b"/>
                      <a:r>
                        <a:rPr lang="en-US" sz="1000" b="0" i="0" u="none" strike="noStrike" dirty="0">
                          <a:latin typeface="Verdana"/>
                        </a:rPr>
                        <a:t>4</a:t>
                      </a:r>
                    </a:p>
                  </a:txBody>
                  <a:tcPr marL="12700" marR="12700" marT="12700" marB="0" anchor="b">
                    <a:lnL>
                      <a:noFill/>
                    </a:lnL>
                    <a:lnR>
                      <a:noFill/>
                    </a:lnR>
                    <a:lnT>
                      <a:noFill/>
                    </a:lnT>
                    <a:lnB>
                      <a:noFill/>
                    </a:lnB>
                  </a:tcPr>
                </a:tc>
              </a:tr>
            </a:tbl>
          </a:graphicData>
        </a:graphic>
      </p:graphicFrame>
    </p:spTree>
    <p:extLst>
      <p:ext uri="{BB962C8B-B14F-4D97-AF65-F5344CB8AC3E}">
        <p14:creationId xmlns:p14="http://schemas.microsoft.com/office/powerpoint/2010/main" val="26004264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a:lnSpc>
                <a:spcPct val="110000"/>
              </a:lnSpc>
              <a:spcBef>
                <a:spcPts val="600"/>
              </a:spcBef>
              <a:spcAft>
                <a:spcPts val="600"/>
              </a:spcAft>
            </a:pPr>
            <a:r>
              <a:rPr lang="en-US" sz="2000" dirty="0" smtClean="0"/>
              <a:t>Calculate the mean difference from the identified control for each of the two test chewing gum samples C and P and for the blind control samples </a:t>
            </a:r>
          </a:p>
          <a:p>
            <a:pPr>
              <a:lnSpc>
                <a:spcPct val="110000"/>
              </a:lnSpc>
              <a:spcBef>
                <a:spcPts val="600"/>
              </a:spcBef>
              <a:spcAft>
                <a:spcPts val="600"/>
              </a:spcAft>
            </a:pPr>
            <a:r>
              <a:rPr lang="en-US" sz="2000" dirty="0" smtClean="0"/>
              <a:t>Or: Determine if there is a significant difference between the samples P and C and the blind control using a suitable statistical method</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Session 1</a:t>
            </a:r>
            <a:endParaRPr lang="en-US" dirty="0"/>
          </a:p>
        </p:txBody>
      </p:sp>
      <p:sp>
        <p:nvSpPr>
          <p:cNvPr id="5" name="Content Placeholder 4"/>
          <p:cNvSpPr>
            <a:spLocks noGrp="1"/>
          </p:cNvSpPr>
          <p:nvPr>
            <p:ph type="subTitle" idx="1"/>
          </p:nvPr>
        </p:nvSpPr>
        <p:spPr/>
        <p:txBody>
          <a:bodyPr/>
          <a:lstStyle/>
          <a:p>
            <a:pPr marL="514350" indent="-514350">
              <a:buFont typeface="+mj-lt"/>
              <a:buAutoNum type="arabicPeriod"/>
            </a:pPr>
            <a:r>
              <a:rPr lang="en-US" i="1" dirty="0" smtClean="0"/>
              <a:t>When was the first time chewing gum was used by humans?</a:t>
            </a:r>
          </a:p>
          <a:p>
            <a:endParaRPr lang="en-US" dirty="0" smtClean="0"/>
          </a:p>
          <a:p>
            <a:pPr marL="971550" lvl="1" indent="-514350">
              <a:lnSpc>
                <a:spcPct val="150000"/>
              </a:lnSpc>
              <a:buAutoNum type="alphaLcPeriod"/>
            </a:pPr>
            <a:r>
              <a:rPr lang="en-US" dirty="0" smtClean="0"/>
              <a:t>1900s</a:t>
            </a:r>
          </a:p>
          <a:p>
            <a:pPr marL="971550" lvl="1" indent="-514350">
              <a:lnSpc>
                <a:spcPct val="150000"/>
              </a:lnSpc>
              <a:buAutoNum type="alphaLcPeriod"/>
            </a:pPr>
            <a:r>
              <a:rPr lang="en-US" dirty="0" smtClean="0"/>
              <a:t>Around the time of the Ancient Greeks</a:t>
            </a:r>
          </a:p>
          <a:p>
            <a:pPr marL="971550" lvl="1" indent="-514350">
              <a:lnSpc>
                <a:spcPct val="150000"/>
              </a:lnSpc>
              <a:buAutoNum type="alphaLcPeriod"/>
            </a:pPr>
            <a:r>
              <a:rPr lang="en-US" dirty="0" smtClean="0"/>
              <a:t>Neolithic Period</a:t>
            </a:r>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80160"/>
            <a:ext cx="8229600" cy="4846003"/>
          </a:xfrm>
        </p:spPr>
        <p:txBody>
          <a:bodyPr>
            <a:noAutofit/>
          </a:bodyPr>
          <a:lstStyle/>
          <a:p>
            <a:pPr marL="0" indent="0">
              <a:buNone/>
            </a:pPr>
            <a:r>
              <a:rPr lang="en-US" sz="1800" dirty="0" smtClean="0"/>
              <a:t>Students may use </a:t>
            </a:r>
            <a:r>
              <a:rPr lang="en-US" sz="1800" dirty="0"/>
              <a:t>analysis of variance (ANOVA) and pairwise comparisons to determine whether there is any statistical difference between any of the </a:t>
            </a:r>
            <a:r>
              <a:rPr lang="en-US" sz="1800" dirty="0" smtClean="0"/>
              <a:t>pairs. </a:t>
            </a:r>
            <a:r>
              <a:rPr lang="en-GB" sz="1800" dirty="0" smtClean="0"/>
              <a:t>The results show that the means of both P and C are significantly different from the  blind control but this doesn’t help to decide whether there is a problem with sample C or not. Further testing would be needed. </a:t>
            </a:r>
          </a:p>
          <a:p>
            <a:pPr marL="0" indent="0">
              <a:buNone/>
            </a:pPr>
            <a:endParaRPr lang="en-GB" sz="1800" dirty="0" smtClean="0"/>
          </a:p>
          <a:p>
            <a:pPr marL="0" indent="0">
              <a:buNone/>
            </a:pPr>
            <a:endParaRPr lang="en-GB" sz="1200" dirty="0" smtClean="0"/>
          </a:p>
          <a:p>
            <a:pPr marL="0" indent="0">
              <a:buNone/>
            </a:pPr>
            <a:endParaRPr lang="en-GB" sz="1200" dirty="0" smtClean="0"/>
          </a:p>
          <a:p>
            <a:pPr marL="0" indent="0">
              <a:buNone/>
            </a:pPr>
            <a:endParaRPr lang="en-GB" sz="1200" dirty="0" smtClean="0"/>
          </a:p>
          <a:p>
            <a:pPr marL="0" indent="0">
              <a:buNone/>
            </a:pPr>
            <a:endParaRPr lang="en-GB" sz="1200" dirty="0" smtClean="0"/>
          </a:p>
          <a:p>
            <a:pPr marL="0" indent="0">
              <a:buNone/>
            </a:pPr>
            <a:endParaRPr lang="en-GB" sz="1200" dirty="0" smtClean="0"/>
          </a:p>
          <a:p>
            <a:pPr marL="0" indent="0">
              <a:buNone/>
            </a:pPr>
            <a:endParaRPr lang="en-GB" sz="1200" dirty="0" smtClean="0"/>
          </a:p>
          <a:p>
            <a:pPr marL="0" indent="0">
              <a:buNone/>
            </a:pPr>
            <a:endParaRPr lang="en-GB" sz="1200" dirty="0" smtClean="0"/>
          </a:p>
          <a:p>
            <a:pPr marL="0" indent="0">
              <a:buNone/>
            </a:pPr>
            <a:endParaRPr lang="en-GB" sz="1200" dirty="0" smtClean="0"/>
          </a:p>
          <a:p>
            <a:pPr marL="0" indent="0">
              <a:buNone/>
            </a:pPr>
            <a:r>
              <a:rPr lang="en-GB" sz="1200" dirty="0" smtClean="0"/>
              <a:t>	</a:t>
            </a:r>
          </a:p>
          <a:p>
            <a:pPr marL="0" indent="0">
              <a:buNone/>
            </a:pPr>
            <a:endParaRPr lang="en-GB" sz="1200" dirty="0" smtClean="0"/>
          </a:p>
          <a:p>
            <a:pPr marL="0" indent="0">
              <a:buNone/>
            </a:pPr>
            <a:endParaRPr lang="en-GB" sz="1200" dirty="0" smtClean="0"/>
          </a:p>
          <a:p>
            <a:pPr marL="0" indent="0">
              <a:buNone/>
            </a:pPr>
            <a:endParaRPr lang="en-GB" sz="1200" dirty="0" smtClean="0"/>
          </a:p>
          <a:p>
            <a:pPr marL="0" indent="0">
              <a:buNone/>
            </a:pPr>
            <a:r>
              <a:rPr lang="en-GB" sz="1200" dirty="0" smtClean="0"/>
              <a:t>Further reading: </a:t>
            </a:r>
            <a:r>
              <a:rPr lang="en-GB" sz="1200" dirty="0" err="1" smtClean="0"/>
              <a:t>Meilgaard</a:t>
            </a:r>
            <a:r>
              <a:rPr lang="en-GB" sz="1200" dirty="0" smtClean="0"/>
              <a:t>, M, </a:t>
            </a:r>
            <a:r>
              <a:rPr lang="en-GB" sz="1200" dirty="0" err="1" smtClean="0"/>
              <a:t>Civille</a:t>
            </a:r>
            <a:r>
              <a:rPr lang="en-GB" sz="1200" dirty="0" smtClean="0"/>
              <a:t>, G V and Carr, B T. (1999). Sensory Evaluation Techniques. CRC Press (3rd Edition).</a:t>
            </a:r>
            <a:r>
              <a:rPr lang="en-US" sz="1200" dirty="0" smtClean="0"/>
              <a:t>Mason R.L. &amp; Nottingham S.M. (2002). Sensory Evaluation Manual. Available at </a:t>
            </a:r>
            <a:r>
              <a:rPr lang="en-US" sz="1200" dirty="0" smtClean="0">
                <a:hlinkClick r:id="rId2"/>
              </a:rPr>
              <a:t>www.scribd.com</a:t>
            </a:r>
            <a:r>
              <a:rPr lang="en-US" sz="1200" dirty="0" smtClean="0"/>
              <a:t>. </a:t>
            </a:r>
            <a:endParaRPr lang="en-GB" sz="1200" dirty="0" smtClean="0"/>
          </a:p>
          <a:p>
            <a:pPr marL="0" indent="0">
              <a:buNone/>
            </a:pPr>
            <a:endParaRPr lang="en-GB"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3182" y="3151283"/>
            <a:ext cx="4147760" cy="2429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2001963146"/>
              </p:ext>
            </p:extLst>
          </p:nvPr>
        </p:nvGraphicFramePr>
        <p:xfrm>
          <a:off x="4141030" y="2874089"/>
          <a:ext cx="2730431" cy="554387"/>
        </p:xfrm>
        <a:graphic>
          <a:graphicData uri="http://schemas.openxmlformats.org/drawingml/2006/table">
            <a:tbl>
              <a:tblPr firstRow="1" bandRow="1">
                <a:tableStyleId>{2D5ABB26-0587-4C30-8999-92F81FD0307C}</a:tableStyleId>
              </a:tblPr>
              <a:tblGrid>
                <a:gridCol w="1043540"/>
                <a:gridCol w="758443"/>
                <a:gridCol w="928448"/>
              </a:tblGrid>
              <a:tr h="554387">
                <a:tc>
                  <a:txBody>
                    <a:bodyPr/>
                    <a:lstStyle/>
                    <a:p>
                      <a:pPr algn="r"/>
                      <a:r>
                        <a:rPr lang="en-US" sz="800" dirty="0" smtClean="0"/>
                        <a:t>Blind Control Gum</a:t>
                      </a:r>
                      <a:endParaRPr lang="en-US" sz="800" dirty="0"/>
                    </a:p>
                  </a:txBody>
                  <a:tcPr/>
                </a:tc>
                <a:tc>
                  <a:txBody>
                    <a:bodyPr/>
                    <a:lstStyle/>
                    <a:p>
                      <a:pPr algn="ctr"/>
                      <a:r>
                        <a:rPr lang="en-US" sz="800" dirty="0" smtClean="0"/>
                        <a:t>Moor Mint P</a:t>
                      </a:r>
                      <a:endParaRPr lang="en-US" sz="800" dirty="0"/>
                    </a:p>
                  </a:txBody>
                  <a:tcPr/>
                </a:tc>
                <a:tc>
                  <a:txBody>
                    <a:bodyPr/>
                    <a:lstStyle/>
                    <a:p>
                      <a:pPr algn="l"/>
                      <a:r>
                        <a:rPr lang="en-US" sz="800" dirty="0" smtClean="0"/>
                        <a:t>Moor Mint C</a:t>
                      </a:r>
                      <a:endParaRPr lang="en-US" sz="800" dirty="0"/>
                    </a:p>
                  </a:txBody>
                  <a:tcPr marL="45720" marR="45720"/>
                </a:tc>
              </a:tr>
            </a:tbl>
          </a:graphicData>
        </a:graphic>
      </p:graphicFrame>
      <p:sp>
        <p:nvSpPr>
          <p:cNvPr id="6" name="Title 5"/>
          <p:cNvSpPr>
            <a:spLocks noGrp="1"/>
          </p:cNvSpPr>
          <p:nvPr>
            <p:ph type="title"/>
          </p:nvPr>
        </p:nvSpPr>
        <p:spPr/>
        <p:txBody>
          <a:bodyPr/>
          <a:lstStyle/>
          <a:p>
            <a:r>
              <a:rPr lang="en-US" dirty="0" smtClean="0"/>
              <a:t>Session 2 T</a:t>
            </a:r>
            <a:endParaRPr lang="en-US" dirty="0"/>
          </a:p>
        </p:txBody>
      </p:sp>
      <p:sp>
        <p:nvSpPr>
          <p:cNvPr id="7" name="TextBox 6"/>
          <p:cNvSpPr txBox="1"/>
          <p:nvPr/>
        </p:nvSpPr>
        <p:spPr>
          <a:xfrm>
            <a:off x="2105603" y="5242458"/>
            <a:ext cx="4596130" cy="338554"/>
          </a:xfrm>
          <a:prstGeom prst="rect">
            <a:avLst/>
          </a:prstGeom>
          <a:solidFill>
            <a:schemeClr val="bg1"/>
          </a:solidFill>
        </p:spPr>
        <p:txBody>
          <a:bodyPr wrap="none" rtlCol="0">
            <a:spAutoFit/>
          </a:bodyPr>
          <a:lstStyle/>
          <a:p>
            <a:r>
              <a:rPr lang="en-US" sz="800" dirty="0" smtClean="0">
                <a:solidFill>
                  <a:prstClr val="black"/>
                </a:solidFill>
              </a:rPr>
              <a:t>It is concluded that both samples P and C were found to be significantly different from the control.</a:t>
            </a:r>
          </a:p>
          <a:p>
            <a:endParaRPr lang="en-US" sz="800" dirty="0">
              <a:solidFill>
                <a:prstClr val="black"/>
              </a:solidFill>
            </a:endParaRPr>
          </a:p>
        </p:txBody>
      </p:sp>
    </p:spTree>
    <p:extLst>
      <p:ext uri="{BB962C8B-B14F-4D97-AF65-F5344CB8AC3E}">
        <p14:creationId xmlns:p14="http://schemas.microsoft.com/office/powerpoint/2010/main" val="42342408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rmAutofit fontScale="92500" lnSpcReduction="10000"/>
          </a:bodyPr>
          <a:lstStyle/>
          <a:p>
            <a:r>
              <a:rPr lang="en-US" sz="2200" dirty="0" smtClean="0"/>
              <a:t>Since the results of the sensory panel are somewhat ambiguous, we now turn to chemical analysis of the constituents of batches C and P.</a:t>
            </a:r>
          </a:p>
          <a:p>
            <a:r>
              <a:rPr lang="en-US" sz="2200" dirty="0" smtClean="0"/>
              <a:t>In order to prepare for interpretation of the data, students should research the following terms:</a:t>
            </a:r>
          </a:p>
          <a:p>
            <a:pPr>
              <a:buNone/>
            </a:pPr>
            <a:endParaRPr lang="en-US" sz="2200" dirty="0" smtClean="0"/>
          </a:p>
          <a:p>
            <a:r>
              <a:rPr lang="en-US" sz="2200" dirty="0" err="1" smtClean="0"/>
              <a:t>Electrospray</a:t>
            </a:r>
            <a:r>
              <a:rPr lang="en-US" sz="2200" dirty="0" smtClean="0"/>
              <a:t> </a:t>
            </a:r>
            <a:r>
              <a:rPr lang="en-US" sz="2200" dirty="0" err="1" smtClean="0"/>
              <a:t>ionisation</a:t>
            </a:r>
            <a:r>
              <a:rPr lang="en-US" sz="2200" dirty="0" smtClean="0"/>
              <a:t> mass spectrometry (ESI-MS)</a:t>
            </a:r>
          </a:p>
          <a:p>
            <a:r>
              <a:rPr lang="en-US" sz="2200" dirty="0" smtClean="0"/>
              <a:t>Positive ion ESI-MS</a:t>
            </a:r>
          </a:p>
          <a:p>
            <a:r>
              <a:rPr lang="en-US" sz="2200" dirty="0" smtClean="0"/>
              <a:t>Negative ion ESI-MS</a:t>
            </a:r>
          </a:p>
          <a:p>
            <a:r>
              <a:rPr lang="en-US" sz="2200" i="1" dirty="0" err="1" smtClean="0"/>
              <a:t>m/z</a:t>
            </a:r>
            <a:r>
              <a:rPr lang="en-US" sz="2200" dirty="0" smtClean="0"/>
              <a:t> ratio</a:t>
            </a:r>
          </a:p>
          <a:p>
            <a:r>
              <a:rPr lang="en-US" sz="2200" dirty="0" smtClean="0"/>
              <a:t>Accurate mass measurements</a:t>
            </a:r>
          </a:p>
          <a:p>
            <a:r>
              <a:rPr lang="en-US" sz="2200" dirty="0" smtClean="0"/>
              <a:t>Sodium and ammonium ion adduct ions in ESI-MS</a:t>
            </a:r>
          </a:p>
          <a:p>
            <a:r>
              <a:rPr lang="en-US" sz="2200" dirty="0" smtClean="0"/>
              <a:t> </a:t>
            </a:r>
            <a:r>
              <a:rPr lang="el-GR" sz="2200" dirty="0" smtClean="0"/>
              <a:t>ω</a:t>
            </a:r>
            <a:r>
              <a:rPr lang="en-GB" sz="2200" dirty="0" smtClean="0"/>
              <a:t>-chain ends and </a:t>
            </a:r>
            <a:r>
              <a:rPr lang="el-GR" sz="2200" dirty="0" smtClean="0"/>
              <a:t>α</a:t>
            </a:r>
            <a:r>
              <a:rPr lang="en-GB" sz="2200" dirty="0" smtClean="0"/>
              <a:t>-chain ends of polymers </a:t>
            </a:r>
            <a:endParaRPr lang="en-US" sz="2200" dirty="0" smtClean="0"/>
          </a:p>
          <a:p>
            <a:pPr lvl="1"/>
            <a:endParaRPr lang="en-US" sz="2000" dirty="0" smtClean="0">
              <a:solidFill>
                <a:schemeClr val="tx1"/>
              </a:solidFill>
            </a:endParaRPr>
          </a:p>
          <a:p>
            <a:pPr lvl="1"/>
            <a:endParaRPr lang="en-US" sz="2000" dirty="0" smtClean="0">
              <a:solidFill>
                <a:schemeClr val="tx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a:spcBef>
                <a:spcPts val="600"/>
              </a:spcBef>
              <a:spcAft>
                <a:spcPts val="600"/>
              </a:spcAft>
            </a:pPr>
            <a:r>
              <a:rPr lang="en-US" sz="2000" dirty="0"/>
              <a:t>Examine the </a:t>
            </a:r>
            <a:r>
              <a:rPr lang="en-US" sz="2000" dirty="0" smtClean="0"/>
              <a:t>positive </a:t>
            </a:r>
            <a:r>
              <a:rPr lang="en-US" sz="2000" dirty="0"/>
              <a:t>ion ESI mass spectra </a:t>
            </a:r>
            <a:r>
              <a:rPr lang="en-US" sz="2000" dirty="0" smtClean="0"/>
              <a:t>provided.</a:t>
            </a:r>
            <a:r>
              <a:rPr lang="en-US" sz="2000" dirty="0"/>
              <a:t> The spectra were obtained when solutions obtained by extracting</a:t>
            </a:r>
            <a:r>
              <a:rPr lang="en-US" sz="2000" dirty="0" smtClean="0"/>
              <a:t> a </a:t>
            </a:r>
            <a:r>
              <a:rPr lang="en-US" sz="2000" dirty="0"/>
              <a:t>stick of gum </a:t>
            </a:r>
            <a:r>
              <a:rPr lang="en-US" sz="2000" dirty="0" smtClean="0"/>
              <a:t>by </a:t>
            </a:r>
            <a:r>
              <a:rPr lang="en-US" sz="2000" dirty="0"/>
              <a:t>heating with </a:t>
            </a:r>
            <a:r>
              <a:rPr lang="en-US" sz="2000" dirty="0" err="1"/>
              <a:t>tetrahydrofuran</a:t>
            </a:r>
            <a:r>
              <a:rPr lang="en-US" sz="2000" dirty="0"/>
              <a:t>/water were infused into the spectrometer inlet with 25 </a:t>
            </a:r>
            <a:r>
              <a:rPr lang="el-GR" sz="2000" dirty="0"/>
              <a:t>μ</a:t>
            </a:r>
            <a:r>
              <a:rPr lang="en-GB" sz="2000" dirty="0" err="1"/>
              <a:t>mol</a:t>
            </a:r>
            <a:r>
              <a:rPr lang="en-GB" sz="2000" dirty="0"/>
              <a:t> dm</a:t>
            </a:r>
            <a:r>
              <a:rPr lang="en-GB" sz="2000" baseline="30000" dirty="0"/>
              <a:t>-3</a:t>
            </a:r>
            <a:r>
              <a:rPr lang="en-US" sz="2000" dirty="0"/>
              <a:t> ammonium acetate. </a:t>
            </a:r>
            <a:endParaRPr lang="en-US" sz="2000" dirty="0" smtClean="0"/>
          </a:p>
          <a:p>
            <a:pPr>
              <a:spcBef>
                <a:spcPts val="600"/>
              </a:spcBef>
              <a:spcAft>
                <a:spcPts val="600"/>
              </a:spcAft>
            </a:pPr>
            <a:r>
              <a:rPr lang="en-US" sz="2000" dirty="0" smtClean="0"/>
              <a:t>Using the data for masses of gum constituents in your Excel table as a guide, assign as many of the ions to individual constituents expected in chewing gum, as possible, remembering also, what you have learned by reading about adduct ions. A good accurate mass and elemental calculator can be found at </a:t>
            </a:r>
            <a:r>
              <a:rPr lang="en-US" sz="2000" dirty="0" smtClean="0">
                <a:hlinkClick r:id="rId2"/>
              </a:rPr>
              <a:t>www.chemcalc.org</a:t>
            </a:r>
            <a:r>
              <a:rPr lang="en-US" sz="2000" dirty="0" smtClean="0"/>
              <a:t>, but there are others.</a:t>
            </a:r>
          </a:p>
          <a:p>
            <a:pPr>
              <a:spcBef>
                <a:spcPts val="600"/>
              </a:spcBef>
              <a:spcAft>
                <a:spcPts val="600"/>
              </a:spcAft>
            </a:pPr>
            <a:r>
              <a:rPr lang="en-US" sz="2000" dirty="0" smtClean="0"/>
              <a:t>For any polymers assume n≤9, the </a:t>
            </a:r>
            <a:r>
              <a:rPr lang="el-GR" sz="2000" dirty="0" smtClean="0"/>
              <a:t>ω</a:t>
            </a:r>
            <a:r>
              <a:rPr lang="en-GB" sz="2000" dirty="0" smtClean="0"/>
              <a:t>-chain end is H and the </a:t>
            </a:r>
            <a:r>
              <a:rPr lang="el-GR" sz="2000" dirty="0" smtClean="0"/>
              <a:t>α</a:t>
            </a:r>
            <a:r>
              <a:rPr lang="en-GB" sz="2000" dirty="0" smtClean="0"/>
              <a:t>-chain end is </a:t>
            </a:r>
            <a:r>
              <a:rPr lang="en-GB" sz="2000" dirty="0" err="1" smtClean="0"/>
              <a:t>isopropylol</a:t>
            </a:r>
            <a:r>
              <a:rPr lang="en-GB" sz="2000" dirty="0"/>
              <a:t>.</a:t>
            </a:r>
            <a:endParaRPr lang="en-US" sz="2000" dirty="0" smtClean="0"/>
          </a:p>
          <a:p>
            <a:pPr>
              <a:spcBef>
                <a:spcPts val="600"/>
              </a:spcBef>
              <a:spcAft>
                <a:spcPts val="600"/>
              </a:spcAft>
            </a:pPr>
            <a:r>
              <a:rPr lang="en-US" sz="2000" dirty="0" smtClean="0"/>
              <a:t>Could these contribute to the bad taste problem?</a:t>
            </a:r>
            <a:endParaRPr lang="en-US" sz="2000" dirty="0"/>
          </a:p>
        </p:txBody>
      </p:sp>
    </p:spTree>
    <p:extLst>
      <p:ext uri="{BB962C8B-B14F-4D97-AF65-F5344CB8AC3E}">
        <p14:creationId xmlns:p14="http://schemas.microsoft.com/office/powerpoint/2010/main" val="4458796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p:cNvSpPr txBox="1"/>
          <p:nvPr/>
        </p:nvSpPr>
        <p:spPr>
          <a:xfrm>
            <a:off x="5591908" y="1609631"/>
            <a:ext cx="3172663" cy="1754326"/>
          </a:xfrm>
          <a:prstGeom prst="rect">
            <a:avLst/>
          </a:prstGeom>
          <a:noFill/>
        </p:spPr>
        <p:txBody>
          <a:bodyPr wrap="none" rtlCol="0">
            <a:spAutoFit/>
          </a:bodyPr>
          <a:lstStyle/>
          <a:p>
            <a:r>
              <a:rPr lang="en-GB" dirty="0" smtClean="0">
                <a:solidFill>
                  <a:prstClr val="black"/>
                </a:solidFill>
              </a:rPr>
              <a:t>Sample C</a:t>
            </a:r>
          </a:p>
          <a:p>
            <a:endParaRPr lang="en-GB" dirty="0">
              <a:solidFill>
                <a:prstClr val="black"/>
              </a:solidFill>
            </a:endParaRPr>
          </a:p>
          <a:p>
            <a:r>
              <a:rPr lang="en-GB" dirty="0" smtClean="0">
                <a:solidFill>
                  <a:prstClr val="black"/>
                </a:solidFill>
              </a:rPr>
              <a:t>Positive ion ESI-MS</a:t>
            </a:r>
          </a:p>
          <a:p>
            <a:endParaRPr lang="en-GB" dirty="0">
              <a:solidFill>
                <a:prstClr val="black"/>
              </a:solidFill>
            </a:endParaRPr>
          </a:p>
          <a:p>
            <a:r>
              <a:rPr lang="en-GB" dirty="0" smtClean="0">
                <a:solidFill>
                  <a:prstClr val="black"/>
                </a:solidFill>
              </a:rPr>
              <a:t>Measured accurate mass for </a:t>
            </a:r>
          </a:p>
          <a:p>
            <a:r>
              <a:rPr lang="en-GB" i="1" dirty="0" smtClean="0">
                <a:solidFill>
                  <a:prstClr val="black"/>
                </a:solidFill>
              </a:rPr>
              <a:t>m/z</a:t>
            </a:r>
            <a:r>
              <a:rPr lang="en-GB" dirty="0" smtClean="0">
                <a:solidFill>
                  <a:prstClr val="black"/>
                </a:solidFill>
              </a:rPr>
              <a:t> 295 was 295.1289</a:t>
            </a:r>
            <a:endParaRPr lang="en-GB" dirty="0">
              <a:solidFill>
                <a:prstClr val="black"/>
              </a:solidFill>
            </a:endParaRPr>
          </a:p>
        </p:txBody>
      </p:sp>
      <p:cxnSp>
        <p:nvCxnSpPr>
          <p:cNvPr id="5" name="Straight Connector 4"/>
          <p:cNvCxnSpPr/>
          <p:nvPr/>
        </p:nvCxnSpPr>
        <p:spPr>
          <a:xfrm>
            <a:off x="1424353" y="1868365"/>
            <a:ext cx="0" cy="333228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1424353" y="5183039"/>
            <a:ext cx="3692769" cy="8819"/>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2180492" y="2501411"/>
            <a:ext cx="26377" cy="269044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2391507" y="3688373"/>
            <a:ext cx="17585" cy="150348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3885495" y="3104087"/>
            <a:ext cx="35169" cy="206362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137918" y="5666670"/>
            <a:ext cx="550151" cy="369332"/>
          </a:xfrm>
          <a:prstGeom prst="rect">
            <a:avLst/>
          </a:prstGeom>
          <a:noFill/>
        </p:spPr>
        <p:txBody>
          <a:bodyPr wrap="none" rtlCol="0">
            <a:spAutoFit/>
          </a:bodyPr>
          <a:lstStyle/>
          <a:p>
            <a:r>
              <a:rPr lang="en-GB" i="1" dirty="0" smtClean="0">
                <a:solidFill>
                  <a:prstClr val="black"/>
                </a:solidFill>
              </a:rPr>
              <a:t>m/z</a:t>
            </a:r>
            <a:endParaRPr lang="en-GB" i="1" dirty="0">
              <a:solidFill>
                <a:prstClr val="black"/>
              </a:solidFill>
            </a:endParaRPr>
          </a:p>
        </p:txBody>
      </p:sp>
      <p:sp>
        <p:nvSpPr>
          <p:cNvPr id="27" name="TextBox 26"/>
          <p:cNvSpPr txBox="1"/>
          <p:nvPr/>
        </p:nvSpPr>
        <p:spPr>
          <a:xfrm rot="16200000">
            <a:off x="-61375" y="3051626"/>
            <a:ext cx="2002856" cy="369332"/>
          </a:xfrm>
          <a:prstGeom prst="rect">
            <a:avLst/>
          </a:prstGeom>
          <a:noFill/>
        </p:spPr>
        <p:txBody>
          <a:bodyPr wrap="none" rtlCol="0">
            <a:spAutoFit/>
          </a:bodyPr>
          <a:lstStyle/>
          <a:p>
            <a:r>
              <a:rPr lang="en-GB" dirty="0" smtClean="0">
                <a:solidFill>
                  <a:prstClr val="black"/>
                </a:solidFill>
              </a:rPr>
              <a:t>Relative Response </a:t>
            </a:r>
            <a:endParaRPr lang="en-GB" dirty="0">
              <a:solidFill>
                <a:prstClr val="black"/>
              </a:solidFill>
            </a:endParaRPr>
          </a:p>
        </p:txBody>
      </p:sp>
      <p:cxnSp>
        <p:nvCxnSpPr>
          <p:cNvPr id="29" name="Straight Connector 28"/>
          <p:cNvCxnSpPr/>
          <p:nvPr/>
        </p:nvCxnSpPr>
        <p:spPr>
          <a:xfrm flipH="1">
            <a:off x="1336430" y="5191858"/>
            <a:ext cx="8792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1336430" y="1868365"/>
            <a:ext cx="87923" cy="0"/>
          </a:xfrm>
          <a:prstGeom prst="line">
            <a:avLst/>
          </a:prstGeom>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843973" y="1683699"/>
            <a:ext cx="535724" cy="369332"/>
          </a:xfrm>
          <a:prstGeom prst="rect">
            <a:avLst/>
          </a:prstGeom>
          <a:noFill/>
        </p:spPr>
        <p:txBody>
          <a:bodyPr wrap="none" rtlCol="0">
            <a:spAutoFit/>
          </a:bodyPr>
          <a:lstStyle/>
          <a:p>
            <a:r>
              <a:rPr lang="en-GB" dirty="0" smtClean="0">
                <a:solidFill>
                  <a:prstClr val="black"/>
                </a:solidFill>
              </a:rPr>
              <a:t>150</a:t>
            </a:r>
            <a:endParaRPr lang="en-GB" dirty="0">
              <a:solidFill>
                <a:prstClr val="black"/>
              </a:solidFill>
            </a:endParaRPr>
          </a:p>
        </p:txBody>
      </p:sp>
      <p:sp>
        <p:nvSpPr>
          <p:cNvPr id="33" name="TextBox 32"/>
          <p:cNvSpPr txBox="1"/>
          <p:nvPr/>
        </p:nvSpPr>
        <p:spPr>
          <a:xfrm>
            <a:off x="1034744" y="4998373"/>
            <a:ext cx="301686" cy="369332"/>
          </a:xfrm>
          <a:prstGeom prst="rect">
            <a:avLst/>
          </a:prstGeom>
          <a:noFill/>
        </p:spPr>
        <p:txBody>
          <a:bodyPr wrap="none" rtlCol="0">
            <a:spAutoFit/>
          </a:bodyPr>
          <a:lstStyle/>
          <a:p>
            <a:r>
              <a:rPr lang="en-GB" dirty="0" smtClean="0">
                <a:solidFill>
                  <a:prstClr val="black"/>
                </a:solidFill>
              </a:rPr>
              <a:t>0</a:t>
            </a:r>
            <a:endParaRPr lang="en-GB" dirty="0">
              <a:solidFill>
                <a:prstClr val="black"/>
              </a:solidFill>
            </a:endParaRPr>
          </a:p>
        </p:txBody>
      </p:sp>
      <p:cxnSp>
        <p:nvCxnSpPr>
          <p:cNvPr id="35" name="Straight Connector 34"/>
          <p:cNvCxnSpPr/>
          <p:nvPr/>
        </p:nvCxnSpPr>
        <p:spPr>
          <a:xfrm>
            <a:off x="1424353" y="5200650"/>
            <a:ext cx="0" cy="96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2276045" y="5191858"/>
            <a:ext cx="0" cy="57149"/>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3719146" y="5191858"/>
            <a:ext cx="0" cy="57149"/>
          </a:xfrm>
          <a:prstGeom prst="line">
            <a:avLst/>
          </a:prstGeom>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082144" y="5297365"/>
            <a:ext cx="535724" cy="369332"/>
          </a:xfrm>
          <a:prstGeom prst="rect">
            <a:avLst/>
          </a:prstGeom>
          <a:noFill/>
        </p:spPr>
        <p:txBody>
          <a:bodyPr wrap="none" rtlCol="0">
            <a:spAutoFit/>
          </a:bodyPr>
          <a:lstStyle/>
          <a:p>
            <a:r>
              <a:rPr lang="en-GB" dirty="0" smtClean="0">
                <a:solidFill>
                  <a:prstClr val="black"/>
                </a:solidFill>
              </a:rPr>
              <a:t>300</a:t>
            </a:r>
            <a:endParaRPr lang="en-GB" dirty="0">
              <a:solidFill>
                <a:prstClr val="black"/>
              </a:solidFill>
            </a:endParaRPr>
          </a:p>
        </p:txBody>
      </p:sp>
      <p:sp>
        <p:nvSpPr>
          <p:cNvPr id="47" name="TextBox 46"/>
          <p:cNvSpPr txBox="1"/>
          <p:nvPr/>
        </p:nvSpPr>
        <p:spPr>
          <a:xfrm>
            <a:off x="3609545" y="5297338"/>
            <a:ext cx="569387" cy="369332"/>
          </a:xfrm>
          <a:prstGeom prst="rect">
            <a:avLst/>
          </a:prstGeom>
          <a:noFill/>
        </p:spPr>
        <p:txBody>
          <a:bodyPr wrap="none" rtlCol="0">
            <a:spAutoFit/>
          </a:bodyPr>
          <a:lstStyle/>
          <a:p>
            <a:r>
              <a:rPr lang="en-GB" dirty="0" smtClean="0">
                <a:solidFill>
                  <a:prstClr val="black"/>
                </a:solidFill>
              </a:rPr>
              <a:t>700</a:t>
            </a:r>
            <a:endParaRPr lang="en-GB" dirty="0">
              <a:solidFill>
                <a:prstClr val="black"/>
              </a:solidFill>
            </a:endParaRPr>
          </a:p>
        </p:txBody>
      </p:sp>
      <p:sp>
        <p:nvSpPr>
          <p:cNvPr id="49" name="TextBox 48"/>
          <p:cNvSpPr txBox="1"/>
          <p:nvPr/>
        </p:nvSpPr>
        <p:spPr>
          <a:xfrm>
            <a:off x="1855783" y="2132079"/>
            <a:ext cx="710451" cy="369332"/>
          </a:xfrm>
          <a:prstGeom prst="rect">
            <a:avLst/>
          </a:prstGeom>
          <a:noFill/>
        </p:spPr>
        <p:txBody>
          <a:bodyPr wrap="none" rtlCol="0">
            <a:spAutoFit/>
          </a:bodyPr>
          <a:lstStyle/>
          <a:p>
            <a:r>
              <a:rPr lang="en-GB" dirty="0" smtClean="0">
                <a:solidFill>
                  <a:prstClr val="black"/>
                </a:solidFill>
              </a:rPr>
              <a:t>295.1</a:t>
            </a:r>
            <a:endParaRPr lang="en-GB" dirty="0">
              <a:solidFill>
                <a:prstClr val="black"/>
              </a:solidFill>
            </a:endParaRPr>
          </a:p>
        </p:txBody>
      </p:sp>
      <p:sp>
        <p:nvSpPr>
          <p:cNvPr id="50" name="TextBox 49"/>
          <p:cNvSpPr txBox="1"/>
          <p:nvPr/>
        </p:nvSpPr>
        <p:spPr>
          <a:xfrm>
            <a:off x="2276045" y="3236292"/>
            <a:ext cx="761747" cy="369332"/>
          </a:xfrm>
          <a:prstGeom prst="rect">
            <a:avLst/>
          </a:prstGeom>
          <a:noFill/>
        </p:spPr>
        <p:txBody>
          <a:bodyPr wrap="none" rtlCol="0">
            <a:spAutoFit/>
          </a:bodyPr>
          <a:lstStyle/>
          <a:p>
            <a:r>
              <a:rPr lang="en-GB" dirty="0" smtClean="0">
                <a:solidFill>
                  <a:prstClr val="black"/>
                </a:solidFill>
              </a:rPr>
              <a:t>312.1</a:t>
            </a:r>
            <a:endParaRPr lang="en-GB" dirty="0">
              <a:solidFill>
                <a:prstClr val="black"/>
              </a:solidFill>
            </a:endParaRPr>
          </a:p>
        </p:txBody>
      </p:sp>
      <p:sp>
        <p:nvSpPr>
          <p:cNvPr id="51" name="TextBox 50"/>
          <p:cNvSpPr txBox="1"/>
          <p:nvPr/>
        </p:nvSpPr>
        <p:spPr>
          <a:xfrm>
            <a:off x="3234961" y="2798885"/>
            <a:ext cx="761747" cy="369332"/>
          </a:xfrm>
          <a:prstGeom prst="rect">
            <a:avLst/>
          </a:prstGeom>
          <a:noFill/>
        </p:spPr>
        <p:txBody>
          <a:bodyPr wrap="none" rtlCol="0">
            <a:spAutoFit/>
          </a:bodyPr>
          <a:lstStyle/>
          <a:p>
            <a:r>
              <a:rPr lang="en-GB" dirty="0" smtClean="0">
                <a:solidFill>
                  <a:prstClr val="black"/>
                </a:solidFill>
              </a:rPr>
              <a:t>680.8</a:t>
            </a:r>
            <a:endParaRPr lang="en-GB" dirty="0">
              <a:solidFill>
                <a:prstClr val="black"/>
              </a:solidFill>
            </a:endParaRPr>
          </a:p>
        </p:txBody>
      </p:sp>
      <p:sp>
        <p:nvSpPr>
          <p:cNvPr id="52" name="TextBox 51"/>
          <p:cNvSpPr txBox="1"/>
          <p:nvPr/>
        </p:nvSpPr>
        <p:spPr>
          <a:xfrm>
            <a:off x="3608439" y="2429553"/>
            <a:ext cx="761747" cy="369332"/>
          </a:xfrm>
          <a:prstGeom prst="rect">
            <a:avLst/>
          </a:prstGeom>
          <a:noFill/>
        </p:spPr>
        <p:txBody>
          <a:bodyPr wrap="none" rtlCol="0">
            <a:spAutoFit/>
          </a:bodyPr>
          <a:lstStyle/>
          <a:p>
            <a:r>
              <a:rPr lang="en-GB" dirty="0" smtClean="0">
                <a:solidFill>
                  <a:prstClr val="black"/>
                </a:solidFill>
              </a:rPr>
              <a:t>766.6</a:t>
            </a:r>
            <a:endParaRPr lang="en-GB" dirty="0">
              <a:solidFill>
                <a:prstClr val="black"/>
              </a:solidFill>
            </a:endParaRPr>
          </a:p>
        </p:txBody>
      </p:sp>
      <p:cxnSp>
        <p:nvCxnSpPr>
          <p:cNvPr id="55" name="Straight Connector 54"/>
          <p:cNvCxnSpPr/>
          <p:nvPr/>
        </p:nvCxnSpPr>
        <p:spPr>
          <a:xfrm flipH="1">
            <a:off x="1538653" y="5112727"/>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H="1">
            <a:off x="1591407" y="5112727"/>
            <a:ext cx="140678" cy="184611"/>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H="1">
            <a:off x="2985038" y="5099573"/>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2874255" y="5093799"/>
            <a:ext cx="105508" cy="136281"/>
          </a:xfrm>
          <a:prstGeom prst="line">
            <a:avLst/>
          </a:prstGeom>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4014960" y="1609631"/>
            <a:ext cx="761747" cy="369332"/>
          </a:xfrm>
          <a:prstGeom prst="rect">
            <a:avLst/>
          </a:prstGeom>
          <a:noFill/>
        </p:spPr>
        <p:txBody>
          <a:bodyPr wrap="none" rtlCol="0">
            <a:spAutoFit/>
          </a:bodyPr>
          <a:lstStyle/>
          <a:p>
            <a:r>
              <a:rPr lang="en-GB" dirty="0" smtClean="0">
                <a:solidFill>
                  <a:prstClr val="black"/>
                </a:solidFill>
              </a:rPr>
              <a:t>852.3</a:t>
            </a:r>
            <a:endParaRPr lang="en-GB" dirty="0">
              <a:solidFill>
                <a:prstClr val="black"/>
              </a:solidFill>
            </a:endParaRPr>
          </a:p>
        </p:txBody>
      </p:sp>
      <p:cxnSp>
        <p:nvCxnSpPr>
          <p:cNvPr id="39" name="Straight Connector 38"/>
          <p:cNvCxnSpPr/>
          <p:nvPr/>
        </p:nvCxnSpPr>
        <p:spPr>
          <a:xfrm flipV="1">
            <a:off x="4343809" y="1932963"/>
            <a:ext cx="26377" cy="32554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3579243" y="3236292"/>
            <a:ext cx="26377" cy="19687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1" name="Title 1"/>
          <p:cNvSpPr>
            <a:spLocks noGrp="1"/>
          </p:cNvSpPr>
          <p:nvPr>
            <p:ph type="title"/>
          </p:nvPr>
        </p:nvSpPr>
        <p:spPr>
          <a:xfrm>
            <a:off x="457200" y="274638"/>
            <a:ext cx="8229600" cy="1143000"/>
          </a:xfrm>
        </p:spPr>
        <p:txBody>
          <a:bodyPr/>
          <a:lstStyle/>
          <a:p>
            <a:r>
              <a:rPr lang="en-US" dirty="0" smtClean="0"/>
              <a:t>Session 2</a:t>
            </a:r>
            <a:endParaRPr lang="en-US" dirty="0"/>
          </a:p>
        </p:txBody>
      </p:sp>
    </p:spTree>
    <p:extLst>
      <p:ext uri="{BB962C8B-B14F-4D97-AF65-F5344CB8AC3E}">
        <p14:creationId xmlns:p14="http://schemas.microsoft.com/office/powerpoint/2010/main" val="49450594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2</a:t>
            </a:r>
            <a:endParaRPr lang="en-GB" dirty="0"/>
          </a:p>
        </p:txBody>
      </p:sp>
      <p:sp>
        <p:nvSpPr>
          <p:cNvPr id="32" name="TextBox 31"/>
          <p:cNvSpPr txBox="1"/>
          <p:nvPr/>
        </p:nvSpPr>
        <p:spPr>
          <a:xfrm>
            <a:off x="5591908" y="1609631"/>
            <a:ext cx="3172663" cy="2031325"/>
          </a:xfrm>
          <a:prstGeom prst="rect">
            <a:avLst/>
          </a:prstGeom>
          <a:noFill/>
        </p:spPr>
        <p:txBody>
          <a:bodyPr wrap="none" rtlCol="0">
            <a:spAutoFit/>
          </a:bodyPr>
          <a:lstStyle/>
          <a:p>
            <a:r>
              <a:rPr lang="en-GB" dirty="0" smtClean="0">
                <a:solidFill>
                  <a:prstClr val="black"/>
                </a:solidFill>
              </a:rPr>
              <a:t>Sample P</a:t>
            </a:r>
          </a:p>
          <a:p>
            <a:endParaRPr lang="en-GB" dirty="0">
              <a:solidFill>
                <a:prstClr val="black"/>
              </a:solidFill>
            </a:endParaRPr>
          </a:p>
          <a:p>
            <a:r>
              <a:rPr lang="en-GB" dirty="0" smtClean="0">
                <a:solidFill>
                  <a:prstClr val="black"/>
                </a:solidFill>
              </a:rPr>
              <a:t>Positive ion ESI-MS</a:t>
            </a:r>
          </a:p>
          <a:p>
            <a:endParaRPr lang="en-GB" dirty="0">
              <a:solidFill>
                <a:prstClr val="black"/>
              </a:solidFill>
            </a:endParaRPr>
          </a:p>
          <a:p>
            <a:r>
              <a:rPr lang="en-GB" dirty="0">
                <a:solidFill>
                  <a:prstClr val="black"/>
                </a:solidFill>
              </a:rPr>
              <a:t>Measured accurate mass for </a:t>
            </a:r>
          </a:p>
          <a:p>
            <a:r>
              <a:rPr lang="en-GB" i="1" dirty="0">
                <a:solidFill>
                  <a:prstClr val="black"/>
                </a:solidFill>
              </a:rPr>
              <a:t>m/z</a:t>
            </a:r>
            <a:r>
              <a:rPr lang="en-GB" dirty="0">
                <a:solidFill>
                  <a:prstClr val="black"/>
                </a:solidFill>
              </a:rPr>
              <a:t> 295 was </a:t>
            </a:r>
            <a:r>
              <a:rPr lang="en-GB" dirty="0" smtClean="0">
                <a:solidFill>
                  <a:prstClr val="black"/>
                </a:solidFill>
              </a:rPr>
              <a:t>295.1291</a:t>
            </a:r>
            <a:endParaRPr lang="en-GB" dirty="0">
              <a:solidFill>
                <a:prstClr val="black"/>
              </a:solidFill>
            </a:endParaRPr>
          </a:p>
          <a:p>
            <a:endParaRPr lang="en-GB" dirty="0">
              <a:solidFill>
                <a:prstClr val="black"/>
              </a:solidFill>
            </a:endParaRPr>
          </a:p>
        </p:txBody>
      </p:sp>
      <p:cxnSp>
        <p:nvCxnSpPr>
          <p:cNvPr id="34" name="Straight Connector 33"/>
          <p:cNvCxnSpPr/>
          <p:nvPr/>
        </p:nvCxnSpPr>
        <p:spPr>
          <a:xfrm>
            <a:off x="1424353" y="1868365"/>
            <a:ext cx="0" cy="3332285"/>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1424353" y="5183039"/>
            <a:ext cx="3692769" cy="8819"/>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2180492" y="2501411"/>
            <a:ext cx="26377" cy="269044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V="1">
            <a:off x="2391507" y="3688373"/>
            <a:ext cx="17585" cy="150348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3885495" y="3104087"/>
            <a:ext cx="35169" cy="206362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rot="16200000">
            <a:off x="-61375" y="3051626"/>
            <a:ext cx="2002856" cy="369332"/>
          </a:xfrm>
          <a:prstGeom prst="rect">
            <a:avLst/>
          </a:prstGeom>
          <a:noFill/>
        </p:spPr>
        <p:txBody>
          <a:bodyPr wrap="none" rtlCol="0">
            <a:spAutoFit/>
          </a:bodyPr>
          <a:lstStyle/>
          <a:p>
            <a:r>
              <a:rPr lang="en-GB" dirty="0" smtClean="0">
                <a:solidFill>
                  <a:prstClr val="black"/>
                </a:solidFill>
              </a:rPr>
              <a:t>Relative Response </a:t>
            </a:r>
            <a:endParaRPr lang="en-GB" dirty="0">
              <a:solidFill>
                <a:prstClr val="black"/>
              </a:solidFill>
            </a:endParaRPr>
          </a:p>
        </p:txBody>
      </p:sp>
      <p:cxnSp>
        <p:nvCxnSpPr>
          <p:cNvPr id="43" name="Straight Connector 42"/>
          <p:cNvCxnSpPr/>
          <p:nvPr/>
        </p:nvCxnSpPr>
        <p:spPr>
          <a:xfrm flipH="1">
            <a:off x="1336430" y="5191858"/>
            <a:ext cx="8792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a:off x="1336430" y="1868365"/>
            <a:ext cx="87923" cy="0"/>
          </a:xfrm>
          <a:prstGeom prst="line">
            <a:avLst/>
          </a:prstGeom>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843973" y="1683699"/>
            <a:ext cx="535724" cy="369332"/>
          </a:xfrm>
          <a:prstGeom prst="rect">
            <a:avLst/>
          </a:prstGeom>
          <a:noFill/>
        </p:spPr>
        <p:txBody>
          <a:bodyPr wrap="none" rtlCol="0">
            <a:spAutoFit/>
          </a:bodyPr>
          <a:lstStyle/>
          <a:p>
            <a:r>
              <a:rPr lang="en-GB" dirty="0" smtClean="0">
                <a:solidFill>
                  <a:prstClr val="black"/>
                </a:solidFill>
              </a:rPr>
              <a:t>150</a:t>
            </a:r>
            <a:endParaRPr lang="en-GB" dirty="0">
              <a:solidFill>
                <a:prstClr val="black"/>
              </a:solidFill>
            </a:endParaRPr>
          </a:p>
        </p:txBody>
      </p:sp>
      <p:sp>
        <p:nvSpPr>
          <p:cNvPr id="46" name="TextBox 45"/>
          <p:cNvSpPr txBox="1"/>
          <p:nvPr/>
        </p:nvSpPr>
        <p:spPr>
          <a:xfrm>
            <a:off x="1034744" y="4998373"/>
            <a:ext cx="301686" cy="369332"/>
          </a:xfrm>
          <a:prstGeom prst="rect">
            <a:avLst/>
          </a:prstGeom>
          <a:noFill/>
        </p:spPr>
        <p:txBody>
          <a:bodyPr wrap="none" rtlCol="0">
            <a:spAutoFit/>
          </a:bodyPr>
          <a:lstStyle/>
          <a:p>
            <a:r>
              <a:rPr lang="en-GB" dirty="0" smtClean="0">
                <a:solidFill>
                  <a:prstClr val="black"/>
                </a:solidFill>
              </a:rPr>
              <a:t>0</a:t>
            </a:r>
            <a:endParaRPr lang="en-GB" dirty="0">
              <a:solidFill>
                <a:prstClr val="black"/>
              </a:solidFill>
            </a:endParaRPr>
          </a:p>
        </p:txBody>
      </p:sp>
      <p:cxnSp>
        <p:nvCxnSpPr>
          <p:cNvPr id="47" name="Straight Connector 46"/>
          <p:cNvCxnSpPr/>
          <p:nvPr/>
        </p:nvCxnSpPr>
        <p:spPr>
          <a:xfrm>
            <a:off x="1424353" y="5200650"/>
            <a:ext cx="0" cy="96715"/>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2276045" y="5191858"/>
            <a:ext cx="0" cy="57149"/>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3719146" y="5191858"/>
            <a:ext cx="0" cy="57149"/>
          </a:xfrm>
          <a:prstGeom prst="line">
            <a:avLst/>
          </a:prstGeom>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2082144" y="5297365"/>
            <a:ext cx="535724" cy="369332"/>
          </a:xfrm>
          <a:prstGeom prst="rect">
            <a:avLst/>
          </a:prstGeom>
          <a:noFill/>
        </p:spPr>
        <p:txBody>
          <a:bodyPr wrap="none" rtlCol="0">
            <a:spAutoFit/>
          </a:bodyPr>
          <a:lstStyle/>
          <a:p>
            <a:r>
              <a:rPr lang="en-GB" dirty="0" smtClean="0">
                <a:solidFill>
                  <a:prstClr val="black"/>
                </a:solidFill>
              </a:rPr>
              <a:t>300</a:t>
            </a:r>
            <a:endParaRPr lang="en-GB" dirty="0">
              <a:solidFill>
                <a:prstClr val="black"/>
              </a:solidFill>
            </a:endParaRPr>
          </a:p>
        </p:txBody>
      </p:sp>
      <p:sp>
        <p:nvSpPr>
          <p:cNvPr id="51" name="TextBox 50"/>
          <p:cNvSpPr txBox="1"/>
          <p:nvPr/>
        </p:nvSpPr>
        <p:spPr>
          <a:xfrm>
            <a:off x="3609545" y="5297338"/>
            <a:ext cx="569387" cy="369332"/>
          </a:xfrm>
          <a:prstGeom prst="rect">
            <a:avLst/>
          </a:prstGeom>
          <a:noFill/>
        </p:spPr>
        <p:txBody>
          <a:bodyPr wrap="none" rtlCol="0">
            <a:spAutoFit/>
          </a:bodyPr>
          <a:lstStyle/>
          <a:p>
            <a:r>
              <a:rPr lang="en-GB" dirty="0" smtClean="0">
                <a:solidFill>
                  <a:prstClr val="black"/>
                </a:solidFill>
              </a:rPr>
              <a:t>700</a:t>
            </a:r>
            <a:endParaRPr lang="en-GB" dirty="0">
              <a:solidFill>
                <a:prstClr val="black"/>
              </a:solidFill>
            </a:endParaRPr>
          </a:p>
        </p:txBody>
      </p:sp>
      <p:sp>
        <p:nvSpPr>
          <p:cNvPr id="52" name="TextBox 51"/>
          <p:cNvSpPr txBox="1"/>
          <p:nvPr/>
        </p:nvSpPr>
        <p:spPr>
          <a:xfrm>
            <a:off x="1855783" y="2132079"/>
            <a:ext cx="710451" cy="369332"/>
          </a:xfrm>
          <a:prstGeom prst="rect">
            <a:avLst/>
          </a:prstGeom>
          <a:noFill/>
        </p:spPr>
        <p:txBody>
          <a:bodyPr wrap="none" rtlCol="0">
            <a:spAutoFit/>
          </a:bodyPr>
          <a:lstStyle/>
          <a:p>
            <a:r>
              <a:rPr lang="en-GB" dirty="0" smtClean="0">
                <a:solidFill>
                  <a:prstClr val="black"/>
                </a:solidFill>
              </a:rPr>
              <a:t>295.1</a:t>
            </a:r>
            <a:endParaRPr lang="en-GB" dirty="0">
              <a:solidFill>
                <a:prstClr val="black"/>
              </a:solidFill>
            </a:endParaRPr>
          </a:p>
        </p:txBody>
      </p:sp>
      <p:sp>
        <p:nvSpPr>
          <p:cNvPr id="53" name="TextBox 52"/>
          <p:cNvSpPr txBox="1"/>
          <p:nvPr/>
        </p:nvSpPr>
        <p:spPr>
          <a:xfrm>
            <a:off x="2276045" y="3236292"/>
            <a:ext cx="761747" cy="369332"/>
          </a:xfrm>
          <a:prstGeom prst="rect">
            <a:avLst/>
          </a:prstGeom>
          <a:noFill/>
        </p:spPr>
        <p:txBody>
          <a:bodyPr wrap="none" rtlCol="0">
            <a:spAutoFit/>
          </a:bodyPr>
          <a:lstStyle/>
          <a:p>
            <a:r>
              <a:rPr lang="en-GB" dirty="0" smtClean="0">
                <a:solidFill>
                  <a:prstClr val="black"/>
                </a:solidFill>
              </a:rPr>
              <a:t>312.1</a:t>
            </a:r>
            <a:endParaRPr lang="en-GB" dirty="0">
              <a:solidFill>
                <a:prstClr val="black"/>
              </a:solidFill>
            </a:endParaRPr>
          </a:p>
        </p:txBody>
      </p:sp>
      <p:sp>
        <p:nvSpPr>
          <p:cNvPr id="54" name="TextBox 53"/>
          <p:cNvSpPr txBox="1"/>
          <p:nvPr/>
        </p:nvSpPr>
        <p:spPr>
          <a:xfrm>
            <a:off x="3234961" y="2798885"/>
            <a:ext cx="761747" cy="369332"/>
          </a:xfrm>
          <a:prstGeom prst="rect">
            <a:avLst/>
          </a:prstGeom>
          <a:noFill/>
        </p:spPr>
        <p:txBody>
          <a:bodyPr wrap="none" rtlCol="0">
            <a:spAutoFit/>
          </a:bodyPr>
          <a:lstStyle/>
          <a:p>
            <a:r>
              <a:rPr lang="en-GB" dirty="0" smtClean="0">
                <a:solidFill>
                  <a:prstClr val="black"/>
                </a:solidFill>
              </a:rPr>
              <a:t>680.8</a:t>
            </a:r>
            <a:endParaRPr lang="en-GB" dirty="0">
              <a:solidFill>
                <a:prstClr val="black"/>
              </a:solidFill>
            </a:endParaRPr>
          </a:p>
        </p:txBody>
      </p:sp>
      <p:sp>
        <p:nvSpPr>
          <p:cNvPr id="55" name="TextBox 54"/>
          <p:cNvSpPr txBox="1"/>
          <p:nvPr/>
        </p:nvSpPr>
        <p:spPr>
          <a:xfrm>
            <a:off x="3608439" y="2429553"/>
            <a:ext cx="761747" cy="369332"/>
          </a:xfrm>
          <a:prstGeom prst="rect">
            <a:avLst/>
          </a:prstGeom>
          <a:noFill/>
        </p:spPr>
        <p:txBody>
          <a:bodyPr wrap="none" rtlCol="0">
            <a:spAutoFit/>
          </a:bodyPr>
          <a:lstStyle/>
          <a:p>
            <a:r>
              <a:rPr lang="en-GB" dirty="0" smtClean="0">
                <a:solidFill>
                  <a:prstClr val="black"/>
                </a:solidFill>
              </a:rPr>
              <a:t>766.6</a:t>
            </a:r>
            <a:endParaRPr lang="en-GB" dirty="0">
              <a:solidFill>
                <a:prstClr val="black"/>
              </a:solidFill>
            </a:endParaRPr>
          </a:p>
        </p:txBody>
      </p:sp>
      <p:sp>
        <p:nvSpPr>
          <p:cNvPr id="56" name="TextBox 55"/>
          <p:cNvSpPr txBox="1"/>
          <p:nvPr/>
        </p:nvSpPr>
        <p:spPr>
          <a:xfrm>
            <a:off x="4014960" y="1609631"/>
            <a:ext cx="761747" cy="369332"/>
          </a:xfrm>
          <a:prstGeom prst="rect">
            <a:avLst/>
          </a:prstGeom>
          <a:noFill/>
        </p:spPr>
        <p:txBody>
          <a:bodyPr wrap="none" rtlCol="0">
            <a:spAutoFit/>
          </a:bodyPr>
          <a:lstStyle/>
          <a:p>
            <a:r>
              <a:rPr lang="en-GB" dirty="0" smtClean="0">
                <a:solidFill>
                  <a:prstClr val="black"/>
                </a:solidFill>
              </a:rPr>
              <a:t>852.3</a:t>
            </a:r>
            <a:endParaRPr lang="en-GB" dirty="0">
              <a:solidFill>
                <a:prstClr val="black"/>
              </a:solidFill>
            </a:endParaRPr>
          </a:p>
        </p:txBody>
      </p:sp>
      <p:cxnSp>
        <p:nvCxnSpPr>
          <p:cNvPr id="57" name="Straight Connector 56"/>
          <p:cNvCxnSpPr/>
          <p:nvPr/>
        </p:nvCxnSpPr>
        <p:spPr>
          <a:xfrm flipH="1">
            <a:off x="1538653" y="5112727"/>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H="1">
            <a:off x="1591407" y="5112727"/>
            <a:ext cx="140678" cy="184611"/>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H="1">
            <a:off x="2985038" y="5099573"/>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H="1">
            <a:off x="2874255" y="5093799"/>
            <a:ext cx="105508" cy="13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flipV="1">
            <a:off x="3579243" y="3236292"/>
            <a:ext cx="26377" cy="19687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V="1">
            <a:off x="4343809" y="1932963"/>
            <a:ext cx="26377" cy="32554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137918" y="5666670"/>
            <a:ext cx="550151" cy="369332"/>
          </a:xfrm>
          <a:prstGeom prst="rect">
            <a:avLst/>
          </a:prstGeom>
          <a:noFill/>
        </p:spPr>
        <p:txBody>
          <a:bodyPr wrap="none" rtlCol="0">
            <a:spAutoFit/>
          </a:bodyPr>
          <a:lstStyle/>
          <a:p>
            <a:r>
              <a:rPr lang="en-GB" i="1" dirty="0" smtClean="0">
                <a:solidFill>
                  <a:prstClr val="black"/>
                </a:solidFill>
              </a:rPr>
              <a:t>m/z</a:t>
            </a:r>
            <a:endParaRPr lang="en-GB" i="1" dirty="0">
              <a:solidFill>
                <a:prstClr val="black"/>
              </a:solidFill>
            </a:endParaRPr>
          </a:p>
        </p:txBody>
      </p:sp>
    </p:spTree>
    <p:extLst>
      <p:ext uri="{BB962C8B-B14F-4D97-AF65-F5344CB8AC3E}">
        <p14:creationId xmlns:p14="http://schemas.microsoft.com/office/powerpoint/2010/main" val="2751201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192" y="1325880"/>
            <a:ext cx="8430768" cy="4937760"/>
          </a:xfrm>
        </p:spPr>
        <p:txBody>
          <a:bodyPr>
            <a:noAutofit/>
          </a:bodyPr>
          <a:lstStyle/>
          <a:p>
            <a:pPr>
              <a:spcBef>
                <a:spcPts val="600"/>
              </a:spcBef>
              <a:spcAft>
                <a:spcPts val="600"/>
              </a:spcAft>
            </a:pPr>
            <a:r>
              <a:rPr lang="en-US" sz="2000" dirty="0" smtClean="0"/>
              <a:t>The mass spectra show ions assigned to aspartame (RMM 294; [M+H]</a:t>
            </a:r>
            <a:r>
              <a:rPr lang="en-US" sz="2000" baseline="30000" dirty="0" smtClean="0"/>
              <a:t>+ </a:t>
            </a:r>
            <a:r>
              <a:rPr lang="en-US" sz="2000" dirty="0" smtClean="0"/>
              <a:t>295 and [M+NH</a:t>
            </a:r>
            <a:r>
              <a:rPr lang="en-US" sz="2000" baseline="-25000" dirty="0" smtClean="0"/>
              <a:t>4</a:t>
            </a:r>
            <a:r>
              <a:rPr lang="en-US" sz="2000" dirty="0" smtClean="0"/>
              <a:t>]</a:t>
            </a:r>
            <a:r>
              <a:rPr lang="en-US" sz="2000" baseline="30000" dirty="0" smtClean="0"/>
              <a:t>+  </a:t>
            </a:r>
            <a:r>
              <a:rPr lang="en-US" sz="2000" dirty="0" smtClean="0"/>
              <a:t>312</a:t>
            </a:r>
            <a:r>
              <a:rPr lang="en-US" sz="2000" baseline="30000" dirty="0" smtClean="0"/>
              <a:t> </a:t>
            </a:r>
            <a:r>
              <a:rPr lang="en-US" sz="2000" dirty="0" smtClean="0"/>
              <a:t>shown) and </a:t>
            </a:r>
            <a:r>
              <a:rPr lang="en-US" sz="2000" dirty="0" err="1" smtClean="0"/>
              <a:t>hepta</a:t>
            </a:r>
            <a:r>
              <a:rPr lang="en-US" sz="2000" dirty="0" smtClean="0"/>
              <a:t>- to </a:t>
            </a:r>
            <a:r>
              <a:rPr lang="en-US" sz="2000" dirty="0" err="1" smtClean="0"/>
              <a:t>nonamers</a:t>
            </a:r>
            <a:r>
              <a:rPr lang="en-US" sz="2000" dirty="0" smtClean="0"/>
              <a:t> of </a:t>
            </a:r>
            <a:r>
              <a:rPr lang="en-US" sz="2000" dirty="0" err="1" smtClean="0"/>
              <a:t>PVAc</a:t>
            </a:r>
            <a:r>
              <a:rPr lang="en-US" sz="2000" dirty="0" smtClean="0"/>
              <a:t>  </a:t>
            </a:r>
            <a:r>
              <a:rPr lang="en-US" sz="2000" dirty="0"/>
              <a:t>where </a:t>
            </a:r>
            <a:r>
              <a:rPr lang="en-US" sz="2000" dirty="0" smtClean="0"/>
              <a:t> </a:t>
            </a:r>
            <a:r>
              <a:rPr lang="el-GR" sz="2000" dirty="0"/>
              <a:t>ω</a:t>
            </a:r>
            <a:r>
              <a:rPr lang="en-GB" sz="2000" dirty="0"/>
              <a:t> is H and </a:t>
            </a:r>
            <a:r>
              <a:rPr lang="el-GR" sz="2000" dirty="0"/>
              <a:t>α</a:t>
            </a:r>
            <a:r>
              <a:rPr lang="en-GB" sz="2000" dirty="0"/>
              <a:t> is </a:t>
            </a:r>
            <a:r>
              <a:rPr lang="en-GB" sz="2000" dirty="0" err="1" smtClean="0"/>
              <a:t>isopropylol</a:t>
            </a:r>
            <a:r>
              <a:rPr lang="en-GB" sz="2000" dirty="0" smtClean="0"/>
              <a:t> and the [M+NH</a:t>
            </a:r>
            <a:r>
              <a:rPr lang="en-GB" sz="2000" baseline="-25000" dirty="0" smtClean="0"/>
              <a:t>4</a:t>
            </a:r>
            <a:r>
              <a:rPr lang="en-GB" sz="2000" dirty="0" smtClean="0"/>
              <a:t>]+ ion is shown for each polymer</a:t>
            </a:r>
            <a:r>
              <a:rPr lang="en-GB" sz="2000" baseline="30000" dirty="0" smtClean="0"/>
              <a:t>1</a:t>
            </a:r>
            <a:r>
              <a:rPr lang="en-US" sz="2000" dirty="0" smtClean="0"/>
              <a:t>. Students should </a:t>
            </a:r>
            <a:r>
              <a:rPr lang="en-US" sz="2000" dirty="0" err="1" smtClean="0"/>
              <a:t>realise</a:t>
            </a:r>
            <a:r>
              <a:rPr lang="en-US" sz="2000" dirty="0" smtClean="0"/>
              <a:t> that </a:t>
            </a:r>
            <a:r>
              <a:rPr lang="en-US" sz="2000" i="1" dirty="0" smtClean="0"/>
              <a:t>m/z</a:t>
            </a:r>
            <a:r>
              <a:rPr lang="en-US" sz="2000" dirty="0" smtClean="0"/>
              <a:t> 680,766 and 852 are 86 </a:t>
            </a:r>
            <a:r>
              <a:rPr lang="en-US" sz="2000" dirty="0"/>
              <a:t>D</a:t>
            </a:r>
            <a:r>
              <a:rPr lang="en-US" sz="2000" dirty="0" smtClean="0"/>
              <a:t>altons apart, which suggests a vinyl acetate repeat unit, but they may need help in drawing the structures: </a:t>
            </a:r>
          </a:p>
          <a:p>
            <a:pPr>
              <a:spcBef>
                <a:spcPts val="600"/>
              </a:spcBef>
              <a:spcAft>
                <a:spcPts val="600"/>
              </a:spcAft>
            </a:pPr>
            <a:endParaRPr lang="en-US" sz="2000" dirty="0" smtClean="0"/>
          </a:p>
        </p:txBody>
      </p:sp>
      <p:grpSp>
        <p:nvGrpSpPr>
          <p:cNvPr id="13" name="Group 12"/>
          <p:cNvGrpSpPr/>
          <p:nvPr/>
        </p:nvGrpSpPr>
        <p:grpSpPr>
          <a:xfrm>
            <a:off x="2221992" y="3371432"/>
            <a:ext cx="5088867" cy="1761935"/>
            <a:chOff x="2109216" y="2420112"/>
            <a:chExt cx="5201643" cy="1673543"/>
          </a:xfrm>
        </p:grpSpPr>
        <p:graphicFrame>
          <p:nvGraphicFramePr>
            <p:cNvPr id="14" name="Object 13"/>
            <p:cNvGraphicFramePr>
              <a:graphicFrameLocks noChangeAspect="1"/>
            </p:cNvGraphicFramePr>
            <p:nvPr>
              <p:extLst>
                <p:ext uri="{D42A27DB-BD31-4B8C-83A1-F6EECF244321}">
                  <p14:modId xmlns:p14="http://schemas.microsoft.com/office/powerpoint/2010/main" val="989236185"/>
                </p:ext>
              </p:extLst>
            </p:nvPr>
          </p:nvGraphicFramePr>
          <p:xfrm>
            <a:off x="2532888" y="2420112"/>
            <a:ext cx="3442716" cy="1673543"/>
          </p:xfrm>
          <a:graphic>
            <a:graphicData uri="http://schemas.openxmlformats.org/presentationml/2006/ole">
              <mc:AlternateContent xmlns:mc="http://schemas.openxmlformats.org/markup-compatibility/2006">
                <mc:Choice xmlns:v="urn:schemas-microsoft-com:vml" Requires="v">
                  <p:oleObj spid="_x0000_s1029" name="ISIS/Draw Sketch" r:id="rId3" imgW="2057400" imgH="1000080" progId="">
                    <p:embed/>
                  </p:oleObj>
                </mc:Choice>
                <mc:Fallback>
                  <p:oleObj name="ISIS/Draw Sketch" r:id="rId3" imgW="2057400" imgH="10000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2888" y="2420112"/>
                          <a:ext cx="3442716" cy="16735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Left Bracket 14"/>
            <p:cNvSpPr/>
            <p:nvPr/>
          </p:nvSpPr>
          <p:spPr>
            <a:xfrm>
              <a:off x="3566160" y="2798064"/>
              <a:ext cx="73152" cy="914400"/>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solidFill>
                  <a:prstClr val="black"/>
                </a:solidFill>
              </a:endParaRPr>
            </a:p>
          </p:txBody>
        </p:sp>
        <p:sp>
          <p:nvSpPr>
            <p:cNvPr id="16" name="Right Bracket 15"/>
            <p:cNvSpPr/>
            <p:nvPr/>
          </p:nvSpPr>
          <p:spPr>
            <a:xfrm>
              <a:off x="4224528" y="2798064"/>
              <a:ext cx="73152" cy="914400"/>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solidFill>
                  <a:prstClr val="black"/>
                </a:solidFill>
              </a:endParaRPr>
            </a:p>
          </p:txBody>
        </p:sp>
        <p:sp>
          <p:nvSpPr>
            <p:cNvPr id="17" name="TextBox 16"/>
            <p:cNvSpPr txBox="1"/>
            <p:nvPr/>
          </p:nvSpPr>
          <p:spPr>
            <a:xfrm>
              <a:off x="4317978" y="3526012"/>
              <a:ext cx="312906" cy="369332"/>
            </a:xfrm>
            <a:prstGeom prst="rect">
              <a:avLst/>
            </a:prstGeom>
            <a:noFill/>
          </p:spPr>
          <p:txBody>
            <a:bodyPr wrap="none" rtlCol="0">
              <a:spAutoFit/>
            </a:bodyPr>
            <a:lstStyle/>
            <a:p>
              <a:r>
                <a:rPr lang="en-GB" dirty="0" smtClean="0">
                  <a:solidFill>
                    <a:prstClr val="black"/>
                  </a:solidFill>
                </a:rPr>
                <a:t>n</a:t>
              </a:r>
              <a:endParaRPr lang="en-GB" dirty="0">
                <a:solidFill>
                  <a:prstClr val="black"/>
                </a:solidFill>
              </a:endParaRPr>
            </a:p>
          </p:txBody>
        </p:sp>
        <p:sp>
          <p:nvSpPr>
            <p:cNvPr id="18" name="Left Bracket 17"/>
            <p:cNvSpPr/>
            <p:nvPr/>
          </p:nvSpPr>
          <p:spPr>
            <a:xfrm>
              <a:off x="2109216" y="2520696"/>
              <a:ext cx="73152" cy="914400"/>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solidFill>
                  <a:prstClr val="black"/>
                </a:solidFill>
              </a:endParaRPr>
            </a:p>
          </p:txBody>
        </p:sp>
        <p:sp>
          <p:nvSpPr>
            <p:cNvPr id="19" name="Right Bracket 18"/>
            <p:cNvSpPr/>
            <p:nvPr/>
          </p:nvSpPr>
          <p:spPr>
            <a:xfrm>
              <a:off x="6251448" y="2493264"/>
              <a:ext cx="73152" cy="914400"/>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solidFill>
                  <a:prstClr val="black"/>
                </a:solidFill>
              </a:endParaRPr>
            </a:p>
          </p:txBody>
        </p:sp>
        <p:sp>
          <p:nvSpPr>
            <p:cNvPr id="20" name="TextBox 19"/>
            <p:cNvSpPr txBox="1"/>
            <p:nvPr/>
          </p:nvSpPr>
          <p:spPr>
            <a:xfrm>
              <a:off x="6446520" y="2977896"/>
              <a:ext cx="864339" cy="461665"/>
            </a:xfrm>
            <a:prstGeom prst="rect">
              <a:avLst/>
            </a:prstGeom>
            <a:noFill/>
          </p:spPr>
          <p:txBody>
            <a:bodyPr wrap="none" rtlCol="0">
              <a:spAutoFit/>
            </a:bodyPr>
            <a:lstStyle/>
            <a:p>
              <a:r>
                <a:rPr lang="en-GB" sz="2400" dirty="0" smtClean="0">
                  <a:solidFill>
                    <a:prstClr val="black"/>
                  </a:solidFill>
                </a:rPr>
                <a:t>NH</a:t>
              </a:r>
              <a:r>
                <a:rPr lang="en-GB" sz="2400" baseline="-25000" dirty="0" smtClean="0">
                  <a:solidFill>
                    <a:prstClr val="black"/>
                  </a:solidFill>
                </a:rPr>
                <a:t>4</a:t>
              </a:r>
              <a:r>
                <a:rPr lang="en-GB" sz="2400" baseline="30000" dirty="0" smtClean="0">
                  <a:solidFill>
                    <a:prstClr val="black"/>
                  </a:solidFill>
                </a:rPr>
                <a:t>+</a:t>
              </a:r>
              <a:endParaRPr lang="en-GB" sz="2400" baseline="30000" dirty="0">
                <a:solidFill>
                  <a:prstClr val="black"/>
                </a:solidFill>
              </a:endParaRPr>
            </a:p>
          </p:txBody>
        </p:sp>
      </p:grpSp>
      <p:sp>
        <p:nvSpPr>
          <p:cNvPr id="12" name="TextBox 11"/>
          <p:cNvSpPr txBox="1"/>
          <p:nvPr/>
        </p:nvSpPr>
        <p:spPr>
          <a:xfrm>
            <a:off x="2542032" y="5133367"/>
            <a:ext cx="857927" cy="369332"/>
          </a:xfrm>
          <a:prstGeom prst="rect">
            <a:avLst/>
          </a:prstGeom>
          <a:noFill/>
        </p:spPr>
        <p:txBody>
          <a:bodyPr wrap="none" rtlCol="0">
            <a:spAutoFit/>
          </a:bodyPr>
          <a:lstStyle/>
          <a:p>
            <a:r>
              <a:rPr lang="el-GR" dirty="0" smtClean="0">
                <a:solidFill>
                  <a:prstClr val="black"/>
                </a:solidFill>
              </a:rPr>
              <a:t>ω</a:t>
            </a:r>
            <a:r>
              <a:rPr lang="en-GB" dirty="0" smtClean="0">
                <a:solidFill>
                  <a:prstClr val="black"/>
                </a:solidFill>
              </a:rPr>
              <a:t>  = H</a:t>
            </a:r>
            <a:endParaRPr lang="en-GB" dirty="0">
              <a:solidFill>
                <a:prstClr val="black"/>
              </a:solidFill>
            </a:endParaRPr>
          </a:p>
        </p:txBody>
      </p:sp>
      <p:sp>
        <p:nvSpPr>
          <p:cNvPr id="23" name="TextBox 22"/>
          <p:cNvSpPr txBox="1"/>
          <p:nvPr/>
        </p:nvSpPr>
        <p:spPr>
          <a:xfrm>
            <a:off x="5822452" y="5101101"/>
            <a:ext cx="1747594" cy="369332"/>
          </a:xfrm>
          <a:prstGeom prst="rect">
            <a:avLst/>
          </a:prstGeom>
          <a:noFill/>
        </p:spPr>
        <p:txBody>
          <a:bodyPr wrap="none" rtlCol="0">
            <a:spAutoFit/>
          </a:bodyPr>
          <a:lstStyle/>
          <a:p>
            <a:r>
              <a:rPr lang="el-GR" dirty="0" smtClean="0">
                <a:solidFill>
                  <a:prstClr val="black"/>
                </a:solidFill>
              </a:rPr>
              <a:t>α</a:t>
            </a:r>
            <a:r>
              <a:rPr lang="en-GB" dirty="0" smtClean="0">
                <a:solidFill>
                  <a:prstClr val="black"/>
                </a:solidFill>
              </a:rPr>
              <a:t>  = </a:t>
            </a:r>
            <a:r>
              <a:rPr lang="en-GB" dirty="0" err="1">
                <a:solidFill>
                  <a:prstClr val="black"/>
                </a:solidFill>
              </a:rPr>
              <a:t>isopropylol</a:t>
            </a:r>
            <a:endParaRPr lang="en-GB" dirty="0">
              <a:solidFill>
                <a:prstClr val="black"/>
              </a:solidFill>
            </a:endParaRPr>
          </a:p>
        </p:txBody>
      </p:sp>
      <p:cxnSp>
        <p:nvCxnSpPr>
          <p:cNvPr id="24" name="Straight Arrow Connector 23"/>
          <p:cNvCxnSpPr>
            <a:stCxn id="12" idx="0"/>
          </p:cNvCxnSpPr>
          <p:nvPr/>
        </p:nvCxnSpPr>
        <p:spPr>
          <a:xfrm flipV="1">
            <a:off x="2970996" y="4334257"/>
            <a:ext cx="128820" cy="7991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flipV="1">
            <a:off x="5382955" y="4411144"/>
            <a:ext cx="562259" cy="7222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1272027" y="5524782"/>
            <a:ext cx="6527800" cy="276999"/>
          </a:xfrm>
          <a:prstGeom prst="rect">
            <a:avLst/>
          </a:prstGeom>
        </p:spPr>
        <p:txBody>
          <a:bodyPr wrap="square">
            <a:spAutoFit/>
          </a:bodyPr>
          <a:lstStyle/>
          <a:p>
            <a:r>
              <a:rPr lang="en-US" sz="1200" baseline="30000" dirty="0" smtClean="0">
                <a:solidFill>
                  <a:srgbClr val="003A74"/>
                </a:solidFill>
                <a:cs typeface="Arial"/>
              </a:rPr>
              <a:t>1.</a:t>
            </a:r>
            <a:r>
              <a:rPr lang="en-US" sz="1200" dirty="0" smtClean="0">
                <a:solidFill>
                  <a:srgbClr val="003A74"/>
                </a:solidFill>
                <a:cs typeface="Arial"/>
              </a:rPr>
              <a:t>Carter, </a:t>
            </a:r>
            <a:r>
              <a:rPr lang="en-US" sz="1200" dirty="0">
                <a:solidFill>
                  <a:srgbClr val="003A74"/>
                </a:solidFill>
                <a:cs typeface="Arial"/>
              </a:rPr>
              <a:t>S</a:t>
            </a:r>
            <a:r>
              <a:rPr lang="en-US" sz="1200" dirty="0" smtClean="0">
                <a:solidFill>
                  <a:srgbClr val="003A74"/>
                </a:solidFill>
                <a:cs typeface="Arial"/>
              </a:rPr>
              <a:t>., </a:t>
            </a:r>
            <a:r>
              <a:rPr lang="en-US" sz="1200" dirty="0" err="1" smtClean="0">
                <a:solidFill>
                  <a:srgbClr val="003A74"/>
                </a:solidFill>
                <a:cs typeface="Arial"/>
              </a:rPr>
              <a:t>Kavros</a:t>
            </a:r>
            <a:r>
              <a:rPr lang="en-US" sz="1200" dirty="0" smtClean="0">
                <a:solidFill>
                  <a:srgbClr val="003A74"/>
                </a:solidFill>
                <a:cs typeface="Arial"/>
              </a:rPr>
              <a:t>, A. &amp;  </a:t>
            </a:r>
            <a:r>
              <a:rPr lang="en-US" sz="1200" dirty="0" err="1" smtClean="0">
                <a:solidFill>
                  <a:srgbClr val="003A74"/>
                </a:solidFill>
                <a:cs typeface="Arial"/>
              </a:rPr>
              <a:t>Rimmer</a:t>
            </a:r>
            <a:r>
              <a:rPr lang="en-US" sz="1200" dirty="0" smtClean="0">
                <a:solidFill>
                  <a:srgbClr val="003A74"/>
                </a:solidFill>
                <a:cs typeface="Arial"/>
              </a:rPr>
              <a:t> S. </a:t>
            </a:r>
            <a:r>
              <a:rPr lang="en-US" sz="1200" dirty="0">
                <a:solidFill>
                  <a:srgbClr val="003A74"/>
                </a:solidFill>
                <a:cs typeface="Arial"/>
              </a:rPr>
              <a:t>(</a:t>
            </a:r>
            <a:r>
              <a:rPr lang="en-US" sz="1200" dirty="0" smtClean="0">
                <a:solidFill>
                  <a:srgbClr val="003A74"/>
                </a:solidFill>
                <a:cs typeface="Arial"/>
              </a:rPr>
              <a:t>2001</a:t>
            </a:r>
            <a:r>
              <a:rPr lang="en-US" sz="1200" dirty="0">
                <a:solidFill>
                  <a:srgbClr val="003A74"/>
                </a:solidFill>
                <a:cs typeface="Arial"/>
              </a:rPr>
              <a:t>).  </a:t>
            </a:r>
            <a:r>
              <a:rPr lang="en-US" sz="1200" i="1" dirty="0" smtClean="0">
                <a:solidFill>
                  <a:srgbClr val="003A74"/>
                </a:solidFill>
                <a:cs typeface="Arial"/>
              </a:rPr>
              <a:t>Reactive &amp; Functional Polymers</a:t>
            </a:r>
            <a:r>
              <a:rPr lang="en-US" sz="1200" dirty="0" smtClean="0">
                <a:solidFill>
                  <a:srgbClr val="003A74"/>
                </a:solidFill>
                <a:cs typeface="Arial"/>
              </a:rPr>
              <a:t>, 48, 97-105.</a:t>
            </a:r>
            <a:endParaRPr lang="en-US" sz="1200" dirty="0">
              <a:solidFill>
                <a:srgbClr val="003A74"/>
              </a:solidFill>
              <a:cs typeface="Arial"/>
            </a:endParaRPr>
          </a:p>
        </p:txBody>
      </p:sp>
      <p:sp>
        <p:nvSpPr>
          <p:cNvPr id="21" name="Title 20"/>
          <p:cNvSpPr>
            <a:spLocks noGrp="1"/>
          </p:cNvSpPr>
          <p:nvPr>
            <p:ph type="title"/>
          </p:nvPr>
        </p:nvSpPr>
        <p:spPr/>
        <p:txBody>
          <a:bodyPr/>
          <a:lstStyle/>
          <a:p>
            <a:r>
              <a:rPr lang="en-US" dirty="0" smtClean="0"/>
              <a:t>Session 2 T</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97201" y="1417638"/>
            <a:ext cx="7989599" cy="5170647"/>
          </a:xfrm>
          <a:prstGeom prst="rect">
            <a:avLst/>
          </a:prstGeom>
        </p:spPr>
        <p:txBody>
          <a:bodyPr wrap="square">
            <a:spAutoFit/>
          </a:bodyPr>
          <a:lstStyle/>
          <a:p>
            <a:pPr marL="285750" indent="-285750">
              <a:spcBef>
                <a:spcPts val="600"/>
              </a:spcBef>
              <a:spcAft>
                <a:spcPts val="600"/>
              </a:spcAft>
              <a:buClr>
                <a:srgbClr val="1F497D">
                  <a:lumMod val="40000"/>
                  <a:lumOff val="60000"/>
                </a:srgbClr>
              </a:buClr>
              <a:buFont typeface="Wingdings" pitchFamily="2" charset="2"/>
              <a:buChar char="§"/>
            </a:pPr>
            <a:r>
              <a:rPr lang="en-US" dirty="0" smtClean="0">
                <a:solidFill>
                  <a:srgbClr val="1F497D"/>
                </a:solidFill>
              </a:rPr>
              <a:t>Students will need to deduce from their reading and intuition (or with a little help), that positive ion spectra tend to give [M+H]</a:t>
            </a:r>
            <a:r>
              <a:rPr lang="en-US" baseline="30000" dirty="0" smtClean="0">
                <a:solidFill>
                  <a:srgbClr val="1F497D"/>
                </a:solidFill>
              </a:rPr>
              <a:t>+</a:t>
            </a:r>
            <a:r>
              <a:rPr lang="en-US" dirty="0" smtClean="0">
                <a:solidFill>
                  <a:srgbClr val="1F497D"/>
                </a:solidFill>
              </a:rPr>
              <a:t> and adduct type species (ammonium acetate was used in the ESI-MS process, hence [M+NH</a:t>
            </a:r>
            <a:r>
              <a:rPr lang="en-US" baseline="-25000" dirty="0" smtClean="0">
                <a:solidFill>
                  <a:srgbClr val="1F497D"/>
                </a:solidFill>
              </a:rPr>
              <a:t>4</a:t>
            </a:r>
            <a:r>
              <a:rPr lang="en-US" dirty="0" smtClean="0">
                <a:solidFill>
                  <a:srgbClr val="1F497D"/>
                </a:solidFill>
              </a:rPr>
              <a:t>]</a:t>
            </a:r>
            <a:r>
              <a:rPr lang="en-US" baseline="30000" dirty="0" smtClean="0">
                <a:solidFill>
                  <a:srgbClr val="1F497D"/>
                </a:solidFill>
              </a:rPr>
              <a:t>+</a:t>
            </a:r>
            <a:r>
              <a:rPr lang="en-US" dirty="0" smtClean="0">
                <a:solidFill>
                  <a:srgbClr val="1F497D"/>
                </a:solidFill>
              </a:rPr>
              <a:t>).  </a:t>
            </a:r>
          </a:p>
          <a:p>
            <a:pPr marL="285750" indent="-285750">
              <a:spcBef>
                <a:spcPts val="600"/>
              </a:spcBef>
              <a:spcAft>
                <a:spcPts val="600"/>
              </a:spcAft>
              <a:buClr>
                <a:srgbClr val="1F497D">
                  <a:lumMod val="40000"/>
                  <a:lumOff val="60000"/>
                </a:srgbClr>
              </a:buClr>
              <a:buFont typeface="Wingdings" pitchFamily="2" charset="2"/>
              <a:buChar char="§"/>
            </a:pPr>
            <a:r>
              <a:rPr lang="en-US" dirty="0" smtClean="0">
                <a:solidFill>
                  <a:srgbClr val="1F497D"/>
                </a:solidFill>
              </a:rPr>
              <a:t>Accurate </a:t>
            </a:r>
            <a:r>
              <a:rPr lang="en-US" dirty="0">
                <a:solidFill>
                  <a:srgbClr val="1F497D"/>
                </a:solidFill>
              </a:rPr>
              <a:t>mass data (within +</a:t>
            </a:r>
            <a:r>
              <a:rPr lang="en-US" dirty="0" smtClean="0">
                <a:solidFill>
                  <a:srgbClr val="1F497D"/>
                </a:solidFill>
              </a:rPr>
              <a:t>/-5 ppm </a:t>
            </a:r>
            <a:r>
              <a:rPr lang="en-US" dirty="0">
                <a:solidFill>
                  <a:srgbClr val="1F497D"/>
                </a:solidFill>
              </a:rPr>
              <a:t>mass accuracy for </a:t>
            </a:r>
            <a:r>
              <a:rPr lang="en-US" dirty="0" err="1" smtClean="0">
                <a:solidFill>
                  <a:srgbClr val="1F497D"/>
                </a:solidFill>
              </a:rPr>
              <a:t>aspartame+H</a:t>
            </a:r>
            <a:r>
              <a:rPr lang="en-US" baseline="30000" dirty="0" smtClean="0">
                <a:solidFill>
                  <a:srgbClr val="1F497D"/>
                </a:solidFill>
              </a:rPr>
              <a:t>+</a:t>
            </a:r>
            <a:r>
              <a:rPr lang="en-US" dirty="0" smtClean="0">
                <a:solidFill>
                  <a:srgbClr val="1F497D"/>
                </a:solidFill>
              </a:rPr>
              <a:t> for P </a:t>
            </a:r>
            <a:r>
              <a:rPr lang="en-US" dirty="0">
                <a:solidFill>
                  <a:srgbClr val="1F497D"/>
                </a:solidFill>
              </a:rPr>
              <a:t>and </a:t>
            </a:r>
            <a:r>
              <a:rPr lang="en-US" dirty="0" smtClean="0">
                <a:solidFill>
                  <a:srgbClr val="1F497D"/>
                </a:solidFill>
              </a:rPr>
              <a:t>C</a:t>
            </a:r>
            <a:r>
              <a:rPr lang="en-US" dirty="0">
                <a:solidFill>
                  <a:srgbClr val="1F497D"/>
                </a:solidFill>
              </a:rPr>
              <a:t>) help to confirm these.</a:t>
            </a:r>
            <a:r>
              <a:rPr lang="en-US" dirty="0" smtClean="0">
                <a:solidFill>
                  <a:srgbClr val="1F497D"/>
                </a:solidFill>
              </a:rPr>
              <a:t> </a:t>
            </a:r>
          </a:p>
          <a:p>
            <a:pPr marL="285750" indent="-285750">
              <a:spcBef>
                <a:spcPts val="600"/>
              </a:spcBef>
              <a:spcAft>
                <a:spcPts val="600"/>
              </a:spcAft>
              <a:buClr>
                <a:srgbClr val="1F497D">
                  <a:lumMod val="40000"/>
                  <a:lumOff val="60000"/>
                </a:srgbClr>
              </a:buClr>
              <a:buFont typeface="Wingdings" pitchFamily="2" charset="2"/>
              <a:buChar char="§"/>
            </a:pPr>
            <a:r>
              <a:rPr lang="en-US" dirty="0">
                <a:solidFill>
                  <a:srgbClr val="1F497D"/>
                </a:solidFill>
              </a:rPr>
              <a:t>Students</a:t>
            </a:r>
            <a:r>
              <a:rPr lang="en-US" dirty="0" smtClean="0">
                <a:solidFill>
                  <a:srgbClr val="1F497D"/>
                </a:solidFill>
              </a:rPr>
              <a:t> might consider (depending on what chemicals they found to be typically used in gum manufacture) </a:t>
            </a:r>
            <a:r>
              <a:rPr lang="en-US" dirty="0">
                <a:solidFill>
                  <a:srgbClr val="1F497D"/>
                </a:solidFill>
              </a:rPr>
              <a:t>and rule out the possibility that some ions might be due to the </a:t>
            </a:r>
            <a:r>
              <a:rPr lang="en-US" dirty="0" err="1">
                <a:solidFill>
                  <a:srgbClr val="1F497D"/>
                </a:solidFill>
              </a:rPr>
              <a:t>colourants</a:t>
            </a:r>
            <a:r>
              <a:rPr lang="en-US" dirty="0">
                <a:solidFill>
                  <a:srgbClr val="1F497D"/>
                </a:solidFill>
              </a:rPr>
              <a:t>, such as Yellow 5 (RMM 534 as </a:t>
            </a:r>
            <a:r>
              <a:rPr lang="en-US" dirty="0" err="1">
                <a:solidFill>
                  <a:srgbClr val="1F497D"/>
                </a:solidFill>
              </a:rPr>
              <a:t>trisodium</a:t>
            </a:r>
            <a:r>
              <a:rPr lang="en-US" dirty="0">
                <a:solidFill>
                  <a:srgbClr val="1F497D"/>
                </a:solidFill>
              </a:rPr>
              <a:t> salt, </a:t>
            </a:r>
            <a:r>
              <a:rPr lang="en-US" i="1" dirty="0">
                <a:solidFill>
                  <a:srgbClr val="1F497D"/>
                </a:solidFill>
              </a:rPr>
              <a:t>m/z</a:t>
            </a:r>
            <a:r>
              <a:rPr lang="en-US" dirty="0">
                <a:solidFill>
                  <a:srgbClr val="1F497D"/>
                </a:solidFill>
              </a:rPr>
              <a:t> 468 as [M-H]- of free </a:t>
            </a:r>
            <a:r>
              <a:rPr lang="en-US" dirty="0" smtClean="0">
                <a:solidFill>
                  <a:srgbClr val="1F497D"/>
                </a:solidFill>
              </a:rPr>
              <a:t>acid in negative ESI-MS</a:t>
            </a:r>
            <a:r>
              <a:rPr lang="en-US" baseline="30000" dirty="0" smtClean="0">
                <a:solidFill>
                  <a:srgbClr val="1F497D"/>
                </a:solidFill>
              </a:rPr>
              <a:t>1</a:t>
            </a:r>
            <a:r>
              <a:rPr lang="en-US" dirty="0">
                <a:solidFill>
                  <a:srgbClr val="1F497D"/>
                </a:solidFill>
              </a:rPr>
              <a:t>) or  Blue 1 (RMM 792, [M-2Na+H]</a:t>
            </a:r>
            <a:r>
              <a:rPr lang="en-US" baseline="30000" dirty="0">
                <a:solidFill>
                  <a:srgbClr val="1F497D"/>
                </a:solidFill>
              </a:rPr>
              <a:t>-</a:t>
            </a:r>
            <a:r>
              <a:rPr lang="en-US" dirty="0">
                <a:solidFill>
                  <a:srgbClr val="1F497D"/>
                </a:solidFill>
              </a:rPr>
              <a:t> </a:t>
            </a:r>
            <a:r>
              <a:rPr lang="en-US" i="1" dirty="0">
                <a:solidFill>
                  <a:srgbClr val="1F497D"/>
                </a:solidFill>
              </a:rPr>
              <a:t>m/z</a:t>
            </a:r>
            <a:r>
              <a:rPr lang="en-US" dirty="0">
                <a:solidFill>
                  <a:srgbClr val="1F497D"/>
                </a:solidFill>
              </a:rPr>
              <a:t> 747 </a:t>
            </a:r>
            <a:r>
              <a:rPr lang="en-US" baseline="30000" dirty="0">
                <a:solidFill>
                  <a:srgbClr val="1F497D"/>
                </a:solidFill>
              </a:rPr>
              <a:t>2</a:t>
            </a:r>
            <a:r>
              <a:rPr lang="en-US" dirty="0">
                <a:solidFill>
                  <a:srgbClr val="1F497D"/>
                </a:solidFill>
              </a:rPr>
              <a:t>) or Red 40 (RMM 496, [M-2Na+H]</a:t>
            </a:r>
            <a:r>
              <a:rPr lang="en-US" baseline="30000" dirty="0">
                <a:solidFill>
                  <a:srgbClr val="1F497D"/>
                </a:solidFill>
              </a:rPr>
              <a:t>-</a:t>
            </a:r>
            <a:r>
              <a:rPr lang="en-US" dirty="0" smtClean="0">
                <a:solidFill>
                  <a:srgbClr val="1F497D"/>
                </a:solidFill>
              </a:rPr>
              <a:t>   </a:t>
            </a:r>
            <a:r>
              <a:rPr lang="en-US" i="1" dirty="0" err="1" smtClean="0">
                <a:solidFill>
                  <a:srgbClr val="1F497D"/>
                </a:solidFill>
              </a:rPr>
              <a:t>m</a:t>
            </a:r>
            <a:r>
              <a:rPr lang="en-US" i="1" dirty="0" err="1">
                <a:solidFill>
                  <a:srgbClr val="1F497D"/>
                </a:solidFill>
              </a:rPr>
              <a:t>/z</a:t>
            </a:r>
            <a:r>
              <a:rPr lang="en-US" dirty="0">
                <a:solidFill>
                  <a:srgbClr val="1F497D"/>
                </a:solidFill>
              </a:rPr>
              <a:t> 451 observed</a:t>
            </a:r>
            <a:r>
              <a:rPr lang="en-US" baseline="30000" dirty="0">
                <a:solidFill>
                  <a:srgbClr val="1F497D"/>
                </a:solidFill>
              </a:rPr>
              <a:t>2</a:t>
            </a:r>
            <a:r>
              <a:rPr lang="en-US" dirty="0">
                <a:solidFill>
                  <a:srgbClr val="1F497D"/>
                </a:solidFill>
              </a:rPr>
              <a:t>), but any fully </a:t>
            </a:r>
            <a:r>
              <a:rPr lang="en-US" dirty="0" err="1">
                <a:solidFill>
                  <a:srgbClr val="1F497D"/>
                </a:solidFill>
              </a:rPr>
              <a:t>rationalised</a:t>
            </a:r>
            <a:r>
              <a:rPr lang="en-US" dirty="0">
                <a:solidFill>
                  <a:srgbClr val="1F497D"/>
                </a:solidFill>
              </a:rPr>
              <a:t>  assignments should be approved (there is always the possibility that two substances will be isobaric but the </a:t>
            </a:r>
            <a:r>
              <a:rPr lang="en-US" dirty="0" err="1">
                <a:solidFill>
                  <a:srgbClr val="1F497D"/>
                </a:solidFill>
              </a:rPr>
              <a:t>monoisotopic</a:t>
            </a:r>
            <a:r>
              <a:rPr lang="en-US" dirty="0">
                <a:solidFill>
                  <a:srgbClr val="1F497D"/>
                </a:solidFill>
              </a:rPr>
              <a:t> accurate masses should help rule out </a:t>
            </a:r>
            <a:r>
              <a:rPr lang="en-US" dirty="0" smtClean="0">
                <a:solidFill>
                  <a:srgbClr val="1F497D"/>
                </a:solidFill>
              </a:rPr>
              <a:t>most, </a:t>
            </a:r>
            <a:r>
              <a:rPr lang="en-US" dirty="0">
                <a:solidFill>
                  <a:srgbClr val="1F497D"/>
                </a:solidFill>
              </a:rPr>
              <a:t>or </a:t>
            </a:r>
            <a:r>
              <a:rPr lang="en-US" dirty="0" smtClean="0">
                <a:solidFill>
                  <a:srgbClr val="1F497D"/>
                </a:solidFill>
              </a:rPr>
              <a:t>all, </a:t>
            </a:r>
            <a:r>
              <a:rPr lang="en-US" dirty="0">
                <a:solidFill>
                  <a:srgbClr val="1F497D"/>
                </a:solidFill>
              </a:rPr>
              <a:t>of these).</a:t>
            </a:r>
          </a:p>
          <a:p>
            <a:pPr marL="285750" indent="-285750">
              <a:spcBef>
                <a:spcPts val="600"/>
              </a:spcBef>
              <a:spcAft>
                <a:spcPts val="600"/>
              </a:spcAft>
              <a:buClr>
                <a:srgbClr val="1F497D">
                  <a:lumMod val="40000"/>
                  <a:lumOff val="60000"/>
                </a:srgbClr>
              </a:buClr>
              <a:buFont typeface="Wingdings" pitchFamily="2" charset="2"/>
              <a:buChar char="§"/>
            </a:pPr>
            <a:endParaRPr lang="en-US" sz="2000" dirty="0">
              <a:solidFill>
                <a:prstClr val="black"/>
              </a:solidFill>
            </a:endParaRPr>
          </a:p>
        </p:txBody>
      </p:sp>
      <p:sp>
        <p:nvSpPr>
          <p:cNvPr id="15" name="Rectangle 14"/>
          <p:cNvSpPr/>
          <p:nvPr/>
        </p:nvSpPr>
        <p:spPr>
          <a:xfrm>
            <a:off x="2616200" y="5741899"/>
            <a:ext cx="6527800" cy="830997"/>
          </a:xfrm>
          <a:prstGeom prst="rect">
            <a:avLst/>
          </a:prstGeom>
        </p:spPr>
        <p:txBody>
          <a:bodyPr wrap="square">
            <a:spAutoFit/>
          </a:bodyPr>
          <a:lstStyle/>
          <a:p>
            <a:r>
              <a:rPr lang="en-US" sz="1200" baseline="30000" dirty="0">
                <a:solidFill>
                  <a:srgbClr val="003A74"/>
                </a:solidFill>
                <a:cs typeface="Arial"/>
              </a:rPr>
              <a:t>1</a:t>
            </a:r>
            <a:r>
              <a:rPr lang="en-US" sz="1200" dirty="0">
                <a:solidFill>
                  <a:srgbClr val="003A74"/>
                </a:solidFill>
                <a:cs typeface="Arial"/>
              </a:rPr>
              <a:t>Analysis of artificial colorants by ultra-fast liquid chromatography-mass spectrometry. Shimadzu Technical Report vol. 5, 1-6.</a:t>
            </a:r>
          </a:p>
          <a:p>
            <a:r>
              <a:rPr lang="en-US" sz="1200" baseline="30000" dirty="0">
                <a:solidFill>
                  <a:srgbClr val="003A74"/>
                </a:solidFill>
                <a:cs typeface="Arial"/>
              </a:rPr>
              <a:t>2</a:t>
            </a:r>
            <a:r>
              <a:rPr lang="en-US" sz="1200" dirty="0">
                <a:solidFill>
                  <a:srgbClr val="003A74"/>
                </a:solidFill>
                <a:cs typeface="Arial"/>
              </a:rPr>
              <a:t>Pavanelli, S.P., </a:t>
            </a:r>
            <a:r>
              <a:rPr lang="en-US" sz="1200" dirty="0" err="1">
                <a:solidFill>
                  <a:srgbClr val="003A74"/>
                </a:solidFill>
                <a:cs typeface="Arial"/>
              </a:rPr>
              <a:t>Bispo</a:t>
            </a:r>
            <a:r>
              <a:rPr lang="en-US" sz="1200" dirty="0">
                <a:solidFill>
                  <a:srgbClr val="003A74"/>
                </a:solidFill>
                <a:cs typeface="Arial"/>
              </a:rPr>
              <a:t>, G.L., </a:t>
            </a:r>
            <a:r>
              <a:rPr lang="en-US" sz="1200" dirty="0" err="1">
                <a:solidFill>
                  <a:srgbClr val="003A74"/>
                </a:solidFill>
                <a:cs typeface="Arial"/>
              </a:rPr>
              <a:t>Nascentes</a:t>
            </a:r>
            <a:r>
              <a:rPr lang="en-US" sz="1200" dirty="0">
                <a:solidFill>
                  <a:srgbClr val="003A74"/>
                </a:solidFill>
                <a:cs typeface="Arial"/>
              </a:rPr>
              <a:t> C.C. &amp; </a:t>
            </a:r>
            <a:r>
              <a:rPr lang="en-US" sz="1200" dirty="0" err="1">
                <a:solidFill>
                  <a:srgbClr val="003A74"/>
                </a:solidFill>
                <a:cs typeface="Arial"/>
              </a:rPr>
              <a:t>Augusti</a:t>
            </a:r>
            <a:r>
              <a:rPr lang="en-US" sz="1200" dirty="0">
                <a:solidFill>
                  <a:srgbClr val="003A74"/>
                </a:solidFill>
                <a:cs typeface="Arial"/>
              </a:rPr>
              <a:t> R. (2011).  </a:t>
            </a:r>
            <a:r>
              <a:rPr lang="en-US" sz="1200" i="1" dirty="0">
                <a:solidFill>
                  <a:srgbClr val="003A74"/>
                </a:solidFill>
                <a:cs typeface="Arial"/>
              </a:rPr>
              <a:t>J. Braz. </a:t>
            </a:r>
            <a:r>
              <a:rPr lang="en-US" sz="1200" i="1" err="1">
                <a:solidFill>
                  <a:srgbClr val="003A74"/>
                </a:solidFill>
                <a:cs typeface="Arial"/>
              </a:rPr>
              <a:t>Chem</a:t>
            </a:r>
            <a:r>
              <a:rPr lang="en-US" sz="1200" i="1" smtClean="0">
                <a:solidFill>
                  <a:srgbClr val="003A74"/>
                </a:solidFill>
                <a:cs typeface="Arial"/>
              </a:rPr>
              <a:t>. Soc</a:t>
            </a:r>
            <a:r>
              <a:rPr lang="en-US" sz="1200" dirty="0">
                <a:solidFill>
                  <a:srgbClr val="003A74"/>
                </a:solidFill>
                <a:cs typeface="Arial"/>
              </a:rPr>
              <a:t>., 22, 111-119.</a:t>
            </a:r>
          </a:p>
        </p:txBody>
      </p:sp>
      <p:sp>
        <p:nvSpPr>
          <p:cNvPr id="5" name="Title 4"/>
          <p:cNvSpPr>
            <a:spLocks noGrp="1"/>
          </p:cNvSpPr>
          <p:nvPr>
            <p:ph type="title"/>
          </p:nvPr>
        </p:nvSpPr>
        <p:spPr/>
        <p:txBody>
          <a:bodyPr/>
          <a:lstStyle/>
          <a:p>
            <a:r>
              <a:rPr lang="en-US" dirty="0" smtClean="0"/>
              <a:t>Session 2 T</a:t>
            </a:r>
            <a:endParaRPr lang="en-US" dirty="0"/>
          </a:p>
        </p:txBody>
      </p:sp>
    </p:spTree>
    <p:extLst>
      <p:ext uri="{BB962C8B-B14F-4D97-AF65-F5344CB8AC3E}">
        <p14:creationId xmlns:p14="http://schemas.microsoft.com/office/powerpoint/2010/main" val="120980186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2</a:t>
            </a:r>
            <a:endParaRPr lang="en-US" dirty="0"/>
          </a:p>
        </p:txBody>
      </p:sp>
      <p:sp>
        <p:nvSpPr>
          <p:cNvPr id="3" name="Content Placeholder 2"/>
          <p:cNvSpPr>
            <a:spLocks noGrp="1"/>
          </p:cNvSpPr>
          <p:nvPr>
            <p:ph idx="1"/>
          </p:nvPr>
        </p:nvSpPr>
        <p:spPr/>
        <p:txBody>
          <a:bodyPr>
            <a:noAutofit/>
          </a:bodyPr>
          <a:lstStyle/>
          <a:p>
            <a:pPr>
              <a:spcBef>
                <a:spcPts val="600"/>
              </a:spcBef>
              <a:spcAft>
                <a:spcPts val="600"/>
              </a:spcAft>
            </a:pPr>
            <a:r>
              <a:rPr lang="en-US" sz="2400" dirty="0" err="1" smtClean="0"/>
              <a:t>Summarise</a:t>
            </a:r>
            <a:r>
              <a:rPr lang="en-US" sz="2400" dirty="0" smtClean="0"/>
              <a:t> all of the results so far.</a:t>
            </a:r>
          </a:p>
          <a:p>
            <a:pPr>
              <a:spcBef>
                <a:spcPts val="600"/>
              </a:spcBef>
              <a:spcAft>
                <a:spcPts val="600"/>
              </a:spcAft>
            </a:pPr>
            <a:r>
              <a:rPr lang="en-US" sz="2400" dirty="0" smtClean="0"/>
              <a:t>If the results are inconclusive, we will need to turn to further chemical analysis of the constituents of batches C and P in Session 3.</a:t>
            </a:r>
          </a:p>
          <a:p>
            <a:r>
              <a:rPr lang="en-US" sz="2400" dirty="0" smtClean="0"/>
              <a:t>In order to prepare for interpretation of the Session 3 data, students should now research the following terms:</a:t>
            </a:r>
          </a:p>
          <a:p>
            <a:pPr>
              <a:buNone/>
            </a:pPr>
            <a:endParaRPr lang="en-US" sz="2400" dirty="0" smtClean="0"/>
          </a:p>
          <a:p>
            <a:r>
              <a:rPr lang="en-US" sz="2400" dirty="0" smtClean="0"/>
              <a:t> Headspace gas chromatography</a:t>
            </a:r>
          </a:p>
          <a:p>
            <a:r>
              <a:rPr lang="en-US" sz="2400" dirty="0" smtClean="0"/>
              <a:t> Electron </a:t>
            </a:r>
            <a:r>
              <a:rPr lang="en-US" sz="2400" dirty="0" err="1" smtClean="0"/>
              <a:t>ionisation</a:t>
            </a:r>
            <a:r>
              <a:rPr lang="en-US" sz="2400" dirty="0" smtClean="0"/>
              <a:t> mass spectrometry </a:t>
            </a:r>
          </a:p>
          <a:p>
            <a:r>
              <a:rPr lang="en-US" sz="2400" dirty="0" smtClean="0"/>
              <a:t> Infrared spectroscopy</a:t>
            </a:r>
            <a:endParaRPr lang="en-US" sz="2400" dirty="0" smtClean="0">
              <a:solidFill>
                <a:schemeClr val="tx1"/>
              </a:solidFill>
            </a:endParaRPr>
          </a:p>
          <a:p>
            <a:endParaRPr lang="en-US" sz="24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Autofit/>
          </a:bodyPr>
          <a:lstStyle/>
          <a:p>
            <a:pPr>
              <a:spcBef>
                <a:spcPts val="600"/>
              </a:spcBef>
              <a:spcAft>
                <a:spcPts val="600"/>
              </a:spcAft>
            </a:pPr>
            <a:r>
              <a:rPr lang="en-US" sz="2400" dirty="0" smtClean="0"/>
              <a:t>Since the results so far were rather inconclusive, we now turn to further chemical analysis of the constituents of batches C and P.</a:t>
            </a:r>
          </a:p>
          <a:p>
            <a:r>
              <a:rPr lang="en-US" sz="2400" dirty="0" smtClean="0"/>
              <a:t>In order to prepare for interpretation of the data, students should have </a:t>
            </a:r>
            <a:r>
              <a:rPr lang="en-US" sz="2400" smtClean="0"/>
              <a:t>already researched </a:t>
            </a:r>
            <a:r>
              <a:rPr lang="en-US" sz="2400" dirty="0" smtClean="0"/>
              <a:t>the following terms:</a:t>
            </a:r>
          </a:p>
          <a:p>
            <a:pPr>
              <a:buNone/>
            </a:pPr>
            <a:endParaRPr lang="en-US" sz="2400" dirty="0" smtClean="0"/>
          </a:p>
          <a:p>
            <a:r>
              <a:rPr lang="en-US" sz="2400" dirty="0" smtClean="0"/>
              <a:t> Headspace gas chromatography</a:t>
            </a:r>
          </a:p>
          <a:p>
            <a:r>
              <a:rPr lang="en-US" sz="2400" dirty="0" smtClean="0"/>
              <a:t> Electron </a:t>
            </a:r>
            <a:r>
              <a:rPr lang="en-US" sz="2400" dirty="0" err="1" smtClean="0"/>
              <a:t>ionisation</a:t>
            </a:r>
            <a:r>
              <a:rPr lang="en-US" sz="2400" dirty="0" smtClean="0"/>
              <a:t> mass spectrometry </a:t>
            </a:r>
          </a:p>
          <a:p>
            <a:r>
              <a:rPr lang="en-US" sz="2400" dirty="0" smtClean="0"/>
              <a:t>Infrared spectroscopy</a:t>
            </a:r>
            <a:endParaRPr lang="en-US" sz="2400" dirty="0" smtClean="0">
              <a:solidFill>
                <a:schemeClr val="tx1"/>
              </a:solidFill>
            </a:endParaRPr>
          </a:p>
          <a:p>
            <a:endParaRPr lang="en-US" sz="24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rmAutofit/>
          </a:bodyPr>
          <a:lstStyle/>
          <a:p>
            <a:pPr>
              <a:lnSpc>
                <a:spcPct val="110000"/>
              </a:lnSpc>
              <a:spcBef>
                <a:spcPts val="600"/>
              </a:spcBef>
              <a:spcAft>
                <a:spcPts val="600"/>
              </a:spcAft>
            </a:pPr>
            <a:r>
              <a:rPr lang="en-US" sz="2400" dirty="0" smtClean="0"/>
              <a:t>A gas chromatogram of the volatile headspace constituents obtained from heating 100 sticks each of chewing gum P (C gave a similar chromatogram) are provided. The average mass of each stick was 2.5 </a:t>
            </a:r>
            <a:r>
              <a:rPr lang="en-US" sz="2400" dirty="0" err="1" smtClean="0"/>
              <a:t>g</a:t>
            </a:r>
            <a:r>
              <a:rPr lang="en-US" sz="2400" dirty="0" smtClean="0"/>
              <a:t>.</a:t>
            </a:r>
          </a:p>
          <a:p>
            <a:pPr>
              <a:spcBef>
                <a:spcPts val="600"/>
              </a:spcBef>
              <a:spcAft>
                <a:spcPts val="600"/>
              </a:spcAft>
            </a:pPr>
            <a:r>
              <a:rPr lang="en-US" sz="2400" dirty="0" smtClean="0"/>
              <a:t>The electron </a:t>
            </a:r>
            <a:r>
              <a:rPr lang="en-US" sz="2400" dirty="0" err="1" smtClean="0"/>
              <a:t>ionisation</a:t>
            </a:r>
            <a:r>
              <a:rPr lang="en-US" sz="2400" dirty="0" smtClean="0"/>
              <a:t> mass spectra of each of peaks 1 and 2 are shown. Samples of P and C contained 1 and 2 in similar ratios (data provided later).</a:t>
            </a:r>
          </a:p>
          <a:p>
            <a:pPr>
              <a:spcBef>
                <a:spcPts val="600"/>
              </a:spcBef>
              <a:spcAft>
                <a:spcPts val="600"/>
              </a:spcAft>
            </a:pPr>
            <a:r>
              <a:rPr lang="en-US" sz="2400" dirty="0" smtClean="0"/>
              <a:t>Interpret the spectra and identify the components 1 and 2. Suggest reasons for their presence in the gum volatiles.</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1620077"/>
            <a:ext cx="8424862" cy="4669518"/>
          </a:xfrm>
        </p:spPr>
        <p:txBody>
          <a:bodyPr anchor="t">
            <a:noAutofit/>
          </a:bodyPr>
          <a:lstStyle/>
          <a:p>
            <a:r>
              <a:rPr lang="en-GB" sz="2400" b="1" dirty="0" smtClean="0"/>
              <a:t>1 c.</a:t>
            </a:r>
          </a:p>
          <a:p>
            <a:pPr lvl="1" indent="0">
              <a:lnSpc>
                <a:spcPct val="120000"/>
              </a:lnSpc>
              <a:buNone/>
            </a:pPr>
            <a:r>
              <a:rPr lang="en-GB" sz="2000" dirty="0" smtClean="0"/>
              <a:t>Chewing gum has been used by cultures and civilisations since the Neolithic period, probably initially for medicinal reasons. </a:t>
            </a:r>
          </a:p>
          <a:p>
            <a:pPr lvl="1">
              <a:lnSpc>
                <a:spcPct val="120000"/>
              </a:lnSpc>
            </a:pPr>
            <a:endParaRPr lang="en-GB" sz="2000" dirty="0" smtClean="0"/>
          </a:p>
          <a:p>
            <a:pPr lvl="1" indent="0">
              <a:lnSpc>
                <a:spcPct val="120000"/>
              </a:lnSpc>
              <a:buNone/>
            </a:pPr>
            <a:r>
              <a:rPr lang="en-GB" sz="2000" dirty="0" smtClean="0"/>
              <a:t>In 2007</a:t>
            </a:r>
            <a:r>
              <a:rPr lang="en-GB" sz="2000" baseline="30000" dirty="0" smtClean="0"/>
              <a:t>1</a:t>
            </a:r>
            <a:r>
              <a:rPr lang="en-GB" sz="2000" dirty="0" smtClean="0"/>
              <a:t>, University of Derby student volunteer Sarah </a:t>
            </a:r>
            <a:r>
              <a:rPr lang="en-GB" sz="2000" dirty="0" err="1" smtClean="0"/>
              <a:t>Pickin</a:t>
            </a:r>
            <a:r>
              <a:rPr lang="en-GB" sz="2000" dirty="0" smtClean="0"/>
              <a:t> found a lump of birch bark tar with well defined tooth imprints at the site of a Neolithic dig in </a:t>
            </a:r>
            <a:r>
              <a:rPr lang="en-GB" sz="2000" dirty="0" err="1" smtClean="0"/>
              <a:t>Kierikki</a:t>
            </a:r>
            <a:r>
              <a:rPr lang="en-GB" sz="2000" dirty="0" smtClean="0"/>
              <a:t>, </a:t>
            </a:r>
            <a:r>
              <a:rPr lang="en-GB" sz="2000" dirty="0" err="1" smtClean="0"/>
              <a:t>Yli</a:t>
            </a:r>
            <a:r>
              <a:rPr lang="en-GB" sz="2000" dirty="0" smtClean="0"/>
              <a:t>-Ii, Finland. Birch (</a:t>
            </a:r>
            <a:r>
              <a:rPr lang="en-GB" sz="2000" i="1" dirty="0" err="1" smtClean="0"/>
              <a:t>Betula</a:t>
            </a:r>
            <a:r>
              <a:rPr lang="en-GB" sz="2000" dirty="0" smtClean="0"/>
              <a:t> spp.) bark contains phenols such as </a:t>
            </a:r>
            <a:r>
              <a:rPr lang="en-GB" sz="2000" dirty="0" err="1" smtClean="0"/>
              <a:t>catechin</a:t>
            </a:r>
            <a:r>
              <a:rPr lang="en-GB" sz="2000" dirty="0" smtClean="0"/>
              <a:t> derivatives, </a:t>
            </a:r>
            <a:r>
              <a:rPr lang="en-GB" sz="2000" dirty="0" err="1" smtClean="0"/>
              <a:t>rhododendrin</a:t>
            </a:r>
            <a:r>
              <a:rPr lang="en-GB" sz="2000" dirty="0" smtClean="0"/>
              <a:t>, </a:t>
            </a:r>
            <a:r>
              <a:rPr lang="en-GB" sz="2000" dirty="0" err="1" smtClean="0"/>
              <a:t>platyphylloside</a:t>
            </a:r>
            <a:r>
              <a:rPr lang="en-GB" sz="2000" dirty="0" smtClean="0"/>
              <a:t> and the </a:t>
            </a:r>
            <a:r>
              <a:rPr lang="en-GB" sz="2000" dirty="0" err="1" smtClean="0"/>
              <a:t>triterpenoids</a:t>
            </a:r>
            <a:r>
              <a:rPr lang="en-GB" sz="2000" dirty="0" smtClean="0"/>
              <a:t> </a:t>
            </a:r>
            <a:r>
              <a:rPr lang="en-GB" sz="2000" dirty="0" err="1" smtClean="0"/>
              <a:t>papyriferic</a:t>
            </a:r>
            <a:r>
              <a:rPr lang="en-GB" sz="2000" dirty="0" smtClean="0"/>
              <a:t>, </a:t>
            </a:r>
            <a:r>
              <a:rPr lang="en-GB" sz="2000" dirty="0" err="1" smtClean="0"/>
              <a:t>pendulic</a:t>
            </a:r>
            <a:r>
              <a:rPr lang="en-GB" sz="2000" dirty="0" smtClean="0"/>
              <a:t> and </a:t>
            </a:r>
            <a:r>
              <a:rPr lang="en-GB" sz="2000" dirty="0" err="1" smtClean="0"/>
              <a:t>betulinic</a:t>
            </a:r>
            <a:r>
              <a:rPr lang="en-GB" sz="2000" dirty="0" smtClean="0"/>
              <a:t> acids. Many of these compounds have medicinal properties. </a:t>
            </a:r>
          </a:p>
          <a:p>
            <a:pPr lvl="1">
              <a:buNone/>
            </a:pPr>
            <a:endParaRPr lang="en-GB" sz="2000" dirty="0" smtClean="0"/>
          </a:p>
          <a:p>
            <a:pPr lvl="1">
              <a:buNone/>
            </a:pPr>
            <a:r>
              <a:rPr lang="en-GB" sz="1400" baseline="30000" dirty="0" smtClean="0"/>
              <a:t>1</a:t>
            </a:r>
            <a:r>
              <a:rPr lang="en-GB" sz="1400" dirty="0" smtClean="0"/>
              <a:t>http://news.bbc.co.uk/1/hi/</a:t>
            </a:r>
            <a:r>
              <a:rPr lang="en-GB" sz="1400" dirty="0" err="1" smtClean="0"/>
              <a:t>uk</a:t>
            </a:r>
            <a:r>
              <a:rPr lang="en-GB" sz="1400" dirty="0" smtClean="0"/>
              <a:t>/6954562.stm. Accessed 18.11.11.</a:t>
            </a:r>
            <a:endParaRPr lang="en-GB" sz="1400" dirty="0"/>
          </a:p>
        </p:txBody>
      </p:sp>
      <p:pic>
        <p:nvPicPr>
          <p:cNvPr id="5" name="Picture 4"/>
          <p:cNvPicPr>
            <a:picLocks noChangeAspect="1"/>
          </p:cNvPicPr>
          <p:nvPr/>
        </p:nvPicPr>
        <p:blipFill rotWithShape="1">
          <a:blip r:embed="rId3"/>
          <a:srcRect l="5788"/>
          <a:stretch/>
        </p:blipFill>
        <p:spPr>
          <a:xfrm>
            <a:off x="3810213" y="492529"/>
            <a:ext cx="1530300" cy="1208242"/>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pic>
        <p:nvPicPr>
          <p:cNvPr id="4" name="Picture 3"/>
          <p:cNvPicPr>
            <a:picLocks noChangeAspect="1"/>
          </p:cNvPicPr>
          <p:nvPr/>
        </p:nvPicPr>
        <p:blipFill>
          <a:blip r:embed="rId2"/>
          <a:stretch>
            <a:fillRect/>
          </a:stretch>
        </p:blipFill>
        <p:spPr>
          <a:xfrm>
            <a:off x="667989" y="1786970"/>
            <a:ext cx="3999926" cy="2443227"/>
          </a:xfrm>
          <a:prstGeom prst="rect">
            <a:avLst/>
          </a:prstGeom>
        </p:spPr>
      </p:pic>
      <p:sp>
        <p:nvSpPr>
          <p:cNvPr id="5" name="TextBox 4"/>
          <p:cNvSpPr txBox="1"/>
          <p:nvPr/>
        </p:nvSpPr>
        <p:spPr>
          <a:xfrm>
            <a:off x="3798667" y="3422295"/>
            <a:ext cx="418654" cy="369332"/>
          </a:xfrm>
          <a:prstGeom prst="rect">
            <a:avLst/>
          </a:prstGeom>
          <a:noFill/>
        </p:spPr>
        <p:txBody>
          <a:bodyPr wrap="none" rtlCol="0">
            <a:spAutoFit/>
          </a:bodyPr>
          <a:lstStyle/>
          <a:p>
            <a:r>
              <a:rPr lang="en-US" dirty="0" smtClean="0">
                <a:solidFill>
                  <a:prstClr val="black"/>
                </a:solidFill>
              </a:rPr>
              <a:t>86</a:t>
            </a:r>
            <a:endParaRPr lang="en-US" dirty="0">
              <a:solidFill>
                <a:prstClr val="black"/>
              </a:solidFill>
            </a:endParaRPr>
          </a:p>
        </p:txBody>
      </p:sp>
      <p:sp>
        <p:nvSpPr>
          <p:cNvPr id="6" name="TextBox 5"/>
          <p:cNvSpPr txBox="1"/>
          <p:nvPr/>
        </p:nvSpPr>
        <p:spPr>
          <a:xfrm>
            <a:off x="2465678" y="1888450"/>
            <a:ext cx="418654" cy="369332"/>
          </a:xfrm>
          <a:prstGeom prst="rect">
            <a:avLst/>
          </a:prstGeom>
          <a:noFill/>
        </p:spPr>
        <p:txBody>
          <a:bodyPr wrap="none" rtlCol="0">
            <a:spAutoFit/>
          </a:bodyPr>
          <a:lstStyle/>
          <a:p>
            <a:r>
              <a:rPr lang="en-US" dirty="0" smtClean="0">
                <a:solidFill>
                  <a:prstClr val="black"/>
                </a:solidFill>
              </a:rPr>
              <a:t>43</a:t>
            </a:r>
            <a:endParaRPr lang="en-US" dirty="0">
              <a:solidFill>
                <a:prstClr val="black"/>
              </a:solidFill>
            </a:endParaRPr>
          </a:p>
        </p:txBody>
      </p:sp>
      <p:sp>
        <p:nvSpPr>
          <p:cNvPr id="7" name="TextBox 6"/>
          <p:cNvSpPr txBox="1"/>
          <p:nvPr/>
        </p:nvSpPr>
        <p:spPr>
          <a:xfrm>
            <a:off x="1737769" y="3422295"/>
            <a:ext cx="418654" cy="369332"/>
          </a:xfrm>
          <a:prstGeom prst="rect">
            <a:avLst/>
          </a:prstGeom>
          <a:noFill/>
        </p:spPr>
        <p:txBody>
          <a:bodyPr wrap="none" rtlCol="0">
            <a:spAutoFit/>
          </a:bodyPr>
          <a:lstStyle/>
          <a:p>
            <a:r>
              <a:rPr lang="en-US" dirty="0" smtClean="0">
                <a:solidFill>
                  <a:prstClr val="black"/>
                </a:solidFill>
              </a:rPr>
              <a:t>27</a:t>
            </a:r>
            <a:endParaRPr lang="en-US" dirty="0">
              <a:solidFill>
                <a:prstClr val="black"/>
              </a:solidFill>
            </a:endParaRPr>
          </a:p>
        </p:txBody>
      </p:sp>
      <p:sp>
        <p:nvSpPr>
          <p:cNvPr id="8" name="TextBox 7"/>
          <p:cNvSpPr txBox="1"/>
          <p:nvPr/>
        </p:nvSpPr>
        <p:spPr>
          <a:xfrm>
            <a:off x="1319115" y="3422295"/>
            <a:ext cx="418654" cy="369332"/>
          </a:xfrm>
          <a:prstGeom prst="rect">
            <a:avLst/>
          </a:prstGeom>
          <a:noFill/>
        </p:spPr>
        <p:txBody>
          <a:bodyPr wrap="none" rtlCol="0">
            <a:spAutoFit/>
          </a:bodyPr>
          <a:lstStyle/>
          <a:p>
            <a:r>
              <a:rPr lang="en-US" dirty="0" smtClean="0">
                <a:solidFill>
                  <a:prstClr val="black"/>
                </a:solidFill>
              </a:rPr>
              <a:t>15</a:t>
            </a:r>
            <a:endParaRPr lang="en-US" dirty="0">
              <a:solidFill>
                <a:prstClr val="black"/>
              </a:solidFill>
            </a:endParaRPr>
          </a:p>
        </p:txBody>
      </p:sp>
      <p:sp>
        <p:nvSpPr>
          <p:cNvPr id="9" name="TextBox 8"/>
          <p:cNvSpPr txBox="1"/>
          <p:nvPr/>
        </p:nvSpPr>
        <p:spPr>
          <a:xfrm>
            <a:off x="2156423" y="4230197"/>
            <a:ext cx="604415" cy="369332"/>
          </a:xfrm>
          <a:prstGeom prst="rect">
            <a:avLst/>
          </a:prstGeom>
          <a:noFill/>
        </p:spPr>
        <p:txBody>
          <a:bodyPr wrap="none" rtlCol="0">
            <a:spAutoFit/>
          </a:bodyPr>
          <a:lstStyle/>
          <a:p>
            <a:r>
              <a:rPr lang="en-US" i="1" dirty="0" err="1" smtClean="0">
                <a:solidFill>
                  <a:prstClr val="black"/>
                </a:solidFill>
              </a:rPr>
              <a:t>m/z</a:t>
            </a:r>
            <a:endParaRPr lang="en-US" i="1" dirty="0">
              <a:solidFill>
                <a:prstClr val="black"/>
              </a:solidFill>
            </a:endParaRPr>
          </a:p>
        </p:txBody>
      </p:sp>
      <p:pic>
        <p:nvPicPr>
          <p:cNvPr id="11" name="Picture 10"/>
          <p:cNvPicPr>
            <a:picLocks noChangeAspect="1"/>
          </p:cNvPicPr>
          <p:nvPr/>
        </p:nvPicPr>
        <p:blipFill>
          <a:blip r:embed="rId3"/>
          <a:stretch>
            <a:fillRect/>
          </a:stretch>
        </p:blipFill>
        <p:spPr>
          <a:xfrm>
            <a:off x="4667914" y="1786970"/>
            <a:ext cx="4018885" cy="2454806"/>
          </a:xfrm>
          <a:prstGeom prst="rect">
            <a:avLst/>
          </a:prstGeom>
        </p:spPr>
      </p:pic>
      <p:sp>
        <p:nvSpPr>
          <p:cNvPr id="12" name="TextBox 11"/>
          <p:cNvSpPr txBox="1"/>
          <p:nvPr/>
        </p:nvSpPr>
        <p:spPr>
          <a:xfrm>
            <a:off x="6578458" y="4230197"/>
            <a:ext cx="604415" cy="369332"/>
          </a:xfrm>
          <a:prstGeom prst="rect">
            <a:avLst/>
          </a:prstGeom>
          <a:noFill/>
        </p:spPr>
        <p:txBody>
          <a:bodyPr wrap="none" rtlCol="0">
            <a:spAutoFit/>
          </a:bodyPr>
          <a:lstStyle/>
          <a:p>
            <a:r>
              <a:rPr lang="en-US" i="1" dirty="0" err="1" smtClean="0">
                <a:solidFill>
                  <a:prstClr val="black"/>
                </a:solidFill>
              </a:rPr>
              <a:t>m/z</a:t>
            </a:r>
            <a:endParaRPr lang="en-US" i="1" dirty="0">
              <a:solidFill>
                <a:prstClr val="black"/>
              </a:solidFill>
            </a:endParaRPr>
          </a:p>
        </p:txBody>
      </p:sp>
      <p:sp>
        <p:nvSpPr>
          <p:cNvPr id="13" name="TextBox 12"/>
          <p:cNvSpPr txBox="1"/>
          <p:nvPr/>
        </p:nvSpPr>
        <p:spPr>
          <a:xfrm>
            <a:off x="7758199" y="2073116"/>
            <a:ext cx="418654" cy="369332"/>
          </a:xfrm>
          <a:prstGeom prst="rect">
            <a:avLst/>
          </a:prstGeom>
          <a:noFill/>
        </p:spPr>
        <p:txBody>
          <a:bodyPr wrap="none" rtlCol="0">
            <a:spAutoFit/>
          </a:bodyPr>
          <a:lstStyle/>
          <a:p>
            <a:r>
              <a:rPr lang="en-US" dirty="0" smtClean="0">
                <a:solidFill>
                  <a:prstClr val="black"/>
                </a:solidFill>
              </a:rPr>
              <a:t>60</a:t>
            </a:r>
            <a:endParaRPr lang="en-US" dirty="0">
              <a:solidFill>
                <a:prstClr val="black"/>
              </a:solidFill>
            </a:endParaRPr>
          </a:p>
        </p:txBody>
      </p:sp>
      <p:sp>
        <p:nvSpPr>
          <p:cNvPr id="14" name="TextBox 13"/>
          <p:cNvSpPr txBox="1"/>
          <p:nvPr/>
        </p:nvSpPr>
        <p:spPr>
          <a:xfrm>
            <a:off x="7182873" y="1888450"/>
            <a:ext cx="575326" cy="369332"/>
          </a:xfrm>
          <a:prstGeom prst="rect">
            <a:avLst/>
          </a:prstGeom>
          <a:noFill/>
        </p:spPr>
        <p:txBody>
          <a:bodyPr wrap="square" rtlCol="0">
            <a:spAutoFit/>
          </a:bodyPr>
          <a:lstStyle/>
          <a:p>
            <a:r>
              <a:rPr lang="en-US" dirty="0" smtClean="0">
                <a:solidFill>
                  <a:prstClr val="black"/>
                </a:solidFill>
              </a:rPr>
              <a:t>45</a:t>
            </a:r>
            <a:endParaRPr lang="en-US" dirty="0">
              <a:solidFill>
                <a:prstClr val="black"/>
              </a:solidFill>
            </a:endParaRPr>
          </a:p>
        </p:txBody>
      </p:sp>
      <p:sp>
        <p:nvSpPr>
          <p:cNvPr id="15" name="TextBox 14"/>
          <p:cNvSpPr txBox="1"/>
          <p:nvPr/>
        </p:nvSpPr>
        <p:spPr>
          <a:xfrm>
            <a:off x="6764219" y="1888450"/>
            <a:ext cx="418654" cy="369332"/>
          </a:xfrm>
          <a:prstGeom prst="rect">
            <a:avLst/>
          </a:prstGeom>
          <a:noFill/>
        </p:spPr>
        <p:txBody>
          <a:bodyPr wrap="none" rtlCol="0">
            <a:spAutoFit/>
          </a:bodyPr>
          <a:lstStyle/>
          <a:p>
            <a:r>
              <a:rPr lang="en-US" dirty="0" smtClean="0">
                <a:solidFill>
                  <a:prstClr val="black"/>
                </a:solidFill>
              </a:rPr>
              <a:t>43</a:t>
            </a:r>
            <a:endParaRPr lang="en-US" dirty="0">
              <a:solidFill>
                <a:prstClr val="black"/>
              </a:solidFill>
            </a:endParaRPr>
          </a:p>
        </p:txBody>
      </p:sp>
      <p:sp>
        <p:nvSpPr>
          <p:cNvPr id="16" name="TextBox 15"/>
          <p:cNvSpPr txBox="1"/>
          <p:nvPr/>
        </p:nvSpPr>
        <p:spPr>
          <a:xfrm>
            <a:off x="6207739" y="3422295"/>
            <a:ext cx="418654" cy="369332"/>
          </a:xfrm>
          <a:prstGeom prst="rect">
            <a:avLst/>
          </a:prstGeom>
          <a:noFill/>
        </p:spPr>
        <p:txBody>
          <a:bodyPr wrap="none" rtlCol="0">
            <a:spAutoFit/>
          </a:bodyPr>
          <a:lstStyle/>
          <a:p>
            <a:r>
              <a:rPr lang="en-US" dirty="0" smtClean="0">
                <a:solidFill>
                  <a:prstClr val="black"/>
                </a:solidFill>
              </a:rPr>
              <a:t>29</a:t>
            </a:r>
            <a:endParaRPr lang="en-US" dirty="0">
              <a:solidFill>
                <a:prstClr val="black"/>
              </a:solidFill>
            </a:endParaRPr>
          </a:p>
        </p:txBody>
      </p:sp>
      <p:sp>
        <p:nvSpPr>
          <p:cNvPr id="17" name="TextBox 16"/>
          <p:cNvSpPr txBox="1"/>
          <p:nvPr/>
        </p:nvSpPr>
        <p:spPr>
          <a:xfrm>
            <a:off x="5519276" y="3237629"/>
            <a:ext cx="418654" cy="369332"/>
          </a:xfrm>
          <a:prstGeom prst="rect">
            <a:avLst/>
          </a:prstGeom>
          <a:noFill/>
        </p:spPr>
        <p:txBody>
          <a:bodyPr wrap="none" rtlCol="0">
            <a:spAutoFit/>
          </a:bodyPr>
          <a:lstStyle/>
          <a:p>
            <a:r>
              <a:rPr lang="en-US" dirty="0" smtClean="0">
                <a:solidFill>
                  <a:prstClr val="black"/>
                </a:solidFill>
              </a:rPr>
              <a:t>15</a:t>
            </a:r>
            <a:endParaRPr lang="en-US" dirty="0">
              <a:solidFill>
                <a:prstClr val="black"/>
              </a:solidFill>
            </a:endParaRPr>
          </a:p>
        </p:txBody>
      </p:sp>
      <p:sp>
        <p:nvSpPr>
          <p:cNvPr id="18" name="TextBox 17"/>
          <p:cNvSpPr txBox="1"/>
          <p:nvPr/>
        </p:nvSpPr>
        <p:spPr>
          <a:xfrm>
            <a:off x="981408" y="1417638"/>
            <a:ext cx="3481805" cy="369332"/>
          </a:xfrm>
          <a:prstGeom prst="rect">
            <a:avLst/>
          </a:prstGeom>
          <a:noFill/>
        </p:spPr>
        <p:txBody>
          <a:bodyPr wrap="none" rtlCol="0">
            <a:spAutoFit/>
          </a:bodyPr>
          <a:lstStyle/>
          <a:p>
            <a:r>
              <a:rPr lang="en-US" dirty="0" smtClean="0">
                <a:solidFill>
                  <a:srgbClr val="17375E"/>
                </a:solidFill>
              </a:rPr>
              <a:t>EI mass spectrum Component 1</a:t>
            </a:r>
            <a:endParaRPr lang="en-US" dirty="0">
              <a:solidFill>
                <a:srgbClr val="17375E"/>
              </a:solidFill>
            </a:endParaRPr>
          </a:p>
        </p:txBody>
      </p:sp>
      <p:sp>
        <p:nvSpPr>
          <p:cNvPr id="19" name="TextBox 18"/>
          <p:cNvSpPr txBox="1"/>
          <p:nvPr/>
        </p:nvSpPr>
        <p:spPr>
          <a:xfrm>
            <a:off x="4927911" y="1417638"/>
            <a:ext cx="3481805" cy="369332"/>
          </a:xfrm>
          <a:prstGeom prst="rect">
            <a:avLst/>
          </a:prstGeom>
          <a:noFill/>
        </p:spPr>
        <p:txBody>
          <a:bodyPr wrap="none" rtlCol="0">
            <a:spAutoFit/>
          </a:bodyPr>
          <a:lstStyle/>
          <a:p>
            <a:r>
              <a:rPr lang="en-US" dirty="0" smtClean="0">
                <a:solidFill>
                  <a:srgbClr val="17375E"/>
                </a:solidFill>
              </a:rPr>
              <a:t>EI mass spectrum Component 2</a:t>
            </a:r>
            <a:endParaRPr lang="en-US" dirty="0">
              <a:solidFill>
                <a:srgbClr val="17375E"/>
              </a:solidFill>
            </a:endParaRPr>
          </a:p>
        </p:txBody>
      </p:sp>
      <p:sp>
        <p:nvSpPr>
          <p:cNvPr id="3" name="TextBox 2"/>
          <p:cNvSpPr txBox="1"/>
          <p:nvPr/>
        </p:nvSpPr>
        <p:spPr>
          <a:xfrm>
            <a:off x="4051619" y="4800600"/>
            <a:ext cx="3923351" cy="1477328"/>
          </a:xfrm>
          <a:prstGeom prst="rect">
            <a:avLst/>
          </a:prstGeom>
          <a:noFill/>
        </p:spPr>
        <p:txBody>
          <a:bodyPr wrap="square" rtlCol="0">
            <a:spAutoFit/>
          </a:bodyPr>
          <a:lstStyle/>
          <a:p>
            <a:r>
              <a:rPr lang="en-GB" dirty="0" smtClean="0">
                <a:solidFill>
                  <a:srgbClr val="1F497D">
                    <a:lumMod val="75000"/>
                  </a:srgbClr>
                </a:solidFill>
              </a:rPr>
              <a:t>Gas chromatogram of volatiles in </a:t>
            </a:r>
          </a:p>
          <a:p>
            <a:r>
              <a:rPr lang="en-GB" dirty="0">
                <a:solidFill>
                  <a:srgbClr val="1F497D">
                    <a:lumMod val="75000"/>
                  </a:srgbClr>
                </a:solidFill>
              </a:rPr>
              <a:t>g</a:t>
            </a:r>
            <a:r>
              <a:rPr lang="en-GB" dirty="0" smtClean="0">
                <a:solidFill>
                  <a:srgbClr val="1F497D">
                    <a:lumMod val="75000"/>
                  </a:srgbClr>
                </a:solidFill>
              </a:rPr>
              <a:t>um samples P and C. The x axis is</a:t>
            </a:r>
          </a:p>
          <a:p>
            <a:r>
              <a:rPr lang="en-GB" dirty="0" smtClean="0">
                <a:solidFill>
                  <a:srgbClr val="1F497D">
                    <a:lumMod val="75000"/>
                  </a:srgbClr>
                </a:solidFill>
              </a:rPr>
              <a:t>retention time (minutes) from injection. The Y axis is relative response.</a:t>
            </a:r>
            <a:endParaRPr lang="en-GB" dirty="0">
              <a:solidFill>
                <a:srgbClr val="1F497D">
                  <a:lumMod val="75000"/>
                </a:srgbClr>
              </a:solidFill>
            </a:endParaRPr>
          </a:p>
        </p:txBody>
      </p:sp>
      <p:sp>
        <p:nvSpPr>
          <p:cNvPr id="10" name="Rectangle 9"/>
          <p:cNvSpPr/>
          <p:nvPr/>
        </p:nvSpPr>
        <p:spPr>
          <a:xfrm>
            <a:off x="1611155" y="4599529"/>
            <a:ext cx="6363815" cy="167839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grpSp>
        <p:nvGrpSpPr>
          <p:cNvPr id="20" name="Group 31"/>
          <p:cNvGrpSpPr/>
          <p:nvPr/>
        </p:nvGrpSpPr>
        <p:grpSpPr>
          <a:xfrm>
            <a:off x="1737769" y="5033208"/>
            <a:ext cx="2254139" cy="1053003"/>
            <a:chOff x="1180939" y="1574800"/>
            <a:chExt cx="6438900" cy="3708400"/>
          </a:xfrm>
        </p:grpSpPr>
        <p:pic>
          <p:nvPicPr>
            <p:cNvPr id="33" name="Picture 32"/>
            <p:cNvPicPr>
              <a:picLocks noChangeAspect="1"/>
            </p:cNvPicPr>
            <p:nvPr/>
          </p:nvPicPr>
          <p:blipFill>
            <a:blip r:embed="rId4"/>
            <a:stretch>
              <a:fillRect/>
            </a:stretch>
          </p:blipFill>
          <p:spPr>
            <a:xfrm>
              <a:off x="1180939" y="1574800"/>
              <a:ext cx="6438900" cy="3708400"/>
            </a:xfrm>
            <a:prstGeom prst="rect">
              <a:avLst/>
            </a:prstGeom>
          </p:spPr>
        </p:pic>
        <p:sp>
          <p:nvSpPr>
            <p:cNvPr id="34" name="Rectangle 33"/>
            <p:cNvSpPr/>
            <p:nvPr/>
          </p:nvSpPr>
          <p:spPr>
            <a:xfrm>
              <a:off x="4702138" y="2311268"/>
              <a:ext cx="1773313" cy="4119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sp>
        <p:nvSpPr>
          <p:cNvPr id="35" name="TextBox 34"/>
          <p:cNvSpPr txBox="1"/>
          <p:nvPr/>
        </p:nvSpPr>
        <p:spPr>
          <a:xfrm>
            <a:off x="2419566" y="4697622"/>
            <a:ext cx="313044" cy="369332"/>
          </a:xfrm>
          <a:prstGeom prst="rect">
            <a:avLst/>
          </a:prstGeom>
          <a:noFill/>
        </p:spPr>
        <p:txBody>
          <a:bodyPr wrap="none" rtlCol="0">
            <a:spAutoFit/>
          </a:bodyPr>
          <a:lstStyle/>
          <a:p>
            <a:r>
              <a:rPr lang="en-US" dirty="0" smtClean="0">
                <a:solidFill>
                  <a:prstClr val="black"/>
                </a:solidFill>
              </a:rPr>
              <a:t>1</a:t>
            </a:r>
            <a:endParaRPr lang="en-US" dirty="0">
              <a:solidFill>
                <a:prstClr val="black"/>
              </a:solidFill>
            </a:endParaRPr>
          </a:p>
        </p:txBody>
      </p:sp>
      <p:sp>
        <p:nvSpPr>
          <p:cNvPr id="36" name="TextBox 35"/>
          <p:cNvSpPr txBox="1"/>
          <p:nvPr/>
        </p:nvSpPr>
        <p:spPr>
          <a:xfrm>
            <a:off x="3046883" y="4952468"/>
            <a:ext cx="313044" cy="369332"/>
          </a:xfrm>
          <a:prstGeom prst="rect">
            <a:avLst/>
          </a:prstGeom>
          <a:noFill/>
        </p:spPr>
        <p:txBody>
          <a:bodyPr wrap="none" rtlCol="0">
            <a:spAutoFit/>
          </a:bodyPr>
          <a:lstStyle/>
          <a:p>
            <a:r>
              <a:rPr lang="en-US" dirty="0" smtClean="0">
                <a:solidFill>
                  <a:prstClr val="black"/>
                </a:solidFill>
              </a:rPr>
              <a:t>2</a:t>
            </a:r>
            <a:endParaRPr lang="en-US" dirty="0">
              <a:solidFill>
                <a:prstClr val="black"/>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rmAutofit/>
          </a:bodyPr>
          <a:lstStyle/>
          <a:p>
            <a:pPr>
              <a:lnSpc>
                <a:spcPct val="110000"/>
              </a:lnSpc>
              <a:spcBef>
                <a:spcPts val="600"/>
              </a:spcBef>
              <a:spcAft>
                <a:spcPts val="600"/>
              </a:spcAft>
            </a:pPr>
            <a:r>
              <a:rPr lang="en-US" sz="2400" dirty="0" smtClean="0"/>
              <a:t>You are provided with some data for triplicate analyses of known concentrations of component 1 in dichloromethane solution (a calibration series). One </a:t>
            </a:r>
            <a:r>
              <a:rPr lang="en-US" sz="2400" dirty="0" err="1" smtClean="0"/>
              <a:t>microlitre</a:t>
            </a:r>
            <a:r>
              <a:rPr lang="en-US" sz="2400" dirty="0" smtClean="0"/>
              <a:t> of each solution was injected.</a:t>
            </a:r>
          </a:p>
          <a:p>
            <a:pPr>
              <a:lnSpc>
                <a:spcPct val="110000"/>
              </a:lnSpc>
              <a:spcBef>
                <a:spcPts val="600"/>
              </a:spcBef>
              <a:spcAft>
                <a:spcPts val="600"/>
              </a:spcAft>
            </a:pPr>
            <a:r>
              <a:rPr lang="en-US" sz="2400" dirty="0" smtClean="0"/>
              <a:t>Data for peaks 1 and 2 in the gas chromatograms of 10 cm</a:t>
            </a:r>
            <a:r>
              <a:rPr lang="en-US" sz="2400" baseline="30000" dirty="0" smtClean="0"/>
              <a:t>3 </a:t>
            </a:r>
            <a:r>
              <a:rPr lang="en-US" sz="2400" dirty="0" smtClean="0"/>
              <a:t>of a</a:t>
            </a:r>
            <a:r>
              <a:rPr lang="en-US" sz="2400" baseline="30000" dirty="0" smtClean="0"/>
              <a:t> </a:t>
            </a:r>
            <a:r>
              <a:rPr lang="en-US" sz="2400" dirty="0"/>
              <a:t>total</a:t>
            </a:r>
            <a:r>
              <a:rPr lang="en-US" sz="2400" baseline="30000" dirty="0" smtClean="0"/>
              <a:t> </a:t>
            </a:r>
            <a:r>
              <a:rPr lang="en-US" sz="2400" dirty="0" smtClean="0"/>
              <a:t>headspace of 100cm</a:t>
            </a:r>
            <a:r>
              <a:rPr lang="en-US" sz="2400" baseline="30000" dirty="0" smtClean="0"/>
              <a:t>3</a:t>
            </a:r>
            <a:r>
              <a:rPr lang="en-US" sz="2400" dirty="0" smtClean="0"/>
              <a:t> of each of gum batches P and C are also given. </a:t>
            </a:r>
          </a:p>
          <a:p>
            <a:pPr>
              <a:lnSpc>
                <a:spcPct val="110000"/>
              </a:lnSpc>
              <a:spcBef>
                <a:spcPts val="600"/>
              </a:spcBef>
              <a:spcAft>
                <a:spcPts val="600"/>
              </a:spcAft>
            </a:pPr>
            <a:r>
              <a:rPr lang="en-US" sz="2400" dirty="0" smtClean="0"/>
              <a:t>Calculate the concentrations of 1 and 2 in each batch of gum in </a:t>
            </a:r>
            <a:r>
              <a:rPr lang="en-US" sz="2400" dirty="0" err="1" smtClean="0"/>
              <a:t>ng</a:t>
            </a:r>
            <a:r>
              <a:rPr lang="en-US" sz="2400" dirty="0" smtClean="0"/>
              <a:t> g</a:t>
            </a:r>
            <a:r>
              <a:rPr lang="en-US" sz="2400" baseline="30000" dirty="0" smtClean="0"/>
              <a:t>-1</a:t>
            </a:r>
            <a:r>
              <a:rPr lang="en-US" sz="2400" dirty="0" smtClean="0"/>
              <a:t>. Identify any assumptions that have been made and make an assessment on how valid these are.</a:t>
            </a:r>
            <a:endParaRPr lang="en-US" sz="24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3</a:t>
            </a:r>
            <a:endParaRPr lang="en-GB" dirty="0"/>
          </a:p>
        </p:txBody>
      </p:sp>
      <p:sp>
        <p:nvSpPr>
          <p:cNvPr id="3" name="Content Placeholder 2"/>
          <p:cNvSpPr>
            <a:spLocks noGrp="1"/>
          </p:cNvSpPr>
          <p:nvPr>
            <p:ph idx="1"/>
          </p:nvPr>
        </p:nvSpPr>
        <p:spPr>
          <a:xfrm>
            <a:off x="1649338" y="1271105"/>
            <a:ext cx="6409346" cy="4525963"/>
          </a:xfrm>
        </p:spPr>
        <p:txBody>
          <a:bodyPr>
            <a:noAutofit/>
          </a:bodyPr>
          <a:lstStyle/>
          <a:p>
            <a:pPr marL="0" indent="0">
              <a:buNone/>
            </a:pPr>
            <a:endParaRPr lang="en-GB" sz="1600" b="1" dirty="0" smtClean="0"/>
          </a:p>
          <a:p>
            <a:pPr marL="0" indent="0">
              <a:buNone/>
            </a:pPr>
            <a:r>
              <a:rPr lang="en-GB" sz="1600" b="1" dirty="0" smtClean="0"/>
              <a:t>Concentration of component 1 (</a:t>
            </a:r>
            <a:r>
              <a:rPr lang="el-GR" sz="1600" b="1" dirty="0" smtClean="0"/>
              <a:t>μ</a:t>
            </a:r>
            <a:r>
              <a:rPr lang="en-GB" sz="1600" b="1" dirty="0" smtClean="0"/>
              <a:t>g mL</a:t>
            </a:r>
            <a:r>
              <a:rPr lang="en-GB" sz="1600" b="1" baseline="30000" dirty="0" smtClean="0"/>
              <a:t>-1</a:t>
            </a:r>
            <a:r>
              <a:rPr lang="en-GB" sz="1600" b="1" dirty="0" smtClean="0"/>
              <a:t>)	Response (no units)</a:t>
            </a:r>
          </a:p>
          <a:p>
            <a:pPr marL="0" indent="0">
              <a:buNone/>
            </a:pPr>
            <a:endParaRPr lang="en-GB" sz="1600" b="1" dirty="0" smtClean="0"/>
          </a:p>
          <a:p>
            <a:pPr marL="0" indent="0">
              <a:buNone/>
            </a:pPr>
            <a:r>
              <a:rPr lang="en-GB" sz="1600" dirty="0" smtClean="0"/>
              <a:t>		1.0								2.6</a:t>
            </a:r>
          </a:p>
          <a:p>
            <a:pPr marL="0" indent="0">
              <a:buNone/>
            </a:pPr>
            <a:r>
              <a:rPr lang="en-GB" sz="1600" dirty="0" smtClean="0"/>
              <a:t>		1.0								2.0</a:t>
            </a:r>
          </a:p>
          <a:p>
            <a:pPr marL="0" indent="0">
              <a:buNone/>
            </a:pPr>
            <a:r>
              <a:rPr lang="en-GB" sz="1600" dirty="0" smtClean="0"/>
              <a:t>		1.0								1.0</a:t>
            </a:r>
          </a:p>
          <a:p>
            <a:pPr marL="0" indent="0">
              <a:buNone/>
            </a:pPr>
            <a:endParaRPr lang="en-GB" sz="1600" dirty="0" smtClean="0"/>
          </a:p>
          <a:p>
            <a:pPr marL="0" indent="0">
              <a:buNone/>
            </a:pPr>
            <a:r>
              <a:rPr lang="en-GB" sz="1600" dirty="0" smtClean="0"/>
              <a:t>		6.0								11.0</a:t>
            </a:r>
          </a:p>
          <a:p>
            <a:pPr marL="0" indent="0">
              <a:buNone/>
            </a:pPr>
            <a:r>
              <a:rPr lang="en-GB" sz="1600" dirty="0" smtClean="0"/>
              <a:t>		6.0								10.1</a:t>
            </a:r>
          </a:p>
          <a:p>
            <a:pPr marL="0" indent="0">
              <a:buNone/>
            </a:pPr>
            <a:r>
              <a:rPr lang="en-GB" sz="1600" dirty="0" smtClean="0"/>
              <a:t>		6.0								 9.0</a:t>
            </a:r>
          </a:p>
          <a:p>
            <a:pPr marL="0" indent="0">
              <a:buNone/>
            </a:pPr>
            <a:endParaRPr lang="en-GB" sz="1600" dirty="0" smtClean="0"/>
          </a:p>
          <a:p>
            <a:pPr marL="0" indent="0">
              <a:buNone/>
            </a:pPr>
            <a:r>
              <a:rPr lang="en-GB" sz="1600" dirty="0" smtClean="0"/>
              <a:t>		10.0								17.0</a:t>
            </a:r>
          </a:p>
          <a:p>
            <a:pPr marL="0" indent="0">
              <a:buNone/>
            </a:pPr>
            <a:r>
              <a:rPr lang="en-GB" sz="1600" dirty="0" smtClean="0"/>
              <a:t>		10.0								15.2</a:t>
            </a:r>
          </a:p>
          <a:p>
            <a:pPr marL="0" indent="0">
              <a:buNone/>
            </a:pPr>
            <a:r>
              <a:rPr lang="en-GB" sz="1600" dirty="0" smtClean="0"/>
              <a:t>		10.0								15.6</a:t>
            </a:r>
          </a:p>
          <a:p>
            <a:pPr marL="0" indent="0">
              <a:buNone/>
            </a:pPr>
            <a:endParaRPr lang="en-GB" sz="1600" dirty="0"/>
          </a:p>
        </p:txBody>
      </p:sp>
      <p:cxnSp>
        <p:nvCxnSpPr>
          <p:cNvPr id="5" name="Straight Connector 4"/>
          <p:cNvCxnSpPr/>
          <p:nvPr/>
        </p:nvCxnSpPr>
        <p:spPr>
          <a:xfrm>
            <a:off x="2338719" y="2047011"/>
            <a:ext cx="4448664" cy="1588"/>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2338718" y="5711875"/>
            <a:ext cx="5719965" cy="646331"/>
          </a:xfrm>
          <a:prstGeom prst="rect">
            <a:avLst/>
          </a:prstGeom>
        </p:spPr>
        <p:txBody>
          <a:bodyPr wrap="square">
            <a:spAutoFit/>
          </a:bodyPr>
          <a:lstStyle/>
          <a:p>
            <a:r>
              <a:rPr lang="en-GB" b="1" dirty="0" smtClean="0">
                <a:solidFill>
                  <a:srgbClr val="17375E"/>
                </a:solidFill>
              </a:rPr>
              <a:t>Component 1 </a:t>
            </a:r>
            <a:r>
              <a:rPr lang="en-GB" b="1" dirty="0">
                <a:solidFill>
                  <a:srgbClr val="17375E"/>
                </a:solidFill>
              </a:rPr>
              <a:t>response (P):</a:t>
            </a:r>
            <a:r>
              <a:rPr lang="en-GB" b="1" dirty="0" smtClean="0">
                <a:solidFill>
                  <a:srgbClr val="17375E"/>
                </a:solidFill>
              </a:rPr>
              <a:t> </a:t>
            </a:r>
            <a:r>
              <a:rPr lang="en-GB" dirty="0" smtClean="0">
                <a:solidFill>
                  <a:srgbClr val="17375E"/>
                </a:solidFill>
              </a:rPr>
              <a:t>15.7		</a:t>
            </a:r>
            <a:r>
              <a:rPr lang="en-GB" b="1" dirty="0" smtClean="0">
                <a:solidFill>
                  <a:srgbClr val="17375E"/>
                </a:solidFill>
              </a:rPr>
              <a:t>(C): </a:t>
            </a:r>
            <a:r>
              <a:rPr lang="en-GB" dirty="0" smtClean="0">
                <a:solidFill>
                  <a:srgbClr val="17375E"/>
                </a:solidFill>
              </a:rPr>
              <a:t>16.0</a:t>
            </a:r>
            <a:endParaRPr lang="en-GB" b="1" dirty="0" smtClean="0">
              <a:solidFill>
                <a:srgbClr val="17375E"/>
              </a:solidFill>
            </a:endParaRPr>
          </a:p>
          <a:p>
            <a:r>
              <a:rPr lang="en-GB" b="1" dirty="0" smtClean="0">
                <a:solidFill>
                  <a:srgbClr val="17375E"/>
                </a:solidFill>
              </a:rPr>
              <a:t>Component 2 response (</a:t>
            </a:r>
            <a:r>
              <a:rPr lang="en-GB" b="1" dirty="0">
                <a:solidFill>
                  <a:srgbClr val="17375E"/>
                </a:solidFill>
              </a:rPr>
              <a:t>P):</a:t>
            </a:r>
            <a:r>
              <a:rPr lang="en-GB" b="1" dirty="0" smtClean="0">
                <a:solidFill>
                  <a:srgbClr val="17375E"/>
                </a:solidFill>
              </a:rPr>
              <a:t>   </a:t>
            </a:r>
            <a:r>
              <a:rPr lang="en-GB" dirty="0" smtClean="0">
                <a:solidFill>
                  <a:srgbClr val="17375E"/>
                </a:solidFill>
              </a:rPr>
              <a:t>8.0		</a:t>
            </a:r>
            <a:r>
              <a:rPr lang="en-GB" b="1" dirty="0" smtClean="0">
                <a:solidFill>
                  <a:srgbClr val="17375E"/>
                </a:solidFill>
              </a:rPr>
              <a:t>(C):   </a:t>
            </a:r>
            <a:r>
              <a:rPr lang="en-GB" dirty="0" smtClean="0">
                <a:solidFill>
                  <a:srgbClr val="17375E"/>
                </a:solidFill>
              </a:rPr>
              <a:t>7.6</a:t>
            </a:r>
            <a:endParaRPr lang="en-GB" dirty="0">
              <a:solidFill>
                <a:srgbClr val="17375E"/>
              </a:solidFill>
            </a:endParaRPr>
          </a:p>
        </p:txBody>
      </p:sp>
    </p:spTree>
    <p:extLst>
      <p:ext uri="{BB962C8B-B14F-4D97-AF65-F5344CB8AC3E}">
        <p14:creationId xmlns:p14="http://schemas.microsoft.com/office/powerpoint/2010/main" val="875629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1638" y="1600200"/>
            <a:ext cx="8365162" cy="4634158"/>
          </a:xfrm>
        </p:spPr>
        <p:txBody>
          <a:bodyPr>
            <a:normAutofit fontScale="55000" lnSpcReduction="20000"/>
          </a:bodyPr>
          <a:lstStyle/>
          <a:p>
            <a:pPr>
              <a:lnSpc>
                <a:spcPct val="120000"/>
              </a:lnSpc>
              <a:spcBef>
                <a:spcPts val="600"/>
              </a:spcBef>
              <a:spcAft>
                <a:spcPts val="600"/>
              </a:spcAft>
            </a:pPr>
            <a:r>
              <a:rPr lang="en-US" dirty="0" smtClean="0"/>
              <a:t>Component 1 is vinyl acetate (VA), probably a trace of monomer left in the </a:t>
            </a:r>
            <a:r>
              <a:rPr lang="en-US" dirty="0" err="1" smtClean="0"/>
              <a:t>PVAc</a:t>
            </a:r>
            <a:r>
              <a:rPr lang="en-US" dirty="0" smtClean="0"/>
              <a:t> gum base (one producer states &lt;5 ppm</a:t>
            </a:r>
            <a:r>
              <a:rPr lang="en-US" baseline="30000" dirty="0" smtClean="0"/>
              <a:t>4</a:t>
            </a:r>
            <a:r>
              <a:rPr lang="en-US" dirty="0" smtClean="0"/>
              <a:t>).</a:t>
            </a:r>
          </a:p>
          <a:p>
            <a:pPr>
              <a:lnSpc>
                <a:spcPct val="120000"/>
              </a:lnSpc>
              <a:spcBef>
                <a:spcPts val="600"/>
              </a:spcBef>
              <a:spcAft>
                <a:spcPts val="600"/>
              </a:spcAft>
            </a:pPr>
            <a:r>
              <a:rPr lang="en-US" dirty="0" smtClean="0"/>
              <a:t>Component 2 is acetic acid, probably from hydrolysis of VA. This might give a slightly vinegary, acidic taste to the gum but concentrations are very low compared to the other components, as revealed by the gas chromatography calibration  and  measurement data and anyway not significantly different between batches P and C. </a:t>
            </a:r>
          </a:p>
          <a:p>
            <a:pPr>
              <a:lnSpc>
                <a:spcPct val="120000"/>
              </a:lnSpc>
              <a:spcBef>
                <a:spcPts val="600"/>
              </a:spcBef>
              <a:spcAft>
                <a:spcPts val="600"/>
              </a:spcAft>
            </a:pPr>
            <a:r>
              <a:rPr lang="en-US" dirty="0" smtClean="0"/>
              <a:t>By using the same calibration data for 1 and 2, students are assuming responses of VA and AA are the same. Concentrations are sub </a:t>
            </a:r>
            <a:r>
              <a:rPr lang="en-US" dirty="0" err="1" smtClean="0"/>
              <a:t>ng</a:t>
            </a:r>
            <a:r>
              <a:rPr lang="en-US" dirty="0" smtClean="0"/>
              <a:t> g</a:t>
            </a:r>
            <a:r>
              <a:rPr lang="en-US" baseline="30000" dirty="0" smtClean="0"/>
              <a:t>-1</a:t>
            </a:r>
            <a:r>
              <a:rPr lang="en-US" dirty="0" smtClean="0"/>
              <a:t>.</a:t>
            </a:r>
          </a:p>
          <a:p>
            <a:endParaRPr lang="en-US" dirty="0" smtClean="0"/>
          </a:p>
          <a:p>
            <a:endParaRPr lang="en-US" dirty="0" smtClean="0"/>
          </a:p>
          <a:p>
            <a:pPr>
              <a:buNone/>
            </a:pPr>
            <a:endParaRPr lang="en-US" dirty="0" smtClean="0"/>
          </a:p>
          <a:p>
            <a:endParaRPr lang="en-US" dirty="0" smtClean="0"/>
          </a:p>
          <a:p>
            <a:pPr>
              <a:buNone/>
            </a:pPr>
            <a:r>
              <a:rPr lang="en-US" sz="1000" baseline="30000" dirty="0" smtClean="0"/>
              <a:t>	</a:t>
            </a:r>
            <a:r>
              <a:rPr lang="en-US" sz="2500" baseline="30000" dirty="0" smtClean="0">
                <a:solidFill>
                  <a:srgbClr val="003A74"/>
                </a:solidFill>
              </a:rPr>
              <a:t>4.  </a:t>
            </a:r>
            <a:r>
              <a:rPr lang="en-US" sz="2500" dirty="0" err="1" smtClean="0">
                <a:solidFill>
                  <a:srgbClr val="003A74"/>
                </a:solidFill>
              </a:rPr>
              <a:t>www.wacker.com</a:t>
            </a:r>
            <a:r>
              <a:rPr lang="en-US" sz="2500" dirty="0" smtClean="0">
                <a:solidFill>
                  <a:srgbClr val="003A74"/>
                </a:solidFill>
              </a:rPr>
              <a:t> (accessed 18.Nov 2011)</a:t>
            </a:r>
          </a:p>
          <a:p>
            <a:endParaRPr lang="en-US" dirty="0" smtClean="0"/>
          </a:p>
          <a:p>
            <a:endParaRPr lang="en-US" dirty="0"/>
          </a:p>
        </p:txBody>
      </p:sp>
      <p:cxnSp>
        <p:nvCxnSpPr>
          <p:cNvPr id="5" name="Straight Connector 4"/>
          <p:cNvCxnSpPr/>
          <p:nvPr/>
        </p:nvCxnSpPr>
        <p:spPr>
          <a:xfrm>
            <a:off x="733994" y="5442694"/>
            <a:ext cx="7645085" cy="1588"/>
          </a:xfrm>
          <a:prstGeom prst="line">
            <a:avLst/>
          </a:prstGeom>
        </p:spPr>
        <p:style>
          <a:lnRef idx="2">
            <a:schemeClr val="accent1"/>
          </a:lnRef>
          <a:fillRef idx="0">
            <a:schemeClr val="accent1"/>
          </a:fillRef>
          <a:effectRef idx="1">
            <a:schemeClr val="accent1"/>
          </a:effectRef>
          <a:fontRef idx="minor">
            <a:schemeClr val="tx1"/>
          </a:fontRef>
        </p:style>
      </p:cxnSp>
      <p:sp>
        <p:nvSpPr>
          <p:cNvPr id="6" name="Title 5"/>
          <p:cNvSpPr>
            <a:spLocks noGrp="1"/>
          </p:cNvSpPr>
          <p:nvPr>
            <p:ph type="title"/>
          </p:nvPr>
        </p:nvSpPr>
        <p:spPr/>
        <p:txBody>
          <a:bodyPr/>
          <a:lstStyle/>
          <a:p>
            <a:r>
              <a:rPr lang="en-US" dirty="0" smtClean="0"/>
              <a:t>Session 3 T</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Autofit/>
          </a:bodyPr>
          <a:lstStyle/>
          <a:p>
            <a:pPr>
              <a:lnSpc>
                <a:spcPct val="120000"/>
              </a:lnSpc>
              <a:spcBef>
                <a:spcPts val="600"/>
              </a:spcBef>
              <a:spcAft>
                <a:spcPts val="600"/>
              </a:spcAft>
              <a:buNone/>
            </a:pPr>
            <a:r>
              <a:rPr lang="en-US" sz="2400" dirty="0" smtClean="0">
                <a:solidFill>
                  <a:srgbClr val="003A74"/>
                </a:solidFill>
              </a:rPr>
              <a:t>Feedback</a:t>
            </a:r>
          </a:p>
          <a:p>
            <a:pPr>
              <a:lnSpc>
                <a:spcPct val="120000"/>
              </a:lnSpc>
              <a:spcBef>
                <a:spcPts val="600"/>
              </a:spcBef>
              <a:spcAft>
                <a:spcPts val="600"/>
              </a:spcAft>
            </a:pPr>
            <a:r>
              <a:rPr lang="en-US" sz="2400" dirty="0" smtClean="0">
                <a:solidFill>
                  <a:srgbClr val="003A74"/>
                </a:solidFill>
              </a:rPr>
              <a:t>What are components 1 and 2?</a:t>
            </a:r>
          </a:p>
          <a:p>
            <a:pPr>
              <a:lnSpc>
                <a:spcPct val="120000"/>
              </a:lnSpc>
              <a:spcBef>
                <a:spcPts val="600"/>
              </a:spcBef>
              <a:spcAft>
                <a:spcPts val="600"/>
              </a:spcAft>
            </a:pPr>
            <a:r>
              <a:rPr lang="en-US" sz="2400" dirty="0" smtClean="0">
                <a:solidFill>
                  <a:srgbClr val="003A74"/>
                </a:solidFill>
              </a:rPr>
              <a:t>What are the concentrations of 1 and 2 in gum P and C?</a:t>
            </a:r>
          </a:p>
          <a:p>
            <a:pPr>
              <a:lnSpc>
                <a:spcPct val="120000"/>
              </a:lnSpc>
              <a:spcBef>
                <a:spcPts val="600"/>
              </a:spcBef>
              <a:spcAft>
                <a:spcPts val="600"/>
              </a:spcAft>
            </a:pPr>
            <a:r>
              <a:rPr lang="en-US" sz="2400" dirty="0" smtClean="0">
                <a:solidFill>
                  <a:srgbClr val="003A74"/>
                </a:solidFill>
              </a:rPr>
              <a:t>Are they different?</a:t>
            </a:r>
          </a:p>
          <a:p>
            <a:pPr>
              <a:lnSpc>
                <a:spcPct val="120000"/>
              </a:lnSpc>
              <a:spcBef>
                <a:spcPts val="600"/>
              </a:spcBef>
              <a:spcAft>
                <a:spcPts val="600"/>
              </a:spcAft>
            </a:pPr>
            <a:r>
              <a:rPr lang="en-US" sz="2400" dirty="0" smtClean="0">
                <a:solidFill>
                  <a:srgbClr val="003A74"/>
                </a:solidFill>
              </a:rPr>
              <a:t>Are the concentrations hazardous to human health?</a:t>
            </a:r>
          </a:p>
          <a:p>
            <a:pPr>
              <a:lnSpc>
                <a:spcPct val="120000"/>
              </a:lnSpc>
              <a:spcBef>
                <a:spcPts val="600"/>
              </a:spcBef>
              <a:spcAft>
                <a:spcPts val="600"/>
              </a:spcAft>
            </a:pPr>
            <a:r>
              <a:rPr lang="en-US" sz="2400" dirty="0" smtClean="0">
                <a:solidFill>
                  <a:srgbClr val="003A74"/>
                </a:solidFill>
              </a:rPr>
              <a:t>Do we have good evidence that  the problem of mal-taste is associated with batches P and C?</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a:t>
            </a:r>
            <a:endParaRPr lang="en-US" dirty="0"/>
          </a:p>
        </p:txBody>
      </p:sp>
      <p:sp>
        <p:nvSpPr>
          <p:cNvPr id="3" name="Content Placeholder 2"/>
          <p:cNvSpPr>
            <a:spLocks noGrp="1"/>
          </p:cNvSpPr>
          <p:nvPr>
            <p:ph idx="1"/>
          </p:nvPr>
        </p:nvSpPr>
        <p:spPr/>
        <p:txBody>
          <a:bodyPr>
            <a:noAutofit/>
          </a:bodyPr>
          <a:lstStyle/>
          <a:p>
            <a:pPr>
              <a:lnSpc>
                <a:spcPct val="120000"/>
              </a:lnSpc>
              <a:spcBef>
                <a:spcPts val="600"/>
              </a:spcBef>
              <a:spcAft>
                <a:spcPts val="600"/>
              </a:spcAft>
            </a:pPr>
            <a:r>
              <a:rPr lang="en-US" sz="2400" dirty="0" smtClean="0">
                <a:solidFill>
                  <a:srgbClr val="003A74"/>
                </a:solidFill>
              </a:rPr>
              <a:t>The</a:t>
            </a:r>
            <a:r>
              <a:rPr lang="en-US" sz="2400" dirty="0" smtClean="0"/>
              <a:t> problem with batch C appears not be to related to  the major components revealed by ESI-MS or headspace GC.</a:t>
            </a:r>
          </a:p>
          <a:p>
            <a:pPr>
              <a:lnSpc>
                <a:spcPct val="120000"/>
              </a:lnSpc>
              <a:spcBef>
                <a:spcPts val="600"/>
              </a:spcBef>
              <a:spcAft>
                <a:spcPts val="600"/>
              </a:spcAft>
            </a:pPr>
            <a:r>
              <a:rPr lang="en-US" sz="2400" dirty="0" smtClean="0"/>
              <a:t>Discuss what other classes or types of chemicals might be responsible for or contribute to, the problem. </a:t>
            </a:r>
            <a:endParaRPr lang="en-US" sz="2400" dirty="0"/>
          </a:p>
          <a:p>
            <a:pPr>
              <a:lnSpc>
                <a:spcPct val="120000"/>
              </a:lnSpc>
              <a:spcBef>
                <a:spcPts val="600"/>
              </a:spcBef>
              <a:spcAft>
                <a:spcPts val="600"/>
              </a:spcAft>
            </a:pPr>
            <a:r>
              <a:rPr lang="en-US" sz="2400" dirty="0" smtClean="0"/>
              <a:t>We will attempt </a:t>
            </a:r>
            <a:r>
              <a:rPr lang="en-US" sz="2400" dirty="0"/>
              <a:t>to address this </a:t>
            </a:r>
            <a:r>
              <a:rPr lang="en-US" sz="2400" dirty="0" smtClean="0"/>
              <a:t>further in </a:t>
            </a:r>
            <a:r>
              <a:rPr lang="en-US" sz="2400" dirty="0"/>
              <a:t>Session 4. </a:t>
            </a:r>
          </a:p>
          <a:p>
            <a:pPr>
              <a:lnSpc>
                <a:spcPct val="120000"/>
              </a:lnSpc>
              <a:spcBef>
                <a:spcPts val="600"/>
              </a:spcBef>
              <a:spcAft>
                <a:spcPts val="600"/>
              </a:spcAft>
            </a:pP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Session 3</a:t>
            </a:r>
            <a:endParaRPr lang="en-US" dirty="0"/>
          </a:p>
        </p:txBody>
      </p:sp>
      <p:sp>
        <p:nvSpPr>
          <p:cNvPr id="3" name="Content Placeholder 2"/>
          <p:cNvSpPr>
            <a:spLocks noGrp="1"/>
          </p:cNvSpPr>
          <p:nvPr>
            <p:ph idx="1"/>
          </p:nvPr>
        </p:nvSpPr>
        <p:spPr/>
        <p:txBody>
          <a:bodyPr>
            <a:normAutofit/>
          </a:bodyPr>
          <a:lstStyle/>
          <a:p>
            <a:r>
              <a:rPr lang="en-GB" sz="2400" dirty="0" smtClean="0"/>
              <a:t>As preparation for your final report, construct a flow diagram (or similar) that describes the information that you have collected during previous sessions and express this as a timeline. Pay particular attention to information that is known or unknown/uncertain at each stage. </a:t>
            </a:r>
            <a:endParaRPr lang="en-US" sz="2400" dirty="0"/>
          </a:p>
        </p:txBody>
      </p:sp>
    </p:spTree>
    <p:extLst>
      <p:ext uri="{BB962C8B-B14F-4D97-AF65-F5344CB8AC3E}">
        <p14:creationId xmlns:p14="http://schemas.microsoft.com/office/powerpoint/2010/main" val="70984774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p:txBody>
          <a:bodyPr>
            <a:noAutofit/>
          </a:bodyPr>
          <a:lstStyle/>
          <a:p>
            <a:r>
              <a:rPr lang="en-GB" sz="2400" dirty="0"/>
              <a:t>An example of </a:t>
            </a:r>
            <a:r>
              <a:rPr lang="en-GB" sz="2400" dirty="0" smtClean="0"/>
              <a:t>a flow diagram (taken from a related laboratory-based exercise) is shown opposite. </a:t>
            </a:r>
            <a:r>
              <a:rPr lang="en-GB" sz="2400" dirty="0"/>
              <a:t>However, this example is for guidance only. In order to prepare for </a:t>
            </a:r>
            <a:r>
              <a:rPr lang="en-GB" sz="2400" dirty="0" smtClean="0"/>
              <a:t>their </a:t>
            </a:r>
            <a:r>
              <a:rPr lang="en-GB" sz="2400" dirty="0"/>
              <a:t>own final report, </a:t>
            </a:r>
            <a:r>
              <a:rPr lang="en-GB" sz="2400" dirty="0" smtClean="0"/>
              <a:t>students </a:t>
            </a:r>
            <a:r>
              <a:rPr lang="en-GB" sz="2400" dirty="0"/>
              <a:t>will need to write with greater detail and in </a:t>
            </a:r>
            <a:r>
              <a:rPr lang="en-GB" sz="2400" dirty="0" smtClean="0"/>
              <a:t>their </a:t>
            </a:r>
            <a:r>
              <a:rPr lang="en-GB" sz="2400" dirty="0"/>
              <a:t>own words.</a:t>
            </a:r>
          </a:p>
          <a:p>
            <a:endParaRPr lang="en-GB"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1165" y="1323345"/>
            <a:ext cx="3945635" cy="528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5"/>
          <p:cNvSpPr>
            <a:spLocks noGrp="1"/>
          </p:cNvSpPr>
          <p:nvPr>
            <p:ph type="title"/>
          </p:nvPr>
        </p:nvSpPr>
        <p:spPr/>
        <p:txBody>
          <a:bodyPr/>
          <a:lstStyle/>
          <a:p>
            <a:r>
              <a:rPr lang="en-US" dirty="0" smtClean="0"/>
              <a:t>Session 3 T</a:t>
            </a:r>
            <a:endParaRPr lang="en-US" dirty="0"/>
          </a:p>
        </p:txBody>
      </p:sp>
    </p:spTree>
    <p:extLst>
      <p:ext uri="{BB962C8B-B14F-4D97-AF65-F5344CB8AC3E}">
        <p14:creationId xmlns:p14="http://schemas.microsoft.com/office/powerpoint/2010/main" val="405874326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493" y="1244179"/>
            <a:ext cx="8369307" cy="5351543"/>
          </a:xfrm>
        </p:spPr>
        <p:txBody>
          <a:bodyPr anchor="ctr">
            <a:noAutofit/>
          </a:bodyPr>
          <a:lstStyle/>
          <a:p>
            <a:endParaRPr lang="en-GB" u="sng" dirty="0" smtClean="0"/>
          </a:p>
          <a:p>
            <a:pPr>
              <a:lnSpc>
                <a:spcPct val="120000"/>
              </a:lnSpc>
            </a:pPr>
            <a:r>
              <a:rPr lang="en-GB" sz="2000" dirty="0" smtClean="0"/>
              <a:t>The proposed delivery of material in this session is a ‘drip-feed’ approach in a single workshop or with some activities carried out by students as homework between sub-sessions. </a:t>
            </a:r>
          </a:p>
          <a:p>
            <a:pPr>
              <a:lnSpc>
                <a:spcPct val="120000"/>
              </a:lnSpc>
            </a:pPr>
            <a:r>
              <a:rPr lang="en-GB" sz="2000" dirty="0" smtClean="0"/>
              <a:t>Further, the individual slides here are not intended to represent discrete activities; the order in which slides are used by the tutor may be altered at will.</a:t>
            </a:r>
          </a:p>
          <a:p>
            <a:pPr>
              <a:lnSpc>
                <a:spcPct val="120000"/>
              </a:lnSpc>
            </a:pPr>
            <a:r>
              <a:rPr lang="en-GB" sz="2000" dirty="0" smtClean="0"/>
              <a:t>Many of the statements given to students may be easily converted to questions (and vice versa) depending on how the tutor aims to run the </a:t>
            </a:r>
            <a:r>
              <a:rPr lang="en-GB" sz="2000" dirty="0" err="1" smtClean="0"/>
              <a:t>session(s</a:t>
            </a:r>
            <a:r>
              <a:rPr lang="en-GB" sz="2000" dirty="0" smtClean="0"/>
              <a:t>) and on the time available.</a:t>
            </a:r>
          </a:p>
          <a:p>
            <a:pPr>
              <a:lnSpc>
                <a:spcPct val="120000"/>
              </a:lnSpc>
            </a:pPr>
            <a:r>
              <a:rPr lang="en-GB" sz="2000" dirty="0" smtClean="0"/>
              <a:t>The .PPT slide format is intended to allows flexibility in format/delivery.   </a:t>
            </a:r>
          </a:p>
          <a:p>
            <a:pPr>
              <a:lnSpc>
                <a:spcPct val="120000"/>
              </a:lnSpc>
            </a:pPr>
            <a:r>
              <a:rPr lang="en-US" sz="1000" b="1" dirty="0" smtClean="0">
                <a:solidFill>
                  <a:srgbClr val="003A74"/>
                </a:solidFill>
              </a:rPr>
              <a:t>As a general reference for Session 4: </a:t>
            </a:r>
            <a:r>
              <a:rPr lang="en-US" sz="1000" dirty="0" smtClean="0">
                <a:solidFill>
                  <a:srgbClr val="003A74"/>
                </a:solidFill>
              </a:rPr>
              <a:t>Mint: The Genus </a:t>
            </a:r>
            <a:r>
              <a:rPr lang="en-US" sz="1000" i="1" dirty="0" err="1" smtClean="0">
                <a:solidFill>
                  <a:srgbClr val="003A74"/>
                </a:solidFill>
              </a:rPr>
              <a:t>Mentha</a:t>
            </a:r>
            <a:r>
              <a:rPr lang="en-US" sz="1000" dirty="0" smtClean="0">
                <a:solidFill>
                  <a:srgbClr val="003A74"/>
                </a:solidFill>
              </a:rPr>
              <a:t>. Edited by Brian M . Lawrence CRC Press 2007 Print ISBN: 978-0-8493-0779-9 eBook ISBN: 978-0-8493-0798-0. </a:t>
            </a:r>
          </a:p>
          <a:p>
            <a:pPr>
              <a:lnSpc>
                <a:spcPct val="120000"/>
              </a:lnSpc>
            </a:pPr>
            <a:endParaRPr lang="en-GB" sz="2000" dirty="0" smtClean="0"/>
          </a:p>
          <a:p>
            <a:pPr lvl="0">
              <a:buNone/>
            </a:pPr>
            <a:r>
              <a:rPr lang="en-GB" dirty="0" smtClean="0"/>
              <a:t> </a:t>
            </a:r>
            <a:endParaRPr lang="en-US" sz="1176" dirty="0"/>
          </a:p>
        </p:txBody>
      </p:sp>
      <p:sp>
        <p:nvSpPr>
          <p:cNvPr id="4" name="Title 3"/>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US" sz="2000" dirty="0" smtClean="0"/>
              <a:t>The problem appears not be to related to  the major components revealed by ESI-MS or headspace GC.</a:t>
            </a:r>
          </a:p>
          <a:p>
            <a:r>
              <a:rPr lang="en-US" sz="2000" dirty="0" smtClean="0"/>
              <a:t>Perhaps the problem is associated with the </a:t>
            </a:r>
            <a:r>
              <a:rPr lang="en-US" sz="2000" dirty="0" err="1" smtClean="0"/>
              <a:t>flavouring</a:t>
            </a:r>
            <a:r>
              <a:rPr lang="en-US" sz="2000" dirty="0" smtClean="0"/>
              <a:t> chemicals. </a:t>
            </a:r>
          </a:p>
          <a:p>
            <a:r>
              <a:rPr lang="en-US" sz="2000" dirty="0" smtClean="0"/>
              <a:t>Since the gum is a mint gum, the likely </a:t>
            </a:r>
            <a:r>
              <a:rPr lang="en-US" sz="2000" dirty="0" err="1" smtClean="0"/>
              <a:t>flavourings</a:t>
            </a:r>
            <a:r>
              <a:rPr lang="en-US" sz="2000" dirty="0" smtClean="0"/>
              <a:t> come from mints, specifically spearmint (</a:t>
            </a:r>
            <a:r>
              <a:rPr lang="en-US" sz="2000" i="1" dirty="0" err="1" smtClean="0"/>
              <a:t>Mentha</a:t>
            </a:r>
            <a:r>
              <a:rPr lang="en-US" sz="2000" i="1" dirty="0" smtClean="0"/>
              <a:t> </a:t>
            </a:r>
            <a:r>
              <a:rPr lang="en-US" sz="2000" i="1" dirty="0" err="1" smtClean="0"/>
              <a:t>spicata</a:t>
            </a:r>
            <a:r>
              <a:rPr lang="en-US" sz="2000" dirty="0" smtClean="0"/>
              <a:t>).</a:t>
            </a:r>
          </a:p>
          <a:p>
            <a:r>
              <a:rPr lang="en-US" sz="2000" dirty="0" smtClean="0"/>
              <a:t>Mint is the third most popular </a:t>
            </a:r>
            <a:r>
              <a:rPr lang="en-US" sz="2000" dirty="0" err="1" smtClean="0"/>
              <a:t>flavouring</a:t>
            </a:r>
            <a:r>
              <a:rPr lang="en-US" sz="2000" dirty="0" smtClean="0"/>
              <a:t> worldwide. What do you think are first and second?</a:t>
            </a:r>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2509722"/>
            <a:ext cx="8424862" cy="3379013"/>
          </a:xfrm>
        </p:spPr>
        <p:txBody>
          <a:bodyPr anchor="t">
            <a:noAutofit/>
          </a:bodyPr>
          <a:lstStyle/>
          <a:p>
            <a:r>
              <a:rPr lang="en-GB" sz="2400" b="1" dirty="0" smtClean="0"/>
              <a:t>1 c</a:t>
            </a:r>
            <a:r>
              <a:rPr lang="en-GB" sz="2400" dirty="0" smtClean="0"/>
              <a:t>.</a:t>
            </a:r>
          </a:p>
          <a:p>
            <a:pPr lvl="1" indent="0">
              <a:lnSpc>
                <a:spcPct val="120000"/>
              </a:lnSpc>
              <a:buNone/>
            </a:pPr>
            <a:r>
              <a:rPr lang="en-US" sz="2000" dirty="0" smtClean="0"/>
              <a:t>The Ancient Greeks also chewed gum and </a:t>
            </a:r>
            <a:r>
              <a:rPr lang="en-US" sz="2000" dirty="0" err="1" smtClean="0"/>
              <a:t>Dioscurides</a:t>
            </a:r>
            <a:r>
              <a:rPr lang="en-US" sz="2000" dirty="0" smtClean="0"/>
              <a:t> (70 A.D.) who wrote the famous pharmacopeia which became known as De </a:t>
            </a:r>
            <a:r>
              <a:rPr lang="en-US" sz="2000" dirty="0" err="1" smtClean="0"/>
              <a:t>Materia</a:t>
            </a:r>
            <a:r>
              <a:rPr lang="en-US" sz="2000" dirty="0" smtClean="0"/>
              <a:t> </a:t>
            </a:r>
            <a:r>
              <a:rPr lang="en-US" sz="2000" dirty="0" err="1" smtClean="0"/>
              <a:t>Medica</a:t>
            </a:r>
            <a:r>
              <a:rPr lang="en-US" sz="2000" dirty="0" smtClean="0"/>
              <a:t>, knew about the healing properties of ‘mastic gum’ (literally ‘chewing gum’) which is the resin of the </a:t>
            </a:r>
            <a:r>
              <a:rPr lang="en-US" sz="2000" dirty="0" err="1" smtClean="0"/>
              <a:t>Pistacia</a:t>
            </a:r>
            <a:r>
              <a:rPr lang="en-US" sz="2000" dirty="0" smtClean="0"/>
              <a:t> lentiscus</a:t>
            </a:r>
            <a:r>
              <a:rPr lang="en-US" sz="2000" baseline="30000" dirty="0" smtClean="0"/>
              <a:t>2</a:t>
            </a:r>
            <a:r>
              <a:rPr lang="en-US" sz="2000" dirty="0" smtClean="0"/>
              <a:t> shrub. Recently, it has been found that this resin kills the harmful gut bacterium, </a:t>
            </a:r>
            <a:r>
              <a:rPr lang="en-US" sz="2000" dirty="0" err="1" smtClean="0"/>
              <a:t>Helicobacteri</a:t>
            </a:r>
            <a:r>
              <a:rPr lang="en-US" sz="2000" dirty="0" smtClean="0"/>
              <a:t> pylori</a:t>
            </a:r>
            <a:r>
              <a:rPr lang="en-US" sz="2000" baseline="30000" dirty="0" smtClean="0"/>
              <a:t>2</a:t>
            </a:r>
            <a:r>
              <a:rPr lang="en-US" sz="2000" dirty="0" smtClean="0"/>
              <a:t>.  </a:t>
            </a:r>
          </a:p>
          <a:p>
            <a:pPr>
              <a:buNone/>
            </a:pPr>
            <a:endParaRPr lang="en-US" sz="2000" dirty="0" smtClean="0"/>
          </a:p>
          <a:p>
            <a:pPr lvl="2" indent="-457200">
              <a:buNone/>
            </a:pPr>
            <a:r>
              <a:rPr lang="en-US" sz="1600" baseline="30000" dirty="0" smtClean="0">
                <a:solidFill>
                  <a:srgbClr val="002060"/>
                </a:solidFill>
              </a:rPr>
              <a:t>2 </a:t>
            </a:r>
            <a:r>
              <a:rPr lang="en-US" sz="1600" i="1" dirty="0" smtClean="0">
                <a:solidFill>
                  <a:srgbClr val="002060"/>
                </a:solidFill>
              </a:rPr>
              <a:t>Biomed. </a:t>
            </a:r>
            <a:r>
              <a:rPr lang="en-US" sz="1600" i="1" dirty="0" err="1" smtClean="0">
                <a:solidFill>
                  <a:srgbClr val="002060"/>
                </a:solidFill>
              </a:rPr>
              <a:t>Chromatogr</a:t>
            </a:r>
            <a:r>
              <a:rPr lang="en-US" sz="1600" dirty="0" smtClean="0">
                <a:solidFill>
                  <a:srgbClr val="002060"/>
                </a:solidFill>
              </a:rPr>
              <a:t>. 19, 285 (2005)</a:t>
            </a:r>
          </a:p>
          <a:p>
            <a:pPr>
              <a:buNone/>
            </a:pPr>
            <a:endParaRPr lang="en-US" sz="2000" dirty="0"/>
          </a:p>
        </p:txBody>
      </p:sp>
      <p:pic>
        <p:nvPicPr>
          <p:cNvPr id="7" name="Picture 6"/>
          <p:cNvPicPr>
            <a:picLocks noChangeAspect="1"/>
          </p:cNvPicPr>
          <p:nvPr/>
        </p:nvPicPr>
        <p:blipFill rotWithShape="1">
          <a:blip r:embed="rId3"/>
          <a:srcRect l="5788"/>
          <a:stretch/>
        </p:blipFill>
        <p:spPr>
          <a:xfrm>
            <a:off x="3810213" y="492529"/>
            <a:ext cx="1530300" cy="1208242"/>
          </a:xfrm>
          <a:prstGeom prst="rect">
            <a:avLst/>
          </a:prstGeom>
          <a:ln w="254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8229600" cy="1143000"/>
          </a:xfrm>
        </p:spPr>
        <p:txBody>
          <a:bodyPr/>
          <a:lstStyle/>
          <a:p>
            <a:r>
              <a:rPr lang="en-US" dirty="0" smtClean="0"/>
              <a:t>Session 4</a:t>
            </a:r>
            <a:endParaRPr lang="en-US" dirty="0"/>
          </a:p>
        </p:txBody>
      </p:sp>
      <p:sp>
        <p:nvSpPr>
          <p:cNvPr id="7" name="Content Placeholder 2"/>
          <p:cNvSpPr>
            <a:spLocks noGrp="1"/>
          </p:cNvSpPr>
          <p:nvPr>
            <p:ph idx="1"/>
          </p:nvPr>
        </p:nvSpPr>
        <p:spPr>
          <a:xfrm>
            <a:off x="457200" y="1234440"/>
            <a:ext cx="8229600" cy="4525963"/>
          </a:xfrm>
        </p:spPr>
        <p:txBody>
          <a:bodyPr>
            <a:noAutofit/>
          </a:bodyPr>
          <a:lstStyle/>
          <a:p>
            <a:pPr>
              <a:buNone/>
            </a:pPr>
            <a:r>
              <a:rPr lang="en-GB" sz="2000" dirty="0" smtClean="0"/>
              <a:t>In small groups, discuss and address the following:</a:t>
            </a:r>
          </a:p>
          <a:p>
            <a:pPr lvl="0"/>
            <a:r>
              <a:rPr lang="en-GB" sz="1800" dirty="0" smtClean="0"/>
              <a:t>Name five natural flavours or aromas from fruits or plants.</a:t>
            </a:r>
          </a:p>
          <a:p>
            <a:pPr lvl="0"/>
            <a:r>
              <a:rPr lang="en-GB" sz="1800" dirty="0" smtClean="0"/>
              <a:t>Identify some products that you associate with these flavours/aromas and decide whether they are usually considered as ‘natural’, ‘artificial’ or both.</a:t>
            </a:r>
          </a:p>
          <a:p>
            <a:pPr lvl="0"/>
            <a:r>
              <a:rPr lang="en-GB" sz="1800" dirty="0" smtClean="0"/>
              <a:t>Can you identify any classes of organic chemicals with distinctive aromas/flavours that you are familiar with already ? (Note: Think about functional groups in particular)</a:t>
            </a:r>
          </a:p>
          <a:p>
            <a:pPr lvl="0"/>
            <a:r>
              <a:rPr lang="en-GB" sz="1800" dirty="0" smtClean="0"/>
              <a:t>Do you know of a specific compound which has a distinctive odour/flavour? If you know the structure, can you suggest which feature of the chemical’s structure is responsible for the smell or flavour ?</a:t>
            </a:r>
          </a:p>
          <a:p>
            <a:pPr lvl="0"/>
            <a:r>
              <a:rPr lang="en-GB" sz="1800" dirty="0" smtClean="0"/>
              <a:t>A number of fragrant chemicals have been impregnated into some filter papers. Remove a strip of each one from the labelled containers using tweezers and make a note of any odours that you can detect. Are the fragrances familiar to you and, if so, what do you normally associate them with? Do you know the chemical names for any of these ?</a:t>
            </a:r>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7638"/>
            <a:ext cx="8229600" cy="4525963"/>
          </a:xfrm>
        </p:spPr>
        <p:txBody>
          <a:bodyPr>
            <a:noAutofit/>
          </a:bodyPr>
          <a:lstStyle/>
          <a:p>
            <a:r>
              <a:rPr lang="en-GB" sz="2000" dirty="0" smtClean="0"/>
              <a:t>Citrus and vanilla are the two most popular flavours; mint is third</a:t>
            </a:r>
            <a:r>
              <a:rPr lang="en-GB" sz="2000" baseline="30000" dirty="0" smtClean="0"/>
              <a:t>5</a:t>
            </a:r>
            <a:r>
              <a:rPr lang="en-GB" sz="2000" dirty="0" smtClean="0"/>
              <a:t>. </a:t>
            </a:r>
          </a:p>
          <a:p>
            <a:r>
              <a:rPr lang="en-GB" sz="2000" dirty="0" smtClean="0"/>
              <a:t>Suggestions for filter paper impregnations: Spearmint oil, Eucalyptus oil, Citronella, Orange Oil, Tea Tree Oil, Vanilla essence. Can add others as available. </a:t>
            </a:r>
          </a:p>
          <a:p>
            <a:pPr lvl="0"/>
            <a:r>
              <a:rPr lang="en-GB" sz="2000" dirty="0" smtClean="0"/>
              <a:t>Suggest 20 min for student discussion + 10 min feedback.</a:t>
            </a:r>
          </a:p>
          <a:p>
            <a:pPr lvl="0">
              <a:buNone/>
            </a:pPr>
            <a:endParaRPr lang="en-GB" sz="2000" dirty="0" smtClean="0"/>
          </a:p>
          <a:p>
            <a:pPr lvl="0">
              <a:buNone/>
            </a:pPr>
            <a:r>
              <a:rPr lang="en-GB" sz="1176" baseline="30000" dirty="0" smtClean="0">
                <a:solidFill>
                  <a:srgbClr val="008000"/>
                </a:solidFill>
              </a:rPr>
              <a:t>	</a:t>
            </a:r>
            <a:r>
              <a:rPr lang="en-GB" sz="1400" baseline="30000" dirty="0" smtClean="0">
                <a:solidFill>
                  <a:srgbClr val="003A74"/>
                </a:solidFill>
              </a:rPr>
              <a:t>5</a:t>
            </a:r>
            <a:r>
              <a:rPr lang="en-US" sz="1400" dirty="0" smtClean="0">
                <a:solidFill>
                  <a:srgbClr val="003A74"/>
                </a:solidFill>
              </a:rPr>
              <a:t>Hayes JR, </a:t>
            </a:r>
            <a:r>
              <a:rPr lang="en-US" sz="1400" dirty="0" err="1" smtClean="0">
                <a:solidFill>
                  <a:srgbClr val="003A74"/>
                </a:solidFill>
              </a:rPr>
              <a:t>Stavanja</a:t>
            </a:r>
            <a:r>
              <a:rPr lang="en-US" sz="1400" dirty="0" smtClean="0">
                <a:solidFill>
                  <a:srgbClr val="003A74"/>
                </a:solidFill>
              </a:rPr>
              <a:t> MS, Lawrence BM. 2007. Biological and toxicological properties of mint oils and their major isolates: safety assessment. Pages 422–491 in Lawrence BM, editor. Mint: the genus </a:t>
            </a:r>
            <a:r>
              <a:rPr lang="en-US" sz="1400" i="1" dirty="0" err="1" smtClean="0">
                <a:solidFill>
                  <a:srgbClr val="003A74"/>
                </a:solidFill>
              </a:rPr>
              <a:t>Mentha</a:t>
            </a:r>
            <a:r>
              <a:rPr lang="en-US" sz="1400" dirty="0" smtClean="0">
                <a:solidFill>
                  <a:srgbClr val="003A74"/>
                </a:solidFill>
              </a:rPr>
              <a:t>. Boca Raton, Florida: CRC Press, Taylor &amp; Francis Group.</a:t>
            </a:r>
          </a:p>
          <a:p>
            <a:pPr>
              <a:buNone/>
            </a:pPr>
            <a:r>
              <a:rPr lang="en-US" sz="1400" dirty="0" smtClean="0">
                <a:solidFill>
                  <a:srgbClr val="003A74"/>
                </a:solidFill>
              </a:rPr>
              <a:t>	</a:t>
            </a:r>
            <a:endParaRPr lang="en-US" sz="1176" dirty="0"/>
          </a:p>
        </p:txBody>
      </p:sp>
      <p:sp>
        <p:nvSpPr>
          <p:cNvPr id="4" name="Title 3"/>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pPr lvl="0"/>
            <a:r>
              <a:rPr lang="en-GB" sz="2000" dirty="0" smtClean="0"/>
              <a:t>What are the main flavouring chemicals found in spearmint chewing gum?</a:t>
            </a:r>
          </a:p>
          <a:p>
            <a:pPr lvl="0"/>
            <a:r>
              <a:rPr lang="en-GB" sz="2000" dirty="0" smtClean="0"/>
              <a:t>Draw the structures of these chemicals using a drawing  program such as </a:t>
            </a:r>
            <a:r>
              <a:rPr lang="en-GB" sz="2000" dirty="0" err="1" smtClean="0"/>
              <a:t>Chemsketch</a:t>
            </a:r>
            <a:r>
              <a:rPr lang="en-GB" sz="2000" dirty="0" smtClean="0"/>
              <a:t> (or similar).</a:t>
            </a:r>
          </a:p>
          <a:p>
            <a:pPr lvl="0"/>
            <a:r>
              <a:rPr lang="en-GB" sz="2000" dirty="0" smtClean="0"/>
              <a:t>Produce an Excel spreadsheet comprising data  including the names (IUPAC and synonyms), structures, boiling points, relative molecular masses etc.</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1148"/>
            <a:ext cx="8229600" cy="4525963"/>
          </a:xfrm>
        </p:spPr>
        <p:txBody>
          <a:bodyPr/>
          <a:lstStyle/>
          <a:p>
            <a:endParaRPr lang="en-US" sz="2400" dirty="0" smtClean="0"/>
          </a:p>
          <a:p>
            <a:r>
              <a:rPr lang="en-US" sz="2000" dirty="0" smtClean="0"/>
              <a:t>Compounds in mint oils include the following but students may find others</a:t>
            </a:r>
            <a:r>
              <a:rPr lang="en-US" sz="2400" dirty="0" smtClean="0"/>
              <a:t>:</a:t>
            </a:r>
          </a:p>
          <a:p>
            <a:endParaRPr lang="en-US" dirty="0" smtClean="0"/>
          </a:p>
          <a:p>
            <a:endParaRPr lang="en-US" dirty="0" smtClean="0"/>
          </a:p>
          <a:p>
            <a:endParaRPr lang="en-US" dirty="0"/>
          </a:p>
        </p:txBody>
      </p:sp>
      <p:pic>
        <p:nvPicPr>
          <p:cNvPr id="4" name="Picture 3"/>
          <p:cNvPicPr>
            <a:picLocks noChangeAspect="1"/>
          </p:cNvPicPr>
          <p:nvPr/>
        </p:nvPicPr>
        <p:blipFill>
          <a:blip r:embed="rId2"/>
          <a:stretch>
            <a:fillRect/>
          </a:stretch>
        </p:blipFill>
        <p:spPr>
          <a:xfrm>
            <a:off x="2444476" y="2643223"/>
            <a:ext cx="3124515" cy="2395462"/>
          </a:xfrm>
          <a:prstGeom prst="rect">
            <a:avLst/>
          </a:prstGeom>
        </p:spPr>
      </p:pic>
      <p:sp>
        <p:nvSpPr>
          <p:cNvPr id="10" name="Rectangle 9"/>
          <p:cNvSpPr/>
          <p:nvPr/>
        </p:nvSpPr>
        <p:spPr>
          <a:xfrm>
            <a:off x="767389" y="5038685"/>
            <a:ext cx="7591745" cy="553998"/>
          </a:xfrm>
          <a:prstGeom prst="rect">
            <a:avLst/>
          </a:prstGeom>
        </p:spPr>
        <p:txBody>
          <a:bodyPr wrap="square">
            <a:spAutoFit/>
          </a:bodyPr>
          <a:lstStyle/>
          <a:p>
            <a:endParaRPr lang="en-US" sz="1000" dirty="0" smtClean="0">
              <a:solidFill>
                <a:srgbClr val="17375E"/>
              </a:solidFill>
            </a:endParaRPr>
          </a:p>
          <a:p>
            <a:r>
              <a:rPr lang="en-US" sz="1000" dirty="0" smtClean="0">
                <a:solidFill>
                  <a:srgbClr val="003A74"/>
                </a:solidFill>
              </a:rPr>
              <a:t>Mint: The Genus </a:t>
            </a:r>
            <a:r>
              <a:rPr lang="en-US" sz="1000" i="1" dirty="0" err="1" smtClean="0">
                <a:solidFill>
                  <a:srgbClr val="003A74"/>
                </a:solidFill>
              </a:rPr>
              <a:t>Mentha</a:t>
            </a:r>
            <a:r>
              <a:rPr lang="en-US" sz="1000" dirty="0" smtClean="0">
                <a:solidFill>
                  <a:srgbClr val="003A74"/>
                </a:solidFill>
              </a:rPr>
              <a:t>. Edited by Brian M . Lawrence CRC Press 2007 Print ISBN: 978-0-8493-0779-9 eBook ISBN: 978-0-8493-0798-0. </a:t>
            </a:r>
            <a:endParaRPr lang="en-US" sz="1000" dirty="0" smtClean="0">
              <a:solidFill>
                <a:srgbClr val="17375E"/>
              </a:solidFill>
            </a:endParaRPr>
          </a:p>
        </p:txBody>
      </p:sp>
      <p:sp>
        <p:nvSpPr>
          <p:cNvPr id="11" name="Title 10"/>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 T</a:t>
            </a:r>
            <a:endParaRPr lang="en-US" dirty="0"/>
          </a:p>
        </p:txBody>
      </p:sp>
      <p:grpSp>
        <p:nvGrpSpPr>
          <p:cNvPr id="7" name="Group 6"/>
          <p:cNvGrpSpPr/>
          <p:nvPr/>
        </p:nvGrpSpPr>
        <p:grpSpPr>
          <a:xfrm>
            <a:off x="1079259" y="1417638"/>
            <a:ext cx="7201290" cy="4631753"/>
            <a:chOff x="615892" y="1602304"/>
            <a:chExt cx="7201290" cy="4631753"/>
          </a:xfrm>
        </p:grpSpPr>
        <p:pic>
          <p:nvPicPr>
            <p:cNvPr id="4" name="Picture 3"/>
            <p:cNvPicPr>
              <a:picLocks noChangeAspect="1"/>
            </p:cNvPicPr>
            <p:nvPr/>
          </p:nvPicPr>
          <p:blipFill>
            <a:blip r:embed="rId2"/>
            <a:stretch>
              <a:fillRect/>
            </a:stretch>
          </p:blipFill>
          <p:spPr>
            <a:xfrm>
              <a:off x="899062" y="1651135"/>
              <a:ext cx="6223068" cy="4336701"/>
            </a:xfrm>
            <a:prstGeom prst="rect">
              <a:avLst/>
            </a:prstGeom>
          </p:spPr>
        </p:pic>
        <p:sp>
          <p:nvSpPr>
            <p:cNvPr id="5" name="TextBox 4"/>
            <p:cNvSpPr txBox="1"/>
            <p:nvPr/>
          </p:nvSpPr>
          <p:spPr>
            <a:xfrm>
              <a:off x="3515088" y="5987836"/>
              <a:ext cx="3321041" cy="246221"/>
            </a:xfrm>
            <a:prstGeom prst="rect">
              <a:avLst/>
            </a:prstGeom>
            <a:noFill/>
          </p:spPr>
          <p:txBody>
            <a:bodyPr wrap="none" rtlCol="0">
              <a:spAutoFit/>
            </a:bodyPr>
            <a:lstStyle/>
            <a:p>
              <a:r>
                <a:rPr lang="en-US" sz="1000" dirty="0" err="1" smtClean="0">
                  <a:solidFill>
                    <a:srgbClr val="17375E"/>
                  </a:solidFill>
                </a:rPr>
                <a:t>Leco</a:t>
              </a:r>
              <a:r>
                <a:rPr lang="en-US" sz="1000" dirty="0" smtClean="0">
                  <a:solidFill>
                    <a:srgbClr val="17375E"/>
                  </a:solidFill>
                </a:rPr>
                <a:t> Corporation (2010) form No. 203-821-091 (Rev2).</a:t>
              </a:r>
              <a:endParaRPr lang="en-US" sz="1000" dirty="0">
                <a:solidFill>
                  <a:srgbClr val="17375E"/>
                </a:solidFill>
              </a:endParaRPr>
            </a:p>
          </p:txBody>
        </p:sp>
        <p:sp>
          <p:nvSpPr>
            <p:cNvPr id="6" name="TextBox 5"/>
            <p:cNvSpPr txBox="1"/>
            <p:nvPr/>
          </p:nvSpPr>
          <p:spPr>
            <a:xfrm>
              <a:off x="615892" y="1602304"/>
              <a:ext cx="7201290" cy="369332"/>
            </a:xfrm>
            <a:prstGeom prst="rect">
              <a:avLst/>
            </a:prstGeom>
            <a:solidFill>
              <a:schemeClr val="bg1"/>
            </a:solidFill>
          </p:spPr>
          <p:txBody>
            <a:bodyPr wrap="square" rtlCol="0">
              <a:spAutoFit/>
            </a:bodyPr>
            <a:lstStyle/>
            <a:p>
              <a:r>
                <a:rPr lang="en-US" dirty="0" smtClean="0">
                  <a:solidFill>
                    <a:schemeClr val="tx2">
                      <a:lumMod val="75000"/>
                    </a:schemeClr>
                  </a:solidFill>
                </a:rPr>
                <a:t>Some compounds identified by mass spectrometry in Spearmint oil</a:t>
              </a:r>
              <a:endParaRPr lang="en-US" dirty="0">
                <a:solidFill>
                  <a:schemeClr val="tx2">
                    <a:lumMod val="75000"/>
                  </a:schemeClr>
                </a:solidFill>
              </a:endParaRPr>
            </a:p>
          </p:txBody>
        </p:sp>
      </p:gr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smtClean="0"/>
              <a:t>Students may also find nutritional data for spearmint oil: </a:t>
            </a:r>
            <a:endParaRPr lang="en-US" sz="2400" dirty="0"/>
          </a:p>
        </p:txBody>
      </p:sp>
      <p:pic>
        <p:nvPicPr>
          <p:cNvPr id="4" name="Picture 3"/>
          <p:cNvPicPr>
            <a:picLocks noChangeAspect="1"/>
          </p:cNvPicPr>
          <p:nvPr/>
        </p:nvPicPr>
        <p:blipFill>
          <a:blip r:embed="rId2"/>
          <a:stretch>
            <a:fillRect/>
          </a:stretch>
        </p:blipFill>
        <p:spPr>
          <a:xfrm>
            <a:off x="3460750" y="2122102"/>
            <a:ext cx="2338930" cy="4004061"/>
          </a:xfrm>
          <a:prstGeom prst="rect">
            <a:avLst/>
          </a:prstGeom>
        </p:spPr>
      </p:pic>
      <p:sp>
        <p:nvSpPr>
          <p:cNvPr id="5" name="Title 4"/>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chor="t">
            <a:normAutofit/>
          </a:bodyPr>
          <a:lstStyle/>
          <a:p>
            <a:r>
              <a:rPr lang="en-GB" sz="2000" dirty="0" smtClean="0"/>
              <a:t>Investigate some suitable experimental methods for extracting the flavourings from the chewing gum and suggest your preferred method. Outline the advantages and disadvantages of each method.</a:t>
            </a:r>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35625"/>
            <a:ext cx="8229600" cy="4506383"/>
          </a:xfrm>
        </p:spPr>
        <p:txBody>
          <a:bodyPr>
            <a:noAutofit/>
          </a:bodyPr>
          <a:lstStyle/>
          <a:p>
            <a:pPr>
              <a:buNone/>
            </a:pPr>
            <a:r>
              <a:rPr lang="en-US" sz="2000" dirty="0" smtClean="0"/>
              <a:t>Methods for extraction include:</a:t>
            </a:r>
          </a:p>
          <a:p>
            <a:r>
              <a:rPr lang="en-US" sz="2000" dirty="0" smtClean="0"/>
              <a:t>Steam distillation. (Easy and cheap but may leave oil in water and hence need Dean-Stark apparatus etc).</a:t>
            </a:r>
          </a:p>
          <a:p>
            <a:r>
              <a:rPr lang="en-US" sz="2000" dirty="0" smtClean="0"/>
              <a:t>Super critical CO</a:t>
            </a:r>
            <a:r>
              <a:rPr lang="en-US" sz="2000" baseline="-25000" dirty="0" smtClean="0"/>
              <a:t>2</a:t>
            </a:r>
            <a:r>
              <a:rPr lang="en-US" sz="2000" baseline="30000" dirty="0" smtClean="0"/>
              <a:t>6</a:t>
            </a:r>
            <a:r>
              <a:rPr lang="en-US" sz="2000" dirty="0" smtClean="0"/>
              <a:t>. (Easy removal of CO</a:t>
            </a:r>
            <a:r>
              <a:rPr lang="en-US" sz="2000" baseline="-25000" dirty="0" smtClean="0"/>
              <a:t>2</a:t>
            </a:r>
            <a:r>
              <a:rPr lang="en-US" sz="2000" dirty="0" smtClean="0"/>
              <a:t> but somewhat more specialized equipment and thus more  costly).</a:t>
            </a:r>
          </a:p>
          <a:p>
            <a:r>
              <a:rPr lang="en-US" sz="2000" dirty="0" err="1" smtClean="0"/>
              <a:t>Soxhlet</a:t>
            </a:r>
            <a:r>
              <a:rPr lang="en-US" sz="2000" dirty="0" smtClean="0"/>
              <a:t> (liquid-solvent). Costs and toxicity of solvents are disadvantages. Students should suggest which solvents and why. Some solvents will produce larger amounts of co-</a:t>
            </a:r>
            <a:r>
              <a:rPr lang="en-US" sz="2000" dirty="0" err="1" smtClean="0"/>
              <a:t>extractants</a:t>
            </a:r>
            <a:r>
              <a:rPr lang="en-US" sz="2000" dirty="0" smtClean="0"/>
              <a:t> than others, which will interfere with the gravimetric determinations and require further separation.</a:t>
            </a:r>
          </a:p>
          <a:p>
            <a:r>
              <a:rPr lang="en-US" sz="2000" dirty="0" err="1" smtClean="0"/>
              <a:t>Enfleurage</a:t>
            </a:r>
            <a:r>
              <a:rPr lang="en-US" sz="2000" dirty="0" smtClean="0"/>
              <a:t>. Old-fashioned and very inefficient but good for heat sensitive </a:t>
            </a:r>
            <a:r>
              <a:rPr lang="en-US" sz="2000" dirty="0" err="1" smtClean="0"/>
              <a:t>odours</a:t>
            </a:r>
            <a:r>
              <a:rPr lang="en-US" sz="2000" dirty="0" smtClean="0"/>
              <a:t> which might otherwise decompose.</a:t>
            </a:r>
          </a:p>
        </p:txBody>
      </p:sp>
      <p:sp>
        <p:nvSpPr>
          <p:cNvPr id="4" name="Rectangle 3"/>
          <p:cNvSpPr/>
          <p:nvPr/>
        </p:nvSpPr>
        <p:spPr>
          <a:xfrm>
            <a:off x="3090332" y="5958420"/>
            <a:ext cx="5482167" cy="646331"/>
          </a:xfrm>
          <a:prstGeom prst="rect">
            <a:avLst/>
          </a:prstGeom>
        </p:spPr>
        <p:txBody>
          <a:bodyPr wrap="square">
            <a:spAutoFit/>
          </a:bodyPr>
          <a:lstStyle/>
          <a:p>
            <a:pPr marL="400050" lvl="1" indent="0">
              <a:buNone/>
            </a:pPr>
            <a:r>
              <a:rPr lang="en-US" sz="1200" baseline="30000" dirty="0">
                <a:solidFill>
                  <a:srgbClr val="003A74"/>
                </a:solidFill>
              </a:rPr>
              <a:t>6</a:t>
            </a:r>
            <a:r>
              <a:rPr lang="en-US" sz="1200" dirty="0" smtClean="0">
                <a:solidFill>
                  <a:srgbClr val="003A74"/>
                </a:solidFill>
              </a:rPr>
              <a:t>Equilibrium </a:t>
            </a:r>
            <a:r>
              <a:rPr lang="en-US" sz="1200" dirty="0">
                <a:solidFill>
                  <a:srgbClr val="003A74"/>
                </a:solidFill>
              </a:rPr>
              <a:t>Distributions of Key Components of Spearmint Oil in Sub/Supercritical Carbon Dioxide. </a:t>
            </a:r>
            <a:r>
              <a:rPr lang="en-US" sz="1200" dirty="0" err="1">
                <a:solidFill>
                  <a:srgbClr val="003A74"/>
                </a:solidFill>
              </a:rPr>
              <a:t>Platin</a:t>
            </a:r>
            <a:r>
              <a:rPr lang="en-US" sz="1200" dirty="0">
                <a:solidFill>
                  <a:srgbClr val="003A74"/>
                </a:solidFill>
              </a:rPr>
              <a:t>, S., </a:t>
            </a:r>
            <a:r>
              <a:rPr lang="en-US" sz="1200" dirty="0" err="1">
                <a:solidFill>
                  <a:srgbClr val="003A74"/>
                </a:solidFill>
              </a:rPr>
              <a:t>Ozer</a:t>
            </a:r>
            <a:r>
              <a:rPr lang="en-US" sz="1200" dirty="0">
                <a:solidFill>
                  <a:srgbClr val="003A74"/>
                </a:solidFill>
              </a:rPr>
              <a:t>, E.O., </a:t>
            </a:r>
            <a:r>
              <a:rPr lang="en-US" sz="1200" dirty="0" err="1">
                <a:solidFill>
                  <a:srgbClr val="003A74"/>
                </a:solidFill>
              </a:rPr>
              <a:t>Akman</a:t>
            </a:r>
            <a:r>
              <a:rPr lang="en-US" sz="1200" dirty="0">
                <a:solidFill>
                  <a:srgbClr val="003A74"/>
                </a:solidFill>
              </a:rPr>
              <a:t>, U. &amp; </a:t>
            </a:r>
            <a:r>
              <a:rPr lang="en-US" sz="1200" dirty="0" err="1">
                <a:solidFill>
                  <a:srgbClr val="003A74"/>
                </a:solidFill>
              </a:rPr>
              <a:t>Hortagsu</a:t>
            </a:r>
            <a:r>
              <a:rPr lang="en-US" sz="1200" dirty="0">
                <a:solidFill>
                  <a:srgbClr val="003A74"/>
                </a:solidFill>
              </a:rPr>
              <a:t>, O. (1994) </a:t>
            </a:r>
            <a:r>
              <a:rPr lang="en-US" sz="1200" i="1" dirty="0">
                <a:solidFill>
                  <a:srgbClr val="003A74"/>
                </a:solidFill>
              </a:rPr>
              <a:t>JAOCS</a:t>
            </a:r>
            <a:r>
              <a:rPr lang="en-US" sz="1200" dirty="0">
                <a:solidFill>
                  <a:srgbClr val="003A74"/>
                </a:solidFill>
              </a:rPr>
              <a:t>, </a:t>
            </a:r>
            <a:r>
              <a:rPr lang="en-US" sz="1200" b="1" dirty="0">
                <a:solidFill>
                  <a:srgbClr val="003A74"/>
                </a:solidFill>
              </a:rPr>
              <a:t>71</a:t>
            </a:r>
            <a:r>
              <a:rPr lang="en-US" sz="1200" dirty="0">
                <a:solidFill>
                  <a:srgbClr val="003A74"/>
                </a:solidFill>
              </a:rPr>
              <a:t>, 833-837</a:t>
            </a:r>
            <a:r>
              <a:rPr lang="en-US" sz="900" dirty="0"/>
              <a:t>.</a:t>
            </a:r>
          </a:p>
        </p:txBody>
      </p:sp>
      <p:sp>
        <p:nvSpPr>
          <p:cNvPr id="5" name="Title 4"/>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US" sz="2000" dirty="0" smtClean="0"/>
              <a:t>Consult your information on the proportions of </a:t>
            </a:r>
            <a:r>
              <a:rPr lang="en-US" sz="2000" dirty="0" err="1" smtClean="0"/>
              <a:t>flavourings</a:t>
            </a:r>
            <a:r>
              <a:rPr lang="en-US" sz="2000" dirty="0" smtClean="0"/>
              <a:t> and other components in typical chewing gum. </a:t>
            </a:r>
          </a:p>
          <a:p>
            <a:r>
              <a:rPr lang="en-US" sz="2000" dirty="0" smtClean="0"/>
              <a:t>How much chewing gum would need to be extracted in order for analysis of the product to be conducted by (a) infrared spectroscopy and (</a:t>
            </a:r>
            <a:r>
              <a:rPr lang="en-US" sz="2000" dirty="0" err="1" smtClean="0"/>
              <a:t>b</a:t>
            </a:r>
            <a:r>
              <a:rPr lang="en-US" sz="2000" dirty="0" smtClean="0"/>
              <a:t>) gas chromatography?</a:t>
            </a:r>
          </a:p>
          <a:p>
            <a:r>
              <a:rPr lang="en-US" sz="2000" dirty="0" smtClean="0"/>
              <a:t>Assuming  you extract four pieces of chewing gum (average mass 2.5 g per piece), what amount of oil </a:t>
            </a:r>
            <a:r>
              <a:rPr lang="en-US" sz="2000" dirty="0" err="1" smtClean="0"/>
              <a:t>flavouring</a:t>
            </a:r>
            <a:r>
              <a:rPr lang="en-US" sz="2000" dirty="0" smtClean="0"/>
              <a:t> would you expect to isolate?</a:t>
            </a:r>
          </a:p>
          <a:p>
            <a:r>
              <a:rPr lang="en-US" sz="2000" dirty="0" smtClean="0"/>
              <a:t>Is this enough for analysis by the above methods?</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rmAutofit/>
          </a:bodyPr>
          <a:lstStyle/>
          <a:p>
            <a:r>
              <a:rPr lang="en-US" sz="2000" dirty="0" smtClean="0"/>
              <a:t>The outcome of one extraction method provided 200 mg of extract from 10 g of each of gums P and C.</a:t>
            </a:r>
          </a:p>
          <a:p>
            <a:r>
              <a:rPr lang="en-US" sz="2000" dirty="0" smtClean="0"/>
              <a:t>Is this consistent with what you might expect for the amount of </a:t>
            </a:r>
            <a:r>
              <a:rPr lang="en-US" sz="2000" dirty="0" err="1" smtClean="0"/>
              <a:t>flavouring</a:t>
            </a:r>
            <a:r>
              <a:rPr lang="en-US" sz="2000" dirty="0" smtClean="0"/>
              <a:t> oils in  a typical gum?</a:t>
            </a:r>
          </a:p>
          <a:p>
            <a:r>
              <a:rPr lang="en-US" sz="2000" dirty="0" smtClean="0"/>
              <a:t>Suggest an explanation for the above.</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t"/>
          <a:lstStyle/>
          <a:p>
            <a:pPr marL="514350" indent="-514350">
              <a:buFont typeface="+mj-lt"/>
              <a:buAutoNum type="arabicPeriod" startAt="2"/>
            </a:pPr>
            <a:r>
              <a:rPr lang="en-US" i="1" dirty="0" smtClean="0"/>
              <a:t>The original main ingredient of chewing gum was:</a:t>
            </a:r>
          </a:p>
          <a:p>
            <a:pPr>
              <a:buNone/>
            </a:pPr>
            <a:endParaRPr lang="en-US" dirty="0" smtClean="0"/>
          </a:p>
          <a:p>
            <a:pPr marL="971550" lvl="1" indent="-514350">
              <a:lnSpc>
                <a:spcPct val="150000"/>
              </a:lnSpc>
              <a:buFont typeface="Wingdings" pitchFamily="2" charset="2"/>
              <a:buAutoNum type="alphaLcPeriod"/>
            </a:pPr>
            <a:r>
              <a:rPr lang="en-US" dirty="0" err="1" smtClean="0"/>
              <a:t>Chicle</a:t>
            </a:r>
            <a:r>
              <a:rPr lang="en-US" dirty="0" smtClean="0"/>
              <a:t>, a latex sap of the sapodilla tree.</a:t>
            </a:r>
          </a:p>
          <a:p>
            <a:pPr marL="971550" lvl="1" indent="-514350">
              <a:lnSpc>
                <a:spcPct val="150000"/>
              </a:lnSpc>
              <a:buFont typeface="Wingdings" pitchFamily="2" charset="2"/>
              <a:buAutoNum type="alphaLcPeriod"/>
            </a:pPr>
            <a:r>
              <a:rPr lang="en-US" dirty="0" smtClean="0"/>
              <a:t>Beeswax.</a:t>
            </a:r>
          </a:p>
          <a:p>
            <a:pPr marL="971550" lvl="1" indent="-514350">
              <a:lnSpc>
                <a:spcPct val="150000"/>
              </a:lnSpc>
              <a:buFont typeface="Wingdings" pitchFamily="2" charset="2"/>
              <a:buAutoNum type="alphaLcPeriod"/>
            </a:pPr>
            <a:r>
              <a:rPr lang="en-US" dirty="0" err="1" smtClean="0"/>
              <a:t>Chicle</a:t>
            </a:r>
            <a:r>
              <a:rPr lang="en-US" dirty="0" smtClean="0"/>
              <a:t>, </a:t>
            </a:r>
            <a:r>
              <a:rPr lang="en-US" dirty="0" err="1" smtClean="0"/>
              <a:t>sorva</a:t>
            </a:r>
            <a:r>
              <a:rPr lang="en-US" dirty="0" smtClean="0"/>
              <a:t> and </a:t>
            </a:r>
            <a:r>
              <a:rPr lang="en-US" dirty="0" err="1" smtClean="0"/>
              <a:t>jelutong</a:t>
            </a:r>
            <a:r>
              <a:rPr lang="en-US" dirty="0" smtClean="0"/>
              <a:t>.</a:t>
            </a:r>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GB" sz="2000" dirty="0" smtClean="0"/>
              <a:t>The crude extract from samples of chewing gum obtained using a </a:t>
            </a:r>
            <a:r>
              <a:rPr lang="en-GB" sz="2000" dirty="0" err="1" smtClean="0"/>
              <a:t>Soxhlet</a:t>
            </a:r>
            <a:r>
              <a:rPr lang="en-GB" sz="2000" dirty="0" smtClean="0"/>
              <a:t> apparatus will probably be a sticky semi-solid, with a consistency not unlike that of chewed gum, due to the co-extraction of </a:t>
            </a:r>
            <a:r>
              <a:rPr lang="en-GB" sz="2000" dirty="0" err="1" smtClean="0"/>
              <a:t>sorbitol</a:t>
            </a:r>
            <a:r>
              <a:rPr lang="en-GB" sz="2000" dirty="0" smtClean="0"/>
              <a:t> and other components. The extent will depend on the solvent suggested by the students. For efficient extraction, methanol is needed but it may be better to have a less efficient extraction and produce less co-</a:t>
            </a:r>
            <a:r>
              <a:rPr lang="en-GB" sz="2000" dirty="0" err="1" smtClean="0"/>
              <a:t>extractants</a:t>
            </a:r>
            <a:r>
              <a:rPr lang="en-GB" sz="2000" dirty="0" smtClean="0"/>
              <a:t> (this is compensated for if an internal standard is used, as described later). </a:t>
            </a:r>
          </a:p>
          <a:p>
            <a:r>
              <a:rPr lang="en-GB" sz="2000" dirty="0" smtClean="0"/>
              <a:t>The mass of the extract was about 10x higher than anticipated from 0.2%  flavourings, suggesting that, in addition to the desired aroma chemicals, some further, undesired chemicals (e.g. </a:t>
            </a:r>
            <a:r>
              <a:rPr lang="en-GB" sz="2000" dirty="0" err="1" smtClean="0"/>
              <a:t>sorbitol</a:t>
            </a:r>
            <a:r>
              <a:rPr lang="en-GB" sz="2000" dirty="0" smtClean="0"/>
              <a:t>) were also extracted. These will need to be removed prior to further analysis.</a:t>
            </a:r>
          </a:p>
          <a:p>
            <a:endParaRPr lang="en-GB" dirty="0" smtClean="0"/>
          </a:p>
        </p:txBody>
      </p:sp>
      <p:sp>
        <p:nvSpPr>
          <p:cNvPr id="4" name="Title 3"/>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000" dirty="0" smtClean="0"/>
              <a:t>Typical concentrations of </a:t>
            </a:r>
            <a:r>
              <a:rPr lang="en-US" sz="2000" dirty="0" err="1" smtClean="0"/>
              <a:t>flavouring</a:t>
            </a:r>
            <a:r>
              <a:rPr lang="en-US" sz="2000" dirty="0" smtClean="0"/>
              <a:t> oils in chewing gum are 0.2% by mass. Thus, from 4 x 2.5 g pieces, students should expect to isolate about 20 mg oil. However, most extraction techniques (e.g. </a:t>
            </a:r>
            <a:r>
              <a:rPr lang="en-US" sz="2000" dirty="0" err="1" smtClean="0"/>
              <a:t>Soxhlet</a:t>
            </a:r>
            <a:r>
              <a:rPr lang="en-US" sz="2000" dirty="0" smtClean="0"/>
              <a:t>) will also extract other components such as </a:t>
            </a:r>
            <a:r>
              <a:rPr lang="en-US" sz="2000" dirty="0" err="1" smtClean="0"/>
              <a:t>sorbitol</a:t>
            </a:r>
            <a:r>
              <a:rPr lang="en-US" sz="2000" dirty="0" smtClean="0"/>
              <a:t>, depending on the solvent used.</a:t>
            </a:r>
          </a:p>
          <a:p>
            <a:r>
              <a:rPr lang="en-US" sz="2000" dirty="0" smtClean="0"/>
              <a:t>Therefore the crude extract will require further ‘clean-up’, usually by some form of chromatography.</a:t>
            </a:r>
            <a:endParaRPr lang="en-US" sz="2000" dirty="0"/>
          </a:p>
        </p:txBody>
      </p:sp>
      <p:sp>
        <p:nvSpPr>
          <p:cNvPr id="4" name="Title 3"/>
          <p:cNvSpPr>
            <a:spLocks noGrp="1"/>
          </p:cNvSpPr>
          <p:nvPr>
            <p:ph type="title"/>
          </p:nvPr>
        </p:nvSpPr>
        <p:spPr/>
        <p:txBody>
          <a:bodyPr/>
          <a:lstStyle/>
          <a:p>
            <a:r>
              <a:rPr lang="en-US" dirty="0" smtClean="0"/>
              <a:t>Session 4 </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The crude extract from samples of chewing gum obtained using a </a:t>
            </a:r>
            <a:r>
              <a:rPr lang="en-GB" sz="2000" dirty="0" err="1" smtClean="0"/>
              <a:t>Soxhlet</a:t>
            </a:r>
            <a:r>
              <a:rPr lang="en-GB" sz="2000" dirty="0" smtClean="0"/>
              <a:t> apparatus will probably be a sticky semi-solid, with a consistency not unlike that of chewed gum. </a:t>
            </a:r>
          </a:p>
          <a:p>
            <a:r>
              <a:rPr lang="en-GB" sz="2000" dirty="0" smtClean="0"/>
              <a:t>You will also have noted that the mass of the extract was much higher than anticipated, suggesting that, in addition to the desired aroma chemicals, some further, undesired chemicals were also extracted. These will need to be removed prior to further analysis.</a:t>
            </a:r>
          </a:p>
          <a:p>
            <a:r>
              <a:rPr lang="en-GB" sz="2000" dirty="0" smtClean="0"/>
              <a:t>List some possible purification techniques and summarise the advantages and disadvantages of each one. Add this information to your revised flow diagram (end of Session 3).</a:t>
            </a:r>
          </a:p>
          <a:p>
            <a:r>
              <a:rPr lang="en-GB" sz="2000" dirty="0" smtClean="0"/>
              <a:t>Draw sketches of the apparatus and describe the steps in the experimental procedures you have chosen.</a:t>
            </a:r>
          </a:p>
          <a:p>
            <a:endParaRPr lang="en-GB" dirty="0" smtClean="0"/>
          </a:p>
          <a:p>
            <a:endParaRPr lang="en-GB" dirty="0" smtClean="0"/>
          </a:p>
          <a:p>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98046"/>
          </a:xfrm>
        </p:spPr>
        <p:txBody>
          <a:bodyPr>
            <a:noAutofit/>
          </a:bodyPr>
          <a:lstStyle/>
          <a:p>
            <a:r>
              <a:rPr lang="en-US" sz="2000" dirty="0" smtClean="0"/>
              <a:t>Purification methods include solid phase extraction or column chromatography or thin layer chromatography. </a:t>
            </a:r>
          </a:p>
          <a:p>
            <a:r>
              <a:rPr lang="en-US" sz="2000" dirty="0" smtClean="0"/>
              <a:t>Thin layer chromatography (TLC) has the advantage that the bands of separated components can be </a:t>
            </a:r>
            <a:r>
              <a:rPr lang="en-US" sz="2000" dirty="0" err="1" smtClean="0"/>
              <a:t>visualised</a:t>
            </a:r>
            <a:r>
              <a:rPr lang="en-US" sz="2000" dirty="0" smtClean="0"/>
              <a:t> (student should state the methods used) but loading is more limited. Column chromatography is better for the larger amounts extracted, especially if co-</a:t>
            </a:r>
            <a:r>
              <a:rPr lang="en-US" sz="2000" dirty="0" err="1" smtClean="0"/>
              <a:t>extractants</a:t>
            </a:r>
            <a:r>
              <a:rPr lang="en-US" sz="2000" dirty="0" smtClean="0"/>
              <a:t> are present, but the operator is collecting fractions ‘blind’ and these need to be </a:t>
            </a:r>
            <a:r>
              <a:rPr lang="en-US" sz="2000" dirty="0" err="1" smtClean="0"/>
              <a:t>analysed</a:t>
            </a:r>
            <a:r>
              <a:rPr lang="en-US" sz="2000" dirty="0" smtClean="0"/>
              <a:t> by a separate method (e.g. gas chromatography). The same applies to Solid phase extraction except the method can be made rapid using a vacuum manifold (much like so-called ‘flash column chromatography’ but on a smaller scale).</a:t>
            </a:r>
          </a:p>
          <a:p>
            <a:endParaRPr lang="en-US" sz="2000" dirty="0" smtClean="0"/>
          </a:p>
        </p:txBody>
      </p:sp>
      <p:sp>
        <p:nvSpPr>
          <p:cNvPr id="4" name="Title 3"/>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98046"/>
          </a:xfrm>
        </p:spPr>
        <p:txBody>
          <a:bodyPr>
            <a:noAutofit/>
          </a:bodyPr>
          <a:lstStyle/>
          <a:p>
            <a:pPr marL="0" indent="0">
              <a:buNone/>
            </a:pPr>
            <a:r>
              <a:rPr lang="en-US" sz="2000" dirty="0"/>
              <a:t>The following is the abstract from a useful reference on use of TLC</a:t>
            </a:r>
            <a:r>
              <a:rPr lang="en-US" sz="2000" dirty="0" smtClean="0"/>
              <a:t>:</a:t>
            </a:r>
          </a:p>
          <a:p>
            <a:r>
              <a:rPr lang="en-US" sz="1800" dirty="0" smtClean="0"/>
              <a:t>“Three major components of spearmint oil, (+)-limonene, L-(−)-</a:t>
            </a:r>
            <a:r>
              <a:rPr lang="en-US" sz="1800" dirty="0" err="1" smtClean="0"/>
              <a:t>carvone</a:t>
            </a:r>
            <a:r>
              <a:rPr lang="en-US" sz="1800" dirty="0" smtClean="0"/>
              <a:t>, and (1</a:t>
            </a:r>
            <a:r>
              <a:rPr lang="en-US" sz="1800" i="1" dirty="0" smtClean="0"/>
              <a:t>R</a:t>
            </a:r>
            <a:r>
              <a:rPr lang="en-US" sz="1800" dirty="0" smtClean="0"/>
              <a:t>,2</a:t>
            </a:r>
            <a:r>
              <a:rPr lang="en-US" sz="1800" i="1" dirty="0" smtClean="0"/>
              <a:t>R</a:t>
            </a:r>
            <a:r>
              <a:rPr lang="en-US" sz="1800" dirty="0" smtClean="0"/>
              <a:t>,4</a:t>
            </a:r>
            <a:r>
              <a:rPr lang="en-US" sz="1800" i="1" dirty="0" smtClean="0"/>
              <a:t>R</a:t>
            </a:r>
            <a:r>
              <a:rPr lang="en-US" sz="1800" dirty="0" smtClean="0"/>
              <a:t>)-dihydrocarveol, are separated by silica gel column chromatography. The separation is monitored by thin-layer chromatography (TLC), with IR analysis employed to verify the identity of the separated components. Spearmint oil was chosen because it is relatively nontoxic and the separation and analysis involves colorless components. Since most organic compounds are colorless liquids, this experiment gives students a more authentic laboratory experience in separations technology than experiments involving colored mixtures or compounds that are easily crystallized. In addition, students are required to use indirect visualization methods on a TLC plate to detect the major components of the original mixture and determine the success of the column chromatographic separation”</a:t>
            </a:r>
            <a:r>
              <a:rPr lang="en-US" sz="1800" baseline="30000" dirty="0" smtClean="0"/>
              <a:t>7</a:t>
            </a:r>
            <a:r>
              <a:rPr lang="en-US" sz="1800" dirty="0" smtClean="0"/>
              <a:t>.</a:t>
            </a:r>
            <a:endParaRPr lang="en-US" sz="2000" dirty="0" smtClean="0"/>
          </a:p>
          <a:p>
            <a:pPr>
              <a:buNone/>
            </a:pPr>
            <a:r>
              <a:rPr lang="en-US" sz="900" baseline="30000" dirty="0" smtClean="0"/>
              <a:t>	</a:t>
            </a:r>
            <a:r>
              <a:rPr lang="en-US" sz="1200" baseline="30000" dirty="0" smtClean="0">
                <a:solidFill>
                  <a:srgbClr val="003A74"/>
                </a:solidFill>
              </a:rPr>
              <a:t>7</a:t>
            </a:r>
            <a:r>
              <a:rPr lang="en-US" sz="1200" dirty="0" smtClean="0">
                <a:solidFill>
                  <a:srgbClr val="003A74"/>
                </a:solidFill>
              </a:rPr>
              <a:t>Don R. Davies and Todd M. Johnson (2007). Isolation of Three Components from Spearmint Oil: An Exercise in Column and Thin-Layer Chromatography </a:t>
            </a:r>
            <a:r>
              <a:rPr lang="en-US" sz="1200" i="1" dirty="0" smtClean="0">
                <a:solidFill>
                  <a:srgbClr val="003A74"/>
                </a:solidFill>
              </a:rPr>
              <a:t>J. Chem. Educ.</a:t>
            </a:r>
            <a:r>
              <a:rPr lang="en-US" sz="1200" dirty="0" smtClean="0">
                <a:solidFill>
                  <a:srgbClr val="003A74"/>
                </a:solidFill>
              </a:rPr>
              <a:t>, 2007, 84, 318</a:t>
            </a:r>
          </a:p>
        </p:txBody>
      </p:sp>
      <p:sp>
        <p:nvSpPr>
          <p:cNvPr id="4" name="Title 3"/>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rmAutofit/>
          </a:bodyPr>
          <a:lstStyle/>
          <a:p>
            <a:r>
              <a:rPr lang="en-GB" sz="2000" dirty="0" smtClean="0"/>
              <a:t>The crude extract from samples of chewing gum obtained using a </a:t>
            </a:r>
            <a:r>
              <a:rPr lang="en-GB" sz="2000" dirty="0" err="1" smtClean="0"/>
              <a:t>Soxhlet</a:t>
            </a:r>
            <a:r>
              <a:rPr lang="en-GB" sz="2000" dirty="0" smtClean="0"/>
              <a:t> apparatus will probably not contain all of the original  mint oil added to the gum. </a:t>
            </a:r>
          </a:p>
          <a:p>
            <a:r>
              <a:rPr lang="en-GB" sz="2000" dirty="0" smtClean="0"/>
              <a:t>Suggest as many methods of compensating for such losses as possible.</a:t>
            </a:r>
          </a:p>
          <a:p>
            <a:pPr marL="0" indent="0">
              <a:buNone/>
            </a:pPr>
            <a:endParaRPr lang="en-GB" dirty="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One method of compensating for losses during extraction is addition of an internal standard in known concentrations.</a:t>
            </a:r>
          </a:p>
          <a:p>
            <a:r>
              <a:rPr lang="en-GB" sz="2000" dirty="0" smtClean="0"/>
              <a:t>Summarise the advantages of using an internal standard in the way.</a:t>
            </a:r>
          </a:p>
          <a:p>
            <a:r>
              <a:rPr lang="en-GB" sz="2000" dirty="0" smtClean="0"/>
              <a:t>List possible compounds that you might use and suggest the concentrations you might add to your test gum samples. Show which of these chemicals you can source from commercial suppliers at a reasonable expense. Add this information to your revised flow diagram.</a:t>
            </a:r>
          </a:p>
          <a:p>
            <a:r>
              <a:rPr lang="en-GB" sz="2000" dirty="0" smtClean="0"/>
              <a:t>If you cannot source these chemicals, suggest reaction schemes by which they may be synthesised from reasonably-priced, available chemicals.</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464050"/>
          </a:xfrm>
        </p:spPr>
        <p:txBody>
          <a:bodyPr>
            <a:noAutofit/>
          </a:bodyPr>
          <a:lstStyle/>
          <a:p>
            <a:r>
              <a:rPr lang="en-US" sz="1800" dirty="0" smtClean="0"/>
              <a:t>Ideally internal standards should be as similar to the </a:t>
            </a:r>
            <a:r>
              <a:rPr lang="en-US" sz="1800" dirty="0" err="1" smtClean="0"/>
              <a:t>analytes</a:t>
            </a:r>
            <a:r>
              <a:rPr lang="en-US" sz="1800" dirty="0" smtClean="0"/>
              <a:t> as possible, so that losses due to evaporation, irreversible adsorption etc,  are compensated for. The best internal standards are therefore often </a:t>
            </a:r>
            <a:r>
              <a:rPr lang="en-US" sz="1800" dirty="0" err="1" smtClean="0"/>
              <a:t>isotopically-labelled</a:t>
            </a:r>
            <a:r>
              <a:rPr lang="en-US" sz="1800" dirty="0" smtClean="0"/>
              <a:t> versions of the </a:t>
            </a:r>
            <a:r>
              <a:rPr lang="en-US" sz="1800" dirty="0" err="1" smtClean="0"/>
              <a:t>analytes</a:t>
            </a:r>
            <a:r>
              <a:rPr lang="en-US" sz="1800" dirty="0" smtClean="0"/>
              <a:t>. Students should have already discovered and have listed in their Excel spreadsheets, what the target </a:t>
            </a:r>
            <a:r>
              <a:rPr lang="en-US" sz="1800" dirty="0" err="1" smtClean="0"/>
              <a:t>analyte</a:t>
            </a:r>
            <a:r>
              <a:rPr lang="en-US" sz="1800" dirty="0" smtClean="0"/>
              <a:t> chemicals of spearmint oils are (limonene, </a:t>
            </a:r>
            <a:r>
              <a:rPr lang="en-US" sz="1800" dirty="0" err="1" smtClean="0"/>
              <a:t>carvone</a:t>
            </a:r>
            <a:r>
              <a:rPr lang="en-US" sz="1800" dirty="0" smtClean="0"/>
              <a:t>, and </a:t>
            </a:r>
            <a:r>
              <a:rPr lang="en-US" sz="1800" dirty="0" err="1" smtClean="0"/>
              <a:t>dihydrocarveol</a:t>
            </a:r>
            <a:r>
              <a:rPr lang="en-US" sz="1800" dirty="0" smtClean="0"/>
              <a:t>, for example), so they may suggest </a:t>
            </a:r>
            <a:r>
              <a:rPr lang="en-US" sz="1800" dirty="0" err="1" smtClean="0"/>
              <a:t>labelled</a:t>
            </a:r>
            <a:r>
              <a:rPr lang="en-US" sz="1800" dirty="0" smtClean="0"/>
              <a:t> versions of these. However, these are unlikely to be readily available, or cheap. They might instead suggest, say, the saturated hydrocarbon equivalent to limonene, which could easily be obtained by catalytic hydrogenation of the latter or  of </a:t>
            </a:r>
            <a:r>
              <a:rPr lang="en-US" sz="1800" dirty="0" err="1" smtClean="0"/>
              <a:t>carvone</a:t>
            </a:r>
            <a:r>
              <a:rPr lang="en-US" sz="1800" dirty="0" smtClean="0"/>
              <a:t>, obtained in the same way. Any reasonable available compound should be allowed provided the students can justify their choice. Clearly if the individual </a:t>
            </a:r>
            <a:r>
              <a:rPr lang="en-US" sz="1800" dirty="0" err="1" smtClean="0"/>
              <a:t>analytes</a:t>
            </a:r>
            <a:r>
              <a:rPr lang="en-US" sz="1800" dirty="0" smtClean="0"/>
              <a:t> are separated by TLC, multiple internal standards might be needed!</a:t>
            </a:r>
          </a:p>
        </p:txBody>
      </p:sp>
      <p:sp>
        <p:nvSpPr>
          <p:cNvPr id="4" name="Rectangle 3"/>
          <p:cNvSpPr/>
          <p:nvPr/>
        </p:nvSpPr>
        <p:spPr>
          <a:xfrm>
            <a:off x="986801" y="5602585"/>
            <a:ext cx="7553949" cy="461665"/>
          </a:xfrm>
          <a:prstGeom prst="rect">
            <a:avLst/>
          </a:prstGeom>
        </p:spPr>
        <p:txBody>
          <a:bodyPr wrap="square">
            <a:spAutoFit/>
          </a:bodyPr>
          <a:lstStyle/>
          <a:p>
            <a:r>
              <a:rPr lang="en-US" sz="1200" dirty="0" smtClean="0">
                <a:solidFill>
                  <a:srgbClr val="003A74"/>
                </a:solidFill>
              </a:rPr>
              <a:t>Laverne D. Small, James E. </a:t>
            </a:r>
            <a:r>
              <a:rPr lang="en-US" sz="1200" dirty="0" err="1" smtClean="0">
                <a:solidFill>
                  <a:srgbClr val="003A74"/>
                </a:solidFill>
              </a:rPr>
              <a:t>Dusenberry</a:t>
            </a:r>
            <a:r>
              <a:rPr lang="en-US" sz="1200" dirty="0" smtClean="0">
                <a:solidFill>
                  <a:srgbClr val="003A74"/>
                </a:solidFill>
              </a:rPr>
              <a:t>, Walter T. </a:t>
            </a:r>
            <a:r>
              <a:rPr lang="en-US" sz="1200" dirty="0" err="1" smtClean="0">
                <a:solidFill>
                  <a:srgbClr val="003A74"/>
                </a:solidFill>
              </a:rPr>
              <a:t>Gloor</a:t>
            </a:r>
            <a:r>
              <a:rPr lang="en-US" sz="1200" dirty="0" smtClean="0">
                <a:solidFill>
                  <a:srgbClr val="003A74"/>
                </a:solidFill>
              </a:rPr>
              <a:t> Jr. (1952) The determination of </a:t>
            </a:r>
            <a:r>
              <a:rPr lang="en-US" sz="1200" dirty="0" err="1" smtClean="0">
                <a:solidFill>
                  <a:srgbClr val="003A74"/>
                </a:solidFill>
              </a:rPr>
              <a:t>carvone</a:t>
            </a:r>
            <a:r>
              <a:rPr lang="en-US" sz="1200" dirty="0" smtClean="0">
                <a:solidFill>
                  <a:srgbClr val="003A74"/>
                </a:solidFill>
              </a:rPr>
              <a:t> in oil of spearmint. </a:t>
            </a:r>
            <a:r>
              <a:rPr lang="en-US" sz="1200" i="1" dirty="0" smtClean="0">
                <a:solidFill>
                  <a:srgbClr val="003A74"/>
                </a:solidFill>
              </a:rPr>
              <a:t>Journal of the American Pharmaceutical Association  </a:t>
            </a:r>
            <a:r>
              <a:rPr lang="en-US" sz="1200" b="1" dirty="0" smtClean="0">
                <a:solidFill>
                  <a:srgbClr val="003A74"/>
                </a:solidFill>
              </a:rPr>
              <a:t>41</a:t>
            </a:r>
            <a:r>
              <a:rPr lang="en-US" sz="1200" dirty="0" smtClean="0">
                <a:solidFill>
                  <a:srgbClr val="003A74"/>
                </a:solidFill>
              </a:rPr>
              <a:t>, 280–282.</a:t>
            </a:r>
            <a:endParaRPr lang="en-US" sz="1200" dirty="0">
              <a:solidFill>
                <a:srgbClr val="003A74"/>
              </a:solidFill>
            </a:endParaRPr>
          </a:p>
        </p:txBody>
      </p:sp>
      <p:sp>
        <p:nvSpPr>
          <p:cNvPr id="5" name="Title 4"/>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464050"/>
          </a:xfrm>
        </p:spPr>
        <p:txBody>
          <a:bodyPr>
            <a:noAutofit/>
          </a:bodyPr>
          <a:lstStyle/>
          <a:p>
            <a:r>
              <a:rPr lang="en-US" sz="1800" dirty="0" smtClean="0"/>
              <a:t>One chemical we have used in practice with column chromatographic ‘clean-up’ of crude extracts is camphor. This has similar physical and chemical properties to many of the </a:t>
            </a:r>
            <a:r>
              <a:rPr lang="en-US" sz="1800" dirty="0" err="1" smtClean="0"/>
              <a:t>terpene</a:t>
            </a:r>
            <a:r>
              <a:rPr lang="en-US" sz="1800" dirty="0" smtClean="0"/>
              <a:t> </a:t>
            </a:r>
            <a:r>
              <a:rPr lang="en-US" sz="1800" dirty="0" err="1" smtClean="0"/>
              <a:t>analytes</a:t>
            </a:r>
            <a:r>
              <a:rPr lang="en-US" sz="1800" dirty="0" smtClean="0"/>
              <a:t>, isn’t abundant in spearmint and is easily separated from the test </a:t>
            </a:r>
            <a:r>
              <a:rPr lang="en-US" sz="1800" dirty="0" err="1" smtClean="0"/>
              <a:t>analytes</a:t>
            </a:r>
            <a:r>
              <a:rPr lang="en-US" sz="1800" dirty="0" smtClean="0"/>
              <a:t> by gas chromatography (as described later).</a:t>
            </a:r>
          </a:p>
          <a:p>
            <a:r>
              <a:rPr lang="en-US" sz="1800" dirty="0" smtClean="0"/>
              <a:t>The concentrations suggested by the students should be comparable to that expected assuming, say, 0.2% by weight of oil is added to the gum and that 80% of this is </a:t>
            </a:r>
            <a:r>
              <a:rPr lang="en-US" sz="1800" dirty="0" err="1" smtClean="0"/>
              <a:t>carvone</a:t>
            </a:r>
            <a:r>
              <a:rPr lang="en-US" sz="1800" dirty="0" smtClean="0"/>
              <a:t>, maybe 10% limonene. </a:t>
            </a:r>
          </a:p>
        </p:txBody>
      </p:sp>
      <p:sp>
        <p:nvSpPr>
          <p:cNvPr id="6" name="Title 5"/>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In order to carry out a purification of the chewing gum extract using a simplified column chromatography procedure, you will need to decide on a solvent that will separate the desired chemicals from unwanted materials in your extract.</a:t>
            </a:r>
          </a:p>
          <a:p>
            <a:r>
              <a:rPr lang="en-GB" sz="2000" dirty="0" smtClean="0"/>
              <a:t>Arrange the following solvents in order of increasing polarity, and select the solvent that you think most suitable for purifying any aroma chemicals along with the Internal Standard.</a:t>
            </a:r>
          </a:p>
          <a:p>
            <a:pPr lvl="1"/>
            <a:r>
              <a:rPr lang="en-GB" sz="1800" dirty="0" smtClean="0"/>
              <a:t>Ethyl acetate</a:t>
            </a:r>
          </a:p>
          <a:p>
            <a:pPr lvl="1"/>
            <a:r>
              <a:rPr lang="en-GB" sz="1800" dirty="0" smtClean="0"/>
              <a:t>Hexane </a:t>
            </a:r>
          </a:p>
          <a:p>
            <a:pPr lvl="1"/>
            <a:r>
              <a:rPr lang="en-GB" sz="1800" dirty="0" smtClean="0"/>
              <a:t>Water</a:t>
            </a:r>
          </a:p>
          <a:p>
            <a:pPr lvl="1"/>
            <a:r>
              <a:rPr lang="en-GB" sz="1800" dirty="0"/>
              <a:t>5% ethyl acetate in hexane</a:t>
            </a:r>
          </a:p>
          <a:p>
            <a:pPr lvl="1"/>
            <a:r>
              <a:rPr lang="en-GB" sz="1800" dirty="0"/>
              <a:t>50% ethyl acetate in hexane </a:t>
            </a:r>
          </a:p>
          <a:p>
            <a:pPr lvl="1"/>
            <a:endParaRPr lang="en-GB" sz="1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8138" y="315042"/>
            <a:ext cx="8424862" cy="1143000"/>
          </a:xfrm>
        </p:spPr>
        <p:txBody>
          <a:bodyPr/>
          <a:lstStyle/>
          <a:p>
            <a:r>
              <a:rPr lang="en-US" dirty="0" smtClean="0"/>
              <a:t>Session 1</a:t>
            </a:r>
            <a:endParaRPr lang="en-US" dirty="0"/>
          </a:p>
        </p:txBody>
      </p:sp>
      <p:sp>
        <p:nvSpPr>
          <p:cNvPr id="3" name="Content Placeholder 2"/>
          <p:cNvSpPr>
            <a:spLocks noGrp="1"/>
          </p:cNvSpPr>
          <p:nvPr>
            <p:ph type="subTitle" idx="1"/>
          </p:nvPr>
        </p:nvSpPr>
        <p:spPr>
          <a:xfrm>
            <a:off x="338138" y="3074504"/>
            <a:ext cx="8424862" cy="2814231"/>
          </a:xfrm>
        </p:spPr>
        <p:txBody>
          <a:bodyPr anchor="t">
            <a:normAutofit/>
          </a:bodyPr>
          <a:lstStyle/>
          <a:p>
            <a:r>
              <a:rPr lang="en-GB" sz="2800" b="1" dirty="0" smtClean="0"/>
              <a:t>2 a.</a:t>
            </a:r>
          </a:p>
          <a:p>
            <a:pPr lvl="1" indent="0">
              <a:buNone/>
            </a:pPr>
            <a:r>
              <a:rPr lang="en-GB" sz="2200" dirty="0" err="1" smtClean="0"/>
              <a:t>Chicle</a:t>
            </a:r>
            <a:r>
              <a:rPr lang="en-GB" sz="2200" dirty="0" smtClean="0"/>
              <a:t>, which is the resin from the tree </a:t>
            </a:r>
            <a:r>
              <a:rPr lang="en-GB" sz="2200" dirty="0" err="1" smtClean="0"/>
              <a:t>Manilkara</a:t>
            </a:r>
            <a:r>
              <a:rPr lang="en-GB" sz="2200" dirty="0" smtClean="0"/>
              <a:t> </a:t>
            </a:r>
            <a:r>
              <a:rPr lang="en-GB" sz="2200" dirty="0" err="1" smtClean="0"/>
              <a:t>zapota</a:t>
            </a:r>
            <a:r>
              <a:rPr lang="en-GB" sz="2200" dirty="0" smtClean="0"/>
              <a:t>, found native in Central and </a:t>
            </a:r>
            <a:r>
              <a:rPr lang="en-GB" sz="2200" dirty="0" err="1" smtClean="0"/>
              <a:t>Southin</a:t>
            </a:r>
            <a:r>
              <a:rPr lang="en-GB" sz="2200" dirty="0" smtClean="0"/>
              <a:t>  but </a:t>
            </a:r>
            <a:r>
              <a:rPr lang="en-GB" sz="2200" dirty="0" err="1" smtClean="0"/>
              <a:t>sorva</a:t>
            </a:r>
            <a:r>
              <a:rPr lang="en-GB" sz="2200" dirty="0" smtClean="0"/>
              <a:t> and </a:t>
            </a:r>
            <a:r>
              <a:rPr lang="en-GB" sz="2200" dirty="0" err="1" smtClean="0"/>
              <a:t>jelutong</a:t>
            </a:r>
            <a:r>
              <a:rPr lang="en-GB" sz="2200" dirty="0" smtClean="0"/>
              <a:t> were also used later, as was beeswax and paraffin wax.  </a:t>
            </a:r>
          </a:p>
        </p:txBody>
      </p:sp>
      <p:pic>
        <p:nvPicPr>
          <p:cNvPr id="5" name="Picture 4"/>
          <p:cNvPicPr>
            <a:picLocks noChangeAspect="1"/>
          </p:cNvPicPr>
          <p:nvPr/>
        </p:nvPicPr>
        <p:blipFill>
          <a:blip r:embed="rId3"/>
          <a:stretch>
            <a:fillRect/>
          </a:stretch>
        </p:blipFill>
        <p:spPr>
          <a:xfrm>
            <a:off x="3915193" y="1047306"/>
            <a:ext cx="1268203" cy="1696650"/>
          </a:xfrm>
          <a:prstGeom prst="rect">
            <a:avLst/>
          </a:prstGeom>
          <a:ln w="25400" cap="sq">
            <a:solidFill>
              <a:srgbClr val="000000"/>
            </a:solidFill>
            <a:miter lim="800000"/>
          </a:ln>
          <a:effectLst>
            <a:outerShdw blurRad="57150" dist="50800" dir="2700000" algn="tl" rotWithShape="0">
              <a:srgbClr val="000000">
                <a:alpha val="40000"/>
              </a:srgbClr>
            </a:outerShdw>
          </a:effectLst>
        </p:spPr>
      </p:pic>
      <p:sp>
        <p:nvSpPr>
          <p:cNvPr id="6" name="Rectangle 5"/>
          <p:cNvSpPr/>
          <p:nvPr/>
        </p:nvSpPr>
        <p:spPr>
          <a:xfrm>
            <a:off x="3915193" y="1047306"/>
            <a:ext cx="1268203" cy="169665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You may also find it useful to consider the polarities of:</a:t>
            </a:r>
          </a:p>
          <a:p>
            <a:pPr lvl="1"/>
            <a:r>
              <a:rPr lang="en-GB" sz="2000" dirty="0" smtClean="0"/>
              <a:t>The solvent used during the </a:t>
            </a:r>
            <a:r>
              <a:rPr lang="en-GB" sz="2000" dirty="0" err="1" smtClean="0"/>
              <a:t>Soxhlet</a:t>
            </a:r>
            <a:r>
              <a:rPr lang="en-GB" sz="2000" dirty="0" smtClean="0"/>
              <a:t> extraction.</a:t>
            </a:r>
          </a:p>
          <a:p>
            <a:pPr lvl="1"/>
            <a:r>
              <a:rPr lang="en-GB" sz="2000" dirty="0" smtClean="0"/>
              <a:t>The stationary phase of the column to be used (e.g. silica; SiO</a:t>
            </a:r>
            <a:r>
              <a:rPr lang="en-GB" sz="2000" baseline="-25000" dirty="0" smtClean="0"/>
              <a:t>2</a:t>
            </a:r>
            <a:r>
              <a:rPr lang="en-GB" sz="2000" dirty="0" smtClean="0"/>
              <a:t>) </a:t>
            </a:r>
          </a:p>
          <a:p>
            <a:pPr lvl="1"/>
            <a:r>
              <a:rPr lang="en-GB" sz="2000" dirty="0" smtClean="0"/>
              <a:t>The aroma chemicals and the Internal Standard </a:t>
            </a:r>
            <a:endParaRPr lang="en-US" sz="20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400" dirty="0" smtClean="0"/>
              <a:t>Ethyl acetate</a:t>
            </a:r>
          </a:p>
          <a:p>
            <a:r>
              <a:rPr lang="en-GB" sz="2400" dirty="0" smtClean="0"/>
              <a:t>Hexane </a:t>
            </a:r>
          </a:p>
          <a:p>
            <a:r>
              <a:rPr lang="en-GB" sz="2400" dirty="0" smtClean="0"/>
              <a:t>Water</a:t>
            </a:r>
          </a:p>
          <a:p>
            <a:r>
              <a:rPr lang="en-GB" sz="2400" dirty="0" smtClean="0"/>
              <a:t>5% ethyl acetate in hexane </a:t>
            </a:r>
            <a:r>
              <a:rPr lang="en-GB" sz="2400" b="1" dirty="0" smtClean="0"/>
              <a:t>(BEST OPTION)</a:t>
            </a:r>
            <a:endParaRPr lang="en-GB" sz="2400" dirty="0" smtClean="0"/>
          </a:p>
          <a:p>
            <a:r>
              <a:rPr lang="en-GB" sz="2400" dirty="0" smtClean="0"/>
              <a:t>50% ethyl acetate in hexane </a:t>
            </a:r>
          </a:p>
          <a:p>
            <a:endParaRPr lang="en-US" dirty="0"/>
          </a:p>
        </p:txBody>
      </p:sp>
      <p:sp>
        <p:nvSpPr>
          <p:cNvPr id="4" name="Title 3"/>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7" name="Content Placeholder 2"/>
          <p:cNvSpPr>
            <a:spLocks noGrp="1"/>
          </p:cNvSpPr>
          <p:nvPr>
            <p:ph idx="1"/>
          </p:nvPr>
        </p:nvSpPr>
        <p:spPr>
          <a:xfrm>
            <a:off x="457200" y="1289304"/>
            <a:ext cx="8229600" cy="1331383"/>
          </a:xfrm>
        </p:spPr>
        <p:txBody>
          <a:bodyPr>
            <a:noAutofit/>
          </a:bodyPr>
          <a:lstStyle/>
          <a:p>
            <a:pPr marL="285750" indent="-285750">
              <a:buFont typeface="Arial"/>
              <a:buChar char="•"/>
            </a:pPr>
            <a:r>
              <a:rPr lang="en-GB" sz="1800" dirty="0">
                <a:solidFill>
                  <a:srgbClr val="17375E"/>
                </a:solidFill>
              </a:rPr>
              <a:t>The most suitable solvent for separation of the aroma chemicals and the Internal Standard from unwanted chemicals is 5% ethyl acetate in hexane. </a:t>
            </a:r>
          </a:p>
          <a:p>
            <a:pPr marL="285750" indent="-285750">
              <a:buFont typeface="Arial"/>
              <a:buChar char="•"/>
            </a:pPr>
            <a:r>
              <a:rPr lang="en-GB" sz="1800" dirty="0">
                <a:solidFill>
                  <a:srgbClr val="17375E"/>
                </a:solidFill>
              </a:rPr>
              <a:t>Create a method from the following set of instructions (select the numbers and a sequence): </a:t>
            </a:r>
          </a:p>
          <a:p>
            <a:endParaRPr lang="en-GB" dirty="0" smtClean="0"/>
          </a:p>
          <a:p>
            <a:endParaRPr lang="en-US" dirty="0"/>
          </a:p>
        </p:txBody>
      </p:sp>
      <p:sp>
        <p:nvSpPr>
          <p:cNvPr id="8" name="Content Placeholder 2"/>
          <p:cNvSpPr txBox="1">
            <a:spLocks/>
          </p:cNvSpPr>
          <p:nvPr/>
        </p:nvSpPr>
        <p:spPr>
          <a:xfrm>
            <a:off x="275163" y="2768934"/>
            <a:ext cx="8868832" cy="3122082"/>
          </a:xfrm>
          <a:prstGeom prst="rect">
            <a:avLst/>
          </a:prstGeom>
        </p:spPr>
        <p:txBody>
          <a:bodyPr vert="horz" lIns="91440" tIns="45720" rIns="91440" bIns="45720" rtlCol="0">
            <a:noAutofit/>
          </a:bodyPr>
          <a:lstStyle>
            <a:lvl1pPr marL="342900" indent="-342900" algn="l" defTabSz="457200" rtl="0" eaLnBrk="1" latinLnBrk="0" hangingPunct="1">
              <a:spcBef>
                <a:spcPts val="600"/>
              </a:spcBef>
              <a:spcAft>
                <a:spcPts val="600"/>
              </a:spcAft>
              <a:buClr>
                <a:schemeClr val="tx2">
                  <a:lumMod val="40000"/>
                  <a:lumOff val="60000"/>
                </a:schemeClr>
              </a:buClr>
              <a:buFont typeface="Wingdings" charset="2"/>
              <a:buChar char="§"/>
              <a:defRPr sz="3200" kern="1200">
                <a:solidFill>
                  <a:schemeClr val="tx2">
                    <a:lumMod val="75000"/>
                  </a:schemeClr>
                </a:solidFill>
                <a:latin typeface="+mn-lt"/>
                <a:ea typeface="+mn-ea"/>
                <a:cs typeface="+mn-cs"/>
              </a:defRPr>
            </a:lvl1pPr>
            <a:lvl2pPr marL="742950" indent="-285750" algn="l" defTabSz="457200" rtl="0" eaLnBrk="1" latinLnBrk="0" hangingPunct="1">
              <a:spcBef>
                <a:spcPts val="600"/>
              </a:spcBef>
              <a:spcAft>
                <a:spcPts val="600"/>
              </a:spcAft>
              <a:buClr>
                <a:schemeClr val="tx2">
                  <a:lumMod val="40000"/>
                  <a:lumOff val="60000"/>
                </a:schemeClr>
              </a:buClr>
              <a:buFont typeface="Arial"/>
              <a:buChar char="–"/>
              <a:defRPr sz="2800" kern="1200">
                <a:solidFill>
                  <a:schemeClr val="tx2">
                    <a:lumMod val="75000"/>
                  </a:schemeClr>
                </a:solidFill>
                <a:latin typeface="+mn-lt"/>
                <a:ea typeface="+mn-ea"/>
                <a:cs typeface="+mn-cs"/>
              </a:defRPr>
            </a:lvl2pPr>
            <a:lvl3pPr marL="1143000" indent="-228600" algn="l" defTabSz="457200" rtl="0" eaLnBrk="1" latinLnBrk="0" hangingPunct="1">
              <a:spcBef>
                <a:spcPts val="600"/>
              </a:spcBef>
              <a:spcAft>
                <a:spcPts val="600"/>
              </a:spcAft>
              <a:buClr>
                <a:schemeClr val="tx2">
                  <a:lumMod val="40000"/>
                  <a:lumOff val="60000"/>
                </a:schemeClr>
              </a:buClr>
              <a:buFont typeface="Arial"/>
              <a:buChar char="•"/>
              <a:defRPr sz="2400" kern="1200">
                <a:solidFill>
                  <a:schemeClr val="tx2">
                    <a:lumMod val="75000"/>
                  </a:schemeClr>
                </a:solidFill>
                <a:latin typeface="+mn-lt"/>
                <a:ea typeface="+mn-ea"/>
                <a:cs typeface="+mn-cs"/>
              </a:defRPr>
            </a:lvl3pPr>
            <a:lvl4pPr marL="1600200" indent="-228600" algn="l" defTabSz="457200" rtl="0" eaLnBrk="1" latinLnBrk="0" hangingPunct="1">
              <a:spcBef>
                <a:spcPts val="600"/>
              </a:spcBef>
              <a:spcAft>
                <a:spcPts val="600"/>
              </a:spcAft>
              <a:buClr>
                <a:schemeClr val="tx2">
                  <a:lumMod val="40000"/>
                  <a:lumOff val="60000"/>
                </a:schemeClr>
              </a:buClr>
              <a:buFont typeface="Arial"/>
              <a:buChar char="–"/>
              <a:defRPr sz="2000" kern="1200">
                <a:solidFill>
                  <a:schemeClr val="tx2">
                    <a:lumMod val="75000"/>
                  </a:schemeClr>
                </a:solidFill>
                <a:latin typeface="+mn-lt"/>
                <a:ea typeface="+mn-ea"/>
                <a:cs typeface="+mn-cs"/>
              </a:defRPr>
            </a:lvl4pPr>
            <a:lvl5pPr marL="2057400" indent="-228600" algn="l" defTabSz="457200" rtl="0" eaLnBrk="1" latinLnBrk="0" hangingPunct="1">
              <a:spcBef>
                <a:spcPts val="600"/>
              </a:spcBef>
              <a:spcAft>
                <a:spcPts val="600"/>
              </a:spcAft>
              <a:buClr>
                <a:schemeClr val="tx2">
                  <a:lumMod val="40000"/>
                  <a:lumOff val="60000"/>
                </a:schemeClr>
              </a:buClr>
              <a:buFont typeface="Arial"/>
              <a:buChar char="»"/>
              <a:defRPr sz="2000" kern="1200">
                <a:solidFill>
                  <a:schemeClr val="tx2">
                    <a:lumMod val="7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756000" lvl="1" indent="-298800">
              <a:lnSpc>
                <a:spcPct val="120000"/>
              </a:lnSpc>
              <a:spcBef>
                <a:spcPts val="0"/>
              </a:spcBef>
              <a:spcAft>
                <a:spcPts val="0"/>
              </a:spcAft>
              <a:buFont typeface="Wingdings" charset="2"/>
              <a:buAutoNum type="arabicPlain"/>
            </a:pPr>
            <a:r>
              <a:rPr lang="en-GB" sz="1000" dirty="0" smtClean="0"/>
              <a:t>Scrape out your extract into a small (e.g. 7 cm</a:t>
            </a:r>
            <a:r>
              <a:rPr lang="en-GB" sz="1000" baseline="30000" dirty="0" smtClean="0"/>
              <a:t>3</a:t>
            </a:r>
            <a:r>
              <a:rPr lang="en-GB" sz="1000" dirty="0" smtClean="0"/>
              <a:t>) vial.</a:t>
            </a:r>
          </a:p>
          <a:p>
            <a:pPr marL="756000" lvl="1" indent="-298800">
              <a:lnSpc>
                <a:spcPct val="120000"/>
              </a:lnSpc>
              <a:spcBef>
                <a:spcPts val="0"/>
              </a:spcBef>
              <a:spcAft>
                <a:spcPts val="0"/>
              </a:spcAft>
              <a:buFont typeface="Wingdings" charset="2"/>
              <a:buAutoNum type="arabicPlain"/>
            </a:pPr>
            <a:r>
              <a:rPr lang="en-GB" sz="1000" dirty="0" smtClean="0"/>
              <a:t>Scrape out your extract into a Pasteur pipette containing some silica.</a:t>
            </a:r>
          </a:p>
          <a:p>
            <a:pPr marL="756000" lvl="1" indent="-298800">
              <a:lnSpc>
                <a:spcPct val="120000"/>
              </a:lnSpc>
              <a:spcBef>
                <a:spcPts val="0"/>
              </a:spcBef>
              <a:spcAft>
                <a:spcPts val="0"/>
              </a:spcAft>
              <a:buFont typeface="Wingdings" charset="2"/>
              <a:buAutoNum type="arabicPlain"/>
            </a:pPr>
            <a:r>
              <a:rPr lang="en-GB" sz="1000" dirty="0" smtClean="0"/>
              <a:t>Add 1-2 cm</a:t>
            </a:r>
            <a:r>
              <a:rPr lang="en-GB" sz="1000" baseline="30000" dirty="0" smtClean="0"/>
              <a:t>3</a:t>
            </a:r>
            <a:r>
              <a:rPr lang="en-GB" sz="1000" dirty="0" smtClean="0"/>
              <a:t> of 5% ethyl acetate/hexane to your extract, swirl the contents, and decant the solution to a small (e.g. 7 cm</a:t>
            </a:r>
            <a:r>
              <a:rPr lang="en-GB" sz="1000" baseline="30000" dirty="0" smtClean="0"/>
              <a:t>3</a:t>
            </a:r>
            <a:r>
              <a:rPr lang="en-GB" sz="1000" dirty="0" smtClean="0"/>
              <a:t>) vial.</a:t>
            </a:r>
          </a:p>
          <a:p>
            <a:pPr marL="756000" lvl="1" indent="-298800">
              <a:lnSpc>
                <a:spcPct val="120000"/>
              </a:lnSpc>
              <a:spcBef>
                <a:spcPts val="0"/>
              </a:spcBef>
              <a:spcAft>
                <a:spcPts val="0"/>
              </a:spcAft>
              <a:buFont typeface="Wingdings" charset="2"/>
              <a:buAutoNum type="arabicPlain"/>
            </a:pPr>
            <a:r>
              <a:rPr lang="en-GB" sz="1000" dirty="0" smtClean="0"/>
              <a:t>Add 1-2 cm</a:t>
            </a:r>
            <a:r>
              <a:rPr lang="en-GB" sz="1000" baseline="30000" dirty="0" smtClean="0"/>
              <a:t>3</a:t>
            </a:r>
            <a:r>
              <a:rPr lang="en-GB" sz="1000" dirty="0" smtClean="0"/>
              <a:t> of 5% ethyl acetate/hexane to your extract, swirl and </a:t>
            </a:r>
            <a:r>
              <a:rPr lang="en-GB" sz="1000" u="sng" dirty="0" smtClean="0"/>
              <a:t>warm</a:t>
            </a:r>
            <a:r>
              <a:rPr lang="en-GB" sz="1000" dirty="0" smtClean="0"/>
              <a:t> the contents, and decant the solution to a small (e.g. 7 cm</a:t>
            </a:r>
            <a:r>
              <a:rPr lang="en-GB" sz="1000" baseline="30000" dirty="0" smtClean="0"/>
              <a:t>3</a:t>
            </a:r>
            <a:r>
              <a:rPr lang="en-GB" sz="1000" dirty="0" smtClean="0"/>
              <a:t>) vial.</a:t>
            </a:r>
          </a:p>
          <a:p>
            <a:pPr marL="756000" lvl="1" indent="-298800">
              <a:lnSpc>
                <a:spcPct val="120000"/>
              </a:lnSpc>
              <a:spcBef>
                <a:spcPts val="0"/>
              </a:spcBef>
              <a:spcAft>
                <a:spcPts val="0"/>
              </a:spcAft>
              <a:buFont typeface="Wingdings" charset="2"/>
              <a:buAutoNum type="arabicPlain"/>
            </a:pPr>
            <a:r>
              <a:rPr lang="en-GB" sz="1000" dirty="0" smtClean="0"/>
              <a:t>Repeat the initial removal of the desired chemicals from the chewing gum extract once more, combining the solutions together in the vial.</a:t>
            </a:r>
          </a:p>
          <a:p>
            <a:pPr marL="756000" lvl="1" indent="-298800">
              <a:lnSpc>
                <a:spcPct val="120000"/>
              </a:lnSpc>
              <a:spcBef>
                <a:spcPts val="0"/>
              </a:spcBef>
              <a:spcAft>
                <a:spcPts val="0"/>
              </a:spcAft>
              <a:buFont typeface="Wingdings" charset="2"/>
              <a:buAutoNum type="arabicPlain"/>
            </a:pPr>
            <a:r>
              <a:rPr lang="en-GB" sz="1000" dirty="0" smtClean="0"/>
              <a:t>Repeat the initial removal of the desired chemicals from the chewing gum extract twice more, combining the solutions together in the vial.</a:t>
            </a:r>
          </a:p>
          <a:p>
            <a:pPr marL="756000" lvl="1" indent="-298800">
              <a:lnSpc>
                <a:spcPct val="120000"/>
              </a:lnSpc>
              <a:spcBef>
                <a:spcPts val="0"/>
              </a:spcBef>
              <a:spcAft>
                <a:spcPts val="0"/>
              </a:spcAft>
              <a:buFont typeface="Wingdings" charset="2"/>
              <a:buAutoNum type="arabicPlain"/>
            </a:pPr>
            <a:r>
              <a:rPr lang="en-GB" sz="1000" dirty="0" smtClean="0"/>
              <a:t>Place a cap on the vial and shake the contents until they all dissolve.</a:t>
            </a:r>
          </a:p>
          <a:p>
            <a:pPr marL="756000" lvl="1" indent="-298800">
              <a:lnSpc>
                <a:spcPct val="120000"/>
              </a:lnSpc>
              <a:spcBef>
                <a:spcPts val="0"/>
              </a:spcBef>
              <a:spcAft>
                <a:spcPts val="0"/>
              </a:spcAft>
              <a:buFont typeface="Wingdings" charset="2"/>
              <a:buAutoNum type="arabicPlain"/>
            </a:pPr>
            <a:r>
              <a:rPr lang="en-GB" sz="1000" dirty="0" smtClean="0"/>
              <a:t>Place a cap on the vial, shake the contents for a few minutes and allow any solid material to settle to the bottom of the vial. Decant the solution from the vial into a Pasteur pipette containing a small plug of cotton wool and 1-2 cm of silica.</a:t>
            </a:r>
          </a:p>
          <a:p>
            <a:pPr marL="756000" lvl="1" indent="-298800">
              <a:lnSpc>
                <a:spcPct val="120000"/>
              </a:lnSpc>
              <a:spcBef>
                <a:spcPts val="0"/>
              </a:spcBef>
              <a:spcAft>
                <a:spcPts val="0"/>
              </a:spcAft>
              <a:buFont typeface="Wingdings" charset="2"/>
              <a:buAutoNum type="arabicPlain"/>
            </a:pPr>
            <a:r>
              <a:rPr lang="en-GB" sz="1000" dirty="0" smtClean="0"/>
              <a:t>Rinse the contents of a Pasteur pipette containing a small plug of cotton wool and 1-2 cm of silica using 5% ethyl acetate/hexane, ensuring that the solvent level is maintained just above the surface of the silica. Decant the solution from the vial into your Pasteur pipette.</a:t>
            </a:r>
          </a:p>
          <a:p>
            <a:pPr marL="756000" lvl="1" indent="-298800">
              <a:lnSpc>
                <a:spcPct val="120000"/>
              </a:lnSpc>
              <a:spcBef>
                <a:spcPts val="0"/>
              </a:spcBef>
              <a:spcAft>
                <a:spcPts val="0"/>
              </a:spcAft>
              <a:buFont typeface="Wingdings" charset="2"/>
              <a:buAutoNum type="arabicPlain"/>
            </a:pPr>
            <a:r>
              <a:rPr lang="en-GB" sz="1000" dirty="0" smtClean="0"/>
              <a:t>Collect the eluent from the silica column in a round-bottomed flask.</a:t>
            </a:r>
          </a:p>
          <a:p>
            <a:pPr marL="756000" lvl="1" indent="-298800">
              <a:lnSpc>
                <a:spcPct val="120000"/>
              </a:lnSpc>
              <a:spcBef>
                <a:spcPts val="0"/>
              </a:spcBef>
              <a:spcAft>
                <a:spcPts val="0"/>
              </a:spcAft>
              <a:buFont typeface="Wingdings" charset="2"/>
              <a:buAutoNum type="arabicPlain"/>
            </a:pPr>
            <a:r>
              <a:rPr lang="en-GB" sz="1000" dirty="0" smtClean="0"/>
              <a:t>Collect the eluent from the silica column in a pre-weighed round-bottomed flask.</a:t>
            </a:r>
          </a:p>
          <a:p>
            <a:pPr marL="756000" lvl="1" indent="-298800">
              <a:lnSpc>
                <a:spcPct val="120000"/>
              </a:lnSpc>
              <a:spcBef>
                <a:spcPts val="0"/>
              </a:spcBef>
              <a:spcAft>
                <a:spcPts val="0"/>
              </a:spcAft>
              <a:buFont typeface="Wingdings" charset="2"/>
              <a:buAutoNum type="arabicPlain"/>
            </a:pPr>
            <a:r>
              <a:rPr lang="en-GB" sz="1000" dirty="0" smtClean="0"/>
              <a:t>Collect the eluent from the silica column in a 7 cm</a:t>
            </a:r>
            <a:r>
              <a:rPr lang="en-GB" sz="1000" baseline="30000" dirty="0" smtClean="0"/>
              <a:t>3</a:t>
            </a:r>
            <a:r>
              <a:rPr lang="en-GB" sz="1000" dirty="0" smtClean="0"/>
              <a:t> vial.</a:t>
            </a:r>
          </a:p>
          <a:p>
            <a:pPr marL="756000" lvl="1" indent="-298800">
              <a:lnSpc>
                <a:spcPct val="120000"/>
              </a:lnSpc>
              <a:spcBef>
                <a:spcPts val="0"/>
              </a:spcBef>
              <a:spcAft>
                <a:spcPts val="0"/>
              </a:spcAft>
              <a:buFont typeface="Wingdings" charset="2"/>
              <a:buAutoNum type="arabicPlain"/>
            </a:pPr>
            <a:r>
              <a:rPr lang="en-GB" sz="1000" dirty="0" smtClean="0"/>
              <a:t>Collect the eluent from the silica column in a pre-weighed 7 cm</a:t>
            </a:r>
            <a:r>
              <a:rPr lang="en-GB" sz="1000" baseline="30000" dirty="0" smtClean="0"/>
              <a:t>3</a:t>
            </a:r>
            <a:r>
              <a:rPr lang="en-GB" sz="1000" dirty="0" smtClean="0"/>
              <a:t> vial.</a:t>
            </a:r>
          </a:p>
          <a:p>
            <a:pPr marL="756000" lvl="1" indent="-298800">
              <a:lnSpc>
                <a:spcPct val="120000"/>
              </a:lnSpc>
              <a:spcBef>
                <a:spcPts val="0"/>
              </a:spcBef>
              <a:spcAft>
                <a:spcPts val="0"/>
              </a:spcAft>
              <a:buFont typeface="Wingdings" charset="2"/>
              <a:buAutoNum type="arabicPlain"/>
            </a:pPr>
            <a:r>
              <a:rPr lang="en-GB" sz="1000" dirty="0" smtClean="0"/>
              <a:t>Remove the solvent using a rotary evaporator and make a note of the smell of your extract.</a:t>
            </a:r>
          </a:p>
          <a:p>
            <a:pPr marL="756000" lvl="1" indent="-298800">
              <a:lnSpc>
                <a:spcPct val="120000"/>
              </a:lnSpc>
              <a:spcBef>
                <a:spcPts val="0"/>
              </a:spcBef>
              <a:spcAft>
                <a:spcPts val="0"/>
              </a:spcAft>
              <a:buFont typeface="Wingdings" charset="2"/>
              <a:buAutoNum type="arabicPlain"/>
            </a:pPr>
            <a:r>
              <a:rPr lang="en-GB" sz="1000" dirty="0" smtClean="0"/>
              <a:t>Remove the solvent using a slow stream of N</a:t>
            </a:r>
            <a:r>
              <a:rPr lang="en-GB" sz="1000" baseline="-25000" dirty="0" smtClean="0"/>
              <a:t>2</a:t>
            </a:r>
            <a:r>
              <a:rPr lang="en-GB" sz="1000" dirty="0" smtClean="0"/>
              <a:t> gas blowing over the surface of the solution and make a note of the smell of your extract.</a:t>
            </a:r>
          </a:p>
          <a:p>
            <a:pPr marL="756000" lvl="1" indent="-298800">
              <a:lnSpc>
                <a:spcPct val="120000"/>
              </a:lnSpc>
              <a:spcBef>
                <a:spcPts val="0"/>
              </a:spcBef>
              <a:spcAft>
                <a:spcPts val="0"/>
              </a:spcAft>
              <a:buFont typeface="Wingdings" charset="2"/>
              <a:buAutoNum type="arabicPlain"/>
            </a:pPr>
            <a:r>
              <a:rPr lang="en-GB" sz="1000" dirty="0" smtClean="0"/>
              <a:t>Determine the mass of the purified extract.</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sz="2400" dirty="0" smtClean="0"/>
              <a:t>Create a method from the following set of instructions (select the numbers and a sequence). </a:t>
            </a:r>
            <a:r>
              <a:rPr lang="en-GB" sz="2400" b="1" dirty="0" smtClean="0"/>
              <a:t>SUGGEST: 4,6,8,10,14,16,17. </a:t>
            </a:r>
            <a:endParaRPr lang="en-GB" sz="2400" dirty="0" smtClean="0"/>
          </a:p>
          <a:p>
            <a:endParaRPr lang="en-US" dirty="0"/>
          </a:p>
        </p:txBody>
      </p:sp>
      <p:sp>
        <p:nvSpPr>
          <p:cNvPr id="4" name="Title 3"/>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a:xfrm>
            <a:off x="457200" y="1600200"/>
            <a:ext cx="8531352" cy="4525963"/>
          </a:xfrm>
        </p:spPr>
        <p:txBody>
          <a:bodyPr>
            <a:normAutofit/>
          </a:bodyPr>
          <a:lstStyle/>
          <a:p>
            <a:pPr lvl="0"/>
            <a:r>
              <a:rPr lang="en-GB" sz="2000" dirty="0" smtClean="0"/>
              <a:t>Once you have purified the crude extracts from samples P and C you will need to determine exactly what, and how much, of the individual components is in each extract.</a:t>
            </a:r>
          </a:p>
          <a:p>
            <a:pPr lvl="0"/>
            <a:r>
              <a:rPr lang="en-GB" sz="2000" dirty="0" smtClean="0"/>
              <a:t>Analysis of the extracts using infrared spectroscopy gave the attached spectra (Note: no internal standard was added).</a:t>
            </a:r>
          </a:p>
          <a:p>
            <a:pPr lvl="0"/>
            <a:r>
              <a:rPr lang="en-GB" sz="2000" dirty="0" smtClean="0"/>
              <a:t>What can you deduce about the extracts from gum samples P and C?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3531" y="1586265"/>
            <a:ext cx="7223248" cy="4539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886200" y="1846385"/>
            <a:ext cx="905608" cy="2901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ectangle 7"/>
          <p:cNvSpPr/>
          <p:nvPr/>
        </p:nvSpPr>
        <p:spPr>
          <a:xfrm>
            <a:off x="3899389" y="2206869"/>
            <a:ext cx="905608" cy="3443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C</a:t>
            </a:r>
          </a:p>
        </p:txBody>
      </p:sp>
      <p:sp>
        <p:nvSpPr>
          <p:cNvPr id="9" name="TextBox 8"/>
          <p:cNvSpPr txBox="1"/>
          <p:nvPr/>
        </p:nvSpPr>
        <p:spPr>
          <a:xfrm>
            <a:off x="4114800" y="1806792"/>
            <a:ext cx="303288" cy="369332"/>
          </a:xfrm>
          <a:prstGeom prst="rect">
            <a:avLst/>
          </a:prstGeom>
          <a:noFill/>
        </p:spPr>
        <p:txBody>
          <a:bodyPr wrap="none" rtlCol="0">
            <a:spAutoFit/>
          </a:bodyPr>
          <a:lstStyle/>
          <a:p>
            <a:r>
              <a:rPr lang="en-GB" dirty="0" smtClean="0"/>
              <a:t>P</a:t>
            </a:r>
            <a:endParaRPr lang="en-GB" dirty="0"/>
          </a:p>
        </p:txBody>
      </p:sp>
      <p:sp>
        <p:nvSpPr>
          <p:cNvPr id="10" name="TextBox 9"/>
          <p:cNvSpPr txBox="1"/>
          <p:nvPr/>
        </p:nvSpPr>
        <p:spPr>
          <a:xfrm>
            <a:off x="4187360" y="2206869"/>
            <a:ext cx="308098" cy="369332"/>
          </a:xfrm>
          <a:prstGeom prst="rect">
            <a:avLst/>
          </a:prstGeom>
          <a:noFill/>
        </p:spPr>
        <p:txBody>
          <a:bodyPr wrap="none" rtlCol="0">
            <a:spAutoFit/>
          </a:bodyPr>
          <a:lstStyle/>
          <a:p>
            <a:r>
              <a:rPr lang="en-GB" dirty="0" smtClean="0"/>
              <a:t>C</a:t>
            </a:r>
            <a:endParaRPr lang="en-GB"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smtClean="0"/>
              <a:t>The IR spectra can be used to assign functional groups such as carbonyl of course and credit should be given for this, but the spectra do not help to differentiate the two samples in terms of taste or </a:t>
            </a:r>
            <a:r>
              <a:rPr lang="en-US" sz="2000" dirty="0" err="1" smtClean="0"/>
              <a:t>odour</a:t>
            </a:r>
            <a:r>
              <a:rPr lang="en-US" sz="2000" dirty="0" smtClean="0"/>
              <a:t>.</a:t>
            </a:r>
            <a:endParaRPr lang="en-US" sz="2000" dirty="0"/>
          </a:p>
        </p:txBody>
      </p:sp>
      <p:sp>
        <p:nvSpPr>
          <p:cNvPr id="4" name="Title 3"/>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pPr lvl="0"/>
            <a:r>
              <a:rPr lang="en-GB" sz="2000" dirty="0" smtClean="0"/>
              <a:t>Now the crude extracts from samples P and C have been purified and IR spectroscopy has not provided a solution to the problem (or has it?), you will probably need to determine exactly what, and how much, of the individual components is in each extract.</a:t>
            </a:r>
          </a:p>
          <a:p>
            <a:pPr lvl="0"/>
            <a:r>
              <a:rPr lang="en-GB" sz="2000" dirty="0" smtClean="0"/>
              <a:t>Assume the initial method to be used for this is  gas chromatography (GC). Using the boiling point information in your Excel spreadsheet of the major flavour chemicals in spearmint oil and likely used in the manufacture of Moor Mint gum, predict the GC elution orders of the chemicals on an </a:t>
            </a:r>
            <a:r>
              <a:rPr lang="en-GB" sz="2000" dirty="0" err="1" smtClean="0"/>
              <a:t>apolar</a:t>
            </a:r>
            <a:r>
              <a:rPr lang="en-GB" sz="2000" dirty="0" smtClean="0"/>
              <a:t> stationary phase (e.g. a </a:t>
            </a:r>
            <a:r>
              <a:rPr lang="en-GB" sz="2000" dirty="0" err="1" smtClean="0"/>
              <a:t>polymethylsilicone</a:t>
            </a:r>
            <a:r>
              <a:rPr lang="en-GB" sz="2000" dirty="0" smtClean="0"/>
              <a:t>). Include in this the predicted elution position of your chosen internal standard. </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pPr lvl="0"/>
            <a:r>
              <a:rPr lang="en-GB" sz="2000" dirty="0" smtClean="0"/>
              <a:t>Conduct a literature search to see if your predictions are correct.</a:t>
            </a:r>
          </a:p>
          <a:p>
            <a:pPr lvl="0"/>
            <a:r>
              <a:rPr lang="en-GB" sz="2000" dirty="0" smtClean="0"/>
              <a:t>Assume the internal standard that you used was camphor. Find the structure of camphor and estimate a suitable volume of camphor solution to use assuming that you have made a standard solution of 50 mg cm</a:t>
            </a:r>
            <a:r>
              <a:rPr lang="en-GB" sz="2000" baseline="30000" dirty="0" smtClean="0"/>
              <a:t>-3</a:t>
            </a:r>
            <a:r>
              <a:rPr lang="en-GB" sz="2000" dirty="0" smtClean="0"/>
              <a:t> camphor in hexane and you will add an aliquot of this or a diluted sample to 4 </a:t>
            </a:r>
            <a:r>
              <a:rPr lang="en-GB" sz="2000" dirty="0" err="1" smtClean="0"/>
              <a:t>x</a:t>
            </a:r>
            <a:r>
              <a:rPr lang="en-GB" sz="2000" dirty="0" smtClean="0"/>
              <a:t> 2.5 </a:t>
            </a:r>
            <a:r>
              <a:rPr lang="en-GB" sz="2000" dirty="0" err="1" smtClean="0"/>
              <a:t>g</a:t>
            </a:r>
            <a:r>
              <a:rPr lang="en-GB" sz="2000" dirty="0" smtClean="0"/>
              <a:t> sticks of gum. </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GB" sz="2000" dirty="0" smtClean="0"/>
              <a:t>Purified extracts containing flavourings chemicals can typically be analysed by GC coupled with either Flame Ionisation Detection (FID) or Mass Spectrometry (MS). FID produces a signal by measuring the current provided by electrons produced in a flame following the combustion of carbon-containing compounds. In contrast, ionisation of intact molecules yields ions that can be detected in a mass spectrometer. The resulting mass spectra are specific to the individual </a:t>
            </a:r>
            <a:r>
              <a:rPr lang="en-GB" sz="2000" dirty="0" err="1" smtClean="0"/>
              <a:t>analytes</a:t>
            </a:r>
            <a:r>
              <a:rPr lang="en-GB" sz="2000" dirty="0" smtClean="0"/>
              <a:t>. </a:t>
            </a:r>
          </a:p>
          <a:p>
            <a:r>
              <a:rPr lang="en-GB" sz="2000" dirty="0" smtClean="0"/>
              <a:t>To help with your evaluation and discussion of your data, consider the following statements, decide whether you </a:t>
            </a:r>
            <a:r>
              <a:rPr lang="en-GB" sz="2000" i="1" dirty="0" smtClean="0"/>
              <a:t>agree</a:t>
            </a:r>
            <a:r>
              <a:rPr lang="en-GB" sz="2000" dirty="0" smtClean="0"/>
              <a:t> or </a:t>
            </a:r>
            <a:r>
              <a:rPr lang="en-GB" sz="2000" i="1" dirty="0" smtClean="0"/>
              <a:t>disagree</a:t>
            </a:r>
            <a:r>
              <a:rPr lang="en-GB" sz="2000" dirty="0" smtClean="0"/>
              <a:t> with them, and briefly justify your answer</a:t>
            </a:r>
            <a:r>
              <a:rPr lang="en-GB" sz="2000" dirty="0"/>
              <a:t>:</a:t>
            </a:r>
            <a:endParaRPr lang="en-GB" sz="1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1</a:t>
            </a:r>
            <a:endParaRPr lang="en-US" dirty="0"/>
          </a:p>
        </p:txBody>
      </p:sp>
      <p:sp>
        <p:nvSpPr>
          <p:cNvPr id="3" name="Content Placeholder 2"/>
          <p:cNvSpPr>
            <a:spLocks noGrp="1"/>
          </p:cNvSpPr>
          <p:nvPr>
            <p:ph type="subTitle" idx="1"/>
          </p:nvPr>
        </p:nvSpPr>
        <p:spPr/>
        <p:txBody>
          <a:bodyPr anchor="t"/>
          <a:lstStyle/>
          <a:p>
            <a:pPr marL="514350" indent="-514350">
              <a:buFont typeface="+mj-lt"/>
              <a:buAutoNum type="arabicPeriod" startAt="3"/>
            </a:pPr>
            <a:r>
              <a:rPr lang="en-US" i="1" dirty="0" smtClean="0"/>
              <a:t>The base product of modern chewing and bubble gum is:</a:t>
            </a:r>
          </a:p>
          <a:p>
            <a:pPr>
              <a:buNone/>
            </a:pPr>
            <a:endParaRPr lang="en-US" dirty="0" smtClean="0"/>
          </a:p>
          <a:p>
            <a:pPr marL="971550" lvl="1" indent="-514350">
              <a:lnSpc>
                <a:spcPct val="150000"/>
              </a:lnSpc>
              <a:buFont typeface="Wingdings" pitchFamily="2" charset="2"/>
              <a:buAutoNum type="alphaLcPeriod"/>
            </a:pPr>
            <a:r>
              <a:rPr lang="en-US" dirty="0" err="1" smtClean="0"/>
              <a:t>Chicle</a:t>
            </a:r>
            <a:endParaRPr lang="en-US" dirty="0" smtClean="0"/>
          </a:p>
          <a:p>
            <a:pPr marL="971550" lvl="1" indent="-514350">
              <a:lnSpc>
                <a:spcPct val="150000"/>
              </a:lnSpc>
              <a:buFont typeface="Wingdings" pitchFamily="2" charset="2"/>
              <a:buAutoNum type="alphaLcPeriod"/>
            </a:pPr>
            <a:r>
              <a:rPr lang="en-US" dirty="0" err="1" smtClean="0"/>
              <a:t>Polyvinylacetate</a:t>
            </a:r>
            <a:r>
              <a:rPr lang="en-US" dirty="0" smtClean="0"/>
              <a:t> (</a:t>
            </a:r>
            <a:r>
              <a:rPr lang="en-US" dirty="0" err="1" smtClean="0"/>
              <a:t>PVAc</a:t>
            </a:r>
            <a:r>
              <a:rPr lang="en-US" dirty="0" smtClean="0"/>
              <a:t>) which is also used as wall paper glue.</a:t>
            </a:r>
          </a:p>
          <a:p>
            <a:pPr marL="971550" lvl="1" indent="-514350">
              <a:lnSpc>
                <a:spcPct val="150000"/>
              </a:lnSpc>
              <a:buFont typeface="Wingdings" pitchFamily="2" charset="2"/>
              <a:buAutoNum type="alphaLcPeriod"/>
            </a:pPr>
            <a:r>
              <a:rPr lang="en-US" dirty="0" smtClean="0"/>
              <a:t>Latex</a:t>
            </a:r>
            <a:endParaRPr lang="en-US" dirty="0"/>
          </a:p>
        </p:txBody>
      </p:sp>
    </p:spTree>
  </p:cSld>
  <p:clrMapOvr>
    <a:masterClrMapping/>
  </p:clrMapOvr>
  <p:transition>
    <p:fad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a:xfrm>
            <a:off x="264584" y="1303876"/>
            <a:ext cx="8614834" cy="4525963"/>
          </a:xfrm>
        </p:spPr>
        <p:txBody>
          <a:bodyPr>
            <a:noAutofit/>
          </a:bodyPr>
          <a:lstStyle/>
          <a:p>
            <a:pPr marL="0" lvl="0" indent="0">
              <a:buNone/>
            </a:pPr>
            <a:r>
              <a:rPr lang="en-GB" sz="1600" i="1" dirty="0" smtClean="0"/>
              <a:t>Agree or disagree … ?</a:t>
            </a:r>
          </a:p>
          <a:p>
            <a:pPr lvl="0">
              <a:buFont typeface="Wingdings" charset="2"/>
              <a:buAutoNum type="arabicPlain"/>
            </a:pPr>
            <a:r>
              <a:rPr lang="en-GB" sz="1400" dirty="0" smtClean="0"/>
              <a:t>To </a:t>
            </a:r>
            <a:r>
              <a:rPr lang="en-GB" sz="1400" dirty="0"/>
              <a:t>interpret a GC-FID chromatogram of your purified extract, individual chromatograms for camphor and the expected flavour chemicals will be needed in order to determine their retention times. </a:t>
            </a:r>
          </a:p>
          <a:p>
            <a:pPr lvl="0">
              <a:buFont typeface="Wingdings" charset="2"/>
              <a:buAutoNum type="arabicPlain"/>
            </a:pPr>
            <a:r>
              <a:rPr lang="en-GB" sz="1400" dirty="0"/>
              <a:t>The identification of chemicals in your purified extract by their GC retention times is not a guaranteed method. </a:t>
            </a:r>
          </a:p>
          <a:p>
            <a:pPr lvl="0">
              <a:buFont typeface="Wingdings" charset="2"/>
              <a:buAutoNum type="arabicPlain"/>
            </a:pPr>
            <a:r>
              <a:rPr lang="en-GB" sz="1400" dirty="0"/>
              <a:t>When using MS as a detection method, there is no requirement to determine retention times of individual compounds prior to analysis of the purified extract. </a:t>
            </a:r>
          </a:p>
          <a:p>
            <a:pPr lvl="0">
              <a:buFont typeface="Wingdings" charset="2"/>
              <a:buAutoNum type="arabicPlain"/>
            </a:pPr>
            <a:r>
              <a:rPr lang="en-GB" sz="1400" dirty="0" smtClean="0"/>
              <a:t>The sensitivity of detection by FID will be identical for </a:t>
            </a:r>
            <a:r>
              <a:rPr lang="en-GB" sz="1400" dirty="0" err="1" smtClean="0"/>
              <a:t>carvone</a:t>
            </a:r>
            <a:r>
              <a:rPr lang="en-GB" sz="1400" dirty="0" smtClean="0"/>
              <a:t> and camphor, since they both contain the same number of carbon atoms. </a:t>
            </a:r>
          </a:p>
          <a:p>
            <a:pPr lvl="0">
              <a:buFont typeface="Wingdings" charset="2"/>
              <a:buAutoNum type="arabicPlain"/>
            </a:pPr>
            <a:r>
              <a:rPr lang="en-GB" sz="1400" dirty="0" smtClean="0"/>
              <a:t>The sensitivity of detection by MS will be identical for </a:t>
            </a:r>
            <a:r>
              <a:rPr lang="en-GB" sz="1400" dirty="0" err="1" smtClean="0"/>
              <a:t>carvone</a:t>
            </a:r>
            <a:r>
              <a:rPr lang="en-GB" sz="1400" dirty="0" smtClean="0"/>
              <a:t> and camphor since they both contain the same number of carbon atoms. </a:t>
            </a:r>
          </a:p>
          <a:p>
            <a:pPr lvl="0">
              <a:buFont typeface="Wingdings" charset="2"/>
              <a:buAutoNum type="arabicPlain"/>
            </a:pPr>
            <a:r>
              <a:rPr lang="en-GB" sz="1400" dirty="0" smtClean="0"/>
              <a:t>The recovery of </a:t>
            </a:r>
            <a:r>
              <a:rPr lang="en-GB" sz="1400" dirty="0" err="1" smtClean="0"/>
              <a:t>carvone</a:t>
            </a:r>
            <a:r>
              <a:rPr lang="en-GB" sz="1400" dirty="0" smtClean="0"/>
              <a:t> and camphor from the purification procedure (5% ethyl acetate/hexane; silica column) will have been exactly the same because their chemical structures are virtually the same. </a:t>
            </a:r>
          </a:p>
          <a:p>
            <a:pPr lvl="0">
              <a:buFont typeface="Wingdings" charset="2"/>
              <a:buAutoNum type="arabicPlain"/>
            </a:pPr>
            <a:r>
              <a:rPr lang="en-GB" sz="1400" dirty="0" smtClean="0"/>
              <a:t>A correction factor needs to be applied if the relative responses to the detection methods and/or the relative recoveries from the purification procedure are different for </a:t>
            </a:r>
            <a:r>
              <a:rPr lang="en-GB" sz="1400" dirty="0" err="1" smtClean="0"/>
              <a:t>carvone</a:t>
            </a:r>
            <a:r>
              <a:rPr lang="en-GB" sz="1400" dirty="0" smtClean="0"/>
              <a:t> (and other aroma chemicals) and camphor. </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64583" y="1303876"/>
            <a:ext cx="8773583" cy="4525963"/>
          </a:xfrm>
        </p:spPr>
        <p:txBody>
          <a:bodyPr>
            <a:noAutofit/>
          </a:bodyPr>
          <a:lstStyle/>
          <a:p>
            <a:pPr marL="0" lvl="0" indent="0">
              <a:buNone/>
            </a:pPr>
            <a:r>
              <a:rPr lang="en-GB" sz="1600" i="1" dirty="0" smtClean="0"/>
              <a:t>Agree or disagree … ?</a:t>
            </a:r>
          </a:p>
          <a:p>
            <a:pPr lvl="0">
              <a:buFont typeface="Wingdings" charset="2"/>
              <a:buAutoNum type="arabicPlain"/>
            </a:pPr>
            <a:r>
              <a:rPr lang="en-GB" sz="1400" dirty="0" smtClean="0"/>
              <a:t>To </a:t>
            </a:r>
            <a:r>
              <a:rPr lang="en-GB" sz="1400" dirty="0"/>
              <a:t>interpret a GC-FID chromatogram of your purified extract, individual chromatograms for camphor and the expected flavour chemicals will be needed in order to determine their retention times. </a:t>
            </a:r>
            <a:r>
              <a:rPr lang="en-GB" sz="1400" dirty="0" smtClean="0"/>
              <a:t>(</a:t>
            </a:r>
            <a:r>
              <a:rPr lang="en-GB" sz="1400" b="1" dirty="0" smtClean="0"/>
              <a:t>AGREE</a:t>
            </a:r>
            <a:r>
              <a:rPr lang="en-GB" sz="1400" dirty="0" smtClean="0"/>
              <a:t>)</a:t>
            </a:r>
            <a:endParaRPr lang="en-GB" sz="1400" dirty="0"/>
          </a:p>
          <a:p>
            <a:pPr lvl="0">
              <a:buFont typeface="Wingdings" charset="2"/>
              <a:buAutoNum type="arabicPlain"/>
            </a:pPr>
            <a:r>
              <a:rPr lang="en-GB" sz="1400" dirty="0"/>
              <a:t>The identification of chemicals in your purified extract by their GC retention times is not a guaranteed method. </a:t>
            </a:r>
            <a:r>
              <a:rPr lang="en-GB" sz="1400" dirty="0" smtClean="0"/>
              <a:t>(</a:t>
            </a:r>
            <a:r>
              <a:rPr lang="en-GB" sz="1400" b="1" dirty="0" smtClean="0"/>
              <a:t>AGREE)</a:t>
            </a:r>
            <a:endParaRPr lang="en-GB" sz="1400" dirty="0"/>
          </a:p>
          <a:p>
            <a:pPr lvl="0">
              <a:buFont typeface="Wingdings" charset="2"/>
              <a:buAutoNum type="arabicPlain"/>
            </a:pPr>
            <a:r>
              <a:rPr lang="en-GB" sz="1400" dirty="0"/>
              <a:t>When using MS as a detection method, there is no requirement to determine retention times of individual compounds prior to analysis of the purified extract. </a:t>
            </a:r>
            <a:r>
              <a:rPr lang="en-GB" sz="1400" dirty="0" smtClean="0"/>
              <a:t>(</a:t>
            </a:r>
            <a:r>
              <a:rPr lang="en-GB" sz="1400" b="1" dirty="0" smtClean="0"/>
              <a:t>DISAGREE)</a:t>
            </a:r>
            <a:endParaRPr lang="en-GB" sz="1400" dirty="0"/>
          </a:p>
          <a:p>
            <a:pPr lvl="0">
              <a:buFont typeface="Wingdings" charset="2"/>
              <a:buAutoNum type="arabicPlain"/>
            </a:pPr>
            <a:r>
              <a:rPr lang="en-GB" sz="1400" dirty="0" smtClean="0"/>
              <a:t>The sensitivity of detection by FID will be identical for </a:t>
            </a:r>
            <a:r>
              <a:rPr lang="en-GB" sz="1400" dirty="0" err="1" smtClean="0"/>
              <a:t>carvone</a:t>
            </a:r>
            <a:r>
              <a:rPr lang="en-GB" sz="1400" dirty="0" smtClean="0"/>
              <a:t> and camphor, since they both contain the same number of carbon atoms. (</a:t>
            </a:r>
            <a:r>
              <a:rPr lang="en-GB" sz="1400" b="1" dirty="0" smtClean="0"/>
              <a:t>DISAGREE</a:t>
            </a:r>
            <a:r>
              <a:rPr lang="en-GB" sz="1400" dirty="0" smtClean="0"/>
              <a:t>)</a:t>
            </a:r>
          </a:p>
          <a:p>
            <a:pPr lvl="0">
              <a:buFont typeface="Wingdings" charset="2"/>
              <a:buAutoNum type="arabicPlain"/>
            </a:pPr>
            <a:r>
              <a:rPr lang="en-GB" sz="1400" dirty="0" smtClean="0"/>
              <a:t>The sensitivity of detection by MS will be identical for </a:t>
            </a:r>
            <a:r>
              <a:rPr lang="en-GB" sz="1400" dirty="0" err="1" smtClean="0"/>
              <a:t>carvone</a:t>
            </a:r>
            <a:r>
              <a:rPr lang="en-GB" sz="1400" dirty="0" smtClean="0"/>
              <a:t> and camphor since they both contain the same number of carbon atoms. (</a:t>
            </a:r>
            <a:r>
              <a:rPr lang="en-GB" sz="1400" b="1" dirty="0" smtClean="0"/>
              <a:t>DISAGREE)</a:t>
            </a:r>
            <a:endParaRPr lang="en-GB" sz="1400" dirty="0" smtClean="0"/>
          </a:p>
          <a:p>
            <a:pPr lvl="0">
              <a:buFont typeface="Wingdings" charset="2"/>
              <a:buAutoNum type="arabicPlain"/>
            </a:pPr>
            <a:r>
              <a:rPr lang="en-GB" sz="1400" dirty="0" smtClean="0"/>
              <a:t>The recovery of </a:t>
            </a:r>
            <a:r>
              <a:rPr lang="en-GB" sz="1400" dirty="0" err="1" smtClean="0"/>
              <a:t>carvone</a:t>
            </a:r>
            <a:r>
              <a:rPr lang="en-GB" sz="1400" dirty="0" smtClean="0"/>
              <a:t> and camphor from the purification procedure (5% ethyl acetate/hexane; silica column) will have been exactly the same because their chemical structures are virtually the same. (</a:t>
            </a:r>
            <a:r>
              <a:rPr lang="en-GB" sz="1400" b="1" dirty="0" smtClean="0"/>
              <a:t>DISAGREE)</a:t>
            </a:r>
            <a:r>
              <a:rPr lang="en-GB" sz="1400" dirty="0" smtClean="0"/>
              <a:t> </a:t>
            </a:r>
          </a:p>
          <a:p>
            <a:pPr lvl="0">
              <a:buFont typeface="Wingdings" charset="2"/>
              <a:buAutoNum type="arabicPlain"/>
            </a:pPr>
            <a:r>
              <a:rPr lang="en-GB" sz="1400" dirty="0" smtClean="0"/>
              <a:t>A correction factor needs to be applied if the relative responses to the detection methods and/or the relative recoveries from the purification procedure are different for </a:t>
            </a:r>
            <a:r>
              <a:rPr lang="en-GB" sz="1400" dirty="0" err="1" smtClean="0"/>
              <a:t>carvone</a:t>
            </a:r>
            <a:r>
              <a:rPr lang="en-GB" sz="1400" dirty="0" smtClean="0"/>
              <a:t> (and other aroma chemicals) and camphor. (</a:t>
            </a:r>
            <a:r>
              <a:rPr lang="en-GB" sz="1400" b="1" dirty="0" smtClean="0"/>
              <a:t>AGREE)</a:t>
            </a:r>
            <a:endParaRPr lang="en-GB" sz="1400" dirty="0" smtClean="0"/>
          </a:p>
        </p:txBody>
      </p:sp>
      <p:sp>
        <p:nvSpPr>
          <p:cNvPr id="4" name="Title 3"/>
          <p:cNvSpPr>
            <a:spLocks noGrp="1"/>
          </p:cNvSpPr>
          <p:nvPr>
            <p:ph type="title"/>
          </p:nvPr>
        </p:nvSpPr>
        <p:spPr/>
        <p:txBody>
          <a:bodyPr/>
          <a:lstStyle/>
          <a:p>
            <a:r>
              <a:rPr lang="en-US" dirty="0" smtClean="0"/>
              <a:t>Session 4 T</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5" name="Content Placeholder 2"/>
          <p:cNvSpPr>
            <a:spLocks noGrp="1"/>
          </p:cNvSpPr>
          <p:nvPr>
            <p:ph idx="1"/>
          </p:nvPr>
        </p:nvSpPr>
        <p:spPr>
          <a:xfrm>
            <a:off x="457200" y="1598062"/>
            <a:ext cx="8229600" cy="4912466"/>
          </a:xfrm>
        </p:spPr>
        <p:txBody>
          <a:bodyPr>
            <a:noAutofit/>
          </a:bodyPr>
          <a:lstStyle/>
          <a:p>
            <a:r>
              <a:rPr lang="en-GB" sz="2000" dirty="0" smtClean="0"/>
              <a:t>The analysis of your purified extract may need to be corrected due to non-equivalence of behaviour of the </a:t>
            </a:r>
            <a:r>
              <a:rPr lang="en-GB" sz="2000" dirty="0" err="1" smtClean="0"/>
              <a:t>analytes</a:t>
            </a:r>
            <a:r>
              <a:rPr lang="en-GB" sz="2000" dirty="0" smtClean="0"/>
              <a:t> (</a:t>
            </a:r>
            <a:r>
              <a:rPr lang="en-GB" sz="2000" dirty="0" err="1" smtClean="0"/>
              <a:t>carvone</a:t>
            </a:r>
            <a:r>
              <a:rPr lang="en-GB" sz="2000" dirty="0" smtClean="0"/>
              <a:t> and camphor) either during purification or at the detection stage.  </a:t>
            </a:r>
          </a:p>
          <a:p>
            <a:r>
              <a:rPr lang="en-GB" sz="2000" dirty="0" smtClean="0"/>
              <a:t>The correction factor is a ratio describing the relative sensitivity of the detector for any two </a:t>
            </a:r>
            <a:r>
              <a:rPr lang="en-GB" sz="2000" dirty="0" err="1" smtClean="0"/>
              <a:t>analytes</a:t>
            </a:r>
            <a:r>
              <a:rPr lang="en-GB" sz="2000" dirty="0" smtClean="0"/>
              <a:t> (e.g. </a:t>
            </a:r>
            <a:r>
              <a:rPr lang="en-GB" sz="2000" dirty="0" err="1" smtClean="0"/>
              <a:t>analyte</a:t>
            </a:r>
            <a:r>
              <a:rPr lang="en-GB" sz="2000" dirty="0" smtClean="0"/>
              <a:t> </a:t>
            </a:r>
            <a:r>
              <a:rPr lang="en-GB" sz="2000" dirty="0" err="1" smtClean="0"/>
              <a:t>carvone</a:t>
            </a:r>
            <a:r>
              <a:rPr lang="en-GB" sz="2000" dirty="0" smtClean="0"/>
              <a:t> and internal standard, camphor) combined with the relative efficiencies of their purification.</a:t>
            </a:r>
          </a:p>
          <a:p>
            <a:r>
              <a:rPr lang="en-GB" sz="2000" dirty="0" smtClean="0"/>
              <a:t>Devise an equation that you think is the correct for determining the response factor, </a:t>
            </a:r>
            <a:r>
              <a:rPr lang="en-GB" sz="2000" i="1" dirty="0" smtClean="0"/>
              <a:t>F</a:t>
            </a:r>
            <a:r>
              <a:rPr lang="en-GB" sz="2000" dirty="0" smtClean="0"/>
              <a:t>, where </a:t>
            </a:r>
            <a:r>
              <a:rPr lang="en-GB" sz="2000" i="1" dirty="0" smtClean="0"/>
              <a:t>C</a:t>
            </a:r>
            <a:r>
              <a:rPr lang="en-GB" sz="2000" i="1" baseline="-25000" dirty="0" smtClean="0"/>
              <a:t>A</a:t>
            </a:r>
            <a:r>
              <a:rPr lang="en-GB" sz="2000" dirty="0" smtClean="0"/>
              <a:t> is the concentration of camphor, </a:t>
            </a:r>
            <a:r>
              <a:rPr lang="en-GB" sz="2000" i="1" dirty="0" smtClean="0"/>
              <a:t>C</a:t>
            </a:r>
            <a:r>
              <a:rPr lang="en-GB" sz="2000" i="1" baseline="-25000" dirty="0" smtClean="0"/>
              <a:t>B</a:t>
            </a:r>
            <a:r>
              <a:rPr lang="en-GB" sz="2000" baseline="-25000" dirty="0" smtClean="0"/>
              <a:t> </a:t>
            </a:r>
            <a:r>
              <a:rPr lang="en-GB" sz="2000" dirty="0" smtClean="0"/>
              <a:t>is the concentration of </a:t>
            </a:r>
            <a:r>
              <a:rPr lang="en-GB" sz="2000" dirty="0" err="1" smtClean="0"/>
              <a:t>carvone</a:t>
            </a:r>
            <a:r>
              <a:rPr lang="en-GB" sz="2000" dirty="0" smtClean="0"/>
              <a:t>, </a:t>
            </a:r>
            <a:r>
              <a:rPr lang="en-GB" sz="2000" i="1" dirty="0" smtClean="0"/>
              <a:t>A</a:t>
            </a:r>
            <a:r>
              <a:rPr lang="en-GB" sz="2000" i="1" baseline="-25000" dirty="0" smtClean="0"/>
              <a:t>B</a:t>
            </a:r>
            <a:r>
              <a:rPr lang="en-GB" sz="2000" dirty="0" smtClean="0"/>
              <a:t> is the peak area of </a:t>
            </a:r>
            <a:r>
              <a:rPr lang="en-GB" sz="2000" dirty="0" err="1" smtClean="0"/>
              <a:t>carvone</a:t>
            </a:r>
            <a:r>
              <a:rPr lang="en-GB" sz="2000" dirty="0" smtClean="0"/>
              <a:t> and </a:t>
            </a:r>
            <a:r>
              <a:rPr lang="en-GB" sz="2000" i="1" dirty="0" smtClean="0"/>
              <a:t>A</a:t>
            </a:r>
            <a:r>
              <a:rPr lang="en-GB" sz="2000" i="1" baseline="-25000" dirty="0" smtClean="0"/>
              <a:t>A</a:t>
            </a:r>
            <a:r>
              <a:rPr lang="en-GB" sz="2000" dirty="0" smtClean="0"/>
              <a:t> is the peak area of camphor.</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a:xfrm>
            <a:off x="457200" y="1312093"/>
            <a:ext cx="8229600" cy="4525963"/>
          </a:xfrm>
        </p:spPr>
        <p:txBody>
          <a:bodyPr>
            <a:noAutofit/>
          </a:bodyPr>
          <a:lstStyle/>
          <a:p>
            <a:pPr>
              <a:lnSpc>
                <a:spcPct val="120000"/>
              </a:lnSpc>
            </a:pPr>
            <a:r>
              <a:rPr lang="en-US" sz="1600" dirty="0" smtClean="0"/>
              <a:t>You are provided with gas chromatograms of purified extracts of 4 x 2.5g sticks of each of gum samples P and C. About 20 mg oil was obtained from each. Each was dissolved in 500 </a:t>
            </a:r>
            <a:r>
              <a:rPr lang="en-US" sz="1600" dirty="0" err="1" smtClean="0"/>
              <a:t>mL</a:t>
            </a:r>
            <a:r>
              <a:rPr lang="en-US" sz="1600" dirty="0" smtClean="0"/>
              <a:t> dichloromethane and 15 mg camphor was added as an internal standard. Replicate analyses showed these results were typical. Also shown is a gas chromatogram of  a mixture of pure </a:t>
            </a:r>
            <a:r>
              <a:rPr lang="en-US" sz="1600" dirty="0" err="1" smtClean="0"/>
              <a:t>citral</a:t>
            </a:r>
            <a:r>
              <a:rPr lang="en-US" sz="1600" dirty="0" smtClean="0"/>
              <a:t> (retention time 2.1 minutes) , limonene (3.8), menthol (6.5) and </a:t>
            </a:r>
            <a:r>
              <a:rPr lang="en-US" sz="1600" dirty="0" err="1" smtClean="0"/>
              <a:t>carvone</a:t>
            </a:r>
            <a:r>
              <a:rPr lang="en-US" sz="1600" dirty="0" smtClean="0"/>
              <a:t> (7.1).  </a:t>
            </a:r>
            <a:r>
              <a:rPr lang="en-US" sz="1600" dirty="0"/>
              <a:t>T</a:t>
            </a:r>
            <a:r>
              <a:rPr lang="en-US" sz="1600" dirty="0" smtClean="0"/>
              <a:t>he internal standard, camphor has a retention time of 5.2 minutes  under these conditions.</a:t>
            </a:r>
          </a:p>
          <a:p>
            <a:pPr>
              <a:lnSpc>
                <a:spcPct val="120000"/>
              </a:lnSpc>
            </a:pPr>
            <a:r>
              <a:rPr lang="en-US" sz="1600" dirty="0" smtClean="0"/>
              <a:t>Using the retention time data, assign the identities of the major component in the chromatograms of sample P and C.</a:t>
            </a:r>
          </a:p>
          <a:p>
            <a:pPr>
              <a:lnSpc>
                <a:spcPct val="120000"/>
              </a:lnSpc>
            </a:pPr>
            <a:r>
              <a:rPr lang="en-US" sz="1600" dirty="0" smtClean="0"/>
              <a:t>Calculate the concentration of the major component in the gum in % of extracted oil and in mg g</a:t>
            </a:r>
            <a:r>
              <a:rPr lang="en-US" sz="1600" baseline="30000" dirty="0" smtClean="0"/>
              <a:t>-1 </a:t>
            </a:r>
            <a:r>
              <a:rPr lang="en-US" sz="1600" dirty="0" smtClean="0"/>
              <a:t>gum.</a:t>
            </a:r>
            <a:endParaRPr lang="en-US" sz="1600" dirty="0" smtClean="0">
              <a:solidFill>
                <a:srgbClr val="FF0000"/>
              </a:solidFill>
            </a:endParaRPr>
          </a:p>
          <a:p>
            <a:pPr>
              <a:lnSpc>
                <a:spcPct val="120000"/>
              </a:lnSpc>
            </a:pPr>
            <a:r>
              <a:rPr lang="en-US" sz="1600" dirty="0" smtClean="0"/>
              <a:t>Assuming the concentration of each assigned component in each of the chromatograms of samples P and C is typical of replicate analyses, decide whether you think there are any major differences between the concentrations of the major  component in P and C.</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529" y="245519"/>
            <a:ext cx="8229600" cy="1143000"/>
          </a:xfrm>
        </p:spPr>
        <p:txBody>
          <a:bodyPr/>
          <a:lstStyle/>
          <a:p>
            <a:r>
              <a:rPr lang="en-GB" dirty="0" smtClean="0"/>
              <a:t>Session 4</a:t>
            </a:r>
            <a:endParaRPr lang="en-GB" dirty="0"/>
          </a:p>
        </p:txBody>
      </p:sp>
      <p:sp>
        <p:nvSpPr>
          <p:cNvPr id="4" name="TextBox 3"/>
          <p:cNvSpPr txBox="1"/>
          <p:nvPr/>
        </p:nvSpPr>
        <p:spPr>
          <a:xfrm>
            <a:off x="1465848" y="2015609"/>
            <a:ext cx="926151" cy="369332"/>
          </a:xfrm>
          <a:prstGeom prst="rect">
            <a:avLst/>
          </a:prstGeom>
          <a:noFill/>
        </p:spPr>
        <p:txBody>
          <a:bodyPr wrap="none" rtlCol="0">
            <a:spAutoFit/>
          </a:bodyPr>
          <a:lstStyle/>
          <a:p>
            <a:r>
              <a:rPr lang="en-GB" dirty="0" smtClean="0"/>
              <a:t>Mixture</a:t>
            </a:r>
            <a:endParaRPr lang="en-GB" dirty="0"/>
          </a:p>
        </p:txBody>
      </p:sp>
      <p:sp>
        <p:nvSpPr>
          <p:cNvPr id="6" name="TextBox 5"/>
          <p:cNvSpPr txBox="1"/>
          <p:nvPr/>
        </p:nvSpPr>
        <p:spPr>
          <a:xfrm>
            <a:off x="858277" y="5564745"/>
            <a:ext cx="7788210" cy="584776"/>
          </a:xfrm>
          <a:prstGeom prst="rect">
            <a:avLst/>
          </a:prstGeom>
          <a:noFill/>
        </p:spPr>
        <p:txBody>
          <a:bodyPr wrap="none" rtlCol="0">
            <a:spAutoFit/>
          </a:bodyPr>
          <a:lstStyle/>
          <a:p>
            <a:r>
              <a:rPr lang="en-GB" sz="1600" dirty="0" smtClean="0">
                <a:solidFill>
                  <a:srgbClr val="17375E"/>
                </a:solidFill>
              </a:rPr>
              <a:t>Gas chromatograms of a mixture of </a:t>
            </a:r>
            <a:r>
              <a:rPr lang="en-GB" sz="1600" dirty="0" err="1" smtClean="0">
                <a:solidFill>
                  <a:srgbClr val="17375E"/>
                </a:solidFill>
              </a:rPr>
              <a:t>citral</a:t>
            </a:r>
            <a:r>
              <a:rPr lang="en-GB" sz="1600" dirty="0" smtClean="0">
                <a:solidFill>
                  <a:srgbClr val="17375E"/>
                </a:solidFill>
              </a:rPr>
              <a:t>, limonene, menthol and </a:t>
            </a:r>
            <a:r>
              <a:rPr lang="en-GB" sz="1600" dirty="0" err="1" smtClean="0">
                <a:solidFill>
                  <a:srgbClr val="17375E"/>
                </a:solidFill>
              </a:rPr>
              <a:t>carvone</a:t>
            </a:r>
            <a:r>
              <a:rPr lang="en-GB" sz="1600" dirty="0" smtClean="0">
                <a:solidFill>
                  <a:srgbClr val="17375E"/>
                </a:solidFill>
              </a:rPr>
              <a:t> and</a:t>
            </a:r>
          </a:p>
          <a:p>
            <a:r>
              <a:rPr lang="en-GB" sz="1600" dirty="0" smtClean="0">
                <a:solidFill>
                  <a:srgbClr val="17375E"/>
                </a:solidFill>
              </a:rPr>
              <a:t>extracts of  gum samples P and C after addition of camphor as an internal</a:t>
            </a:r>
            <a:r>
              <a:rPr lang="en-GB" sz="1600" dirty="0">
                <a:solidFill>
                  <a:srgbClr val="17375E"/>
                </a:solidFill>
              </a:rPr>
              <a:t> </a:t>
            </a:r>
            <a:r>
              <a:rPr lang="en-GB" sz="1600" dirty="0" smtClean="0">
                <a:solidFill>
                  <a:srgbClr val="17375E"/>
                </a:solidFill>
              </a:rPr>
              <a:t>standard.</a:t>
            </a:r>
            <a:endParaRPr lang="en-GB" sz="1600" dirty="0">
              <a:solidFill>
                <a:srgbClr val="17375E"/>
              </a:solidFill>
            </a:endParaRPr>
          </a:p>
        </p:txBody>
      </p:sp>
      <p:grpSp>
        <p:nvGrpSpPr>
          <p:cNvPr id="3" name="Group 2"/>
          <p:cNvGrpSpPr/>
          <p:nvPr/>
        </p:nvGrpSpPr>
        <p:grpSpPr>
          <a:xfrm>
            <a:off x="1306849" y="1118282"/>
            <a:ext cx="6475317" cy="4363884"/>
            <a:chOff x="883529" y="1054783"/>
            <a:chExt cx="7309839" cy="4870481"/>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540476" y="2478788"/>
              <a:ext cx="4793457" cy="1945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oup 9"/>
            <p:cNvGrpSpPr/>
            <p:nvPr/>
          </p:nvGrpSpPr>
          <p:grpSpPr>
            <a:xfrm>
              <a:off x="1247775" y="1388520"/>
              <a:ext cx="6945593" cy="4536744"/>
              <a:chOff x="1247775" y="1388520"/>
              <a:chExt cx="6945593" cy="4536744"/>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446630" y="2618795"/>
                <a:ext cx="4459719" cy="1999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5057787" y="2764998"/>
                <a:ext cx="4459720" cy="170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247775" y="4305300"/>
                <a:ext cx="449961" cy="309155"/>
              </a:xfrm>
              <a:prstGeom prst="rect">
                <a:avLst/>
              </a:prstGeom>
              <a:noFill/>
            </p:spPr>
            <p:txBody>
              <a:bodyPr wrap="none" rtlCol="0">
                <a:spAutoFit/>
              </a:bodyPr>
              <a:lstStyle/>
              <a:p>
                <a:r>
                  <a:rPr lang="en-GB" sz="1200" dirty="0" smtClean="0">
                    <a:solidFill>
                      <a:srgbClr val="1F497D"/>
                    </a:solidFill>
                  </a:rPr>
                  <a:t>2.1</a:t>
                </a:r>
                <a:endParaRPr lang="en-GB" sz="1200" dirty="0">
                  <a:solidFill>
                    <a:srgbClr val="1F497D"/>
                  </a:solidFill>
                </a:endParaRPr>
              </a:p>
            </p:txBody>
          </p:sp>
          <p:sp>
            <p:nvSpPr>
              <p:cNvPr id="11" name="TextBox 10"/>
              <p:cNvSpPr txBox="1"/>
              <p:nvPr/>
            </p:nvSpPr>
            <p:spPr>
              <a:xfrm>
                <a:off x="1382571" y="3015050"/>
                <a:ext cx="449961" cy="309155"/>
              </a:xfrm>
              <a:prstGeom prst="rect">
                <a:avLst/>
              </a:prstGeom>
              <a:noFill/>
            </p:spPr>
            <p:txBody>
              <a:bodyPr wrap="none" rtlCol="0">
                <a:spAutoFit/>
              </a:bodyPr>
              <a:lstStyle/>
              <a:p>
                <a:r>
                  <a:rPr lang="en-GB" sz="1200" dirty="0" smtClean="0">
                    <a:solidFill>
                      <a:srgbClr val="1F497D"/>
                    </a:solidFill>
                  </a:rPr>
                  <a:t>3.8</a:t>
                </a:r>
                <a:endParaRPr lang="en-GB" sz="1200" dirty="0">
                  <a:solidFill>
                    <a:srgbClr val="1F497D"/>
                  </a:solidFill>
                </a:endParaRPr>
              </a:p>
            </p:txBody>
          </p:sp>
          <p:sp>
            <p:nvSpPr>
              <p:cNvPr id="12" name="TextBox 11"/>
              <p:cNvSpPr txBox="1"/>
              <p:nvPr/>
            </p:nvSpPr>
            <p:spPr>
              <a:xfrm>
                <a:off x="1667127" y="4511430"/>
                <a:ext cx="449961" cy="309155"/>
              </a:xfrm>
              <a:prstGeom prst="rect">
                <a:avLst/>
              </a:prstGeom>
              <a:noFill/>
            </p:spPr>
            <p:txBody>
              <a:bodyPr wrap="none" rtlCol="0">
                <a:spAutoFit/>
              </a:bodyPr>
              <a:lstStyle/>
              <a:p>
                <a:r>
                  <a:rPr lang="en-GB" sz="1200" dirty="0" smtClean="0">
                    <a:solidFill>
                      <a:srgbClr val="1F497D"/>
                    </a:solidFill>
                  </a:rPr>
                  <a:t>6.5</a:t>
                </a:r>
                <a:endParaRPr lang="en-GB" sz="1200" dirty="0">
                  <a:solidFill>
                    <a:srgbClr val="1F497D"/>
                  </a:solidFill>
                </a:endParaRPr>
              </a:p>
            </p:txBody>
          </p:sp>
          <p:sp>
            <p:nvSpPr>
              <p:cNvPr id="13" name="TextBox 12"/>
              <p:cNvSpPr txBox="1"/>
              <p:nvPr/>
            </p:nvSpPr>
            <p:spPr>
              <a:xfrm>
                <a:off x="1856253" y="3618380"/>
                <a:ext cx="449961" cy="309155"/>
              </a:xfrm>
              <a:prstGeom prst="rect">
                <a:avLst/>
              </a:prstGeom>
              <a:noFill/>
            </p:spPr>
            <p:txBody>
              <a:bodyPr wrap="none" rtlCol="0">
                <a:spAutoFit/>
              </a:bodyPr>
              <a:lstStyle/>
              <a:p>
                <a:r>
                  <a:rPr lang="en-GB" sz="1200" dirty="0" smtClean="0">
                    <a:solidFill>
                      <a:srgbClr val="1F497D"/>
                    </a:solidFill>
                  </a:rPr>
                  <a:t>7.1</a:t>
                </a:r>
                <a:endParaRPr lang="en-GB" sz="1200" dirty="0">
                  <a:solidFill>
                    <a:srgbClr val="1F497D"/>
                  </a:solidFill>
                </a:endParaRPr>
              </a:p>
            </p:txBody>
          </p:sp>
          <p:sp>
            <p:nvSpPr>
              <p:cNvPr id="14" name="TextBox 13"/>
              <p:cNvSpPr txBox="1"/>
              <p:nvPr/>
            </p:nvSpPr>
            <p:spPr>
              <a:xfrm>
                <a:off x="4296256" y="3894259"/>
                <a:ext cx="449961" cy="309155"/>
              </a:xfrm>
              <a:prstGeom prst="rect">
                <a:avLst/>
              </a:prstGeom>
              <a:noFill/>
            </p:spPr>
            <p:txBody>
              <a:bodyPr wrap="none" rtlCol="0">
                <a:spAutoFit/>
              </a:bodyPr>
              <a:lstStyle/>
              <a:p>
                <a:r>
                  <a:rPr lang="en-GB" sz="1200" dirty="0" smtClean="0">
                    <a:solidFill>
                      <a:srgbClr val="1F497D"/>
                    </a:solidFill>
                  </a:rPr>
                  <a:t>5.2</a:t>
                </a:r>
                <a:endParaRPr lang="en-GB" sz="1200" dirty="0">
                  <a:solidFill>
                    <a:srgbClr val="1F497D"/>
                  </a:solidFill>
                </a:endParaRPr>
              </a:p>
            </p:txBody>
          </p:sp>
          <p:sp>
            <p:nvSpPr>
              <p:cNvPr id="15" name="TextBox 14"/>
              <p:cNvSpPr txBox="1"/>
              <p:nvPr/>
            </p:nvSpPr>
            <p:spPr>
              <a:xfrm>
                <a:off x="7108994" y="4431988"/>
                <a:ext cx="449961" cy="309155"/>
              </a:xfrm>
              <a:prstGeom prst="rect">
                <a:avLst/>
              </a:prstGeom>
              <a:noFill/>
            </p:spPr>
            <p:txBody>
              <a:bodyPr wrap="none" rtlCol="0">
                <a:spAutoFit/>
              </a:bodyPr>
              <a:lstStyle/>
              <a:p>
                <a:r>
                  <a:rPr lang="en-GB" sz="1200" dirty="0" smtClean="0">
                    <a:solidFill>
                      <a:srgbClr val="1F497D"/>
                    </a:solidFill>
                  </a:rPr>
                  <a:t>5.2</a:t>
                </a:r>
                <a:endParaRPr lang="en-GB" sz="1200" dirty="0">
                  <a:solidFill>
                    <a:srgbClr val="1F497D"/>
                  </a:solidFill>
                </a:endParaRPr>
              </a:p>
            </p:txBody>
          </p:sp>
          <p:sp>
            <p:nvSpPr>
              <p:cNvPr id="16" name="TextBox 15"/>
              <p:cNvSpPr txBox="1"/>
              <p:nvPr/>
            </p:nvSpPr>
            <p:spPr>
              <a:xfrm>
                <a:off x="4524845" y="3607735"/>
                <a:ext cx="449961" cy="309155"/>
              </a:xfrm>
              <a:prstGeom prst="rect">
                <a:avLst/>
              </a:prstGeom>
              <a:noFill/>
            </p:spPr>
            <p:txBody>
              <a:bodyPr wrap="none" rtlCol="0">
                <a:spAutoFit/>
              </a:bodyPr>
              <a:lstStyle/>
              <a:p>
                <a:r>
                  <a:rPr lang="en-GB" sz="1200" dirty="0" smtClean="0">
                    <a:solidFill>
                      <a:srgbClr val="1F497D"/>
                    </a:solidFill>
                  </a:rPr>
                  <a:t>7.1</a:t>
                </a:r>
                <a:endParaRPr lang="en-GB" sz="1200" dirty="0">
                  <a:solidFill>
                    <a:srgbClr val="1F497D"/>
                  </a:solidFill>
                </a:endParaRPr>
              </a:p>
            </p:txBody>
          </p:sp>
          <p:sp>
            <p:nvSpPr>
              <p:cNvPr id="17" name="TextBox 16"/>
              <p:cNvSpPr txBox="1"/>
              <p:nvPr/>
            </p:nvSpPr>
            <p:spPr>
              <a:xfrm>
                <a:off x="7358845" y="4582298"/>
                <a:ext cx="449961" cy="309155"/>
              </a:xfrm>
              <a:prstGeom prst="rect">
                <a:avLst/>
              </a:prstGeom>
              <a:noFill/>
            </p:spPr>
            <p:txBody>
              <a:bodyPr wrap="none" rtlCol="0">
                <a:spAutoFit/>
              </a:bodyPr>
              <a:lstStyle/>
              <a:p>
                <a:r>
                  <a:rPr lang="en-GB" sz="1200" dirty="0" smtClean="0">
                    <a:solidFill>
                      <a:srgbClr val="1F497D"/>
                    </a:solidFill>
                  </a:rPr>
                  <a:t>7.1</a:t>
                </a:r>
                <a:endParaRPr lang="en-GB" sz="1200" dirty="0">
                  <a:solidFill>
                    <a:srgbClr val="1F497D"/>
                  </a:solidFill>
                </a:endParaRPr>
              </a:p>
            </p:txBody>
          </p:sp>
          <p:sp>
            <p:nvSpPr>
              <p:cNvPr id="7" name="TextBox 6"/>
              <p:cNvSpPr txBox="1"/>
              <p:nvPr/>
            </p:nvSpPr>
            <p:spPr>
              <a:xfrm>
                <a:off x="1461431" y="5679043"/>
                <a:ext cx="1582484" cy="246221"/>
              </a:xfrm>
              <a:prstGeom prst="rect">
                <a:avLst/>
              </a:prstGeom>
              <a:noFill/>
            </p:spPr>
            <p:txBody>
              <a:bodyPr wrap="none" rtlCol="0">
                <a:spAutoFit/>
              </a:bodyPr>
              <a:lstStyle/>
              <a:p>
                <a:r>
                  <a:rPr lang="en-GB" sz="1000" dirty="0" smtClean="0">
                    <a:solidFill>
                      <a:srgbClr val="17375E"/>
                    </a:solidFill>
                  </a:rPr>
                  <a:t>Retention time (minutes)</a:t>
                </a:r>
                <a:endParaRPr lang="en-GB" sz="1000" dirty="0">
                  <a:solidFill>
                    <a:srgbClr val="17375E"/>
                  </a:solidFill>
                </a:endParaRPr>
              </a:p>
            </p:txBody>
          </p:sp>
          <p:sp>
            <p:nvSpPr>
              <p:cNvPr id="20" name="TextBox 19"/>
              <p:cNvSpPr txBox="1"/>
              <p:nvPr/>
            </p:nvSpPr>
            <p:spPr>
              <a:xfrm>
                <a:off x="3928528" y="5679043"/>
                <a:ext cx="1582484" cy="246221"/>
              </a:xfrm>
              <a:prstGeom prst="rect">
                <a:avLst/>
              </a:prstGeom>
              <a:noFill/>
            </p:spPr>
            <p:txBody>
              <a:bodyPr wrap="none" rtlCol="0">
                <a:spAutoFit/>
              </a:bodyPr>
              <a:lstStyle/>
              <a:p>
                <a:r>
                  <a:rPr lang="en-GB" sz="1000" dirty="0" smtClean="0">
                    <a:solidFill>
                      <a:srgbClr val="17375E"/>
                    </a:solidFill>
                  </a:rPr>
                  <a:t>Retention time (minutes)</a:t>
                </a:r>
                <a:endParaRPr lang="en-GB" sz="1000" dirty="0">
                  <a:solidFill>
                    <a:srgbClr val="17375E"/>
                  </a:solidFill>
                </a:endParaRPr>
              </a:p>
            </p:txBody>
          </p:sp>
          <p:sp>
            <p:nvSpPr>
              <p:cNvPr id="21" name="TextBox 20"/>
              <p:cNvSpPr txBox="1"/>
              <p:nvPr/>
            </p:nvSpPr>
            <p:spPr>
              <a:xfrm>
                <a:off x="6610884" y="5679043"/>
                <a:ext cx="1582484" cy="246221"/>
              </a:xfrm>
              <a:prstGeom prst="rect">
                <a:avLst/>
              </a:prstGeom>
              <a:noFill/>
            </p:spPr>
            <p:txBody>
              <a:bodyPr wrap="none" rtlCol="0">
                <a:spAutoFit/>
              </a:bodyPr>
              <a:lstStyle/>
              <a:p>
                <a:r>
                  <a:rPr lang="en-GB" sz="1000" dirty="0" smtClean="0">
                    <a:solidFill>
                      <a:srgbClr val="17375E"/>
                    </a:solidFill>
                  </a:rPr>
                  <a:t>Retention time (minutes)</a:t>
                </a:r>
                <a:endParaRPr lang="en-GB" sz="1000" dirty="0">
                  <a:solidFill>
                    <a:srgbClr val="17375E"/>
                  </a:solidFill>
                </a:endParaRPr>
              </a:p>
            </p:txBody>
          </p:sp>
        </p:grpSp>
      </p:grpSp>
      <p:sp>
        <p:nvSpPr>
          <p:cNvPr id="23" name="TextBox 22"/>
          <p:cNvSpPr txBox="1"/>
          <p:nvPr/>
        </p:nvSpPr>
        <p:spPr>
          <a:xfrm>
            <a:off x="4524845" y="2021443"/>
            <a:ext cx="334459" cy="369332"/>
          </a:xfrm>
          <a:prstGeom prst="rect">
            <a:avLst/>
          </a:prstGeom>
          <a:noFill/>
        </p:spPr>
        <p:txBody>
          <a:bodyPr wrap="none" rtlCol="0">
            <a:spAutoFit/>
          </a:bodyPr>
          <a:lstStyle/>
          <a:p>
            <a:r>
              <a:rPr lang="en-GB" dirty="0" smtClean="0">
                <a:solidFill>
                  <a:srgbClr val="1F497D"/>
                </a:solidFill>
              </a:rPr>
              <a:t>P</a:t>
            </a:r>
            <a:endParaRPr lang="en-GB" dirty="0">
              <a:solidFill>
                <a:srgbClr val="1F497D"/>
              </a:solidFill>
            </a:endParaRPr>
          </a:p>
        </p:txBody>
      </p:sp>
      <p:sp>
        <p:nvSpPr>
          <p:cNvPr id="24" name="TextBox 23"/>
          <p:cNvSpPr txBox="1"/>
          <p:nvPr/>
        </p:nvSpPr>
        <p:spPr>
          <a:xfrm>
            <a:off x="7212760" y="2015609"/>
            <a:ext cx="351366" cy="369332"/>
          </a:xfrm>
          <a:prstGeom prst="rect">
            <a:avLst/>
          </a:prstGeom>
          <a:noFill/>
        </p:spPr>
        <p:txBody>
          <a:bodyPr wrap="none" rtlCol="0">
            <a:spAutoFit/>
          </a:bodyPr>
          <a:lstStyle/>
          <a:p>
            <a:r>
              <a:rPr lang="en-GB" dirty="0" smtClean="0">
                <a:solidFill>
                  <a:srgbClr val="1F497D"/>
                </a:solidFill>
              </a:rPr>
              <a:t>C</a:t>
            </a:r>
            <a:endParaRPr lang="en-GB" dirty="0">
              <a:solidFill>
                <a:srgbClr val="1F497D"/>
              </a:solidFill>
            </a:endParaRPr>
          </a:p>
        </p:txBody>
      </p:sp>
    </p:spTree>
    <p:extLst>
      <p:ext uri="{BB962C8B-B14F-4D97-AF65-F5344CB8AC3E}">
        <p14:creationId xmlns:p14="http://schemas.microsoft.com/office/powerpoint/2010/main" val="210402692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US" sz="2000" dirty="0" smtClean="0"/>
              <a:t>You are provided with the electron </a:t>
            </a:r>
            <a:r>
              <a:rPr lang="en-US" sz="2000" dirty="0" err="1" smtClean="0"/>
              <a:t>ionisation</a:t>
            </a:r>
            <a:r>
              <a:rPr lang="en-US" sz="2000" dirty="0" smtClean="0"/>
              <a:t> mass spectrum of the component with a GC retention time of 7.1 minutes. </a:t>
            </a:r>
            <a:r>
              <a:rPr lang="en-US" sz="2000" dirty="0" err="1" smtClean="0"/>
              <a:t>Rationalise</a:t>
            </a:r>
            <a:r>
              <a:rPr lang="en-US" sz="2000" dirty="0" smtClean="0"/>
              <a:t> the ions occurring in the spectrum. The mass spectra obtained for this component in samples P and C were identical. </a:t>
            </a:r>
          </a:p>
          <a:p>
            <a:r>
              <a:rPr lang="en-US" sz="2000" dirty="0" smtClean="0"/>
              <a:t>When examined by GC-MS-</a:t>
            </a:r>
            <a:r>
              <a:rPr lang="en-US" sz="2000" dirty="0" err="1" smtClean="0"/>
              <a:t>Olfactometry</a:t>
            </a:r>
            <a:r>
              <a:rPr lang="en-US" sz="2000" dirty="0" smtClean="0"/>
              <a:t>, the component with this retention time in sample C was reported to have a sweet spicy odor with a slight peppery smell. The component in sample P was reported to smell minty.</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smtClean="0"/>
              <a:t>Session 4</a:t>
            </a:r>
            <a:endParaRPr lang="en-US" dirty="0"/>
          </a:p>
        </p:txBody>
      </p:sp>
      <p:sp>
        <p:nvSpPr>
          <p:cNvPr id="5" name="TextBox 4"/>
          <p:cNvSpPr txBox="1"/>
          <p:nvPr/>
        </p:nvSpPr>
        <p:spPr>
          <a:xfrm>
            <a:off x="847981" y="5563838"/>
            <a:ext cx="8229600" cy="338554"/>
          </a:xfrm>
          <a:prstGeom prst="rect">
            <a:avLst/>
          </a:prstGeom>
          <a:noFill/>
        </p:spPr>
        <p:txBody>
          <a:bodyPr wrap="square" rtlCol="0">
            <a:spAutoFit/>
          </a:bodyPr>
          <a:lstStyle/>
          <a:p>
            <a:r>
              <a:rPr lang="en-US" sz="1600" dirty="0" smtClean="0">
                <a:solidFill>
                  <a:srgbClr val="1F497D"/>
                </a:solidFill>
              </a:rPr>
              <a:t>Electron </a:t>
            </a:r>
            <a:r>
              <a:rPr lang="en-US" sz="1600" dirty="0" err="1" smtClean="0">
                <a:solidFill>
                  <a:srgbClr val="1F497D"/>
                </a:solidFill>
              </a:rPr>
              <a:t>ionisation</a:t>
            </a:r>
            <a:r>
              <a:rPr lang="en-US" sz="1600" dirty="0" smtClean="0">
                <a:solidFill>
                  <a:srgbClr val="1F497D"/>
                </a:solidFill>
              </a:rPr>
              <a:t> mass spectrum of component with GC retention time of 7.1 min</a:t>
            </a:r>
            <a:endParaRPr lang="en-US" sz="1600" dirty="0">
              <a:solidFill>
                <a:srgbClr val="1F497D"/>
              </a:solidFill>
            </a:endParaRPr>
          </a:p>
        </p:txBody>
      </p:sp>
      <p:pic>
        <p:nvPicPr>
          <p:cNvPr id="7" name="Picture 6"/>
          <p:cNvPicPr>
            <a:picLocks noChangeAspect="1"/>
          </p:cNvPicPr>
          <p:nvPr/>
        </p:nvPicPr>
        <p:blipFill>
          <a:blip r:embed="rId2"/>
          <a:stretch>
            <a:fillRect/>
          </a:stretch>
        </p:blipFill>
        <p:spPr>
          <a:xfrm>
            <a:off x="1841535" y="1065835"/>
            <a:ext cx="5544558" cy="3967857"/>
          </a:xfrm>
          <a:prstGeom prst="rect">
            <a:avLst/>
          </a:prstGeom>
        </p:spPr>
      </p:pic>
      <p:sp>
        <p:nvSpPr>
          <p:cNvPr id="8" name="TextBox 7"/>
          <p:cNvSpPr txBox="1"/>
          <p:nvPr/>
        </p:nvSpPr>
        <p:spPr>
          <a:xfrm>
            <a:off x="4290440" y="5156907"/>
            <a:ext cx="470639" cy="276999"/>
          </a:xfrm>
          <a:prstGeom prst="rect">
            <a:avLst/>
          </a:prstGeom>
          <a:noFill/>
        </p:spPr>
        <p:txBody>
          <a:bodyPr wrap="none" rtlCol="0">
            <a:spAutoFit/>
          </a:bodyPr>
          <a:lstStyle/>
          <a:p>
            <a:r>
              <a:rPr lang="en-US" sz="1200" i="1" dirty="0" err="1" smtClean="0"/>
              <a:t>m/z</a:t>
            </a:r>
            <a:endParaRPr lang="en-US" sz="1200" i="1" dirty="0"/>
          </a:p>
        </p:txBody>
      </p:sp>
      <p:cxnSp>
        <p:nvCxnSpPr>
          <p:cNvPr id="10" name="Straight Connector 9"/>
          <p:cNvCxnSpPr/>
          <p:nvPr/>
        </p:nvCxnSpPr>
        <p:spPr>
          <a:xfrm rot="16200000" flipV="1">
            <a:off x="287528" y="3016062"/>
            <a:ext cx="3500862" cy="858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a:t>
            </a:r>
            <a:endParaRPr lang="en-US" dirty="0"/>
          </a:p>
        </p:txBody>
      </p:sp>
      <p:sp>
        <p:nvSpPr>
          <p:cNvPr id="3" name="Content Placeholder 2"/>
          <p:cNvSpPr>
            <a:spLocks noGrp="1"/>
          </p:cNvSpPr>
          <p:nvPr>
            <p:ph idx="1"/>
          </p:nvPr>
        </p:nvSpPr>
        <p:spPr/>
        <p:txBody>
          <a:bodyPr>
            <a:noAutofit/>
          </a:bodyPr>
          <a:lstStyle/>
          <a:p>
            <a:r>
              <a:rPr lang="en-US" sz="2000" dirty="0" smtClean="0"/>
              <a:t>What was the compound in the gum extracts?</a:t>
            </a:r>
          </a:p>
          <a:p>
            <a:r>
              <a:rPr lang="en-US" sz="2000" dirty="0" smtClean="0"/>
              <a:t>Why, when examined by GC-MS-</a:t>
            </a:r>
            <a:r>
              <a:rPr lang="en-US" sz="2000" dirty="0" err="1" smtClean="0"/>
              <a:t>Olfactometry</a:t>
            </a:r>
            <a:r>
              <a:rPr lang="en-US" sz="2000" dirty="0" smtClean="0"/>
              <a:t>, did apparently the same component have a sweet spicy odor with a slight peppery smell in gum C a minty smell in gum P? </a:t>
            </a:r>
          </a:p>
          <a:p>
            <a:r>
              <a:rPr lang="en-US" sz="2000" dirty="0" smtClean="0"/>
              <a:t>How could you provide evidence for your theory?</a:t>
            </a:r>
            <a:endParaRPr lang="en-US" sz="2000" dirty="0" smtClean="0">
              <a:solidFill>
                <a:srgbClr val="FF0000"/>
              </a:solidFill>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 T</a:t>
            </a:r>
            <a:endParaRPr lang="en-US" dirty="0"/>
          </a:p>
        </p:txBody>
      </p:sp>
      <p:sp>
        <p:nvSpPr>
          <p:cNvPr id="3" name="Content Placeholder 2"/>
          <p:cNvSpPr>
            <a:spLocks noGrp="1"/>
          </p:cNvSpPr>
          <p:nvPr>
            <p:ph idx="1"/>
          </p:nvPr>
        </p:nvSpPr>
        <p:spPr/>
        <p:txBody>
          <a:bodyPr>
            <a:noAutofit/>
          </a:bodyPr>
          <a:lstStyle/>
          <a:p>
            <a:r>
              <a:rPr lang="en-US" sz="2000" dirty="0" smtClean="0"/>
              <a:t>The compound in the gum extracts was </a:t>
            </a:r>
            <a:r>
              <a:rPr lang="en-US" sz="2000" dirty="0" err="1" smtClean="0"/>
              <a:t>carvone</a:t>
            </a:r>
            <a:r>
              <a:rPr lang="en-US" sz="2000" dirty="0" smtClean="0"/>
              <a:t>. Students should suggest origins for the molecular and fragment ions observed.</a:t>
            </a:r>
          </a:p>
          <a:p>
            <a:r>
              <a:rPr lang="en-US" sz="2000" dirty="0" smtClean="0"/>
              <a:t>The </a:t>
            </a:r>
            <a:r>
              <a:rPr lang="en-US" sz="2000" dirty="0" err="1" smtClean="0"/>
              <a:t>enantiomers</a:t>
            </a:r>
            <a:r>
              <a:rPr lang="en-US" sz="2000" dirty="0" smtClean="0"/>
              <a:t> of </a:t>
            </a:r>
            <a:r>
              <a:rPr lang="en-US" sz="2000" dirty="0" err="1" smtClean="0"/>
              <a:t>carvone</a:t>
            </a:r>
            <a:r>
              <a:rPr lang="en-US" sz="2000" dirty="0" smtClean="0"/>
              <a:t> have different </a:t>
            </a:r>
            <a:r>
              <a:rPr lang="en-US" sz="2000" dirty="0" err="1" smtClean="0"/>
              <a:t>odours</a:t>
            </a:r>
            <a:r>
              <a:rPr lang="en-US" sz="2000" dirty="0" smtClean="0"/>
              <a:t> and probably tastes. </a:t>
            </a:r>
          </a:p>
          <a:p>
            <a:r>
              <a:rPr lang="en-US" sz="2000" dirty="0" smtClean="0"/>
              <a:t>Evidence for this theory would require examination of the extracts by methods which allow enantiomers to be distinguished, such as GC with chiral stationary phases.</a:t>
            </a:r>
            <a:endParaRPr lang="en-US" sz="2000" dirty="0" smtClean="0">
              <a:solidFill>
                <a:srgbClr val="FF0000"/>
              </a:solidFill>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4 – “A sticky ending”</a:t>
            </a:r>
            <a:endParaRPr lang="en-US" dirty="0"/>
          </a:p>
        </p:txBody>
      </p:sp>
      <p:sp>
        <p:nvSpPr>
          <p:cNvPr id="3" name="Content Placeholder 2"/>
          <p:cNvSpPr>
            <a:spLocks noGrp="1"/>
          </p:cNvSpPr>
          <p:nvPr>
            <p:ph idx="1"/>
          </p:nvPr>
        </p:nvSpPr>
        <p:spPr/>
        <p:txBody>
          <a:bodyPr>
            <a:noAutofit/>
          </a:bodyPr>
          <a:lstStyle/>
          <a:p>
            <a:pPr marL="0" indent="-514350">
              <a:buNone/>
            </a:pPr>
            <a:r>
              <a:rPr lang="en-US" sz="1800" dirty="0" err="1" smtClean="0"/>
              <a:t>Summarise</a:t>
            </a:r>
            <a:r>
              <a:rPr lang="en-US" sz="1800" dirty="0" smtClean="0"/>
              <a:t> all of the key information that you have compiled during the investigation into the problem chewing gum. Your report should be based around the following structure:</a:t>
            </a:r>
          </a:p>
          <a:p>
            <a:pPr marL="514350" indent="-514350">
              <a:buFont typeface="+mj-lt"/>
              <a:buAutoNum type="arabicPeriod"/>
            </a:pPr>
            <a:r>
              <a:rPr lang="en-US" sz="1800" dirty="0" smtClean="0"/>
              <a:t>A solution to the problem which is based on the information available (i.e. avoid speculation)</a:t>
            </a:r>
          </a:p>
          <a:p>
            <a:pPr marL="514350" indent="-514350">
              <a:buFont typeface="+mj-lt"/>
              <a:buAutoNum type="arabicPeriod"/>
            </a:pPr>
            <a:r>
              <a:rPr lang="en-US" sz="1800" dirty="0" smtClean="0"/>
              <a:t>A summary of limitations associated with your conclusions (for example, some conclusions may be qualitative rather than quantitative or may require further investigation)</a:t>
            </a:r>
          </a:p>
          <a:p>
            <a:pPr marL="514350" indent="-514350">
              <a:buFont typeface="+mj-lt"/>
              <a:buAutoNum type="arabicPeriod"/>
            </a:pPr>
            <a:r>
              <a:rPr lang="en-US" sz="1800" dirty="0" smtClean="0"/>
              <a:t>Using your proposed solution to the problem, create a working hypothesis that could be tested in the future and takes into account the limitations covered under point 2.</a:t>
            </a:r>
          </a:p>
          <a:p>
            <a:pPr marL="514350" indent="-514350">
              <a:buFont typeface="+mj-lt"/>
              <a:buAutoNum type="arabicPeriod"/>
            </a:pPr>
            <a:r>
              <a:rPr lang="en-US" sz="1800" dirty="0" smtClean="0"/>
              <a:t>Outline an experimental strategy by which your hypothesis could be tested and explain how this should provide a more definitive solution to the problem.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rsc-template-presentation</Template>
  <TotalTime>1403</TotalTime>
  <Words>7913</Words>
  <Application>Microsoft Office PowerPoint</Application>
  <PresentationFormat>On-screen Show (4:3)</PresentationFormat>
  <Paragraphs>807</Paragraphs>
  <Slides>101</Slides>
  <Notes>27</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101</vt:i4>
      </vt:variant>
    </vt:vector>
  </HeadingPairs>
  <TitlesOfParts>
    <vt:vector size="105" baseType="lpstr">
      <vt:lpstr>2_Blank Presentation</vt:lpstr>
      <vt:lpstr>Office Theme</vt:lpstr>
      <vt:lpstr>1_Office Theme</vt:lpstr>
      <vt:lpstr>ISIS/Draw Sketch</vt:lpstr>
      <vt:lpstr>When your chewing gum loses its flavour</vt:lpstr>
      <vt:lpstr>When your chewing gum loses its flavour</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Session 1</vt:lpstr>
      <vt:lpstr>One of the original patents for chewing gum</vt:lpstr>
      <vt:lpstr>Session 2</vt:lpstr>
      <vt:lpstr>Session 2</vt:lpstr>
      <vt:lpstr>Session 2 T</vt:lpstr>
      <vt:lpstr>Session 2</vt:lpstr>
      <vt:lpstr>Session 2 T</vt:lpstr>
      <vt:lpstr>Session 2 T</vt:lpstr>
      <vt:lpstr>Session 2</vt:lpstr>
      <vt:lpstr>Session 2</vt:lpstr>
      <vt:lpstr>Session 2</vt:lpstr>
      <vt:lpstr>Session 2</vt:lpstr>
      <vt:lpstr>Session 2</vt:lpstr>
      <vt:lpstr>Session 2</vt:lpstr>
      <vt:lpstr>Session 2 T</vt:lpstr>
      <vt:lpstr>Session 2</vt:lpstr>
      <vt:lpstr>Session 2</vt:lpstr>
      <vt:lpstr>Session 2</vt:lpstr>
      <vt:lpstr>Session 2</vt:lpstr>
      <vt:lpstr>Session 2 T</vt:lpstr>
      <vt:lpstr>Session 2 T</vt:lpstr>
      <vt:lpstr>Session 2</vt:lpstr>
      <vt:lpstr>Session 3</vt:lpstr>
      <vt:lpstr>Session 3</vt:lpstr>
      <vt:lpstr>Session 3</vt:lpstr>
      <vt:lpstr>Session 3</vt:lpstr>
      <vt:lpstr>Session 3</vt:lpstr>
      <vt:lpstr>Session 3 T</vt:lpstr>
      <vt:lpstr>Session 3</vt:lpstr>
      <vt:lpstr>Session 3</vt:lpstr>
      <vt:lpstr>Session 3</vt:lpstr>
      <vt:lpstr>Session 3 T</vt:lpstr>
      <vt:lpstr>Session 4 T</vt:lpstr>
      <vt:lpstr>Session 4</vt:lpstr>
      <vt:lpstr>Session 4</vt:lpstr>
      <vt:lpstr>Session 4 T</vt:lpstr>
      <vt:lpstr>Session 4</vt:lpstr>
      <vt:lpstr>Session 4 T</vt:lpstr>
      <vt:lpstr>Session 4 T</vt:lpstr>
      <vt:lpstr>Session 4 T</vt:lpstr>
      <vt:lpstr>Session 4</vt:lpstr>
      <vt:lpstr>Session 4 T</vt:lpstr>
      <vt:lpstr>Session 4</vt:lpstr>
      <vt:lpstr>Session 4</vt:lpstr>
      <vt:lpstr>Session 4 T</vt:lpstr>
      <vt:lpstr>Session 4 </vt:lpstr>
      <vt:lpstr>Session 4</vt:lpstr>
      <vt:lpstr>Session 4 T</vt:lpstr>
      <vt:lpstr>Session 4 T</vt:lpstr>
      <vt:lpstr>Session 4</vt:lpstr>
      <vt:lpstr>Session 4</vt:lpstr>
      <vt:lpstr>Session 4 T</vt:lpstr>
      <vt:lpstr>Session 4 T</vt:lpstr>
      <vt:lpstr>Session 4</vt:lpstr>
      <vt:lpstr>Session 4</vt:lpstr>
      <vt:lpstr>Session 4 T</vt:lpstr>
      <vt:lpstr>Session 4</vt:lpstr>
      <vt:lpstr>Session 4 T</vt:lpstr>
      <vt:lpstr>Session 4</vt:lpstr>
      <vt:lpstr>Session 4</vt:lpstr>
      <vt:lpstr>Session 4 T</vt:lpstr>
      <vt:lpstr>Session 4</vt:lpstr>
      <vt:lpstr>Session 4</vt:lpstr>
      <vt:lpstr>Session 4</vt:lpstr>
      <vt:lpstr>Session 4</vt:lpstr>
      <vt:lpstr>Session 4 T</vt:lpstr>
      <vt:lpstr>Session 4</vt:lpstr>
      <vt:lpstr>Session 4</vt:lpstr>
      <vt:lpstr>Session 4</vt:lpstr>
      <vt:lpstr>Session 4</vt:lpstr>
      <vt:lpstr>Session 4</vt:lpstr>
      <vt:lpstr>Session 4</vt:lpstr>
      <vt:lpstr>Session 4 T</vt:lpstr>
      <vt:lpstr>Session 4 – “A sticky ending”</vt:lpstr>
      <vt:lpstr>Session 4 – “A sticky ending”</vt:lpstr>
      <vt:lpstr>Session 4 – “A sticky ending”</vt:lpstr>
    </vt:vector>
  </TitlesOfParts>
  <Company>University of Plymouth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Steven Rowland</dc:creator>
  <cp:lastModifiedBy>srowland</cp:lastModifiedBy>
  <cp:revision>200</cp:revision>
  <cp:lastPrinted>2011-10-29T14:48:13Z</cp:lastPrinted>
  <dcterms:created xsi:type="dcterms:W3CDTF">2012-07-20T17:00:13Z</dcterms:created>
  <dcterms:modified xsi:type="dcterms:W3CDTF">2012-07-25T15:29:40Z</dcterms:modified>
</cp:coreProperties>
</file>