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8" r:id="rId4"/>
  </p:sldMasterIdLst>
  <p:notesMasterIdLst>
    <p:notesMasterId r:id="rId21"/>
  </p:notesMasterIdLst>
  <p:sldIdLst>
    <p:sldId id="280" r:id="rId5"/>
    <p:sldId id="263" r:id="rId6"/>
    <p:sldId id="264" r:id="rId7"/>
    <p:sldId id="274" r:id="rId8"/>
    <p:sldId id="275" r:id="rId9"/>
    <p:sldId id="265" r:id="rId10"/>
    <p:sldId id="266" r:id="rId11"/>
    <p:sldId id="276" r:id="rId12"/>
    <p:sldId id="267" r:id="rId13"/>
    <p:sldId id="268" r:id="rId14"/>
    <p:sldId id="269" r:id="rId15"/>
    <p:sldId id="270" r:id="rId16"/>
    <p:sldId id="278" r:id="rId17"/>
    <p:sldId id="271" r:id="rId18"/>
    <p:sldId id="272" r:id="rId19"/>
    <p:sldId id="273"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A4DD7C7-065F-F741-A3F6-A05A51E13991}">
          <p14:sldIdLst>
            <p14:sldId id="280"/>
          </p14:sldIdLst>
        </p14:section>
        <p14:section name="Untitled Section" id="{D41C8907-5F2A-FA44-9E0F-2A4B42C9705D}">
          <p14:sldIdLst>
            <p14:sldId id="263"/>
            <p14:sldId id="264"/>
            <p14:sldId id="274"/>
            <p14:sldId id="275"/>
            <p14:sldId id="265"/>
            <p14:sldId id="266"/>
            <p14:sldId id="276"/>
            <p14:sldId id="267"/>
            <p14:sldId id="268"/>
            <p14:sldId id="269"/>
            <p14:sldId id="270"/>
            <p14:sldId id="278"/>
            <p14:sldId id="271"/>
            <p14:sldId id="272"/>
            <p14:sldId id="273"/>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05759"/>
    <a:srgbClr val="4F758B"/>
    <a:srgbClr val="008C95"/>
    <a:srgbClr val="006B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128"/>
    <p:restoredTop sz="66971" autoAdjust="0"/>
  </p:normalViewPr>
  <p:slideViewPr>
    <p:cSldViewPr>
      <p:cViewPr varScale="1">
        <p:scale>
          <a:sx n="77" d="100"/>
          <a:sy n="77" d="100"/>
        </p:scale>
        <p:origin x="137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A97CE5-79F8-0F4B-BCA4-C616384D1537}" type="datetimeFigureOut">
              <a:rPr lang="en-US" smtClean="0"/>
              <a:t>9/16/2020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328CACD-62CF-9049-927C-36729D2E2336}" type="slidenum">
              <a:rPr lang="en-US" smtClean="0"/>
              <a:t>‹#›</a:t>
            </a:fld>
            <a:endParaRPr lang="en-US"/>
          </a:p>
        </p:txBody>
      </p:sp>
    </p:spTree>
    <p:extLst>
      <p:ext uri="{BB962C8B-B14F-4D97-AF65-F5344CB8AC3E}">
        <p14:creationId xmlns:p14="http://schemas.microsoft.com/office/powerpoint/2010/main" val="18435700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Title slide</a:t>
            </a:r>
          </a:p>
        </p:txBody>
      </p:sp>
      <p:sp>
        <p:nvSpPr>
          <p:cNvPr id="4" name="Slide Number Placeholder 3"/>
          <p:cNvSpPr>
            <a:spLocks noGrp="1"/>
          </p:cNvSpPr>
          <p:nvPr>
            <p:ph type="sldNum" sz="quarter" idx="5"/>
          </p:nvPr>
        </p:nvSpPr>
        <p:spPr/>
        <p:txBody>
          <a:bodyPr/>
          <a:lstStyle/>
          <a:p>
            <a:fld id="{47E44EFE-404B-D849-BE65-BA999C857125}" type="slidenum">
              <a:rPr lang="en-GB" smtClean="0"/>
              <a:t>1</a:t>
            </a:fld>
            <a:endParaRPr lang="en-GB"/>
          </a:p>
        </p:txBody>
      </p:sp>
    </p:spTree>
    <p:extLst>
      <p:ext uri="{BB962C8B-B14F-4D97-AF65-F5344CB8AC3E}">
        <p14:creationId xmlns:p14="http://schemas.microsoft.com/office/powerpoint/2010/main" val="21803118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Ask your students to hold their monomer up again to check they are following. Using a student’s monomer, show how the monomers react to form a “dimer”. Ask for another volunteer’s “monomer” and ask “what will we form now?” If they are struggling, state “we started with a monomer (for one), formed a dimer (for two), what about with three?” Explain you have formed a “trimer”.</a:t>
            </a:r>
          </a:p>
          <a:p>
            <a:endParaRPr lang="en-US" dirty="0"/>
          </a:p>
        </p:txBody>
      </p:sp>
      <p:sp>
        <p:nvSpPr>
          <p:cNvPr id="4" name="Slide Number Placeholder 3"/>
          <p:cNvSpPr>
            <a:spLocks noGrp="1"/>
          </p:cNvSpPr>
          <p:nvPr>
            <p:ph type="sldNum" sz="quarter" idx="5"/>
          </p:nvPr>
        </p:nvSpPr>
        <p:spPr/>
        <p:txBody>
          <a:bodyPr/>
          <a:lstStyle/>
          <a:p>
            <a:fld id="{4328CACD-62CF-9049-927C-36729D2E2336}" type="slidenum">
              <a:rPr lang="en-US" smtClean="0"/>
              <a:t>11</a:t>
            </a:fld>
            <a:endParaRPr lang="en-US"/>
          </a:p>
        </p:txBody>
      </p:sp>
    </p:spTree>
    <p:extLst>
      <p:ext uri="{BB962C8B-B14F-4D97-AF65-F5344CB8AC3E}">
        <p14:creationId xmlns:p14="http://schemas.microsoft.com/office/powerpoint/2010/main" val="14942048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Ask your students to hold their monomer up again to check they are following. Using a student’s monomer, show how the monomers react to form a “dimer”. Ask for another volunteer’s “monomer” and ask “what will we form now?” If they are struggling, state “we started with a monomer (for one), formed a dimer (for two), what about with three?” Explain you have formed a “trimer”.</a:t>
            </a:r>
          </a:p>
          <a:p>
            <a:endParaRPr lang="en-GB" dirty="0"/>
          </a:p>
        </p:txBody>
      </p:sp>
      <p:sp>
        <p:nvSpPr>
          <p:cNvPr id="4" name="Slide Number Placeholder 3"/>
          <p:cNvSpPr>
            <a:spLocks noGrp="1"/>
          </p:cNvSpPr>
          <p:nvPr>
            <p:ph type="sldNum" sz="quarter" idx="10"/>
          </p:nvPr>
        </p:nvSpPr>
        <p:spPr/>
        <p:txBody>
          <a:bodyPr/>
          <a:lstStyle/>
          <a:p>
            <a:fld id="{4328CACD-62CF-9049-927C-36729D2E2336}" type="slidenum">
              <a:rPr lang="en-US" smtClean="0"/>
              <a:t>12</a:t>
            </a:fld>
            <a:endParaRPr lang="en-US"/>
          </a:p>
        </p:txBody>
      </p:sp>
    </p:spTree>
    <p:extLst>
      <p:ext uri="{BB962C8B-B14F-4D97-AF65-F5344CB8AC3E}">
        <p14:creationId xmlns:p14="http://schemas.microsoft.com/office/powerpoint/2010/main" val="31211783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Explain the etymology explicitly of </a:t>
            </a:r>
            <a:r>
              <a:rPr lang="en-US" dirty="0" smtClean="0"/>
              <a:t>mono, di</a:t>
            </a:r>
            <a:r>
              <a:rPr lang="en-US" baseline="0" dirty="0" smtClean="0"/>
              <a:t> </a:t>
            </a:r>
            <a:r>
              <a:rPr lang="en-US" dirty="0" smtClean="0"/>
              <a:t>and tri</a:t>
            </a:r>
            <a:r>
              <a:rPr lang="en-US" baseline="0" dirty="0" smtClean="0"/>
              <a:t> </a:t>
            </a:r>
            <a:r>
              <a:rPr lang="en-US" dirty="0" smtClean="0"/>
              <a:t>at </a:t>
            </a:r>
            <a:r>
              <a:rPr lang="en-US" dirty="0"/>
              <a:t>this point.</a:t>
            </a:r>
          </a:p>
        </p:txBody>
      </p:sp>
      <p:sp>
        <p:nvSpPr>
          <p:cNvPr id="4" name="Slide Number Placeholder 3"/>
          <p:cNvSpPr>
            <a:spLocks noGrp="1"/>
          </p:cNvSpPr>
          <p:nvPr>
            <p:ph type="sldNum" sz="quarter" idx="5"/>
          </p:nvPr>
        </p:nvSpPr>
        <p:spPr/>
        <p:txBody>
          <a:bodyPr/>
          <a:lstStyle/>
          <a:p>
            <a:fld id="{4328CACD-62CF-9049-927C-36729D2E2336}" type="slidenum">
              <a:rPr lang="en-US" smtClean="0"/>
              <a:t>13</a:t>
            </a:fld>
            <a:endParaRPr lang="en-US"/>
          </a:p>
        </p:txBody>
      </p:sp>
    </p:spTree>
    <p:extLst>
      <p:ext uri="{BB962C8B-B14F-4D97-AF65-F5344CB8AC3E}">
        <p14:creationId xmlns:p14="http://schemas.microsoft.com/office/powerpoint/2010/main" val="15754103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Explain that for a polymer to form, often millions of monomers react. Go around the room, demonstrating how the polymer is formed using as many monomers as possible. Ask students to hold the polymer up to show how long they are. </a:t>
            </a:r>
          </a:p>
          <a:p>
            <a:endParaRPr lang="en-US" dirty="0"/>
          </a:p>
        </p:txBody>
      </p:sp>
      <p:sp>
        <p:nvSpPr>
          <p:cNvPr id="4" name="Slide Number Placeholder 3"/>
          <p:cNvSpPr>
            <a:spLocks noGrp="1"/>
          </p:cNvSpPr>
          <p:nvPr>
            <p:ph type="sldNum" sz="quarter" idx="5"/>
          </p:nvPr>
        </p:nvSpPr>
        <p:spPr/>
        <p:txBody>
          <a:bodyPr/>
          <a:lstStyle/>
          <a:p>
            <a:fld id="{4328CACD-62CF-9049-927C-36729D2E2336}" type="slidenum">
              <a:rPr lang="en-US" smtClean="0"/>
              <a:t>14</a:t>
            </a:fld>
            <a:endParaRPr lang="en-US"/>
          </a:p>
        </p:txBody>
      </p:sp>
    </p:spTree>
    <p:extLst>
      <p:ext uri="{BB962C8B-B14F-4D97-AF65-F5344CB8AC3E}">
        <p14:creationId xmlns:p14="http://schemas.microsoft.com/office/powerpoint/2010/main" val="28967320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Class discussion. Can use </a:t>
            </a:r>
            <a:r>
              <a:rPr lang="en-GB" sz="1200" kern="1200" dirty="0" smtClean="0">
                <a:solidFill>
                  <a:schemeClr val="tx1"/>
                </a:solidFill>
                <a:effectLst/>
                <a:latin typeface="+mn-lt"/>
                <a:ea typeface="+mn-ea"/>
                <a:cs typeface="+mn-cs"/>
              </a:rPr>
              <a:t>think-pair-share </a:t>
            </a:r>
            <a:r>
              <a:rPr lang="en-GB" sz="1200" kern="1200" dirty="0">
                <a:solidFill>
                  <a:schemeClr val="tx1"/>
                </a:solidFill>
                <a:effectLst/>
                <a:latin typeface="+mn-lt"/>
                <a:ea typeface="+mn-ea"/>
                <a:cs typeface="+mn-cs"/>
              </a:rPr>
              <a:t>or rally robin also. Ask your students to compare this polymer to their monomers. “How is it similar? How is it different?” The key point is that the polymer is much larger than the individual monomers.</a:t>
            </a:r>
          </a:p>
          <a:p>
            <a:endParaRPr lang="en-US" dirty="0"/>
          </a:p>
        </p:txBody>
      </p:sp>
      <p:sp>
        <p:nvSpPr>
          <p:cNvPr id="4" name="Slide Number Placeholder 3"/>
          <p:cNvSpPr>
            <a:spLocks noGrp="1"/>
          </p:cNvSpPr>
          <p:nvPr>
            <p:ph type="sldNum" sz="quarter" idx="5"/>
          </p:nvPr>
        </p:nvSpPr>
        <p:spPr/>
        <p:txBody>
          <a:bodyPr/>
          <a:lstStyle/>
          <a:p>
            <a:fld id="{4328CACD-62CF-9049-927C-36729D2E2336}" type="slidenum">
              <a:rPr lang="en-US" smtClean="0"/>
              <a:t>15</a:t>
            </a:fld>
            <a:endParaRPr lang="en-US"/>
          </a:p>
        </p:txBody>
      </p:sp>
    </p:spTree>
    <p:extLst>
      <p:ext uri="{BB962C8B-B14F-4D97-AF65-F5344CB8AC3E}">
        <p14:creationId xmlns:p14="http://schemas.microsoft.com/office/powerpoint/2010/main" val="35141913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Ask, </a:t>
            </a:r>
            <a:r>
              <a:rPr lang="en-GB" sz="1200" kern="1200" dirty="0" smtClean="0">
                <a:solidFill>
                  <a:schemeClr val="tx1"/>
                </a:solidFill>
                <a:effectLst/>
                <a:latin typeface="+mn-lt"/>
                <a:ea typeface="+mn-ea"/>
                <a:cs typeface="+mn-cs"/>
              </a:rPr>
              <a:t>“Which </a:t>
            </a:r>
            <a:r>
              <a:rPr lang="en-GB" sz="1200" kern="1200" dirty="0">
                <a:solidFill>
                  <a:schemeClr val="tx1"/>
                </a:solidFill>
                <a:effectLst/>
                <a:latin typeface="+mn-lt"/>
                <a:ea typeface="+mn-ea"/>
                <a:cs typeface="+mn-cs"/>
              </a:rPr>
              <a:t>of these properties do you think this polymer will have?” The key point here is that the polymer will have a higher boiling and melting point and will be unreactive. At this point you can link the polymer to plastics and ask </a:t>
            </a:r>
            <a:r>
              <a:rPr lang="en-GB" sz="1200" kern="1200" dirty="0" smtClean="0">
                <a:solidFill>
                  <a:schemeClr val="tx1"/>
                </a:solidFill>
                <a:effectLst/>
                <a:latin typeface="+mn-lt"/>
                <a:ea typeface="+mn-ea"/>
                <a:cs typeface="+mn-cs"/>
              </a:rPr>
              <a:t>“Is </a:t>
            </a:r>
            <a:r>
              <a:rPr lang="en-GB" sz="1200" kern="1200" dirty="0">
                <a:solidFill>
                  <a:schemeClr val="tx1"/>
                </a:solidFill>
                <a:effectLst/>
                <a:latin typeface="+mn-lt"/>
                <a:ea typeface="+mn-ea"/>
                <a:cs typeface="+mn-cs"/>
              </a:rPr>
              <a:t>it useful for plastic bags to be unreactive? Why might it not be useful?” Here you can link the properties of plastics to problems with breaking down and degrading</a:t>
            </a:r>
            <a:r>
              <a:rPr lang="en-GB" sz="1200" kern="1200" dirty="0" smtClean="0">
                <a:solidFill>
                  <a:schemeClr val="tx1"/>
                </a:solidFill>
                <a:effectLst/>
                <a:latin typeface="+mn-lt"/>
                <a:ea typeface="+mn-ea"/>
                <a:cs typeface="+mn-cs"/>
              </a:rPr>
              <a:t>.</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4328CACD-62CF-9049-927C-36729D2E2336}" type="slidenum">
              <a:rPr lang="en-US" smtClean="0"/>
              <a:t>16</a:t>
            </a:fld>
            <a:endParaRPr lang="en-US"/>
          </a:p>
        </p:txBody>
      </p:sp>
    </p:spTree>
    <p:extLst>
      <p:ext uri="{BB962C8B-B14F-4D97-AF65-F5344CB8AC3E}">
        <p14:creationId xmlns:p14="http://schemas.microsoft.com/office/powerpoint/2010/main" val="304440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image is taken from “Mixtures and solutions” by David Paterson – see </a:t>
            </a:r>
            <a:r>
              <a:rPr lang="en-GB" sz="1200" kern="1200" dirty="0" err="1">
                <a:solidFill>
                  <a:schemeClr val="tx1"/>
                </a:solidFill>
                <a:effectLst/>
                <a:latin typeface="+mn-lt"/>
                <a:ea typeface="+mn-ea"/>
                <a:cs typeface="+mn-cs"/>
              </a:rPr>
              <a:t>rsc.li</a:t>
            </a:r>
            <a:r>
              <a:rPr lang="en-GB" sz="1200" kern="1200" dirty="0">
                <a:solidFill>
                  <a:schemeClr val="tx1"/>
                </a:solidFill>
                <a:effectLst/>
                <a:latin typeface="+mn-lt"/>
                <a:ea typeface="+mn-ea"/>
                <a:cs typeface="+mn-cs"/>
              </a:rPr>
              <a:t>/2FxsuyJ </a:t>
            </a:r>
            <a:endParaRPr lang="en-GB" dirty="0"/>
          </a:p>
        </p:txBody>
      </p:sp>
      <p:sp>
        <p:nvSpPr>
          <p:cNvPr id="4" name="Slide Number Placeholder 3"/>
          <p:cNvSpPr>
            <a:spLocks noGrp="1"/>
          </p:cNvSpPr>
          <p:nvPr>
            <p:ph type="sldNum" sz="quarter" idx="5"/>
          </p:nvPr>
        </p:nvSpPr>
        <p:spPr/>
        <p:txBody>
          <a:bodyPr/>
          <a:lstStyle/>
          <a:p>
            <a:fld id="{4328CACD-62CF-9049-927C-36729D2E2336}" type="slidenum">
              <a:rPr lang="en-US" smtClean="0"/>
              <a:t>3</a:t>
            </a:fld>
            <a:endParaRPr lang="en-US"/>
          </a:p>
        </p:txBody>
      </p:sp>
    </p:spTree>
    <p:extLst>
      <p:ext uri="{BB962C8B-B14F-4D97-AF65-F5344CB8AC3E}">
        <p14:creationId xmlns:p14="http://schemas.microsoft.com/office/powerpoint/2010/main" val="21945937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328CACD-62CF-9049-927C-36729D2E2336}" type="slidenum">
              <a:rPr lang="en-US" smtClean="0"/>
              <a:t>4</a:t>
            </a:fld>
            <a:endParaRPr lang="en-US"/>
          </a:p>
        </p:txBody>
      </p:sp>
    </p:spTree>
    <p:extLst>
      <p:ext uri="{BB962C8B-B14F-4D97-AF65-F5344CB8AC3E}">
        <p14:creationId xmlns:p14="http://schemas.microsoft.com/office/powerpoint/2010/main" val="709091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These images are taken from “Mixtures and solutions” by David Paterson – see </a:t>
            </a:r>
            <a:r>
              <a:rPr lang="en-GB" sz="1200" kern="1200" dirty="0" err="1">
                <a:solidFill>
                  <a:schemeClr val="tx1"/>
                </a:solidFill>
                <a:effectLst/>
                <a:latin typeface="+mn-lt"/>
                <a:ea typeface="+mn-ea"/>
                <a:cs typeface="+mn-cs"/>
              </a:rPr>
              <a:t>rsc.li</a:t>
            </a:r>
            <a:r>
              <a:rPr lang="en-GB" sz="1200" kern="1200" dirty="0">
                <a:solidFill>
                  <a:schemeClr val="tx1"/>
                </a:solidFill>
                <a:effectLst/>
                <a:latin typeface="+mn-lt"/>
                <a:ea typeface="+mn-ea"/>
                <a:cs typeface="+mn-cs"/>
              </a:rPr>
              <a:t>/2FxsuyJ </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fld id="{4328CACD-62CF-9049-927C-36729D2E2336}" type="slidenum">
              <a:rPr lang="en-US" smtClean="0"/>
              <a:t>5</a:t>
            </a:fld>
            <a:endParaRPr lang="en-US"/>
          </a:p>
        </p:txBody>
      </p:sp>
    </p:spTree>
    <p:extLst>
      <p:ext uri="{BB962C8B-B14F-4D97-AF65-F5344CB8AC3E}">
        <p14:creationId xmlns:p14="http://schemas.microsoft.com/office/powerpoint/2010/main" val="3036037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Each student should create a molecule of ethene using a moly mod kit. This will be easier if each student receives a pre-made bag containing 2 carbon atoms, 2 double bonds, 4 single bonds and 4 hydrogen atoms. It is good practice to model how to make the ethene to the class and let the students create it at the same time as you. Due to the key stage, it is best to refer to this as a “monomer”. </a:t>
            </a:r>
          </a:p>
          <a:p>
            <a:endParaRPr lang="en-US" dirty="0"/>
          </a:p>
        </p:txBody>
      </p:sp>
      <p:sp>
        <p:nvSpPr>
          <p:cNvPr id="4" name="Slide Number Placeholder 3"/>
          <p:cNvSpPr>
            <a:spLocks noGrp="1"/>
          </p:cNvSpPr>
          <p:nvPr>
            <p:ph type="sldNum" sz="quarter" idx="5"/>
          </p:nvPr>
        </p:nvSpPr>
        <p:spPr/>
        <p:txBody>
          <a:bodyPr/>
          <a:lstStyle/>
          <a:p>
            <a:fld id="{4328CACD-62CF-9049-927C-36729D2E2336}" type="slidenum">
              <a:rPr lang="en-US" smtClean="0"/>
              <a:t>6</a:t>
            </a:fld>
            <a:endParaRPr lang="en-US"/>
          </a:p>
        </p:txBody>
      </p:sp>
    </p:spTree>
    <p:extLst>
      <p:ext uri="{BB962C8B-B14F-4D97-AF65-F5344CB8AC3E}">
        <p14:creationId xmlns:p14="http://schemas.microsoft.com/office/powerpoint/2010/main" val="10577986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Class discussion. Important to explain that ”mono” means ”single”. Key ideas being that monomers are small molecules and will have low boiling/melting points. </a:t>
            </a:r>
          </a:p>
        </p:txBody>
      </p:sp>
      <p:sp>
        <p:nvSpPr>
          <p:cNvPr id="4" name="Slide Number Placeholder 3"/>
          <p:cNvSpPr>
            <a:spLocks noGrp="1"/>
          </p:cNvSpPr>
          <p:nvPr>
            <p:ph type="sldNum" sz="quarter" idx="5"/>
          </p:nvPr>
        </p:nvSpPr>
        <p:spPr/>
        <p:txBody>
          <a:bodyPr/>
          <a:lstStyle/>
          <a:p>
            <a:fld id="{4328CACD-62CF-9049-927C-36729D2E2336}" type="slidenum">
              <a:rPr lang="en-US" smtClean="0"/>
              <a:t>7</a:t>
            </a:fld>
            <a:endParaRPr lang="en-US"/>
          </a:p>
        </p:txBody>
      </p:sp>
    </p:spTree>
    <p:extLst>
      <p:ext uri="{BB962C8B-B14F-4D97-AF65-F5344CB8AC3E}">
        <p14:creationId xmlns:p14="http://schemas.microsoft.com/office/powerpoint/2010/main" val="34336634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Use this to help if students are struggling. </a:t>
            </a:r>
          </a:p>
        </p:txBody>
      </p:sp>
      <p:sp>
        <p:nvSpPr>
          <p:cNvPr id="4" name="Slide Number Placeholder 3"/>
          <p:cNvSpPr>
            <a:spLocks noGrp="1"/>
          </p:cNvSpPr>
          <p:nvPr>
            <p:ph type="sldNum" sz="quarter" idx="5"/>
          </p:nvPr>
        </p:nvSpPr>
        <p:spPr/>
        <p:txBody>
          <a:bodyPr/>
          <a:lstStyle/>
          <a:p>
            <a:fld id="{4328CACD-62CF-9049-927C-36729D2E2336}" type="slidenum">
              <a:rPr lang="en-US" smtClean="0"/>
              <a:t>8</a:t>
            </a:fld>
            <a:endParaRPr lang="en-US"/>
          </a:p>
        </p:txBody>
      </p:sp>
    </p:spTree>
    <p:extLst>
      <p:ext uri="{BB962C8B-B14F-4D97-AF65-F5344CB8AC3E}">
        <p14:creationId xmlns:p14="http://schemas.microsoft.com/office/powerpoint/2010/main" val="42751161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Explain that as a class you are going to be demonstrating what happens during a polymerisation reaction. This is when many monomers react to form a polymer (reiterate that “mono” means single, “poly” means many).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Using your “monomer” as well as another, show how they cannot react by themselves. We must “break a bond”. In industry, metallocene catalysis is used, but at this key stage it is better to stay away from this. At this point, model breaking one of the carbon-carbon double bonds. </a:t>
            </a:r>
          </a:p>
          <a:p>
            <a:endParaRPr lang="en-US" dirty="0"/>
          </a:p>
        </p:txBody>
      </p:sp>
      <p:sp>
        <p:nvSpPr>
          <p:cNvPr id="4" name="Slide Number Placeholder 3"/>
          <p:cNvSpPr>
            <a:spLocks noGrp="1"/>
          </p:cNvSpPr>
          <p:nvPr>
            <p:ph type="sldNum" sz="quarter" idx="5"/>
          </p:nvPr>
        </p:nvSpPr>
        <p:spPr/>
        <p:txBody>
          <a:bodyPr/>
          <a:lstStyle/>
          <a:p>
            <a:fld id="{4328CACD-62CF-9049-927C-36729D2E2336}" type="slidenum">
              <a:rPr lang="en-US" smtClean="0"/>
              <a:t>9</a:t>
            </a:fld>
            <a:endParaRPr lang="en-US"/>
          </a:p>
        </p:txBody>
      </p:sp>
    </p:spTree>
    <p:extLst>
      <p:ext uri="{BB962C8B-B14F-4D97-AF65-F5344CB8AC3E}">
        <p14:creationId xmlns:p14="http://schemas.microsoft.com/office/powerpoint/2010/main" val="38075934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Ask your students to hold their monomer up again to check they are following. Using a student’s monomer, show how the monomers react to form a “dimer”. Ask for another volunteer’s “monomer” and ask “what will we form now?” If they are struggling, state “we started with a monomer (for one), formed a dimer (for two), what about with three?” Explain you have formed a “trimer”.</a:t>
            </a:r>
          </a:p>
          <a:p>
            <a:endParaRPr lang="en-US" dirty="0"/>
          </a:p>
        </p:txBody>
      </p:sp>
      <p:sp>
        <p:nvSpPr>
          <p:cNvPr id="4" name="Slide Number Placeholder 3"/>
          <p:cNvSpPr>
            <a:spLocks noGrp="1"/>
          </p:cNvSpPr>
          <p:nvPr>
            <p:ph type="sldNum" sz="quarter" idx="5"/>
          </p:nvPr>
        </p:nvSpPr>
        <p:spPr/>
        <p:txBody>
          <a:bodyPr/>
          <a:lstStyle/>
          <a:p>
            <a:fld id="{4328CACD-62CF-9049-927C-36729D2E2336}" type="slidenum">
              <a:rPr lang="en-US" smtClean="0"/>
              <a:t>10</a:t>
            </a:fld>
            <a:endParaRPr lang="en-US"/>
          </a:p>
        </p:txBody>
      </p:sp>
    </p:spTree>
    <p:extLst>
      <p:ext uri="{BB962C8B-B14F-4D97-AF65-F5344CB8AC3E}">
        <p14:creationId xmlns:p14="http://schemas.microsoft.com/office/powerpoint/2010/main" val="38112661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3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79EE95E-F8E2-094D-B99A-E1C9960AC8D9}" type="slidenum">
              <a:rPr lang="en-US" smtClean="0"/>
              <a:pPr/>
              <a:t>‹#›</a:t>
            </a:fld>
            <a:endParaRPr lang="en-US" dirty="0"/>
          </a:p>
        </p:txBody>
      </p:sp>
      <p:sp>
        <p:nvSpPr>
          <p:cNvPr id="2" name="Title 1">
            <a:extLst>
              <a:ext uri="{FF2B5EF4-FFF2-40B4-BE49-F238E27FC236}">
                <a16:creationId xmlns:a16="http://schemas.microsoft.com/office/drawing/2014/main" id="{56F06E72-FD10-384B-917A-421C42C98846}"/>
              </a:ext>
            </a:extLst>
          </p:cNvPr>
          <p:cNvSpPr>
            <a:spLocks noGrp="1"/>
          </p:cNvSpPr>
          <p:nvPr>
            <p:ph type="title"/>
          </p:nvPr>
        </p:nvSpPr>
        <p:spPr/>
        <p:txBody>
          <a:bodyPr/>
          <a:lstStyle/>
          <a:p>
            <a:r>
              <a:rPr lang="en-US" smtClean="0"/>
              <a:t>Click to edit Master title style</a:t>
            </a:r>
            <a:endParaRPr lang="en-GB"/>
          </a:p>
        </p:txBody>
      </p:sp>
      <p:sp>
        <p:nvSpPr>
          <p:cNvPr id="6" name="Content Placeholder 5">
            <a:extLst>
              <a:ext uri="{FF2B5EF4-FFF2-40B4-BE49-F238E27FC236}">
                <a16:creationId xmlns:a16="http://schemas.microsoft.com/office/drawing/2014/main" id="{4D49FB06-ED83-EA45-AEBD-3751AE6255D1}"/>
              </a:ext>
            </a:extLst>
          </p:cNvPr>
          <p:cNvSpPr>
            <a:spLocks noGrp="1"/>
          </p:cNvSpPr>
          <p:nvPr>
            <p:ph sz="quarter" idx="13"/>
          </p:nvPr>
        </p:nvSpPr>
        <p:spPr>
          <a:xfrm>
            <a:off x="628650" y="1825625"/>
            <a:ext cx="7886700" cy="3408363"/>
          </a:xfrm>
        </p:spPr>
        <p:txBody>
          <a:bodyPr/>
          <a:lstStyle>
            <a:lvl1pPr marL="0" indent="0">
              <a:buNone/>
              <a:defRPr/>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12306054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7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79EE95E-F8E2-094D-B99A-E1C9960AC8D9}" type="slidenum">
              <a:rPr lang="en-US" smtClean="0"/>
              <a:pPr/>
              <a:t>‹#›</a:t>
            </a:fld>
            <a:endParaRPr lang="en-US" dirty="0"/>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smtClean="0"/>
              <a:t>Click to edit Master title style</a:t>
            </a:r>
            <a:endParaRPr lang="en-GB"/>
          </a:p>
        </p:txBody>
      </p:sp>
      <p:sp>
        <p:nvSpPr>
          <p:cNvPr id="10" name="Content Placeholder 2">
            <a:extLst>
              <a:ext uri="{FF2B5EF4-FFF2-40B4-BE49-F238E27FC236}">
                <a16:creationId xmlns:a16="http://schemas.microsoft.com/office/drawing/2014/main" id="{2C8ADCB8-941A-2E48-A25E-6D520F812004}"/>
              </a:ext>
            </a:extLst>
          </p:cNvPr>
          <p:cNvSpPr>
            <a:spLocks noGrp="1"/>
          </p:cNvSpPr>
          <p:nvPr>
            <p:ph idx="13"/>
          </p:nvPr>
        </p:nvSpPr>
        <p:spPr>
          <a:xfrm>
            <a:off x="4776580" y="1815548"/>
            <a:ext cx="3744568" cy="3645848"/>
          </a:xfrm>
        </p:spPr>
        <p:txBody>
          <a:bodyPr/>
          <a:lstStyle>
            <a:lvl1pPr marL="0" indent="0">
              <a:buNone/>
              <a:defRPr/>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6940475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9_Two Content_text and pictur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79EE95E-F8E2-094D-B99A-E1C9960AC8D9}" type="slidenum">
              <a:rPr lang="en-US" smtClean="0"/>
              <a:pPr/>
              <a:t>‹#›</a:t>
            </a:fld>
            <a:endParaRPr lang="en-US" dirty="0"/>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smtClean="0"/>
              <a:t>Click to edit Master title style</a:t>
            </a:r>
            <a:endParaRPr lang="en-GB"/>
          </a:p>
        </p:txBody>
      </p:sp>
      <p:sp>
        <p:nvSpPr>
          <p:cNvPr id="3" name="Picture Placeholder 2">
            <a:extLst>
              <a:ext uri="{FF2B5EF4-FFF2-40B4-BE49-F238E27FC236}">
                <a16:creationId xmlns:a16="http://schemas.microsoft.com/office/drawing/2014/main" id="{92C4AF84-80AB-C24E-A255-17AE1204EC6D}"/>
              </a:ext>
            </a:extLst>
          </p:cNvPr>
          <p:cNvSpPr>
            <a:spLocks noGrp="1"/>
          </p:cNvSpPr>
          <p:nvPr>
            <p:ph type="pic" sz="quarter" idx="13"/>
          </p:nvPr>
        </p:nvSpPr>
        <p:spPr>
          <a:xfrm>
            <a:off x="4572000" y="1816100"/>
            <a:ext cx="3943350" cy="3644900"/>
          </a:xfrm>
        </p:spPr>
        <p:txBody>
          <a:bodyPr/>
          <a:lstStyle/>
          <a:p>
            <a:r>
              <a:rPr lang="en-US" smtClean="0"/>
              <a:t>Click icon to add picture</a:t>
            </a:r>
            <a:endParaRPr lang="en-GB"/>
          </a:p>
        </p:txBody>
      </p:sp>
    </p:spTree>
    <p:extLst>
      <p:ext uri="{BB962C8B-B14F-4D97-AF65-F5344CB8AC3E}">
        <p14:creationId xmlns:p14="http://schemas.microsoft.com/office/powerpoint/2010/main" val="39609965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0_Two Content Text and tabl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79EE95E-F8E2-094D-B99A-E1C9960AC8D9}" type="slidenum">
              <a:rPr lang="en-US" smtClean="0"/>
              <a:pPr/>
              <a:t>‹#›</a:t>
            </a:fld>
            <a:endParaRPr lang="en-US" dirty="0"/>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smtClean="0"/>
              <a:t>Click to edit Master title style</a:t>
            </a:r>
            <a:endParaRPr lang="en-GB"/>
          </a:p>
        </p:txBody>
      </p:sp>
      <p:sp>
        <p:nvSpPr>
          <p:cNvPr id="4" name="Table Placeholder 3">
            <a:extLst>
              <a:ext uri="{FF2B5EF4-FFF2-40B4-BE49-F238E27FC236}">
                <a16:creationId xmlns:a16="http://schemas.microsoft.com/office/drawing/2014/main" id="{2D47F291-18EF-E34E-8DD6-E5E40C8FD305}"/>
              </a:ext>
            </a:extLst>
          </p:cNvPr>
          <p:cNvSpPr>
            <a:spLocks noGrp="1"/>
          </p:cNvSpPr>
          <p:nvPr>
            <p:ph type="tbl" sz="quarter" idx="13"/>
          </p:nvPr>
        </p:nvSpPr>
        <p:spPr>
          <a:xfrm>
            <a:off x="4572000" y="1816100"/>
            <a:ext cx="3943350" cy="3644900"/>
          </a:xfrm>
        </p:spPr>
        <p:txBody>
          <a:bodyPr/>
          <a:lstStyle/>
          <a:p>
            <a:r>
              <a:rPr lang="en-US" smtClean="0"/>
              <a:t>Click icon to add table</a:t>
            </a:r>
            <a:endParaRPr lang="en-GB"/>
          </a:p>
        </p:txBody>
      </p:sp>
    </p:spTree>
    <p:extLst>
      <p:ext uri="{BB962C8B-B14F-4D97-AF65-F5344CB8AC3E}">
        <p14:creationId xmlns:p14="http://schemas.microsoft.com/office/powerpoint/2010/main" val="15896434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5_Body Slide">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842963" y="1844824"/>
            <a:ext cx="6969397" cy="4175125"/>
          </a:xfrm>
        </p:spPr>
        <p:txBody>
          <a:bodyPr/>
          <a:lstStyle>
            <a:lvl1pPr>
              <a:defRPr baseline="0"/>
            </a:lvl1pPr>
          </a:lstStyle>
          <a:p>
            <a:pPr lvl="0"/>
            <a:r>
              <a:rPr lang="en-US" dirty="0"/>
              <a:t>Insert bullet point here</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4"/>
          <p:cNvSpPr>
            <a:spLocks noGrp="1"/>
          </p:cNvSpPr>
          <p:nvPr>
            <p:ph type="body" sz="quarter" idx="11" hasCustomPrompt="1"/>
          </p:nvPr>
        </p:nvSpPr>
        <p:spPr>
          <a:xfrm>
            <a:off x="826964" y="729010"/>
            <a:ext cx="6985396" cy="1079500"/>
          </a:xfrm>
        </p:spPr>
        <p:txBody>
          <a:bodyPr/>
          <a:lstStyle>
            <a:lvl1pPr marL="0" indent="0" algn="l">
              <a:buNone/>
              <a:defRPr sz="4200"/>
            </a:lvl1pPr>
          </a:lstStyle>
          <a:p>
            <a:pPr lvl="0"/>
            <a:r>
              <a:rPr lang="en-US" dirty="0"/>
              <a:t>Heading goes here</a:t>
            </a:r>
            <a:endParaRPr lang="en-GB" dirty="0"/>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a:t>1</a:t>
            </a:r>
            <a:endParaRPr lang="en-GB" dirty="0"/>
          </a:p>
        </p:txBody>
      </p:sp>
    </p:spTree>
    <p:extLst>
      <p:ext uri="{BB962C8B-B14F-4D97-AF65-F5344CB8AC3E}">
        <p14:creationId xmlns:p14="http://schemas.microsoft.com/office/powerpoint/2010/main" val="402897119"/>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userDrawn="1">
  <p:cSld name="2_Title Slid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0" name="Freeform 19">
            <a:extLst>
              <a:ext uri="{FF2B5EF4-FFF2-40B4-BE49-F238E27FC236}">
                <a16:creationId xmlns:a16="http://schemas.microsoft.com/office/drawing/2014/main" id="{44E5F2E7-9553-9844-A022-5C50BEC50CCE}"/>
              </a:ext>
            </a:extLst>
          </p:cNvPr>
          <p:cNvSpPr/>
          <p:nvPr userDrawn="1"/>
        </p:nvSpPr>
        <p:spPr>
          <a:xfrm>
            <a:off x="0" y="0"/>
            <a:ext cx="5502876" cy="6858000"/>
          </a:xfrm>
          <a:custGeom>
            <a:avLst/>
            <a:gdLst>
              <a:gd name="connsiteX0" fmla="*/ 0 w 5502876"/>
              <a:gd name="connsiteY0" fmla="*/ 0 h 6858000"/>
              <a:gd name="connsiteX1" fmla="*/ 2878429 w 5502876"/>
              <a:gd name="connsiteY1" fmla="*/ 0 h 6858000"/>
              <a:gd name="connsiteX2" fmla="*/ 3075767 w 5502876"/>
              <a:gd name="connsiteY2" fmla="*/ 126314 h 6858000"/>
              <a:gd name="connsiteX3" fmla="*/ 5502876 w 5502876"/>
              <a:gd name="connsiteY3" fmla="*/ 4684167 h 6858000"/>
              <a:gd name="connsiteX4" fmla="*/ 5069930 w 5502876"/>
              <a:gd name="connsiteY4" fmla="*/ 6824305 h 6858000"/>
              <a:gd name="connsiteX5" fmla="*/ 5054661 w 5502876"/>
              <a:gd name="connsiteY5" fmla="*/ 6858000 h 6858000"/>
              <a:gd name="connsiteX6" fmla="*/ 0 w 550287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02876" h="6858000">
                <a:moveTo>
                  <a:pt x="0" y="0"/>
                </a:moveTo>
                <a:lnTo>
                  <a:pt x="2878429" y="0"/>
                </a:lnTo>
                <a:lnTo>
                  <a:pt x="3075767" y="126314"/>
                </a:lnTo>
                <a:cubicBezTo>
                  <a:pt x="4538948" y="1113250"/>
                  <a:pt x="5502876" y="2785217"/>
                  <a:pt x="5502876" y="4684167"/>
                </a:cubicBezTo>
                <a:cubicBezTo>
                  <a:pt x="5502876" y="5443747"/>
                  <a:pt x="5348648" y="6166876"/>
                  <a:pt x="5069930" y="6824305"/>
                </a:cubicBezTo>
                <a:lnTo>
                  <a:pt x="5054661" y="6858000"/>
                </a:lnTo>
                <a:lnTo>
                  <a:pt x="0" y="6858000"/>
                </a:lnTo>
                <a:close/>
              </a:path>
            </a:pathLst>
          </a:custGeom>
          <a:solidFill>
            <a:schemeClr val="bg1">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37">
            <a:extLst>
              <a:ext uri="{FF2B5EF4-FFF2-40B4-BE49-F238E27FC236}">
                <a16:creationId xmlns:a16="http://schemas.microsoft.com/office/drawing/2014/main" id="{93C3C4B3-B776-E84D-82E2-C91175068278}"/>
              </a:ext>
            </a:extLst>
          </p:cNvPr>
          <p:cNvSpPr>
            <a:spLocks noChangeArrowheads="1"/>
          </p:cNvSpPr>
          <p:nvPr userDrawn="1"/>
        </p:nvSpPr>
        <p:spPr bwMode="auto">
          <a:xfrm>
            <a:off x="0" y="-1615395"/>
            <a:ext cx="6299561" cy="6299562"/>
          </a:xfrm>
          <a:custGeom>
            <a:avLst/>
            <a:gdLst>
              <a:gd name="T0" fmla="*/ 0 w 2937"/>
              <a:gd name="T1" fmla="*/ 0 h 2938"/>
              <a:gd name="T2" fmla="*/ 0 w 2937"/>
              <a:gd name="T3" fmla="*/ 0 h 2938"/>
              <a:gd name="T4" fmla="*/ 0 w 2937"/>
              <a:gd name="T5" fmla="*/ 762 h 2938"/>
              <a:gd name="T6" fmla="*/ 2174 w 2937"/>
              <a:gd name="T7" fmla="*/ 2937 h 2938"/>
              <a:gd name="T8" fmla="*/ 2936 w 2937"/>
              <a:gd name="T9" fmla="*/ 2937 h 2938"/>
              <a:gd name="T10" fmla="*/ 2071 w 2937"/>
              <a:gd name="T11" fmla="*/ 861 h 2938"/>
              <a:gd name="T12" fmla="*/ 0 w 2937"/>
              <a:gd name="T13" fmla="*/ 0 h 2938"/>
            </a:gdLst>
            <a:ahLst/>
            <a:cxnLst>
              <a:cxn ang="0">
                <a:pos x="T0" y="T1"/>
              </a:cxn>
              <a:cxn ang="0">
                <a:pos x="T2" y="T3"/>
              </a:cxn>
              <a:cxn ang="0">
                <a:pos x="T4" y="T5"/>
              </a:cxn>
              <a:cxn ang="0">
                <a:pos x="T6" y="T7"/>
              </a:cxn>
              <a:cxn ang="0">
                <a:pos x="T8" y="T9"/>
              </a:cxn>
              <a:cxn ang="0">
                <a:pos x="T10" y="T11"/>
              </a:cxn>
              <a:cxn ang="0">
                <a:pos x="T12" y="T13"/>
              </a:cxn>
            </a:cxnLst>
            <a:rect l="0" t="0" r="r" b="b"/>
            <a:pathLst>
              <a:path w="2937" h="2938">
                <a:moveTo>
                  <a:pt x="0" y="0"/>
                </a:moveTo>
                <a:lnTo>
                  <a:pt x="0" y="0"/>
                </a:lnTo>
                <a:cubicBezTo>
                  <a:pt x="0" y="762"/>
                  <a:pt x="0" y="762"/>
                  <a:pt x="0" y="762"/>
                </a:cubicBezTo>
                <a:cubicBezTo>
                  <a:pt x="1196" y="762"/>
                  <a:pt x="2170" y="1740"/>
                  <a:pt x="2174" y="2937"/>
                </a:cubicBezTo>
                <a:cubicBezTo>
                  <a:pt x="2936" y="2937"/>
                  <a:pt x="2936" y="2937"/>
                  <a:pt x="2936" y="2937"/>
                </a:cubicBezTo>
                <a:cubicBezTo>
                  <a:pt x="2932" y="2127"/>
                  <a:pt x="2605" y="1395"/>
                  <a:pt x="2071" y="861"/>
                </a:cubicBezTo>
                <a:cubicBezTo>
                  <a:pt x="1541" y="331"/>
                  <a:pt x="809" y="0"/>
                  <a:pt x="0" y="0"/>
                </a:cubicBezTo>
              </a:path>
            </a:pathLst>
          </a:custGeom>
          <a:solidFill>
            <a:schemeClr val="accent5">
              <a:alpha val="70000"/>
            </a:schemeClr>
          </a:solidFill>
          <a:ln>
            <a:noFill/>
          </a:ln>
          <a:effectLst/>
        </p:spPr>
        <p:txBody>
          <a:bodyPr wrap="none" anchor="ctr"/>
          <a:lstStyle/>
          <a:p>
            <a:endParaRPr lang="en-US"/>
          </a:p>
        </p:txBody>
      </p:sp>
      <p:sp>
        <p:nvSpPr>
          <p:cNvPr id="16" name="Freeform 39">
            <a:extLst>
              <a:ext uri="{FF2B5EF4-FFF2-40B4-BE49-F238E27FC236}">
                <a16:creationId xmlns:a16="http://schemas.microsoft.com/office/drawing/2014/main" id="{E297564A-12A2-BA41-8894-F130669DE6FB}"/>
              </a:ext>
            </a:extLst>
          </p:cNvPr>
          <p:cNvSpPr>
            <a:spLocks noChangeArrowheads="1"/>
          </p:cNvSpPr>
          <p:nvPr userDrawn="1"/>
        </p:nvSpPr>
        <p:spPr bwMode="auto">
          <a:xfrm>
            <a:off x="3480839" y="417002"/>
            <a:ext cx="3130860" cy="8541295"/>
          </a:xfrm>
          <a:custGeom>
            <a:avLst/>
            <a:gdLst>
              <a:gd name="T0" fmla="*/ 361 w 1461"/>
              <a:gd name="T1" fmla="*/ 0 h 3980"/>
              <a:gd name="T2" fmla="*/ 361 w 1461"/>
              <a:gd name="T3" fmla="*/ 0 h 3980"/>
              <a:gd name="T4" fmla="*/ 0 w 1461"/>
              <a:gd name="T5" fmla="*/ 361 h 3980"/>
              <a:gd name="T6" fmla="*/ 0 w 1461"/>
              <a:gd name="T7" fmla="*/ 3617 h 3980"/>
              <a:gd name="T8" fmla="*/ 361 w 1461"/>
              <a:gd name="T9" fmla="*/ 3979 h 3980"/>
              <a:gd name="T10" fmla="*/ 361 w 1461"/>
              <a:gd name="T11" fmla="*/ 0 h 3980"/>
            </a:gdLst>
            <a:ahLst/>
            <a:cxnLst>
              <a:cxn ang="0">
                <a:pos x="T0" y="T1"/>
              </a:cxn>
              <a:cxn ang="0">
                <a:pos x="T2" y="T3"/>
              </a:cxn>
              <a:cxn ang="0">
                <a:pos x="T4" y="T5"/>
              </a:cxn>
              <a:cxn ang="0">
                <a:pos x="T6" y="T7"/>
              </a:cxn>
              <a:cxn ang="0">
                <a:pos x="T8" y="T9"/>
              </a:cxn>
              <a:cxn ang="0">
                <a:pos x="T10" y="T11"/>
              </a:cxn>
            </a:cxnLst>
            <a:rect l="0" t="0" r="r" b="b"/>
            <a:pathLst>
              <a:path w="1461" h="3980">
                <a:moveTo>
                  <a:pt x="361" y="0"/>
                </a:moveTo>
                <a:lnTo>
                  <a:pt x="361" y="0"/>
                </a:lnTo>
                <a:cubicBezTo>
                  <a:pt x="0" y="361"/>
                  <a:pt x="0" y="361"/>
                  <a:pt x="0" y="361"/>
                </a:cubicBezTo>
                <a:cubicBezTo>
                  <a:pt x="900" y="1257"/>
                  <a:pt x="900" y="2717"/>
                  <a:pt x="0" y="3617"/>
                </a:cubicBezTo>
                <a:cubicBezTo>
                  <a:pt x="361" y="3979"/>
                  <a:pt x="361" y="3979"/>
                  <a:pt x="361" y="3979"/>
                </a:cubicBezTo>
                <a:cubicBezTo>
                  <a:pt x="1460" y="2881"/>
                  <a:pt x="1460" y="1093"/>
                  <a:pt x="361" y="0"/>
                </a:cubicBezTo>
              </a:path>
            </a:pathLst>
          </a:custGeom>
          <a:solidFill>
            <a:schemeClr val="accent5"/>
          </a:solidFill>
          <a:ln>
            <a:noFill/>
          </a:ln>
          <a:effectLst/>
        </p:spPr>
        <p:txBody>
          <a:bodyPr wrap="none" anchor="ctr"/>
          <a:lstStyle/>
          <a:p>
            <a:endParaRPr lang="en-US"/>
          </a:p>
        </p:txBody>
      </p:sp>
      <p:sp>
        <p:nvSpPr>
          <p:cNvPr id="17" name="Slide Number Placeholder 5">
            <a:extLst>
              <a:ext uri="{FF2B5EF4-FFF2-40B4-BE49-F238E27FC236}">
                <a16:creationId xmlns:a16="http://schemas.microsoft.com/office/drawing/2014/main" id="{04621391-E3C4-B045-86E6-595666839345}"/>
              </a:ext>
            </a:extLst>
          </p:cNvPr>
          <p:cNvSpPr>
            <a:spLocks noGrp="1"/>
          </p:cNvSpPr>
          <p:nvPr>
            <p:ph type="sldNum" sz="quarter" idx="12"/>
          </p:nvPr>
        </p:nvSpPr>
        <p:spPr>
          <a:xfrm>
            <a:off x="7738281" y="6300000"/>
            <a:ext cx="1105060" cy="365125"/>
          </a:xfrm>
        </p:spPr>
        <p:txBody>
          <a:bodyPr/>
          <a:lstStyle>
            <a:lvl1pPr algn="r">
              <a:defRPr>
                <a:solidFill>
                  <a:schemeClr val="bg1"/>
                </a:solidFill>
              </a:defRPr>
            </a:lvl1pPr>
          </a:lstStyle>
          <a:p>
            <a:fld id="{D993BE9A-2295-974E-B063-F12D5C0A2200}" type="slidenum">
              <a:rPr lang="en-GB" smtClean="0"/>
              <a:pPr/>
              <a:t>‹#›</a:t>
            </a:fld>
            <a:endParaRPr lang="en-GB" dirty="0"/>
          </a:p>
        </p:txBody>
      </p:sp>
      <p:pic>
        <p:nvPicPr>
          <p:cNvPr id="21" name="Picture 20">
            <a:extLst>
              <a:ext uri="{FF2B5EF4-FFF2-40B4-BE49-F238E27FC236}">
                <a16:creationId xmlns:a16="http://schemas.microsoft.com/office/drawing/2014/main" id="{FC6F8479-3E29-BF4C-ACB0-386394253AF1}"/>
              </a:ext>
            </a:extLst>
          </p:cNvPr>
          <p:cNvPicPr>
            <a:picLocks noChangeAspect="1"/>
          </p:cNvPicPr>
          <p:nvPr userDrawn="1"/>
        </p:nvPicPr>
        <p:blipFill>
          <a:blip r:embed="rId3"/>
          <a:stretch>
            <a:fillRect/>
          </a:stretch>
        </p:blipFill>
        <p:spPr>
          <a:xfrm>
            <a:off x="6237027" y="-33433"/>
            <a:ext cx="2906973" cy="1263902"/>
          </a:xfrm>
          <a:prstGeom prst="rect">
            <a:avLst/>
          </a:prstGeom>
        </p:spPr>
      </p:pic>
      <p:sp>
        <p:nvSpPr>
          <p:cNvPr id="9" name="Title 1">
            <a:extLst>
              <a:ext uri="{FF2B5EF4-FFF2-40B4-BE49-F238E27FC236}">
                <a16:creationId xmlns:a16="http://schemas.microsoft.com/office/drawing/2014/main" id="{96D2F9E9-1358-D947-8B4D-6D3485810C20}"/>
              </a:ext>
            </a:extLst>
          </p:cNvPr>
          <p:cNvSpPr>
            <a:spLocks noGrp="1"/>
          </p:cNvSpPr>
          <p:nvPr>
            <p:ph type="ctrTitle" hasCustomPrompt="1"/>
          </p:nvPr>
        </p:nvSpPr>
        <p:spPr>
          <a:xfrm>
            <a:off x="424800" y="1985256"/>
            <a:ext cx="3833263" cy="2387600"/>
          </a:xfrm>
          <a:prstGeom prst="rect">
            <a:avLst/>
          </a:prstGeom>
        </p:spPr>
        <p:txBody>
          <a:bodyPr anchor="b">
            <a:normAutofit/>
          </a:bodyPr>
          <a:lstStyle>
            <a:lvl1pPr algn="l">
              <a:defRPr sz="4000"/>
            </a:lvl1pPr>
          </a:lstStyle>
          <a:p>
            <a:r>
              <a:rPr lang="en-US" dirty="0"/>
              <a:t>Click to </a:t>
            </a:r>
            <a:br>
              <a:rPr lang="en-US" dirty="0"/>
            </a:br>
            <a:r>
              <a:rPr lang="en-US" dirty="0"/>
              <a:t>edit Master </a:t>
            </a:r>
            <a:br>
              <a:rPr lang="en-US" dirty="0"/>
            </a:br>
            <a:r>
              <a:rPr lang="en-US" dirty="0"/>
              <a:t>title style</a:t>
            </a:r>
          </a:p>
        </p:txBody>
      </p:sp>
      <p:sp>
        <p:nvSpPr>
          <p:cNvPr id="10" name="Subtitle 2">
            <a:extLst>
              <a:ext uri="{FF2B5EF4-FFF2-40B4-BE49-F238E27FC236}">
                <a16:creationId xmlns:a16="http://schemas.microsoft.com/office/drawing/2014/main" id="{A83160CC-27CA-2742-ACBC-0AE8C3FE96A5}"/>
              </a:ext>
            </a:extLst>
          </p:cNvPr>
          <p:cNvSpPr>
            <a:spLocks noGrp="1"/>
          </p:cNvSpPr>
          <p:nvPr>
            <p:ph type="subTitle" idx="1" hasCustomPrompt="1"/>
          </p:nvPr>
        </p:nvSpPr>
        <p:spPr>
          <a:xfrm>
            <a:off x="424800" y="4471200"/>
            <a:ext cx="3833263" cy="1655762"/>
          </a:xfrm>
          <a:prstGeom prst="rect">
            <a:avLst/>
          </a:prstGeo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a:t>
            </a:r>
            <a:br>
              <a:rPr lang="en-US" dirty="0"/>
            </a:br>
            <a:r>
              <a:rPr lang="en-US" dirty="0"/>
              <a:t>subtitle style</a:t>
            </a:r>
          </a:p>
        </p:txBody>
      </p:sp>
    </p:spTree>
    <p:extLst>
      <p:ext uri="{BB962C8B-B14F-4D97-AF65-F5344CB8AC3E}">
        <p14:creationId xmlns:p14="http://schemas.microsoft.com/office/powerpoint/2010/main" val="13008369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2541102"/>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6785941" y="6300000"/>
            <a:ext cx="2057400" cy="365125"/>
          </a:xfrm>
          <a:prstGeom prst="rect">
            <a:avLst/>
          </a:prstGeom>
        </p:spPr>
        <p:txBody>
          <a:bodyPr vert="horz" lIns="91440" tIns="45720" rIns="91440" bIns="45720" rtlCol="0" anchor="ctr"/>
          <a:lstStyle>
            <a:lvl1pPr algn="r">
              <a:defRPr sz="1200">
                <a:solidFill>
                  <a:srgbClr val="004976"/>
                </a:solidFill>
              </a:defRPr>
            </a:lvl1pPr>
          </a:lstStyle>
          <a:p>
            <a:fld id="{D79EE95E-F8E2-094D-B99A-E1C9960AC8D9}" type="slidenum">
              <a:rPr lang="en-US" smtClean="0"/>
              <a:pPr/>
              <a:t>‹#›</a:t>
            </a:fld>
            <a:endParaRPr lang="en-US" dirty="0"/>
          </a:p>
        </p:txBody>
      </p:sp>
      <p:pic>
        <p:nvPicPr>
          <p:cNvPr id="9" name="Picture 8">
            <a:extLst>
              <a:ext uri="{FF2B5EF4-FFF2-40B4-BE49-F238E27FC236}">
                <a16:creationId xmlns:a16="http://schemas.microsoft.com/office/drawing/2014/main" id="{B6D10051-213D-F54D-BD3C-B61FA29442AB}"/>
              </a:ext>
            </a:extLst>
          </p:cNvPr>
          <p:cNvPicPr>
            <a:picLocks noChangeAspect="1"/>
          </p:cNvPicPr>
          <p:nvPr/>
        </p:nvPicPr>
        <p:blipFill>
          <a:blip r:embed="rId8"/>
          <a:stretch>
            <a:fillRect/>
          </a:stretch>
        </p:blipFill>
        <p:spPr>
          <a:xfrm>
            <a:off x="0" y="5720631"/>
            <a:ext cx="2615950" cy="1137369"/>
          </a:xfrm>
          <a:prstGeom prst="rect">
            <a:avLst/>
          </a:prstGeom>
        </p:spPr>
      </p:pic>
      <p:cxnSp>
        <p:nvCxnSpPr>
          <p:cNvPr id="10" name="Straight Connector 9">
            <a:extLst>
              <a:ext uri="{FF2B5EF4-FFF2-40B4-BE49-F238E27FC236}">
                <a16:creationId xmlns:a16="http://schemas.microsoft.com/office/drawing/2014/main" id="{A30C2941-B443-B742-A370-CFF703CA1858}"/>
              </a:ext>
            </a:extLst>
          </p:cNvPr>
          <p:cNvCxnSpPr>
            <a:cxnSpLocks/>
          </p:cNvCxnSpPr>
          <p:nvPr/>
        </p:nvCxnSpPr>
        <p:spPr>
          <a:xfrm>
            <a:off x="318000" y="5720598"/>
            <a:ext cx="8525341" cy="0"/>
          </a:xfrm>
          <a:prstGeom prst="line">
            <a:avLst/>
          </a:prstGeom>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582695" y="5816049"/>
            <a:ext cx="967901" cy="967901"/>
          </a:xfrm>
          <a:prstGeom prst="rect">
            <a:avLst/>
          </a:prstGeom>
        </p:spPr>
      </p:pic>
    </p:spTree>
    <p:extLst>
      <p:ext uri="{BB962C8B-B14F-4D97-AF65-F5344CB8AC3E}">
        <p14:creationId xmlns:p14="http://schemas.microsoft.com/office/powerpoint/2010/main" val="1846713277"/>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4" r:id="rId5"/>
    <p:sldLayoutId id="2147483745" r:id="rId6"/>
  </p:sldLayoutIdLst>
  <p:txStyles>
    <p:titleStyle>
      <a:lvl1pPr algn="l" defTabSz="914400" rtl="0" eaLnBrk="1" latinLnBrk="0" hangingPunct="1">
        <a:lnSpc>
          <a:spcPct val="90000"/>
        </a:lnSpc>
        <a:spcBef>
          <a:spcPct val="0"/>
        </a:spcBef>
        <a:buNone/>
        <a:defRPr sz="4000" kern="1200">
          <a:solidFill>
            <a:srgbClr val="004976"/>
          </a:solidFill>
          <a:latin typeface="+mj-lt"/>
          <a:ea typeface="+mj-ea"/>
          <a:cs typeface="+mj-cs"/>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rsc.li/3iGD6uI" TargetMode="External"/><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5.xml"/><Relationship Id="rId5" Type="http://schemas.openxmlformats.org/officeDocument/2006/relationships/image" Target="../media/image17.png"/><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5.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EC05187-AAC1-EB42-B801-1B67B48744BB}"/>
              </a:ext>
            </a:extLst>
          </p:cNvPr>
          <p:cNvSpPr>
            <a:spLocks noGrp="1"/>
          </p:cNvSpPr>
          <p:nvPr>
            <p:ph type="ctrTitle"/>
          </p:nvPr>
        </p:nvSpPr>
        <p:spPr>
          <a:xfrm>
            <a:off x="424800" y="1985256"/>
            <a:ext cx="3833263" cy="2387600"/>
          </a:xfrm>
        </p:spPr>
        <p:txBody>
          <a:bodyPr/>
          <a:lstStyle/>
          <a:p>
            <a:r>
              <a:rPr lang="en-GB" dirty="0" smtClean="0"/>
              <a:t>Materials: polymers</a:t>
            </a:r>
            <a:r>
              <a:rPr lang="en-GB" dirty="0"/>
              <a:t>, ceramics and </a:t>
            </a:r>
            <a:r>
              <a:rPr lang="en-GB" dirty="0" smtClean="0"/>
              <a:t>composites</a:t>
            </a:r>
            <a:endParaRPr lang="en-GB" dirty="0"/>
          </a:p>
        </p:txBody>
      </p:sp>
      <p:sp>
        <p:nvSpPr>
          <p:cNvPr id="5" name="Subtitle 4">
            <a:extLst>
              <a:ext uri="{FF2B5EF4-FFF2-40B4-BE49-F238E27FC236}">
                <a16:creationId xmlns:a16="http://schemas.microsoft.com/office/drawing/2014/main" id="{DA4A9B91-69F6-D74C-BEFE-A57F98DB78A3}"/>
              </a:ext>
            </a:extLst>
          </p:cNvPr>
          <p:cNvSpPr>
            <a:spLocks noGrp="1"/>
          </p:cNvSpPr>
          <p:nvPr>
            <p:ph type="subTitle" idx="4294967295"/>
          </p:nvPr>
        </p:nvSpPr>
        <p:spPr>
          <a:xfrm>
            <a:off x="424800" y="4219575"/>
            <a:ext cx="3833263" cy="1974582"/>
          </a:xfrm>
        </p:spPr>
        <p:txBody>
          <a:bodyPr>
            <a:normAutofit/>
          </a:bodyPr>
          <a:lstStyle/>
          <a:p>
            <a:r>
              <a:rPr lang="en-GB" sz="2400" dirty="0"/>
              <a:t>How is a polymer formed?</a:t>
            </a:r>
            <a:endParaRPr lang="en-GB" sz="2400" dirty="0"/>
          </a:p>
        </p:txBody>
      </p:sp>
      <p:sp>
        <p:nvSpPr>
          <p:cNvPr id="6" name="Slide Number Placeholder 5">
            <a:extLst>
              <a:ext uri="{FF2B5EF4-FFF2-40B4-BE49-F238E27FC236}">
                <a16:creationId xmlns:a16="http://schemas.microsoft.com/office/drawing/2014/main" id="{979692CC-F9DB-064A-B741-6ECADEA3AB11}"/>
              </a:ext>
            </a:extLst>
          </p:cNvPr>
          <p:cNvSpPr>
            <a:spLocks noGrp="1"/>
          </p:cNvSpPr>
          <p:nvPr>
            <p:ph type="sldNum" sz="quarter" idx="12"/>
          </p:nvPr>
        </p:nvSpPr>
        <p:spPr/>
        <p:txBody>
          <a:bodyPr/>
          <a:lstStyle/>
          <a:p>
            <a:fld id="{D993BE9A-2295-974E-B063-F12D5C0A2200}" type="slidenum">
              <a:rPr lang="en-GB" smtClean="0"/>
              <a:pPr/>
              <a:t>1</a:t>
            </a:fld>
            <a:endParaRPr lang="en-GB" dirty="0"/>
          </a:p>
        </p:txBody>
      </p:sp>
      <p:sp>
        <p:nvSpPr>
          <p:cNvPr id="7" name="TextBox 6"/>
          <p:cNvSpPr txBox="1"/>
          <p:nvPr/>
        </p:nvSpPr>
        <p:spPr>
          <a:xfrm>
            <a:off x="419100" y="352652"/>
            <a:ext cx="1457325" cy="738664"/>
          </a:xfrm>
          <a:prstGeom prst="rect">
            <a:avLst/>
          </a:prstGeom>
          <a:noFill/>
        </p:spPr>
        <p:txBody>
          <a:bodyPr wrap="square" rtlCol="0">
            <a:spAutoFit/>
          </a:bodyPr>
          <a:lstStyle/>
          <a:p>
            <a:r>
              <a:rPr lang="en-GB" sz="1400" dirty="0" smtClean="0">
                <a:solidFill>
                  <a:srgbClr val="004976"/>
                </a:solidFill>
              </a:rPr>
              <a:t>From </a:t>
            </a:r>
            <a:r>
              <a:rPr lang="en-GB" sz="1400" i="1" dirty="0" smtClean="0">
                <a:solidFill>
                  <a:srgbClr val="004976"/>
                </a:solidFill>
              </a:rPr>
              <a:t>Education in Chemistry</a:t>
            </a:r>
          </a:p>
          <a:p>
            <a:r>
              <a:rPr lang="en-GB" sz="1400" dirty="0" smtClean="0">
                <a:solidFill>
                  <a:srgbClr val="004976"/>
                </a:solidFill>
                <a:hlinkClick r:id="rId3"/>
              </a:rPr>
              <a:t>rsc.li/3iGD6uI</a:t>
            </a:r>
            <a:r>
              <a:rPr lang="en-GB" sz="1400" dirty="0" smtClean="0">
                <a:solidFill>
                  <a:srgbClr val="004976"/>
                </a:solidFill>
              </a:rPr>
              <a:t>   </a:t>
            </a:r>
            <a:endParaRPr lang="en-GB" sz="1400" dirty="0">
              <a:solidFill>
                <a:srgbClr val="004976"/>
              </a:solidFill>
            </a:endParaRPr>
          </a:p>
        </p:txBody>
      </p: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6259" y="5112455"/>
            <a:ext cx="1561723" cy="1561723"/>
          </a:xfrm>
          <a:prstGeom prst="rect">
            <a:avLst/>
          </a:prstGeom>
        </p:spPr>
      </p:pic>
    </p:spTree>
    <p:extLst>
      <p:ext uri="{BB962C8B-B14F-4D97-AF65-F5344CB8AC3E}">
        <p14:creationId xmlns:p14="http://schemas.microsoft.com/office/powerpoint/2010/main" val="26093020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E0B4C2C-1DB6-704F-AAAE-B0F0244BFE24}"/>
              </a:ext>
            </a:extLst>
          </p:cNvPr>
          <p:cNvSpPr>
            <a:spLocks noGrp="1"/>
          </p:cNvSpPr>
          <p:nvPr>
            <p:ph type="body" sz="quarter" idx="10"/>
          </p:nvPr>
        </p:nvSpPr>
        <p:spPr>
          <a:xfrm>
            <a:off x="853282" y="1742127"/>
            <a:ext cx="6969397" cy="4175125"/>
          </a:xfrm>
        </p:spPr>
        <p:txBody>
          <a:bodyPr/>
          <a:lstStyle/>
          <a:p>
            <a:r>
              <a:rPr lang="en-US" dirty="0"/>
              <a:t>What will we form?</a:t>
            </a:r>
          </a:p>
        </p:txBody>
      </p:sp>
      <p:sp>
        <p:nvSpPr>
          <p:cNvPr id="3" name="Text Placeholder 2">
            <a:extLst>
              <a:ext uri="{FF2B5EF4-FFF2-40B4-BE49-F238E27FC236}">
                <a16:creationId xmlns:a16="http://schemas.microsoft.com/office/drawing/2014/main" id="{8246531B-CA43-6541-B02D-785746A74175}"/>
              </a:ext>
            </a:extLst>
          </p:cNvPr>
          <p:cNvSpPr>
            <a:spLocks noGrp="1"/>
          </p:cNvSpPr>
          <p:nvPr>
            <p:ph type="body" sz="quarter" idx="11"/>
          </p:nvPr>
        </p:nvSpPr>
        <p:spPr/>
        <p:txBody>
          <a:bodyPr/>
          <a:lstStyle/>
          <a:p>
            <a:r>
              <a:rPr lang="en-US" dirty="0" err="1"/>
              <a:t>Polymerisation</a:t>
            </a:r>
            <a:endParaRPr lang="en-US" dirty="0"/>
          </a:p>
          <a:p>
            <a:endParaRPr lang="en-US" dirty="0"/>
          </a:p>
        </p:txBody>
      </p:sp>
      <p:sp>
        <p:nvSpPr>
          <p:cNvPr id="4" name="Text Placeholder 3">
            <a:extLst>
              <a:ext uri="{FF2B5EF4-FFF2-40B4-BE49-F238E27FC236}">
                <a16:creationId xmlns:a16="http://schemas.microsoft.com/office/drawing/2014/main" id="{70F31381-4726-7148-9DEF-3452762AB694}"/>
              </a:ext>
            </a:extLst>
          </p:cNvPr>
          <p:cNvSpPr>
            <a:spLocks noGrp="1"/>
          </p:cNvSpPr>
          <p:nvPr>
            <p:ph type="body" sz="quarter" idx="13"/>
          </p:nvPr>
        </p:nvSpPr>
        <p:spPr/>
        <p:txBody>
          <a:bodyPr/>
          <a:lstStyle/>
          <a:p>
            <a:r>
              <a:rPr lang="en-US" dirty="0"/>
              <a:t>10</a:t>
            </a:r>
          </a:p>
        </p:txBody>
      </p:sp>
      <p:sp>
        <p:nvSpPr>
          <p:cNvPr id="7" name="TextBox 6">
            <a:extLst>
              <a:ext uri="{FF2B5EF4-FFF2-40B4-BE49-F238E27FC236}">
                <a16:creationId xmlns:a16="http://schemas.microsoft.com/office/drawing/2014/main" id="{424543D9-72FF-2342-B922-215374266CC3}"/>
              </a:ext>
            </a:extLst>
          </p:cNvPr>
          <p:cNvSpPr txBox="1"/>
          <p:nvPr/>
        </p:nvSpPr>
        <p:spPr>
          <a:xfrm>
            <a:off x="4140645" y="3603377"/>
            <a:ext cx="4929895" cy="369332"/>
          </a:xfrm>
          <a:prstGeom prst="rect">
            <a:avLst/>
          </a:prstGeom>
          <a:noFill/>
        </p:spPr>
        <p:txBody>
          <a:bodyPr wrap="square" rtlCol="0">
            <a:spAutoFit/>
          </a:bodyPr>
          <a:lstStyle/>
          <a:p>
            <a:r>
              <a:rPr lang="en-US" dirty="0"/>
              <a:t>+                                                                     </a:t>
            </a:r>
            <a:r>
              <a:rPr lang="en-US" dirty="0" smtClean="0">
                <a:sym typeface="Wingdings" panose="05000000000000000000" pitchFamily="2" charset="2"/>
              </a:rPr>
              <a:t></a:t>
            </a:r>
            <a:endParaRPr lang="en-US" dirty="0"/>
          </a:p>
        </p:txBody>
      </p:sp>
      <p:sp>
        <p:nvSpPr>
          <p:cNvPr id="8" name="TextBox 7">
            <a:extLst>
              <a:ext uri="{FF2B5EF4-FFF2-40B4-BE49-F238E27FC236}">
                <a16:creationId xmlns:a16="http://schemas.microsoft.com/office/drawing/2014/main" id="{7A6CBAA9-FD3A-EA4A-A36B-59F7CCB62DB2}"/>
              </a:ext>
            </a:extLst>
          </p:cNvPr>
          <p:cNvSpPr txBox="1"/>
          <p:nvPr/>
        </p:nvSpPr>
        <p:spPr>
          <a:xfrm>
            <a:off x="1187624" y="5013176"/>
            <a:ext cx="7956376" cy="369332"/>
          </a:xfrm>
          <a:prstGeom prst="rect">
            <a:avLst/>
          </a:prstGeom>
          <a:noFill/>
        </p:spPr>
        <p:txBody>
          <a:bodyPr wrap="square" rtlCol="0">
            <a:spAutoFit/>
          </a:bodyPr>
          <a:lstStyle/>
          <a:p>
            <a:r>
              <a:rPr lang="en-US" dirty="0"/>
              <a:t>Monomer                               +                                 Monomer                     </a:t>
            </a:r>
            <a:r>
              <a:rPr lang="en-US" dirty="0" smtClean="0">
                <a:sym typeface="Wingdings" panose="05000000000000000000" pitchFamily="2" charset="2"/>
              </a:rPr>
              <a:t></a:t>
            </a:r>
            <a:endParaRPr lang="en-US" dirty="0"/>
          </a:p>
        </p:txBody>
      </p:sp>
      <p:grpSp>
        <p:nvGrpSpPr>
          <p:cNvPr id="11" name="Group 10">
            <a:extLst>
              <a:ext uri="{FF2B5EF4-FFF2-40B4-BE49-F238E27FC236}">
                <a16:creationId xmlns:a16="http://schemas.microsoft.com/office/drawing/2014/main" id="{2EDF2FA1-78F7-A342-A303-EA0071DFA6F6}"/>
              </a:ext>
            </a:extLst>
          </p:cNvPr>
          <p:cNvGrpSpPr/>
          <p:nvPr/>
        </p:nvGrpSpPr>
        <p:grpSpPr>
          <a:xfrm>
            <a:off x="417600" y="2278800"/>
            <a:ext cx="3657029" cy="2304256"/>
            <a:chOff x="249188" y="2309522"/>
            <a:chExt cx="3960440" cy="2304256"/>
          </a:xfrm>
        </p:grpSpPr>
        <p:sp>
          <p:nvSpPr>
            <p:cNvPr id="10" name="Rectangle 9">
              <a:extLst>
                <a:ext uri="{FF2B5EF4-FFF2-40B4-BE49-F238E27FC236}">
                  <a16:creationId xmlns:a16="http://schemas.microsoft.com/office/drawing/2014/main" id="{014A5DF9-7F88-9946-AF59-F57805596232}"/>
                </a:ext>
              </a:extLst>
            </p:cNvPr>
            <p:cNvSpPr/>
            <p:nvPr/>
          </p:nvSpPr>
          <p:spPr>
            <a:xfrm>
              <a:off x="249188" y="2309522"/>
              <a:ext cx="3960440" cy="2304256"/>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D98C8C05-D0D9-D842-A8EA-AF2A9BA48CDD}"/>
                </a:ext>
              </a:extLst>
            </p:cNvPr>
            <p:cNvPicPr>
              <a:picLocks noChangeAspect="1"/>
            </p:cNvPicPr>
            <p:nvPr/>
          </p:nvPicPr>
          <p:blipFill>
            <a:blip r:embed="rId3"/>
            <a:stretch>
              <a:fillRect/>
            </a:stretch>
          </p:blipFill>
          <p:spPr>
            <a:xfrm>
              <a:off x="649524" y="2372625"/>
              <a:ext cx="3314700" cy="2178050"/>
            </a:xfrm>
            <a:prstGeom prst="rect">
              <a:avLst/>
            </a:prstGeom>
          </p:spPr>
        </p:pic>
      </p:grpSp>
      <p:grpSp>
        <p:nvGrpSpPr>
          <p:cNvPr id="16" name="Group 15">
            <a:extLst>
              <a:ext uri="{FF2B5EF4-FFF2-40B4-BE49-F238E27FC236}">
                <a16:creationId xmlns:a16="http://schemas.microsoft.com/office/drawing/2014/main" id="{C516E80D-58EA-D740-9317-E7CD4EC1A626}"/>
              </a:ext>
            </a:extLst>
          </p:cNvPr>
          <p:cNvGrpSpPr/>
          <p:nvPr/>
        </p:nvGrpSpPr>
        <p:grpSpPr>
          <a:xfrm>
            <a:off x="4601332" y="2278800"/>
            <a:ext cx="3657029" cy="2304256"/>
            <a:chOff x="4952826" y="2424033"/>
            <a:chExt cx="3657029" cy="2304256"/>
          </a:xfrm>
        </p:grpSpPr>
        <p:sp>
          <p:nvSpPr>
            <p:cNvPr id="14" name="Rectangle 13">
              <a:extLst>
                <a:ext uri="{FF2B5EF4-FFF2-40B4-BE49-F238E27FC236}">
                  <a16:creationId xmlns:a16="http://schemas.microsoft.com/office/drawing/2014/main" id="{242C3FF7-0AD6-804F-9671-A27BEE943804}"/>
                </a:ext>
              </a:extLst>
            </p:cNvPr>
            <p:cNvSpPr/>
            <p:nvPr/>
          </p:nvSpPr>
          <p:spPr>
            <a:xfrm>
              <a:off x="4952826" y="2424033"/>
              <a:ext cx="3657029" cy="2304256"/>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63A72B06-3871-2046-A0D7-980AC4C55639}"/>
                </a:ext>
              </a:extLst>
            </p:cNvPr>
            <p:cNvPicPr>
              <a:picLocks noChangeAspect="1"/>
            </p:cNvPicPr>
            <p:nvPr/>
          </p:nvPicPr>
          <p:blipFill>
            <a:blip r:embed="rId4"/>
            <a:stretch>
              <a:fillRect/>
            </a:stretch>
          </p:blipFill>
          <p:spPr>
            <a:xfrm>
              <a:off x="5318026" y="2490416"/>
              <a:ext cx="3003550" cy="2165350"/>
            </a:xfrm>
            <a:prstGeom prst="rect">
              <a:avLst/>
            </a:prstGeom>
          </p:spPr>
        </p:pic>
      </p:grpSp>
    </p:spTree>
    <p:extLst>
      <p:ext uri="{BB962C8B-B14F-4D97-AF65-F5344CB8AC3E}">
        <p14:creationId xmlns:p14="http://schemas.microsoft.com/office/powerpoint/2010/main" val="35093299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246531B-CA43-6541-B02D-785746A74175}"/>
              </a:ext>
            </a:extLst>
          </p:cNvPr>
          <p:cNvSpPr>
            <a:spLocks noGrp="1"/>
          </p:cNvSpPr>
          <p:nvPr>
            <p:ph type="body" sz="quarter" idx="11"/>
          </p:nvPr>
        </p:nvSpPr>
        <p:spPr/>
        <p:txBody>
          <a:bodyPr/>
          <a:lstStyle/>
          <a:p>
            <a:r>
              <a:rPr lang="en-US" dirty="0" err="1"/>
              <a:t>Polymerisation</a:t>
            </a:r>
            <a:endParaRPr lang="en-US" dirty="0"/>
          </a:p>
        </p:txBody>
      </p:sp>
      <p:sp>
        <p:nvSpPr>
          <p:cNvPr id="4" name="Text Placeholder 3">
            <a:extLst>
              <a:ext uri="{FF2B5EF4-FFF2-40B4-BE49-F238E27FC236}">
                <a16:creationId xmlns:a16="http://schemas.microsoft.com/office/drawing/2014/main" id="{70F31381-4726-7148-9DEF-3452762AB694}"/>
              </a:ext>
            </a:extLst>
          </p:cNvPr>
          <p:cNvSpPr>
            <a:spLocks noGrp="1"/>
          </p:cNvSpPr>
          <p:nvPr>
            <p:ph type="body" sz="quarter" idx="13"/>
          </p:nvPr>
        </p:nvSpPr>
        <p:spPr/>
        <p:txBody>
          <a:bodyPr/>
          <a:lstStyle/>
          <a:p>
            <a:r>
              <a:rPr lang="en-US" dirty="0"/>
              <a:t>11</a:t>
            </a:r>
          </a:p>
        </p:txBody>
      </p:sp>
      <p:sp>
        <p:nvSpPr>
          <p:cNvPr id="8" name="TextBox 7">
            <a:extLst>
              <a:ext uri="{FF2B5EF4-FFF2-40B4-BE49-F238E27FC236}">
                <a16:creationId xmlns:a16="http://schemas.microsoft.com/office/drawing/2014/main" id="{BE81FE7F-A60B-0741-BD8C-76A24A3E4F4F}"/>
              </a:ext>
            </a:extLst>
          </p:cNvPr>
          <p:cNvSpPr txBox="1"/>
          <p:nvPr/>
        </p:nvSpPr>
        <p:spPr>
          <a:xfrm>
            <a:off x="2848943" y="2541815"/>
            <a:ext cx="4608512" cy="369332"/>
          </a:xfrm>
          <a:prstGeom prst="rect">
            <a:avLst/>
          </a:prstGeom>
          <a:noFill/>
        </p:spPr>
        <p:txBody>
          <a:bodyPr wrap="square" rtlCol="0">
            <a:spAutoFit/>
          </a:bodyPr>
          <a:lstStyle/>
          <a:p>
            <a:r>
              <a:rPr lang="en-US" dirty="0"/>
              <a:t>+                                            </a:t>
            </a:r>
            <a:r>
              <a:rPr lang="en-US" dirty="0" smtClean="0">
                <a:sym typeface="Wingdings" panose="05000000000000000000" pitchFamily="2" charset="2"/>
              </a:rPr>
              <a:t></a:t>
            </a:r>
            <a:endParaRPr lang="en-US" dirty="0"/>
          </a:p>
        </p:txBody>
      </p:sp>
      <p:sp>
        <p:nvSpPr>
          <p:cNvPr id="10" name="TextBox 9">
            <a:extLst>
              <a:ext uri="{FF2B5EF4-FFF2-40B4-BE49-F238E27FC236}">
                <a16:creationId xmlns:a16="http://schemas.microsoft.com/office/drawing/2014/main" id="{5558DA88-5AD5-8349-BA1F-271248E25821}"/>
              </a:ext>
            </a:extLst>
          </p:cNvPr>
          <p:cNvSpPr txBox="1"/>
          <p:nvPr/>
        </p:nvSpPr>
        <p:spPr>
          <a:xfrm>
            <a:off x="683568" y="3515811"/>
            <a:ext cx="7992120" cy="369332"/>
          </a:xfrm>
          <a:prstGeom prst="rect">
            <a:avLst/>
          </a:prstGeom>
          <a:noFill/>
        </p:spPr>
        <p:txBody>
          <a:bodyPr wrap="square" rtlCol="0">
            <a:spAutoFit/>
          </a:bodyPr>
          <a:lstStyle/>
          <a:p>
            <a:r>
              <a:rPr lang="en-US" dirty="0"/>
              <a:t>Monomer            </a:t>
            </a:r>
            <a:r>
              <a:rPr lang="en-US" dirty="0" smtClean="0"/>
              <a:t>       </a:t>
            </a:r>
            <a:r>
              <a:rPr lang="en-US" dirty="0"/>
              <a:t>+             </a:t>
            </a:r>
            <a:r>
              <a:rPr lang="en-US" dirty="0" smtClean="0"/>
              <a:t>  </a:t>
            </a:r>
            <a:r>
              <a:rPr lang="en-US" dirty="0"/>
              <a:t>Monomer              </a:t>
            </a:r>
            <a:r>
              <a:rPr lang="en-US" dirty="0" smtClean="0">
                <a:sym typeface="Wingdings" panose="05000000000000000000" pitchFamily="2" charset="2"/>
              </a:rPr>
              <a:t></a:t>
            </a:r>
            <a:r>
              <a:rPr lang="en-US" dirty="0" smtClean="0"/>
              <a:t>                </a:t>
            </a:r>
            <a:r>
              <a:rPr lang="en-US" dirty="0"/>
              <a:t>Dimer</a:t>
            </a:r>
          </a:p>
        </p:txBody>
      </p:sp>
      <p:grpSp>
        <p:nvGrpSpPr>
          <p:cNvPr id="14" name="Group 13">
            <a:extLst>
              <a:ext uri="{FF2B5EF4-FFF2-40B4-BE49-F238E27FC236}">
                <a16:creationId xmlns:a16="http://schemas.microsoft.com/office/drawing/2014/main" id="{7855984D-0BEC-E945-8DCC-BE0807EBCCA0}"/>
              </a:ext>
            </a:extLst>
          </p:cNvPr>
          <p:cNvGrpSpPr/>
          <p:nvPr/>
        </p:nvGrpSpPr>
        <p:grpSpPr>
          <a:xfrm>
            <a:off x="3283231" y="2060734"/>
            <a:ext cx="2187059" cy="1363131"/>
            <a:chOff x="4952826" y="2424033"/>
            <a:chExt cx="3657029" cy="2304256"/>
          </a:xfrm>
        </p:grpSpPr>
        <p:sp>
          <p:nvSpPr>
            <p:cNvPr id="15" name="Rectangle 14">
              <a:extLst>
                <a:ext uri="{FF2B5EF4-FFF2-40B4-BE49-F238E27FC236}">
                  <a16:creationId xmlns:a16="http://schemas.microsoft.com/office/drawing/2014/main" id="{87C5BDA7-9E16-BF45-AFE6-50602C106AAA}"/>
                </a:ext>
              </a:extLst>
            </p:cNvPr>
            <p:cNvSpPr/>
            <p:nvPr/>
          </p:nvSpPr>
          <p:spPr>
            <a:xfrm>
              <a:off x="4952826" y="2424033"/>
              <a:ext cx="3657029" cy="2304256"/>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a:extLst>
                <a:ext uri="{FF2B5EF4-FFF2-40B4-BE49-F238E27FC236}">
                  <a16:creationId xmlns:a16="http://schemas.microsoft.com/office/drawing/2014/main" id="{7595480D-745E-A546-A3FB-D6A6F4437080}"/>
                </a:ext>
              </a:extLst>
            </p:cNvPr>
            <p:cNvPicPr>
              <a:picLocks noChangeAspect="1"/>
            </p:cNvPicPr>
            <p:nvPr/>
          </p:nvPicPr>
          <p:blipFill>
            <a:blip r:embed="rId3"/>
            <a:stretch>
              <a:fillRect/>
            </a:stretch>
          </p:blipFill>
          <p:spPr>
            <a:xfrm>
              <a:off x="5318026" y="2490416"/>
              <a:ext cx="3003550" cy="2165350"/>
            </a:xfrm>
            <a:prstGeom prst="rect">
              <a:avLst/>
            </a:prstGeom>
          </p:spPr>
        </p:pic>
      </p:grpSp>
      <p:sp>
        <p:nvSpPr>
          <p:cNvPr id="18" name="Rectangle 17">
            <a:extLst>
              <a:ext uri="{FF2B5EF4-FFF2-40B4-BE49-F238E27FC236}">
                <a16:creationId xmlns:a16="http://schemas.microsoft.com/office/drawing/2014/main" id="{649D37BE-A7AA-0448-9B0F-6AB678BFE9CC}"/>
              </a:ext>
            </a:extLst>
          </p:cNvPr>
          <p:cNvSpPr/>
          <p:nvPr/>
        </p:nvSpPr>
        <p:spPr>
          <a:xfrm>
            <a:off x="6174584" y="2017831"/>
            <a:ext cx="2894757" cy="1363131"/>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BEE164E8-ADFE-D54B-93C8-82B65DD2B3E5}"/>
              </a:ext>
            </a:extLst>
          </p:cNvPr>
          <p:cNvPicPr>
            <a:picLocks noChangeAspect="1"/>
          </p:cNvPicPr>
          <p:nvPr/>
        </p:nvPicPr>
        <p:blipFill>
          <a:blip r:embed="rId4"/>
          <a:stretch>
            <a:fillRect/>
          </a:stretch>
        </p:blipFill>
        <p:spPr>
          <a:xfrm>
            <a:off x="6279438" y="2060848"/>
            <a:ext cx="2685050" cy="1268032"/>
          </a:xfrm>
          <a:prstGeom prst="rect">
            <a:avLst/>
          </a:prstGeom>
        </p:spPr>
      </p:pic>
      <p:grpSp>
        <p:nvGrpSpPr>
          <p:cNvPr id="17" name="Group 16">
            <a:extLst>
              <a:ext uri="{FF2B5EF4-FFF2-40B4-BE49-F238E27FC236}">
                <a16:creationId xmlns:a16="http://schemas.microsoft.com/office/drawing/2014/main" id="{61A2994C-6991-48EF-891D-0063F6FB4E4F}"/>
              </a:ext>
            </a:extLst>
          </p:cNvPr>
          <p:cNvGrpSpPr/>
          <p:nvPr/>
        </p:nvGrpSpPr>
        <p:grpSpPr>
          <a:xfrm>
            <a:off x="391878" y="2060734"/>
            <a:ext cx="2187059" cy="1363131"/>
            <a:chOff x="4952826" y="2424033"/>
            <a:chExt cx="3657029" cy="2304256"/>
          </a:xfrm>
        </p:grpSpPr>
        <p:sp>
          <p:nvSpPr>
            <p:cNvPr id="19" name="Rectangle 18">
              <a:extLst>
                <a:ext uri="{FF2B5EF4-FFF2-40B4-BE49-F238E27FC236}">
                  <a16:creationId xmlns:a16="http://schemas.microsoft.com/office/drawing/2014/main" id="{BC41C712-2A95-4047-A8CE-C78565E41840}"/>
                </a:ext>
              </a:extLst>
            </p:cNvPr>
            <p:cNvSpPr/>
            <p:nvPr/>
          </p:nvSpPr>
          <p:spPr>
            <a:xfrm>
              <a:off x="4952826" y="2424033"/>
              <a:ext cx="3657029" cy="2304256"/>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a:extLst>
                <a:ext uri="{FF2B5EF4-FFF2-40B4-BE49-F238E27FC236}">
                  <a16:creationId xmlns:a16="http://schemas.microsoft.com/office/drawing/2014/main" id="{8806EF4B-B006-480E-BA8A-C397DF63E8F6}"/>
                </a:ext>
              </a:extLst>
            </p:cNvPr>
            <p:cNvPicPr>
              <a:picLocks noChangeAspect="1"/>
            </p:cNvPicPr>
            <p:nvPr/>
          </p:nvPicPr>
          <p:blipFill>
            <a:blip r:embed="rId3"/>
            <a:stretch>
              <a:fillRect/>
            </a:stretch>
          </p:blipFill>
          <p:spPr>
            <a:xfrm>
              <a:off x="5318026" y="2490416"/>
              <a:ext cx="3003550" cy="2165350"/>
            </a:xfrm>
            <a:prstGeom prst="rect">
              <a:avLst/>
            </a:prstGeom>
          </p:spPr>
        </p:pic>
      </p:grpSp>
    </p:spTree>
    <p:extLst>
      <p:ext uri="{BB962C8B-B14F-4D97-AF65-F5344CB8AC3E}">
        <p14:creationId xmlns:p14="http://schemas.microsoft.com/office/powerpoint/2010/main" val="19639816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246531B-CA43-6541-B02D-785746A74175}"/>
              </a:ext>
            </a:extLst>
          </p:cNvPr>
          <p:cNvSpPr>
            <a:spLocks noGrp="1"/>
          </p:cNvSpPr>
          <p:nvPr>
            <p:ph type="body" sz="quarter" idx="11"/>
          </p:nvPr>
        </p:nvSpPr>
        <p:spPr/>
        <p:txBody>
          <a:bodyPr/>
          <a:lstStyle/>
          <a:p>
            <a:r>
              <a:rPr lang="en-US" dirty="0" err="1"/>
              <a:t>Polymerisation</a:t>
            </a:r>
            <a:endParaRPr lang="en-US" dirty="0"/>
          </a:p>
        </p:txBody>
      </p:sp>
      <p:sp>
        <p:nvSpPr>
          <p:cNvPr id="4" name="Text Placeholder 3">
            <a:extLst>
              <a:ext uri="{FF2B5EF4-FFF2-40B4-BE49-F238E27FC236}">
                <a16:creationId xmlns:a16="http://schemas.microsoft.com/office/drawing/2014/main" id="{70F31381-4726-7148-9DEF-3452762AB694}"/>
              </a:ext>
            </a:extLst>
          </p:cNvPr>
          <p:cNvSpPr>
            <a:spLocks noGrp="1"/>
          </p:cNvSpPr>
          <p:nvPr>
            <p:ph type="body" sz="quarter" idx="13"/>
          </p:nvPr>
        </p:nvSpPr>
        <p:spPr/>
        <p:txBody>
          <a:bodyPr/>
          <a:lstStyle/>
          <a:p>
            <a:r>
              <a:rPr lang="en-US" dirty="0"/>
              <a:t>12</a:t>
            </a:r>
          </a:p>
        </p:txBody>
      </p:sp>
      <p:sp>
        <p:nvSpPr>
          <p:cNvPr id="10" name="TextBox 9">
            <a:extLst>
              <a:ext uri="{FF2B5EF4-FFF2-40B4-BE49-F238E27FC236}">
                <a16:creationId xmlns:a16="http://schemas.microsoft.com/office/drawing/2014/main" id="{0FE02D6B-2CCB-BC49-9CA1-5398EC90A2AB}"/>
              </a:ext>
            </a:extLst>
          </p:cNvPr>
          <p:cNvSpPr txBox="1"/>
          <p:nvPr/>
        </p:nvSpPr>
        <p:spPr>
          <a:xfrm>
            <a:off x="1259632" y="2866731"/>
            <a:ext cx="6985396" cy="369332"/>
          </a:xfrm>
          <a:prstGeom prst="rect">
            <a:avLst/>
          </a:prstGeom>
          <a:noFill/>
        </p:spPr>
        <p:txBody>
          <a:bodyPr wrap="square" rtlCol="0">
            <a:spAutoFit/>
          </a:bodyPr>
          <a:lstStyle/>
          <a:p>
            <a:r>
              <a:rPr lang="en-US" dirty="0"/>
              <a:t> +                    +                      </a:t>
            </a:r>
            <a:r>
              <a:rPr lang="en-US" dirty="0" smtClean="0">
                <a:sym typeface="Wingdings" panose="05000000000000000000" pitchFamily="2" charset="2"/>
              </a:rPr>
              <a:t></a:t>
            </a:r>
            <a:endParaRPr lang="en-US" dirty="0"/>
          </a:p>
        </p:txBody>
      </p:sp>
      <p:sp>
        <p:nvSpPr>
          <p:cNvPr id="11" name="TextBox 10">
            <a:extLst>
              <a:ext uri="{FF2B5EF4-FFF2-40B4-BE49-F238E27FC236}">
                <a16:creationId xmlns:a16="http://schemas.microsoft.com/office/drawing/2014/main" id="{53C451F8-896B-AE4E-A803-36052FFC15E5}"/>
              </a:ext>
            </a:extLst>
          </p:cNvPr>
          <p:cNvSpPr txBox="1"/>
          <p:nvPr/>
        </p:nvSpPr>
        <p:spPr>
          <a:xfrm>
            <a:off x="277180" y="4559330"/>
            <a:ext cx="8543292" cy="1077218"/>
          </a:xfrm>
          <a:prstGeom prst="rect">
            <a:avLst/>
          </a:prstGeom>
          <a:noFill/>
        </p:spPr>
        <p:txBody>
          <a:bodyPr wrap="square" rtlCol="0">
            <a:spAutoFit/>
          </a:bodyPr>
          <a:lstStyle/>
          <a:p>
            <a:pPr algn="ctr"/>
            <a:r>
              <a:rPr lang="en-US" sz="3200" dirty="0"/>
              <a:t>Can you predict the name of what is formed when three monomers react together?</a:t>
            </a:r>
          </a:p>
        </p:txBody>
      </p:sp>
      <p:grpSp>
        <p:nvGrpSpPr>
          <p:cNvPr id="23" name="Group 22">
            <a:extLst>
              <a:ext uri="{FF2B5EF4-FFF2-40B4-BE49-F238E27FC236}">
                <a16:creationId xmlns:a16="http://schemas.microsoft.com/office/drawing/2014/main" id="{94254429-863E-BB48-A0C9-62961558AF24}"/>
              </a:ext>
            </a:extLst>
          </p:cNvPr>
          <p:cNvGrpSpPr/>
          <p:nvPr/>
        </p:nvGrpSpPr>
        <p:grpSpPr>
          <a:xfrm>
            <a:off x="219495" y="2348879"/>
            <a:ext cx="1184154" cy="1224138"/>
            <a:chOff x="219495" y="2348879"/>
            <a:chExt cx="1184154" cy="1224138"/>
          </a:xfrm>
        </p:grpSpPr>
        <p:sp>
          <p:nvSpPr>
            <p:cNvPr id="15" name="Rectangle 14">
              <a:extLst>
                <a:ext uri="{FF2B5EF4-FFF2-40B4-BE49-F238E27FC236}">
                  <a16:creationId xmlns:a16="http://schemas.microsoft.com/office/drawing/2014/main" id="{56D588FC-347E-244B-AF3E-DF5E35DAAB96}"/>
                </a:ext>
              </a:extLst>
            </p:cNvPr>
            <p:cNvSpPr/>
            <p:nvPr/>
          </p:nvSpPr>
          <p:spPr>
            <a:xfrm>
              <a:off x="219495" y="2348879"/>
              <a:ext cx="1184154" cy="1224138"/>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5C6F9C50-C71B-524F-B20B-C55B31C7B470}"/>
                </a:ext>
              </a:extLst>
            </p:cNvPr>
            <p:cNvPicPr>
              <a:picLocks noChangeAspect="1"/>
            </p:cNvPicPr>
            <p:nvPr/>
          </p:nvPicPr>
          <p:blipFill>
            <a:blip r:embed="rId3"/>
            <a:stretch>
              <a:fillRect/>
            </a:stretch>
          </p:blipFill>
          <p:spPr>
            <a:xfrm>
              <a:off x="277180" y="2545534"/>
              <a:ext cx="1054460" cy="883466"/>
            </a:xfrm>
            <a:prstGeom prst="rect">
              <a:avLst/>
            </a:prstGeom>
          </p:spPr>
        </p:pic>
      </p:grpSp>
      <p:grpSp>
        <p:nvGrpSpPr>
          <p:cNvPr id="22" name="Group 21">
            <a:extLst>
              <a:ext uri="{FF2B5EF4-FFF2-40B4-BE49-F238E27FC236}">
                <a16:creationId xmlns:a16="http://schemas.microsoft.com/office/drawing/2014/main" id="{3BFE3492-FCF3-4F44-A408-628C9D767264}"/>
              </a:ext>
            </a:extLst>
          </p:cNvPr>
          <p:cNvGrpSpPr/>
          <p:nvPr/>
        </p:nvGrpSpPr>
        <p:grpSpPr>
          <a:xfrm>
            <a:off x="1619672" y="2348879"/>
            <a:ext cx="1184154" cy="1224138"/>
            <a:chOff x="1619672" y="2348879"/>
            <a:chExt cx="1184154" cy="1224138"/>
          </a:xfrm>
        </p:grpSpPr>
        <p:sp>
          <p:nvSpPr>
            <p:cNvPr id="16" name="Rectangle 15">
              <a:extLst>
                <a:ext uri="{FF2B5EF4-FFF2-40B4-BE49-F238E27FC236}">
                  <a16:creationId xmlns:a16="http://schemas.microsoft.com/office/drawing/2014/main" id="{EE06ADAD-27E1-224C-B93F-D30591D0362F}"/>
                </a:ext>
              </a:extLst>
            </p:cNvPr>
            <p:cNvSpPr/>
            <p:nvPr/>
          </p:nvSpPr>
          <p:spPr>
            <a:xfrm>
              <a:off x="1619672" y="2348879"/>
              <a:ext cx="1184154" cy="1224138"/>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B3498DB0-E983-8445-9589-0F6C892E0782}"/>
                </a:ext>
              </a:extLst>
            </p:cNvPr>
            <p:cNvPicPr>
              <a:picLocks noChangeAspect="1"/>
            </p:cNvPicPr>
            <p:nvPr/>
          </p:nvPicPr>
          <p:blipFill>
            <a:blip r:embed="rId4"/>
            <a:stretch>
              <a:fillRect/>
            </a:stretch>
          </p:blipFill>
          <p:spPr>
            <a:xfrm>
              <a:off x="1643708" y="2636912"/>
              <a:ext cx="1117919" cy="771846"/>
            </a:xfrm>
            <a:prstGeom prst="rect">
              <a:avLst/>
            </a:prstGeom>
          </p:spPr>
        </p:pic>
      </p:grpSp>
      <p:grpSp>
        <p:nvGrpSpPr>
          <p:cNvPr id="21" name="Group 20">
            <a:extLst>
              <a:ext uri="{FF2B5EF4-FFF2-40B4-BE49-F238E27FC236}">
                <a16:creationId xmlns:a16="http://schemas.microsoft.com/office/drawing/2014/main" id="{84780D58-04AA-2F42-A318-73328B5A3F66}"/>
              </a:ext>
            </a:extLst>
          </p:cNvPr>
          <p:cNvGrpSpPr/>
          <p:nvPr/>
        </p:nvGrpSpPr>
        <p:grpSpPr>
          <a:xfrm>
            <a:off x="3019849" y="2348879"/>
            <a:ext cx="1184154" cy="1224138"/>
            <a:chOff x="3019849" y="2348879"/>
            <a:chExt cx="1184154" cy="1224138"/>
          </a:xfrm>
        </p:grpSpPr>
        <p:sp>
          <p:nvSpPr>
            <p:cNvPr id="17" name="Rectangle 16">
              <a:extLst>
                <a:ext uri="{FF2B5EF4-FFF2-40B4-BE49-F238E27FC236}">
                  <a16:creationId xmlns:a16="http://schemas.microsoft.com/office/drawing/2014/main" id="{BC5D156D-917C-874A-A7A3-5FBEDB4CB535}"/>
                </a:ext>
              </a:extLst>
            </p:cNvPr>
            <p:cNvSpPr/>
            <p:nvPr/>
          </p:nvSpPr>
          <p:spPr>
            <a:xfrm>
              <a:off x="3019849" y="2348879"/>
              <a:ext cx="1184154" cy="1224138"/>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FD3A0DC1-BBE0-6C48-961E-019F1DBB1CFC}"/>
                </a:ext>
              </a:extLst>
            </p:cNvPr>
            <p:cNvPicPr>
              <a:picLocks noChangeAspect="1"/>
            </p:cNvPicPr>
            <p:nvPr/>
          </p:nvPicPr>
          <p:blipFill>
            <a:blip r:embed="rId5"/>
            <a:stretch>
              <a:fillRect/>
            </a:stretch>
          </p:blipFill>
          <p:spPr>
            <a:xfrm>
              <a:off x="3091015" y="2545534"/>
              <a:ext cx="1060974" cy="912586"/>
            </a:xfrm>
            <a:prstGeom prst="rect">
              <a:avLst/>
            </a:prstGeom>
          </p:spPr>
        </p:pic>
      </p:grpSp>
      <p:sp>
        <p:nvSpPr>
          <p:cNvPr id="24" name="TextBox 23">
            <a:extLst>
              <a:ext uri="{FF2B5EF4-FFF2-40B4-BE49-F238E27FC236}">
                <a16:creationId xmlns:a16="http://schemas.microsoft.com/office/drawing/2014/main" id="{B9AFA624-66EC-1E46-8FA4-A6A755B206A4}"/>
              </a:ext>
            </a:extLst>
          </p:cNvPr>
          <p:cNvSpPr txBox="1"/>
          <p:nvPr/>
        </p:nvSpPr>
        <p:spPr>
          <a:xfrm>
            <a:off x="266340" y="3813676"/>
            <a:ext cx="8409348" cy="369332"/>
          </a:xfrm>
          <a:prstGeom prst="rect">
            <a:avLst/>
          </a:prstGeom>
          <a:noFill/>
        </p:spPr>
        <p:txBody>
          <a:bodyPr wrap="square" rtlCol="0">
            <a:spAutoFit/>
          </a:bodyPr>
          <a:lstStyle/>
          <a:p>
            <a:r>
              <a:rPr lang="en-US" dirty="0"/>
              <a:t>Monomer  +   Monomer  +   Monomer    </a:t>
            </a:r>
            <a:r>
              <a:rPr lang="en-US" dirty="0" smtClean="0">
                <a:sym typeface="Wingdings" panose="05000000000000000000" pitchFamily="2" charset="2"/>
              </a:rPr>
              <a:t></a:t>
            </a:r>
            <a:r>
              <a:rPr lang="en-US" dirty="0" smtClean="0"/>
              <a:t>                                  </a:t>
            </a:r>
            <a:r>
              <a:rPr lang="en-US" dirty="0"/>
              <a:t>?</a:t>
            </a:r>
          </a:p>
        </p:txBody>
      </p:sp>
    </p:spTree>
    <p:extLst>
      <p:ext uri="{BB962C8B-B14F-4D97-AF65-F5344CB8AC3E}">
        <p14:creationId xmlns:p14="http://schemas.microsoft.com/office/powerpoint/2010/main" val="2681358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246531B-CA43-6541-B02D-785746A74175}"/>
              </a:ext>
            </a:extLst>
          </p:cNvPr>
          <p:cNvSpPr>
            <a:spLocks noGrp="1"/>
          </p:cNvSpPr>
          <p:nvPr>
            <p:ph type="body" sz="quarter" idx="11"/>
          </p:nvPr>
        </p:nvSpPr>
        <p:spPr/>
        <p:txBody>
          <a:bodyPr/>
          <a:lstStyle/>
          <a:p>
            <a:r>
              <a:rPr lang="en-US" dirty="0" err="1"/>
              <a:t>Polymerisation</a:t>
            </a:r>
            <a:endParaRPr lang="en-US" dirty="0"/>
          </a:p>
        </p:txBody>
      </p:sp>
      <p:sp>
        <p:nvSpPr>
          <p:cNvPr id="4" name="Text Placeholder 3">
            <a:extLst>
              <a:ext uri="{FF2B5EF4-FFF2-40B4-BE49-F238E27FC236}">
                <a16:creationId xmlns:a16="http://schemas.microsoft.com/office/drawing/2014/main" id="{70F31381-4726-7148-9DEF-3452762AB694}"/>
              </a:ext>
            </a:extLst>
          </p:cNvPr>
          <p:cNvSpPr>
            <a:spLocks noGrp="1"/>
          </p:cNvSpPr>
          <p:nvPr>
            <p:ph type="body" sz="quarter" idx="13"/>
          </p:nvPr>
        </p:nvSpPr>
        <p:spPr/>
        <p:txBody>
          <a:bodyPr/>
          <a:lstStyle/>
          <a:p>
            <a:r>
              <a:rPr lang="en-US" dirty="0"/>
              <a:t>12</a:t>
            </a:r>
          </a:p>
        </p:txBody>
      </p:sp>
      <p:sp>
        <p:nvSpPr>
          <p:cNvPr id="10" name="TextBox 9">
            <a:extLst>
              <a:ext uri="{FF2B5EF4-FFF2-40B4-BE49-F238E27FC236}">
                <a16:creationId xmlns:a16="http://schemas.microsoft.com/office/drawing/2014/main" id="{0FE02D6B-2CCB-BC49-9CA1-5398EC90A2AB}"/>
              </a:ext>
            </a:extLst>
          </p:cNvPr>
          <p:cNvSpPr txBox="1"/>
          <p:nvPr/>
        </p:nvSpPr>
        <p:spPr>
          <a:xfrm>
            <a:off x="1259632" y="2866731"/>
            <a:ext cx="6985396" cy="369332"/>
          </a:xfrm>
          <a:prstGeom prst="rect">
            <a:avLst/>
          </a:prstGeom>
          <a:noFill/>
        </p:spPr>
        <p:txBody>
          <a:bodyPr wrap="square" rtlCol="0">
            <a:spAutoFit/>
          </a:bodyPr>
          <a:lstStyle/>
          <a:p>
            <a:r>
              <a:rPr lang="en-US" dirty="0"/>
              <a:t> +                    +                      </a:t>
            </a:r>
            <a:r>
              <a:rPr lang="en-US" dirty="0" smtClean="0">
                <a:sym typeface="Wingdings" panose="05000000000000000000" pitchFamily="2" charset="2"/>
              </a:rPr>
              <a:t></a:t>
            </a:r>
            <a:endParaRPr lang="en-US" dirty="0"/>
          </a:p>
        </p:txBody>
      </p:sp>
      <p:grpSp>
        <p:nvGrpSpPr>
          <p:cNvPr id="23" name="Group 22">
            <a:extLst>
              <a:ext uri="{FF2B5EF4-FFF2-40B4-BE49-F238E27FC236}">
                <a16:creationId xmlns:a16="http://schemas.microsoft.com/office/drawing/2014/main" id="{94254429-863E-BB48-A0C9-62961558AF24}"/>
              </a:ext>
            </a:extLst>
          </p:cNvPr>
          <p:cNvGrpSpPr/>
          <p:nvPr/>
        </p:nvGrpSpPr>
        <p:grpSpPr>
          <a:xfrm>
            <a:off x="219495" y="2348879"/>
            <a:ext cx="1184154" cy="1224138"/>
            <a:chOff x="219495" y="2348879"/>
            <a:chExt cx="1184154" cy="1224138"/>
          </a:xfrm>
        </p:grpSpPr>
        <p:sp>
          <p:nvSpPr>
            <p:cNvPr id="15" name="Rectangle 14">
              <a:extLst>
                <a:ext uri="{FF2B5EF4-FFF2-40B4-BE49-F238E27FC236}">
                  <a16:creationId xmlns:a16="http://schemas.microsoft.com/office/drawing/2014/main" id="{56D588FC-347E-244B-AF3E-DF5E35DAAB96}"/>
                </a:ext>
              </a:extLst>
            </p:cNvPr>
            <p:cNvSpPr/>
            <p:nvPr/>
          </p:nvSpPr>
          <p:spPr>
            <a:xfrm>
              <a:off x="219495" y="2348879"/>
              <a:ext cx="1184154" cy="1224138"/>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5C6F9C50-C71B-524F-B20B-C55B31C7B470}"/>
                </a:ext>
              </a:extLst>
            </p:cNvPr>
            <p:cNvPicPr>
              <a:picLocks noChangeAspect="1"/>
            </p:cNvPicPr>
            <p:nvPr/>
          </p:nvPicPr>
          <p:blipFill>
            <a:blip r:embed="rId3"/>
            <a:stretch>
              <a:fillRect/>
            </a:stretch>
          </p:blipFill>
          <p:spPr>
            <a:xfrm>
              <a:off x="277180" y="2545534"/>
              <a:ext cx="1054460" cy="883466"/>
            </a:xfrm>
            <a:prstGeom prst="rect">
              <a:avLst/>
            </a:prstGeom>
          </p:spPr>
        </p:pic>
      </p:grpSp>
      <p:grpSp>
        <p:nvGrpSpPr>
          <p:cNvPr id="22" name="Group 21">
            <a:extLst>
              <a:ext uri="{FF2B5EF4-FFF2-40B4-BE49-F238E27FC236}">
                <a16:creationId xmlns:a16="http://schemas.microsoft.com/office/drawing/2014/main" id="{3BFE3492-FCF3-4F44-A408-628C9D767264}"/>
              </a:ext>
            </a:extLst>
          </p:cNvPr>
          <p:cNvGrpSpPr/>
          <p:nvPr/>
        </p:nvGrpSpPr>
        <p:grpSpPr>
          <a:xfrm>
            <a:off x="1619672" y="2348879"/>
            <a:ext cx="1184154" cy="1224138"/>
            <a:chOff x="1619672" y="2348879"/>
            <a:chExt cx="1184154" cy="1224138"/>
          </a:xfrm>
        </p:grpSpPr>
        <p:sp>
          <p:nvSpPr>
            <p:cNvPr id="16" name="Rectangle 15">
              <a:extLst>
                <a:ext uri="{FF2B5EF4-FFF2-40B4-BE49-F238E27FC236}">
                  <a16:creationId xmlns:a16="http://schemas.microsoft.com/office/drawing/2014/main" id="{EE06ADAD-27E1-224C-B93F-D30591D0362F}"/>
                </a:ext>
              </a:extLst>
            </p:cNvPr>
            <p:cNvSpPr/>
            <p:nvPr/>
          </p:nvSpPr>
          <p:spPr>
            <a:xfrm>
              <a:off x="1619672" y="2348879"/>
              <a:ext cx="1184154" cy="1224138"/>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B3498DB0-E983-8445-9589-0F6C892E0782}"/>
                </a:ext>
              </a:extLst>
            </p:cNvPr>
            <p:cNvPicPr>
              <a:picLocks noChangeAspect="1"/>
            </p:cNvPicPr>
            <p:nvPr/>
          </p:nvPicPr>
          <p:blipFill>
            <a:blip r:embed="rId4"/>
            <a:stretch>
              <a:fillRect/>
            </a:stretch>
          </p:blipFill>
          <p:spPr>
            <a:xfrm>
              <a:off x="1643708" y="2636912"/>
              <a:ext cx="1117919" cy="771846"/>
            </a:xfrm>
            <a:prstGeom prst="rect">
              <a:avLst/>
            </a:prstGeom>
          </p:spPr>
        </p:pic>
      </p:grpSp>
      <p:grpSp>
        <p:nvGrpSpPr>
          <p:cNvPr id="21" name="Group 20">
            <a:extLst>
              <a:ext uri="{FF2B5EF4-FFF2-40B4-BE49-F238E27FC236}">
                <a16:creationId xmlns:a16="http://schemas.microsoft.com/office/drawing/2014/main" id="{84780D58-04AA-2F42-A318-73328B5A3F66}"/>
              </a:ext>
            </a:extLst>
          </p:cNvPr>
          <p:cNvGrpSpPr/>
          <p:nvPr/>
        </p:nvGrpSpPr>
        <p:grpSpPr>
          <a:xfrm>
            <a:off x="3019849" y="2348879"/>
            <a:ext cx="1184154" cy="1224138"/>
            <a:chOff x="3019849" y="2348879"/>
            <a:chExt cx="1184154" cy="1224138"/>
          </a:xfrm>
        </p:grpSpPr>
        <p:sp>
          <p:nvSpPr>
            <p:cNvPr id="17" name="Rectangle 16">
              <a:extLst>
                <a:ext uri="{FF2B5EF4-FFF2-40B4-BE49-F238E27FC236}">
                  <a16:creationId xmlns:a16="http://schemas.microsoft.com/office/drawing/2014/main" id="{BC5D156D-917C-874A-A7A3-5FBEDB4CB535}"/>
                </a:ext>
              </a:extLst>
            </p:cNvPr>
            <p:cNvSpPr/>
            <p:nvPr/>
          </p:nvSpPr>
          <p:spPr>
            <a:xfrm>
              <a:off x="3019849" y="2348879"/>
              <a:ext cx="1184154" cy="1224138"/>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FD3A0DC1-BBE0-6C48-961E-019F1DBB1CFC}"/>
                </a:ext>
              </a:extLst>
            </p:cNvPr>
            <p:cNvPicPr>
              <a:picLocks noChangeAspect="1"/>
            </p:cNvPicPr>
            <p:nvPr/>
          </p:nvPicPr>
          <p:blipFill>
            <a:blip r:embed="rId5"/>
            <a:stretch>
              <a:fillRect/>
            </a:stretch>
          </p:blipFill>
          <p:spPr>
            <a:xfrm>
              <a:off x="3091015" y="2545534"/>
              <a:ext cx="1060974" cy="912586"/>
            </a:xfrm>
            <a:prstGeom prst="rect">
              <a:avLst/>
            </a:prstGeom>
          </p:spPr>
        </p:pic>
      </p:grpSp>
      <p:grpSp>
        <p:nvGrpSpPr>
          <p:cNvPr id="20" name="Group 19">
            <a:extLst>
              <a:ext uri="{FF2B5EF4-FFF2-40B4-BE49-F238E27FC236}">
                <a16:creationId xmlns:a16="http://schemas.microsoft.com/office/drawing/2014/main" id="{2077DD6B-9356-5B42-B7A9-520E00DE7D67}"/>
              </a:ext>
            </a:extLst>
          </p:cNvPr>
          <p:cNvGrpSpPr/>
          <p:nvPr/>
        </p:nvGrpSpPr>
        <p:grpSpPr>
          <a:xfrm>
            <a:off x="4652062" y="2132856"/>
            <a:ext cx="4384434" cy="1440161"/>
            <a:chOff x="4652062" y="2132856"/>
            <a:chExt cx="4384434" cy="1440161"/>
          </a:xfrm>
        </p:grpSpPr>
        <p:sp>
          <p:nvSpPr>
            <p:cNvPr id="18" name="Rectangle 17">
              <a:extLst>
                <a:ext uri="{FF2B5EF4-FFF2-40B4-BE49-F238E27FC236}">
                  <a16:creationId xmlns:a16="http://schemas.microsoft.com/office/drawing/2014/main" id="{52C504D6-BEC1-D642-B251-4ED53FCA4C1D}"/>
                </a:ext>
              </a:extLst>
            </p:cNvPr>
            <p:cNvSpPr/>
            <p:nvPr/>
          </p:nvSpPr>
          <p:spPr>
            <a:xfrm>
              <a:off x="4652062" y="2132856"/>
              <a:ext cx="4384434" cy="1440161"/>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9" name="Picture 18">
              <a:extLst>
                <a:ext uri="{FF2B5EF4-FFF2-40B4-BE49-F238E27FC236}">
                  <a16:creationId xmlns:a16="http://schemas.microsoft.com/office/drawing/2014/main" id="{3C307189-6E0B-2640-A2A9-D099ED1072F7}"/>
                </a:ext>
              </a:extLst>
            </p:cNvPr>
            <p:cNvPicPr>
              <a:picLocks noChangeAspect="1"/>
            </p:cNvPicPr>
            <p:nvPr/>
          </p:nvPicPr>
          <p:blipFill>
            <a:blip r:embed="rId6"/>
            <a:stretch>
              <a:fillRect/>
            </a:stretch>
          </p:blipFill>
          <p:spPr>
            <a:xfrm>
              <a:off x="5076056" y="2204864"/>
              <a:ext cx="3615444" cy="1324077"/>
            </a:xfrm>
            <a:prstGeom prst="rect">
              <a:avLst/>
            </a:prstGeom>
          </p:spPr>
        </p:pic>
      </p:grpSp>
      <p:sp>
        <p:nvSpPr>
          <p:cNvPr id="24" name="TextBox 23">
            <a:extLst>
              <a:ext uri="{FF2B5EF4-FFF2-40B4-BE49-F238E27FC236}">
                <a16:creationId xmlns:a16="http://schemas.microsoft.com/office/drawing/2014/main" id="{77EBB1A9-3633-0445-AD29-57E972C91AA5}"/>
              </a:ext>
            </a:extLst>
          </p:cNvPr>
          <p:cNvSpPr txBox="1"/>
          <p:nvPr/>
        </p:nvSpPr>
        <p:spPr>
          <a:xfrm>
            <a:off x="266340" y="3813676"/>
            <a:ext cx="8409348" cy="369332"/>
          </a:xfrm>
          <a:prstGeom prst="rect">
            <a:avLst/>
          </a:prstGeom>
          <a:noFill/>
        </p:spPr>
        <p:txBody>
          <a:bodyPr wrap="square" rtlCol="0">
            <a:spAutoFit/>
          </a:bodyPr>
          <a:lstStyle/>
          <a:p>
            <a:r>
              <a:rPr lang="en-US" dirty="0"/>
              <a:t>Monomer  +   Monomer  +   Monomer    </a:t>
            </a:r>
            <a:r>
              <a:rPr lang="en-US" dirty="0" smtClean="0">
                <a:sym typeface="Wingdings" panose="05000000000000000000" pitchFamily="2" charset="2"/>
              </a:rPr>
              <a:t></a:t>
            </a:r>
            <a:r>
              <a:rPr lang="en-US" dirty="0" smtClean="0"/>
              <a:t>                           </a:t>
            </a:r>
            <a:r>
              <a:rPr lang="en-US" dirty="0"/>
              <a:t>Trimer</a:t>
            </a:r>
          </a:p>
        </p:txBody>
      </p:sp>
    </p:spTree>
    <p:extLst>
      <p:ext uri="{BB962C8B-B14F-4D97-AF65-F5344CB8AC3E}">
        <p14:creationId xmlns:p14="http://schemas.microsoft.com/office/powerpoint/2010/main" val="2462365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246531B-CA43-6541-B02D-785746A74175}"/>
              </a:ext>
            </a:extLst>
          </p:cNvPr>
          <p:cNvSpPr>
            <a:spLocks noGrp="1"/>
          </p:cNvSpPr>
          <p:nvPr>
            <p:ph type="body" sz="quarter" idx="11"/>
          </p:nvPr>
        </p:nvSpPr>
        <p:spPr/>
        <p:txBody>
          <a:bodyPr/>
          <a:lstStyle/>
          <a:p>
            <a:r>
              <a:rPr lang="en-US" dirty="0" err="1"/>
              <a:t>Polymerisation</a:t>
            </a:r>
            <a:endParaRPr lang="en-US" dirty="0"/>
          </a:p>
        </p:txBody>
      </p:sp>
      <p:sp>
        <p:nvSpPr>
          <p:cNvPr id="4" name="Text Placeholder 3">
            <a:extLst>
              <a:ext uri="{FF2B5EF4-FFF2-40B4-BE49-F238E27FC236}">
                <a16:creationId xmlns:a16="http://schemas.microsoft.com/office/drawing/2014/main" id="{70F31381-4726-7148-9DEF-3452762AB694}"/>
              </a:ext>
            </a:extLst>
          </p:cNvPr>
          <p:cNvSpPr>
            <a:spLocks noGrp="1"/>
          </p:cNvSpPr>
          <p:nvPr>
            <p:ph type="body" sz="quarter" idx="13"/>
          </p:nvPr>
        </p:nvSpPr>
        <p:spPr/>
        <p:txBody>
          <a:bodyPr/>
          <a:lstStyle/>
          <a:p>
            <a:r>
              <a:rPr lang="en-US" dirty="0"/>
              <a:t>14</a:t>
            </a:r>
          </a:p>
        </p:txBody>
      </p:sp>
      <p:sp>
        <p:nvSpPr>
          <p:cNvPr id="14" name="TextBox 13">
            <a:extLst>
              <a:ext uri="{FF2B5EF4-FFF2-40B4-BE49-F238E27FC236}">
                <a16:creationId xmlns:a16="http://schemas.microsoft.com/office/drawing/2014/main" id="{BF5D6556-68D6-8742-9ECC-088BF8A01898}"/>
              </a:ext>
            </a:extLst>
          </p:cNvPr>
          <p:cNvSpPr txBox="1"/>
          <p:nvPr/>
        </p:nvSpPr>
        <p:spPr>
          <a:xfrm>
            <a:off x="1691680" y="2852936"/>
            <a:ext cx="5832648" cy="369332"/>
          </a:xfrm>
          <a:prstGeom prst="rect">
            <a:avLst/>
          </a:prstGeom>
          <a:noFill/>
        </p:spPr>
        <p:txBody>
          <a:bodyPr wrap="square" rtlCol="0">
            <a:spAutoFit/>
          </a:bodyPr>
          <a:lstStyle/>
          <a:p>
            <a:r>
              <a:rPr lang="en-US" dirty="0"/>
              <a:t>+                           +                            +</a:t>
            </a:r>
          </a:p>
        </p:txBody>
      </p:sp>
      <p:sp>
        <p:nvSpPr>
          <p:cNvPr id="15" name="TextBox 14">
            <a:extLst>
              <a:ext uri="{FF2B5EF4-FFF2-40B4-BE49-F238E27FC236}">
                <a16:creationId xmlns:a16="http://schemas.microsoft.com/office/drawing/2014/main" id="{D7E322AE-AFF0-394A-B148-D1BEDDA310E7}"/>
              </a:ext>
            </a:extLst>
          </p:cNvPr>
          <p:cNvSpPr txBox="1"/>
          <p:nvPr/>
        </p:nvSpPr>
        <p:spPr>
          <a:xfrm>
            <a:off x="644116" y="4825936"/>
            <a:ext cx="6304148" cy="369332"/>
          </a:xfrm>
          <a:prstGeom prst="rect">
            <a:avLst/>
          </a:prstGeom>
          <a:noFill/>
        </p:spPr>
        <p:txBody>
          <a:bodyPr wrap="square" rtlCol="0">
            <a:spAutoFit/>
          </a:bodyPr>
          <a:lstStyle/>
          <a:p>
            <a:r>
              <a:rPr lang="en-US" dirty="0"/>
              <a:t>+                           +                            +                          +</a:t>
            </a:r>
          </a:p>
        </p:txBody>
      </p:sp>
      <p:grpSp>
        <p:nvGrpSpPr>
          <p:cNvPr id="16" name="Group 15">
            <a:extLst>
              <a:ext uri="{FF2B5EF4-FFF2-40B4-BE49-F238E27FC236}">
                <a16:creationId xmlns:a16="http://schemas.microsoft.com/office/drawing/2014/main" id="{2317C3CC-8F35-AE42-A890-45F5BFF5D312}"/>
              </a:ext>
            </a:extLst>
          </p:cNvPr>
          <p:cNvGrpSpPr/>
          <p:nvPr/>
        </p:nvGrpSpPr>
        <p:grpSpPr>
          <a:xfrm>
            <a:off x="155489" y="2636912"/>
            <a:ext cx="1536191" cy="887185"/>
            <a:chOff x="249188" y="2309522"/>
            <a:chExt cx="3960440" cy="2304256"/>
          </a:xfrm>
        </p:grpSpPr>
        <p:sp>
          <p:nvSpPr>
            <p:cNvPr id="17" name="Rectangle 16">
              <a:extLst>
                <a:ext uri="{FF2B5EF4-FFF2-40B4-BE49-F238E27FC236}">
                  <a16:creationId xmlns:a16="http://schemas.microsoft.com/office/drawing/2014/main" id="{C1A951C8-A033-F246-A394-EE56227070A8}"/>
                </a:ext>
              </a:extLst>
            </p:cNvPr>
            <p:cNvSpPr/>
            <p:nvPr/>
          </p:nvSpPr>
          <p:spPr>
            <a:xfrm>
              <a:off x="249188" y="2309522"/>
              <a:ext cx="3960440" cy="2304256"/>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32DCA180-E744-AB49-AE6D-68C91345E5D5}"/>
                </a:ext>
              </a:extLst>
            </p:cNvPr>
            <p:cNvPicPr>
              <a:picLocks noChangeAspect="1"/>
            </p:cNvPicPr>
            <p:nvPr/>
          </p:nvPicPr>
          <p:blipFill>
            <a:blip r:embed="rId3"/>
            <a:stretch>
              <a:fillRect/>
            </a:stretch>
          </p:blipFill>
          <p:spPr>
            <a:xfrm>
              <a:off x="649524" y="2372625"/>
              <a:ext cx="3314700" cy="2178050"/>
            </a:xfrm>
            <a:prstGeom prst="rect">
              <a:avLst/>
            </a:prstGeom>
          </p:spPr>
        </p:pic>
      </p:grpSp>
      <p:grpSp>
        <p:nvGrpSpPr>
          <p:cNvPr id="19" name="Group 18">
            <a:extLst>
              <a:ext uri="{FF2B5EF4-FFF2-40B4-BE49-F238E27FC236}">
                <a16:creationId xmlns:a16="http://schemas.microsoft.com/office/drawing/2014/main" id="{B2343B02-65A3-0149-A041-D87AED5DE942}"/>
              </a:ext>
            </a:extLst>
          </p:cNvPr>
          <p:cNvGrpSpPr/>
          <p:nvPr/>
        </p:nvGrpSpPr>
        <p:grpSpPr>
          <a:xfrm>
            <a:off x="3948528" y="2665332"/>
            <a:ext cx="1536191" cy="887185"/>
            <a:chOff x="249188" y="2309522"/>
            <a:chExt cx="3960440" cy="2304256"/>
          </a:xfrm>
        </p:grpSpPr>
        <p:sp>
          <p:nvSpPr>
            <p:cNvPr id="20" name="Rectangle 19">
              <a:extLst>
                <a:ext uri="{FF2B5EF4-FFF2-40B4-BE49-F238E27FC236}">
                  <a16:creationId xmlns:a16="http://schemas.microsoft.com/office/drawing/2014/main" id="{F50AF471-952C-E348-8C79-C2C9D3931989}"/>
                </a:ext>
              </a:extLst>
            </p:cNvPr>
            <p:cNvSpPr/>
            <p:nvPr/>
          </p:nvSpPr>
          <p:spPr>
            <a:xfrm>
              <a:off x="249188" y="2309522"/>
              <a:ext cx="3960440" cy="2304256"/>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20">
              <a:extLst>
                <a:ext uri="{FF2B5EF4-FFF2-40B4-BE49-F238E27FC236}">
                  <a16:creationId xmlns:a16="http://schemas.microsoft.com/office/drawing/2014/main" id="{4D587896-4D6D-8047-8129-A003B4F30A82}"/>
                </a:ext>
              </a:extLst>
            </p:cNvPr>
            <p:cNvPicPr>
              <a:picLocks noChangeAspect="1"/>
            </p:cNvPicPr>
            <p:nvPr/>
          </p:nvPicPr>
          <p:blipFill>
            <a:blip r:embed="rId3"/>
            <a:stretch>
              <a:fillRect/>
            </a:stretch>
          </p:blipFill>
          <p:spPr>
            <a:xfrm>
              <a:off x="649524" y="2372625"/>
              <a:ext cx="3314700" cy="2178050"/>
            </a:xfrm>
            <a:prstGeom prst="rect">
              <a:avLst/>
            </a:prstGeom>
          </p:spPr>
        </p:pic>
      </p:grpSp>
      <p:grpSp>
        <p:nvGrpSpPr>
          <p:cNvPr id="22" name="Group 21">
            <a:extLst>
              <a:ext uri="{FF2B5EF4-FFF2-40B4-BE49-F238E27FC236}">
                <a16:creationId xmlns:a16="http://schemas.microsoft.com/office/drawing/2014/main" id="{BDF1F21D-8DEA-4544-8090-A84BBC3DE7A1}"/>
              </a:ext>
            </a:extLst>
          </p:cNvPr>
          <p:cNvGrpSpPr/>
          <p:nvPr/>
        </p:nvGrpSpPr>
        <p:grpSpPr>
          <a:xfrm>
            <a:off x="967626" y="4609912"/>
            <a:ext cx="1536191" cy="887185"/>
            <a:chOff x="249188" y="2309522"/>
            <a:chExt cx="3960440" cy="2304256"/>
          </a:xfrm>
        </p:grpSpPr>
        <p:sp>
          <p:nvSpPr>
            <p:cNvPr id="23" name="Rectangle 22">
              <a:extLst>
                <a:ext uri="{FF2B5EF4-FFF2-40B4-BE49-F238E27FC236}">
                  <a16:creationId xmlns:a16="http://schemas.microsoft.com/office/drawing/2014/main" id="{484A5BA4-2B8A-6B48-B51D-7BE339DBFCF7}"/>
                </a:ext>
              </a:extLst>
            </p:cNvPr>
            <p:cNvSpPr/>
            <p:nvPr/>
          </p:nvSpPr>
          <p:spPr>
            <a:xfrm>
              <a:off x="249188" y="2309522"/>
              <a:ext cx="3960440" cy="2304256"/>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Picture 23">
              <a:extLst>
                <a:ext uri="{FF2B5EF4-FFF2-40B4-BE49-F238E27FC236}">
                  <a16:creationId xmlns:a16="http://schemas.microsoft.com/office/drawing/2014/main" id="{6398F7B9-70F9-D545-8D1B-1DB655ABAE6C}"/>
                </a:ext>
              </a:extLst>
            </p:cNvPr>
            <p:cNvPicPr>
              <a:picLocks noChangeAspect="1"/>
            </p:cNvPicPr>
            <p:nvPr/>
          </p:nvPicPr>
          <p:blipFill>
            <a:blip r:embed="rId3"/>
            <a:stretch>
              <a:fillRect/>
            </a:stretch>
          </p:blipFill>
          <p:spPr>
            <a:xfrm>
              <a:off x="649524" y="2372625"/>
              <a:ext cx="3314700" cy="2178050"/>
            </a:xfrm>
            <a:prstGeom prst="rect">
              <a:avLst/>
            </a:prstGeom>
          </p:spPr>
        </p:pic>
      </p:grpSp>
      <p:grpSp>
        <p:nvGrpSpPr>
          <p:cNvPr id="25" name="Group 24">
            <a:extLst>
              <a:ext uri="{FF2B5EF4-FFF2-40B4-BE49-F238E27FC236}">
                <a16:creationId xmlns:a16="http://schemas.microsoft.com/office/drawing/2014/main" id="{7DCFD7CE-441A-6B4D-B0F8-C4175602739A}"/>
              </a:ext>
            </a:extLst>
          </p:cNvPr>
          <p:cNvGrpSpPr/>
          <p:nvPr/>
        </p:nvGrpSpPr>
        <p:grpSpPr>
          <a:xfrm>
            <a:off x="4693881" y="4609911"/>
            <a:ext cx="1536191" cy="887185"/>
            <a:chOff x="249188" y="2309522"/>
            <a:chExt cx="3960440" cy="2304256"/>
          </a:xfrm>
        </p:grpSpPr>
        <p:sp>
          <p:nvSpPr>
            <p:cNvPr id="26" name="Rectangle 25">
              <a:extLst>
                <a:ext uri="{FF2B5EF4-FFF2-40B4-BE49-F238E27FC236}">
                  <a16:creationId xmlns:a16="http://schemas.microsoft.com/office/drawing/2014/main" id="{D85BD1E3-3B08-8645-BC09-350F7E7A5B8B}"/>
                </a:ext>
              </a:extLst>
            </p:cNvPr>
            <p:cNvSpPr/>
            <p:nvPr/>
          </p:nvSpPr>
          <p:spPr>
            <a:xfrm>
              <a:off x="249188" y="2309522"/>
              <a:ext cx="3960440" cy="2304256"/>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Picture 26">
              <a:extLst>
                <a:ext uri="{FF2B5EF4-FFF2-40B4-BE49-F238E27FC236}">
                  <a16:creationId xmlns:a16="http://schemas.microsoft.com/office/drawing/2014/main" id="{FED10042-1BF3-8540-B225-DD8C7C246164}"/>
                </a:ext>
              </a:extLst>
            </p:cNvPr>
            <p:cNvPicPr>
              <a:picLocks noChangeAspect="1"/>
            </p:cNvPicPr>
            <p:nvPr/>
          </p:nvPicPr>
          <p:blipFill>
            <a:blip r:embed="rId3"/>
            <a:stretch>
              <a:fillRect/>
            </a:stretch>
          </p:blipFill>
          <p:spPr>
            <a:xfrm>
              <a:off x="649524" y="2372625"/>
              <a:ext cx="3314700" cy="2178050"/>
            </a:xfrm>
            <a:prstGeom prst="rect">
              <a:avLst/>
            </a:prstGeom>
          </p:spPr>
        </p:pic>
      </p:grpSp>
      <p:grpSp>
        <p:nvGrpSpPr>
          <p:cNvPr id="28" name="Group 27">
            <a:extLst>
              <a:ext uri="{FF2B5EF4-FFF2-40B4-BE49-F238E27FC236}">
                <a16:creationId xmlns:a16="http://schemas.microsoft.com/office/drawing/2014/main" id="{B889C9DF-99D2-B340-B0F5-C582FB77C72E}"/>
              </a:ext>
            </a:extLst>
          </p:cNvPr>
          <p:cNvGrpSpPr/>
          <p:nvPr/>
        </p:nvGrpSpPr>
        <p:grpSpPr>
          <a:xfrm>
            <a:off x="2039709" y="2597459"/>
            <a:ext cx="1536192" cy="935027"/>
            <a:chOff x="4952826" y="2424033"/>
            <a:chExt cx="3657029" cy="2304256"/>
          </a:xfrm>
        </p:grpSpPr>
        <p:sp>
          <p:nvSpPr>
            <p:cNvPr id="29" name="Rectangle 28">
              <a:extLst>
                <a:ext uri="{FF2B5EF4-FFF2-40B4-BE49-F238E27FC236}">
                  <a16:creationId xmlns:a16="http://schemas.microsoft.com/office/drawing/2014/main" id="{94D1B041-A548-8E4D-B426-867C3BA33F34}"/>
                </a:ext>
              </a:extLst>
            </p:cNvPr>
            <p:cNvSpPr/>
            <p:nvPr/>
          </p:nvSpPr>
          <p:spPr>
            <a:xfrm>
              <a:off x="4952826" y="2424033"/>
              <a:ext cx="3657029" cy="2304256"/>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 name="Picture 29">
              <a:extLst>
                <a:ext uri="{FF2B5EF4-FFF2-40B4-BE49-F238E27FC236}">
                  <a16:creationId xmlns:a16="http://schemas.microsoft.com/office/drawing/2014/main" id="{376EF3B9-9D09-744A-B4B6-68B3D2649136}"/>
                </a:ext>
              </a:extLst>
            </p:cNvPr>
            <p:cNvPicPr>
              <a:picLocks noChangeAspect="1"/>
            </p:cNvPicPr>
            <p:nvPr/>
          </p:nvPicPr>
          <p:blipFill>
            <a:blip r:embed="rId4"/>
            <a:stretch>
              <a:fillRect/>
            </a:stretch>
          </p:blipFill>
          <p:spPr>
            <a:xfrm>
              <a:off x="5318026" y="2490416"/>
              <a:ext cx="3003550" cy="2165350"/>
            </a:xfrm>
            <a:prstGeom prst="rect">
              <a:avLst/>
            </a:prstGeom>
          </p:spPr>
        </p:pic>
      </p:grpSp>
      <p:grpSp>
        <p:nvGrpSpPr>
          <p:cNvPr id="34" name="Group 33">
            <a:extLst>
              <a:ext uri="{FF2B5EF4-FFF2-40B4-BE49-F238E27FC236}">
                <a16:creationId xmlns:a16="http://schemas.microsoft.com/office/drawing/2014/main" id="{D7B7B68B-B112-EF4F-86A6-C8DADE480F6C}"/>
              </a:ext>
            </a:extLst>
          </p:cNvPr>
          <p:cNvGrpSpPr/>
          <p:nvPr/>
        </p:nvGrpSpPr>
        <p:grpSpPr>
          <a:xfrm>
            <a:off x="5745580" y="2636482"/>
            <a:ext cx="1536192" cy="935027"/>
            <a:chOff x="4952826" y="2424033"/>
            <a:chExt cx="3657029" cy="2304256"/>
          </a:xfrm>
        </p:grpSpPr>
        <p:sp>
          <p:nvSpPr>
            <p:cNvPr id="35" name="Rectangle 34">
              <a:extLst>
                <a:ext uri="{FF2B5EF4-FFF2-40B4-BE49-F238E27FC236}">
                  <a16:creationId xmlns:a16="http://schemas.microsoft.com/office/drawing/2014/main" id="{90751BAB-AFAC-0E48-BCDE-45EE7CC94097}"/>
                </a:ext>
              </a:extLst>
            </p:cNvPr>
            <p:cNvSpPr/>
            <p:nvPr/>
          </p:nvSpPr>
          <p:spPr>
            <a:xfrm>
              <a:off x="4952826" y="2424033"/>
              <a:ext cx="3657029" cy="2304256"/>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6" name="Picture 35">
              <a:extLst>
                <a:ext uri="{FF2B5EF4-FFF2-40B4-BE49-F238E27FC236}">
                  <a16:creationId xmlns:a16="http://schemas.microsoft.com/office/drawing/2014/main" id="{BF8290EE-3910-0145-93FA-5BE3FC119545}"/>
                </a:ext>
              </a:extLst>
            </p:cNvPr>
            <p:cNvPicPr>
              <a:picLocks noChangeAspect="1"/>
            </p:cNvPicPr>
            <p:nvPr/>
          </p:nvPicPr>
          <p:blipFill>
            <a:blip r:embed="rId4"/>
            <a:stretch>
              <a:fillRect/>
            </a:stretch>
          </p:blipFill>
          <p:spPr>
            <a:xfrm>
              <a:off x="5318026" y="2490416"/>
              <a:ext cx="3003550" cy="2165350"/>
            </a:xfrm>
            <a:prstGeom prst="rect">
              <a:avLst/>
            </a:prstGeom>
          </p:spPr>
        </p:pic>
      </p:grpSp>
      <p:grpSp>
        <p:nvGrpSpPr>
          <p:cNvPr id="37" name="Group 36">
            <a:extLst>
              <a:ext uri="{FF2B5EF4-FFF2-40B4-BE49-F238E27FC236}">
                <a16:creationId xmlns:a16="http://schemas.microsoft.com/office/drawing/2014/main" id="{6E86A53C-4655-D54F-9B03-B4CD0EEF517F}"/>
              </a:ext>
            </a:extLst>
          </p:cNvPr>
          <p:cNvGrpSpPr/>
          <p:nvPr/>
        </p:nvGrpSpPr>
        <p:grpSpPr>
          <a:xfrm>
            <a:off x="2875630" y="4609911"/>
            <a:ext cx="1536192" cy="935027"/>
            <a:chOff x="4952826" y="2424033"/>
            <a:chExt cx="3657029" cy="2304256"/>
          </a:xfrm>
        </p:grpSpPr>
        <p:sp>
          <p:nvSpPr>
            <p:cNvPr id="38" name="Rectangle 37">
              <a:extLst>
                <a:ext uri="{FF2B5EF4-FFF2-40B4-BE49-F238E27FC236}">
                  <a16:creationId xmlns:a16="http://schemas.microsoft.com/office/drawing/2014/main" id="{D40323BC-8759-FA44-8BA4-0AC55F29C2AA}"/>
                </a:ext>
              </a:extLst>
            </p:cNvPr>
            <p:cNvSpPr/>
            <p:nvPr/>
          </p:nvSpPr>
          <p:spPr>
            <a:xfrm>
              <a:off x="4952826" y="2424033"/>
              <a:ext cx="3657029" cy="2304256"/>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9" name="Picture 38">
              <a:extLst>
                <a:ext uri="{FF2B5EF4-FFF2-40B4-BE49-F238E27FC236}">
                  <a16:creationId xmlns:a16="http://schemas.microsoft.com/office/drawing/2014/main" id="{61AAC440-650A-BA45-AFD5-2F14673C26C5}"/>
                </a:ext>
              </a:extLst>
            </p:cNvPr>
            <p:cNvPicPr>
              <a:picLocks noChangeAspect="1"/>
            </p:cNvPicPr>
            <p:nvPr/>
          </p:nvPicPr>
          <p:blipFill>
            <a:blip r:embed="rId4"/>
            <a:stretch>
              <a:fillRect/>
            </a:stretch>
          </p:blipFill>
          <p:spPr>
            <a:xfrm>
              <a:off x="5318026" y="2490416"/>
              <a:ext cx="3003550" cy="2165350"/>
            </a:xfrm>
            <a:prstGeom prst="rect">
              <a:avLst/>
            </a:prstGeom>
          </p:spPr>
        </p:pic>
      </p:grpSp>
      <p:grpSp>
        <p:nvGrpSpPr>
          <p:cNvPr id="40" name="Group 39">
            <a:extLst>
              <a:ext uri="{FF2B5EF4-FFF2-40B4-BE49-F238E27FC236}">
                <a16:creationId xmlns:a16="http://schemas.microsoft.com/office/drawing/2014/main" id="{04F02180-1D18-7E47-8D9F-C1468CC54C9B}"/>
              </a:ext>
            </a:extLst>
          </p:cNvPr>
          <p:cNvGrpSpPr/>
          <p:nvPr/>
        </p:nvGrpSpPr>
        <p:grpSpPr>
          <a:xfrm>
            <a:off x="6503678" y="4607484"/>
            <a:ext cx="1536192" cy="935027"/>
            <a:chOff x="4952826" y="2424033"/>
            <a:chExt cx="3657029" cy="2304256"/>
          </a:xfrm>
        </p:grpSpPr>
        <p:sp>
          <p:nvSpPr>
            <p:cNvPr id="41" name="Rectangle 40">
              <a:extLst>
                <a:ext uri="{FF2B5EF4-FFF2-40B4-BE49-F238E27FC236}">
                  <a16:creationId xmlns:a16="http://schemas.microsoft.com/office/drawing/2014/main" id="{5238D8F3-ECAE-6048-B419-BE04D5E85641}"/>
                </a:ext>
              </a:extLst>
            </p:cNvPr>
            <p:cNvSpPr/>
            <p:nvPr/>
          </p:nvSpPr>
          <p:spPr>
            <a:xfrm>
              <a:off x="4952826" y="2424033"/>
              <a:ext cx="3657029" cy="2304256"/>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2" name="Picture 41">
              <a:extLst>
                <a:ext uri="{FF2B5EF4-FFF2-40B4-BE49-F238E27FC236}">
                  <a16:creationId xmlns:a16="http://schemas.microsoft.com/office/drawing/2014/main" id="{7803D4CB-5562-4346-8BFF-6BD96FC307A2}"/>
                </a:ext>
              </a:extLst>
            </p:cNvPr>
            <p:cNvPicPr>
              <a:picLocks noChangeAspect="1"/>
            </p:cNvPicPr>
            <p:nvPr/>
          </p:nvPicPr>
          <p:blipFill>
            <a:blip r:embed="rId4"/>
            <a:stretch>
              <a:fillRect/>
            </a:stretch>
          </p:blipFill>
          <p:spPr>
            <a:xfrm>
              <a:off x="5318026" y="2490416"/>
              <a:ext cx="3003550" cy="2165350"/>
            </a:xfrm>
            <a:prstGeom prst="rect">
              <a:avLst/>
            </a:prstGeom>
          </p:spPr>
        </p:pic>
      </p:grpSp>
    </p:spTree>
    <p:extLst>
      <p:ext uri="{BB962C8B-B14F-4D97-AF65-F5344CB8AC3E}">
        <p14:creationId xmlns:p14="http://schemas.microsoft.com/office/powerpoint/2010/main" val="25733941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246531B-CA43-6541-B02D-785746A74175}"/>
              </a:ext>
            </a:extLst>
          </p:cNvPr>
          <p:cNvSpPr>
            <a:spLocks noGrp="1"/>
          </p:cNvSpPr>
          <p:nvPr>
            <p:ph type="body" sz="quarter" idx="11"/>
          </p:nvPr>
        </p:nvSpPr>
        <p:spPr/>
        <p:txBody>
          <a:bodyPr/>
          <a:lstStyle/>
          <a:p>
            <a:r>
              <a:rPr lang="en-US" dirty="0" err="1"/>
              <a:t>Polymerisation</a:t>
            </a:r>
            <a:endParaRPr lang="en-US" dirty="0"/>
          </a:p>
        </p:txBody>
      </p:sp>
      <p:sp>
        <p:nvSpPr>
          <p:cNvPr id="4" name="Text Placeholder 3">
            <a:extLst>
              <a:ext uri="{FF2B5EF4-FFF2-40B4-BE49-F238E27FC236}">
                <a16:creationId xmlns:a16="http://schemas.microsoft.com/office/drawing/2014/main" id="{70F31381-4726-7148-9DEF-3452762AB694}"/>
              </a:ext>
            </a:extLst>
          </p:cNvPr>
          <p:cNvSpPr>
            <a:spLocks noGrp="1"/>
          </p:cNvSpPr>
          <p:nvPr>
            <p:ph type="body" sz="quarter" idx="13"/>
          </p:nvPr>
        </p:nvSpPr>
        <p:spPr/>
        <p:txBody>
          <a:bodyPr/>
          <a:lstStyle/>
          <a:p>
            <a:r>
              <a:rPr lang="en-US" dirty="0"/>
              <a:t>15</a:t>
            </a:r>
          </a:p>
        </p:txBody>
      </p:sp>
      <p:sp>
        <p:nvSpPr>
          <p:cNvPr id="6" name="TextBox 5">
            <a:extLst>
              <a:ext uri="{FF2B5EF4-FFF2-40B4-BE49-F238E27FC236}">
                <a16:creationId xmlns:a16="http://schemas.microsoft.com/office/drawing/2014/main" id="{BB37C6C8-CD05-A040-877E-858D26CD8BD3}"/>
              </a:ext>
            </a:extLst>
          </p:cNvPr>
          <p:cNvSpPr txBox="1"/>
          <p:nvPr/>
        </p:nvSpPr>
        <p:spPr>
          <a:xfrm>
            <a:off x="323528" y="4509120"/>
            <a:ext cx="7704856" cy="1261884"/>
          </a:xfrm>
          <a:prstGeom prst="rect">
            <a:avLst/>
          </a:prstGeom>
          <a:noFill/>
        </p:spPr>
        <p:txBody>
          <a:bodyPr wrap="square" rtlCol="0">
            <a:spAutoFit/>
          </a:bodyPr>
          <a:lstStyle/>
          <a:p>
            <a:r>
              <a:rPr lang="en-US" sz="2800" dirty="0"/>
              <a:t>Compare the monomer to the polymer. </a:t>
            </a:r>
          </a:p>
          <a:p>
            <a:endParaRPr lang="en-US" dirty="0"/>
          </a:p>
          <a:p>
            <a:r>
              <a:rPr lang="en-US" sz="2800" dirty="0"/>
              <a:t>How are they similar? How are they different?</a:t>
            </a:r>
          </a:p>
        </p:txBody>
      </p:sp>
      <p:sp>
        <p:nvSpPr>
          <p:cNvPr id="9" name="Rectangle 8">
            <a:extLst>
              <a:ext uri="{FF2B5EF4-FFF2-40B4-BE49-F238E27FC236}">
                <a16:creationId xmlns:a16="http://schemas.microsoft.com/office/drawing/2014/main" id="{91B1DE25-F7FD-3445-AA9A-AD2F6A6316AB}"/>
              </a:ext>
            </a:extLst>
          </p:cNvPr>
          <p:cNvSpPr/>
          <p:nvPr/>
        </p:nvSpPr>
        <p:spPr>
          <a:xfrm>
            <a:off x="179512" y="1906970"/>
            <a:ext cx="2362572" cy="2030922"/>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D8F7AC52-1E7D-AC4D-AED5-9DAEFFC93525}"/>
              </a:ext>
            </a:extLst>
          </p:cNvPr>
          <p:cNvPicPr>
            <a:picLocks noChangeAspect="1"/>
          </p:cNvPicPr>
          <p:nvPr/>
        </p:nvPicPr>
        <p:blipFill>
          <a:blip r:embed="rId3"/>
          <a:stretch>
            <a:fillRect/>
          </a:stretch>
        </p:blipFill>
        <p:spPr>
          <a:xfrm>
            <a:off x="683568" y="2433689"/>
            <a:ext cx="1399885" cy="977484"/>
          </a:xfrm>
          <a:prstGeom prst="rect">
            <a:avLst/>
          </a:prstGeom>
        </p:spPr>
      </p:pic>
      <p:grpSp>
        <p:nvGrpSpPr>
          <p:cNvPr id="19" name="Group 18">
            <a:extLst>
              <a:ext uri="{FF2B5EF4-FFF2-40B4-BE49-F238E27FC236}">
                <a16:creationId xmlns:a16="http://schemas.microsoft.com/office/drawing/2014/main" id="{67B54DA2-0825-9A42-A15F-74C6B3BB27E0}"/>
              </a:ext>
            </a:extLst>
          </p:cNvPr>
          <p:cNvGrpSpPr/>
          <p:nvPr/>
        </p:nvGrpSpPr>
        <p:grpSpPr>
          <a:xfrm>
            <a:off x="2987824" y="1907199"/>
            <a:ext cx="5976664" cy="2030922"/>
            <a:chOff x="2987824" y="1907199"/>
            <a:chExt cx="5976664" cy="2030922"/>
          </a:xfrm>
        </p:grpSpPr>
        <p:sp>
          <p:nvSpPr>
            <p:cNvPr id="12" name="Rectangle 11">
              <a:extLst>
                <a:ext uri="{FF2B5EF4-FFF2-40B4-BE49-F238E27FC236}">
                  <a16:creationId xmlns:a16="http://schemas.microsoft.com/office/drawing/2014/main" id="{6B2E8FBD-1109-EB46-8C0A-5F07FF224BB4}"/>
                </a:ext>
              </a:extLst>
            </p:cNvPr>
            <p:cNvSpPr/>
            <p:nvPr/>
          </p:nvSpPr>
          <p:spPr>
            <a:xfrm>
              <a:off x="2987824" y="1907199"/>
              <a:ext cx="5976664" cy="2030922"/>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6" name="Picture 15">
              <a:extLst>
                <a:ext uri="{FF2B5EF4-FFF2-40B4-BE49-F238E27FC236}">
                  <a16:creationId xmlns:a16="http://schemas.microsoft.com/office/drawing/2014/main" id="{9612A7FE-00F7-3141-AC83-9E0D44F1663E}"/>
                </a:ext>
              </a:extLst>
            </p:cNvPr>
            <p:cNvPicPr>
              <a:picLocks noChangeAspect="1"/>
            </p:cNvPicPr>
            <p:nvPr/>
          </p:nvPicPr>
          <p:blipFill>
            <a:blip r:embed="rId4"/>
            <a:stretch>
              <a:fillRect/>
            </a:stretch>
          </p:blipFill>
          <p:spPr>
            <a:xfrm>
              <a:off x="2987824" y="2379508"/>
              <a:ext cx="5898392" cy="1301633"/>
            </a:xfrm>
            <a:prstGeom prst="rect">
              <a:avLst/>
            </a:prstGeom>
          </p:spPr>
        </p:pic>
      </p:grpSp>
      <p:sp>
        <p:nvSpPr>
          <p:cNvPr id="17" name="TextBox 16">
            <a:extLst>
              <a:ext uri="{FF2B5EF4-FFF2-40B4-BE49-F238E27FC236}">
                <a16:creationId xmlns:a16="http://schemas.microsoft.com/office/drawing/2014/main" id="{9B8E00AB-298B-D74E-80C8-D46B1A5756E9}"/>
              </a:ext>
            </a:extLst>
          </p:cNvPr>
          <p:cNvSpPr txBox="1"/>
          <p:nvPr/>
        </p:nvSpPr>
        <p:spPr>
          <a:xfrm>
            <a:off x="670306" y="4060520"/>
            <a:ext cx="1380984" cy="369332"/>
          </a:xfrm>
          <a:prstGeom prst="rect">
            <a:avLst/>
          </a:prstGeom>
          <a:noFill/>
        </p:spPr>
        <p:txBody>
          <a:bodyPr wrap="square" rtlCol="0">
            <a:spAutoFit/>
          </a:bodyPr>
          <a:lstStyle/>
          <a:p>
            <a:r>
              <a:rPr lang="en-US" dirty="0"/>
              <a:t>Monomer</a:t>
            </a:r>
          </a:p>
        </p:txBody>
      </p:sp>
      <p:sp>
        <p:nvSpPr>
          <p:cNvPr id="18" name="TextBox 17">
            <a:extLst>
              <a:ext uri="{FF2B5EF4-FFF2-40B4-BE49-F238E27FC236}">
                <a16:creationId xmlns:a16="http://schemas.microsoft.com/office/drawing/2014/main" id="{0BE90299-F55D-FF48-ABCA-42711610A225}"/>
              </a:ext>
            </a:extLst>
          </p:cNvPr>
          <p:cNvSpPr txBox="1"/>
          <p:nvPr/>
        </p:nvSpPr>
        <p:spPr>
          <a:xfrm>
            <a:off x="5246528" y="4036810"/>
            <a:ext cx="1380984" cy="369332"/>
          </a:xfrm>
          <a:prstGeom prst="rect">
            <a:avLst/>
          </a:prstGeom>
          <a:noFill/>
        </p:spPr>
        <p:txBody>
          <a:bodyPr wrap="square" rtlCol="0">
            <a:spAutoFit/>
          </a:bodyPr>
          <a:lstStyle/>
          <a:p>
            <a:r>
              <a:rPr lang="en-US" dirty="0"/>
              <a:t>Polymer</a:t>
            </a:r>
          </a:p>
        </p:txBody>
      </p:sp>
    </p:spTree>
    <p:extLst>
      <p:ext uri="{BB962C8B-B14F-4D97-AF65-F5344CB8AC3E}">
        <p14:creationId xmlns:p14="http://schemas.microsoft.com/office/powerpoint/2010/main" val="35088671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E0B4C2C-1DB6-704F-AAAE-B0F0244BFE24}"/>
              </a:ext>
            </a:extLst>
          </p:cNvPr>
          <p:cNvSpPr>
            <a:spLocks noGrp="1"/>
          </p:cNvSpPr>
          <p:nvPr>
            <p:ph type="body" sz="quarter" idx="10"/>
          </p:nvPr>
        </p:nvSpPr>
        <p:spPr>
          <a:xfrm>
            <a:off x="590159" y="1762666"/>
            <a:ext cx="3688400" cy="1613606"/>
          </a:xfrm>
        </p:spPr>
        <p:txBody>
          <a:bodyPr>
            <a:normAutofit/>
          </a:bodyPr>
          <a:lstStyle/>
          <a:p>
            <a:r>
              <a:rPr lang="en-US" sz="2400" dirty="0"/>
              <a:t>Which of these properties do you think the polymer will have?</a:t>
            </a:r>
          </a:p>
        </p:txBody>
      </p:sp>
      <p:sp>
        <p:nvSpPr>
          <p:cNvPr id="3" name="Text Placeholder 2">
            <a:extLst>
              <a:ext uri="{FF2B5EF4-FFF2-40B4-BE49-F238E27FC236}">
                <a16:creationId xmlns:a16="http://schemas.microsoft.com/office/drawing/2014/main" id="{8246531B-CA43-6541-B02D-785746A74175}"/>
              </a:ext>
            </a:extLst>
          </p:cNvPr>
          <p:cNvSpPr>
            <a:spLocks noGrp="1"/>
          </p:cNvSpPr>
          <p:nvPr>
            <p:ph type="body" sz="quarter" idx="11"/>
          </p:nvPr>
        </p:nvSpPr>
        <p:spPr/>
        <p:txBody>
          <a:bodyPr/>
          <a:lstStyle/>
          <a:p>
            <a:r>
              <a:rPr lang="en-US" dirty="0" err="1"/>
              <a:t>Polymerisation</a:t>
            </a:r>
            <a:endParaRPr lang="en-US" dirty="0"/>
          </a:p>
        </p:txBody>
      </p:sp>
      <p:sp>
        <p:nvSpPr>
          <p:cNvPr id="4" name="Text Placeholder 3">
            <a:extLst>
              <a:ext uri="{FF2B5EF4-FFF2-40B4-BE49-F238E27FC236}">
                <a16:creationId xmlns:a16="http://schemas.microsoft.com/office/drawing/2014/main" id="{70F31381-4726-7148-9DEF-3452762AB694}"/>
              </a:ext>
            </a:extLst>
          </p:cNvPr>
          <p:cNvSpPr>
            <a:spLocks noGrp="1"/>
          </p:cNvSpPr>
          <p:nvPr>
            <p:ph type="body" sz="quarter" idx="13"/>
          </p:nvPr>
        </p:nvSpPr>
        <p:spPr/>
        <p:txBody>
          <a:bodyPr/>
          <a:lstStyle/>
          <a:p>
            <a:r>
              <a:rPr lang="en-US" dirty="0"/>
              <a:t>16</a:t>
            </a:r>
          </a:p>
        </p:txBody>
      </p:sp>
      <p:sp>
        <p:nvSpPr>
          <p:cNvPr id="7" name="TextBox 6">
            <a:extLst>
              <a:ext uri="{FF2B5EF4-FFF2-40B4-BE49-F238E27FC236}">
                <a16:creationId xmlns:a16="http://schemas.microsoft.com/office/drawing/2014/main" id="{AA9B2714-B81B-2348-BF9F-9540FC86BCC1}"/>
              </a:ext>
            </a:extLst>
          </p:cNvPr>
          <p:cNvSpPr txBox="1"/>
          <p:nvPr/>
        </p:nvSpPr>
        <p:spPr>
          <a:xfrm>
            <a:off x="571003" y="3915695"/>
            <a:ext cx="8262150" cy="1631216"/>
          </a:xfrm>
          <a:prstGeom prst="rect">
            <a:avLst/>
          </a:prstGeom>
          <a:noFill/>
          <a:ln>
            <a:solidFill>
              <a:schemeClr val="tx1"/>
            </a:solidFill>
          </a:ln>
        </p:spPr>
        <p:txBody>
          <a:bodyPr wrap="square" rtlCol="0">
            <a:spAutoFit/>
          </a:bodyPr>
          <a:lstStyle/>
          <a:p>
            <a:pPr algn="ctr"/>
            <a:r>
              <a:rPr lang="en-US" sz="2000" dirty="0"/>
              <a:t>High melting point      Small molecule            Low boiling point</a:t>
            </a:r>
          </a:p>
          <a:p>
            <a:pPr algn="ctr"/>
            <a:endParaRPr lang="en-US" sz="2000" dirty="0"/>
          </a:p>
          <a:p>
            <a:pPr algn="ctr"/>
            <a:r>
              <a:rPr lang="en-US" sz="2000" dirty="0"/>
              <a:t>Large molecule         High boiling point         Low melting point</a:t>
            </a:r>
          </a:p>
          <a:p>
            <a:pPr algn="ctr"/>
            <a:endParaRPr lang="en-US" sz="2000" dirty="0"/>
          </a:p>
          <a:p>
            <a:pPr algn="ctr"/>
            <a:r>
              <a:rPr lang="en-US" sz="2000" dirty="0"/>
              <a:t>                  Reactive                          Unreactive</a:t>
            </a:r>
          </a:p>
        </p:txBody>
      </p:sp>
      <p:grpSp>
        <p:nvGrpSpPr>
          <p:cNvPr id="8" name="Group 7">
            <a:extLst>
              <a:ext uri="{FF2B5EF4-FFF2-40B4-BE49-F238E27FC236}">
                <a16:creationId xmlns:a16="http://schemas.microsoft.com/office/drawing/2014/main" id="{C8DBF1CD-8022-874F-8331-7B45E4367B01}"/>
              </a:ext>
            </a:extLst>
          </p:cNvPr>
          <p:cNvGrpSpPr/>
          <p:nvPr/>
        </p:nvGrpSpPr>
        <p:grpSpPr>
          <a:xfrm>
            <a:off x="4319662" y="1591194"/>
            <a:ext cx="4601243" cy="1563542"/>
            <a:chOff x="2987824" y="1907199"/>
            <a:chExt cx="5976664" cy="2030922"/>
          </a:xfrm>
        </p:grpSpPr>
        <p:sp>
          <p:nvSpPr>
            <p:cNvPr id="9" name="Rectangle 8">
              <a:extLst>
                <a:ext uri="{FF2B5EF4-FFF2-40B4-BE49-F238E27FC236}">
                  <a16:creationId xmlns:a16="http://schemas.microsoft.com/office/drawing/2014/main" id="{E40725F8-8250-2E40-9223-2BC906497A59}"/>
                </a:ext>
              </a:extLst>
            </p:cNvPr>
            <p:cNvSpPr/>
            <p:nvPr/>
          </p:nvSpPr>
          <p:spPr>
            <a:xfrm>
              <a:off x="2987824" y="1907199"/>
              <a:ext cx="5976664" cy="2030922"/>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9">
              <a:extLst>
                <a:ext uri="{FF2B5EF4-FFF2-40B4-BE49-F238E27FC236}">
                  <a16:creationId xmlns:a16="http://schemas.microsoft.com/office/drawing/2014/main" id="{E437E7B2-79B0-E54F-ADBA-400D3DD15537}"/>
                </a:ext>
              </a:extLst>
            </p:cNvPr>
            <p:cNvPicPr>
              <a:picLocks noChangeAspect="1"/>
            </p:cNvPicPr>
            <p:nvPr/>
          </p:nvPicPr>
          <p:blipFill>
            <a:blip r:embed="rId3"/>
            <a:stretch>
              <a:fillRect/>
            </a:stretch>
          </p:blipFill>
          <p:spPr>
            <a:xfrm>
              <a:off x="2987824" y="2379508"/>
              <a:ext cx="5898392" cy="1301633"/>
            </a:xfrm>
            <a:prstGeom prst="rect">
              <a:avLst/>
            </a:prstGeom>
          </p:spPr>
        </p:pic>
      </p:grpSp>
    </p:spTree>
    <p:extLst>
      <p:ext uri="{BB962C8B-B14F-4D97-AF65-F5344CB8AC3E}">
        <p14:creationId xmlns:p14="http://schemas.microsoft.com/office/powerpoint/2010/main" val="6787084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0"/>
          </p:nvPr>
        </p:nvSpPr>
        <p:spPr/>
        <p:txBody>
          <a:bodyPr/>
          <a:lstStyle/>
          <a:p>
            <a:pPr marL="457200" indent="-457200">
              <a:buFont typeface="Arial" panose="020B0604020202020204" pitchFamily="34" charset="0"/>
              <a:buChar char="•"/>
            </a:pPr>
            <a:r>
              <a:rPr lang="en-GB" dirty="0"/>
              <a:t>What is the difference between an element, compound and a mixture? </a:t>
            </a:r>
            <a:r>
              <a:rPr lang="en-GB" dirty="0" smtClean="0"/>
              <a:t/>
            </a:r>
            <a:br>
              <a:rPr lang="en-GB" dirty="0" smtClean="0"/>
            </a:br>
            <a:r>
              <a:rPr lang="en-GB" dirty="0" smtClean="0"/>
              <a:t/>
            </a:r>
            <a:br>
              <a:rPr lang="en-GB" dirty="0" smtClean="0"/>
            </a:br>
            <a:r>
              <a:rPr lang="en-GB" dirty="0" smtClean="0"/>
              <a:t>Give </a:t>
            </a:r>
            <a:r>
              <a:rPr lang="en-GB" dirty="0"/>
              <a:t>as many examples as possible.</a:t>
            </a:r>
          </a:p>
          <a:p>
            <a:pPr marL="457200" indent="-457200">
              <a:buFont typeface="Arial" panose="020B0604020202020204" pitchFamily="34" charset="0"/>
              <a:buChar char="•"/>
            </a:pPr>
            <a:endParaRPr lang="en-GB" dirty="0"/>
          </a:p>
          <a:p>
            <a:pPr marL="457200" indent="-457200">
              <a:buFont typeface="Arial" panose="020B0604020202020204" pitchFamily="34" charset="0"/>
              <a:buChar char="•"/>
            </a:pPr>
            <a:r>
              <a:rPr lang="en-GB" dirty="0" smtClean="0"/>
              <a:t>Extension – what </a:t>
            </a:r>
            <a:r>
              <a:rPr lang="en-GB" dirty="0"/>
              <a:t>is an alloy?</a:t>
            </a:r>
          </a:p>
        </p:txBody>
      </p:sp>
      <p:sp>
        <p:nvSpPr>
          <p:cNvPr id="9" name="Text Placeholder 8"/>
          <p:cNvSpPr>
            <a:spLocks noGrp="1"/>
          </p:cNvSpPr>
          <p:nvPr>
            <p:ph type="body" sz="quarter" idx="11"/>
          </p:nvPr>
        </p:nvSpPr>
        <p:spPr/>
        <p:txBody>
          <a:bodyPr/>
          <a:lstStyle/>
          <a:p>
            <a:r>
              <a:rPr lang="en-GB" dirty="0"/>
              <a:t>Starter</a:t>
            </a:r>
          </a:p>
        </p:txBody>
      </p:sp>
      <p:sp>
        <p:nvSpPr>
          <p:cNvPr id="10" name="Text Placeholder 9"/>
          <p:cNvSpPr>
            <a:spLocks noGrp="1"/>
          </p:cNvSpPr>
          <p:nvPr>
            <p:ph type="body" sz="quarter" idx="13"/>
          </p:nvPr>
        </p:nvSpPr>
        <p:spPr/>
        <p:txBody>
          <a:bodyPr/>
          <a:lstStyle/>
          <a:p>
            <a:r>
              <a:rPr lang="en-GB" dirty="0"/>
              <a:t>2</a:t>
            </a:r>
          </a:p>
        </p:txBody>
      </p:sp>
    </p:spTree>
    <p:extLst>
      <p:ext uri="{BB962C8B-B14F-4D97-AF65-F5344CB8AC3E}">
        <p14:creationId xmlns:p14="http://schemas.microsoft.com/office/powerpoint/2010/main" val="69370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E0B4C2C-1DB6-704F-AAAE-B0F0244BFE24}"/>
              </a:ext>
            </a:extLst>
          </p:cNvPr>
          <p:cNvSpPr>
            <a:spLocks noGrp="1"/>
          </p:cNvSpPr>
          <p:nvPr>
            <p:ph type="body" sz="quarter" idx="10"/>
          </p:nvPr>
        </p:nvSpPr>
        <p:spPr/>
        <p:txBody>
          <a:bodyPr/>
          <a:lstStyle/>
          <a:p>
            <a:r>
              <a:rPr lang="en-US" dirty="0"/>
              <a:t>An element is made up of 1 type of </a:t>
            </a:r>
            <a:r>
              <a:rPr lang="en-US" dirty="0" smtClean="0"/>
              <a:t>atom.</a:t>
            </a:r>
            <a:endParaRPr lang="en-US" dirty="0"/>
          </a:p>
        </p:txBody>
      </p:sp>
      <p:sp>
        <p:nvSpPr>
          <p:cNvPr id="3" name="Text Placeholder 2">
            <a:extLst>
              <a:ext uri="{FF2B5EF4-FFF2-40B4-BE49-F238E27FC236}">
                <a16:creationId xmlns:a16="http://schemas.microsoft.com/office/drawing/2014/main" id="{8246531B-CA43-6541-B02D-785746A74175}"/>
              </a:ext>
            </a:extLst>
          </p:cNvPr>
          <p:cNvSpPr>
            <a:spLocks noGrp="1"/>
          </p:cNvSpPr>
          <p:nvPr>
            <p:ph type="body" sz="quarter" idx="11"/>
          </p:nvPr>
        </p:nvSpPr>
        <p:spPr/>
        <p:txBody>
          <a:bodyPr/>
          <a:lstStyle/>
          <a:p>
            <a:r>
              <a:rPr lang="en-US" dirty="0"/>
              <a:t>Starter</a:t>
            </a:r>
          </a:p>
        </p:txBody>
      </p:sp>
      <p:sp>
        <p:nvSpPr>
          <p:cNvPr id="4" name="Text Placeholder 3">
            <a:extLst>
              <a:ext uri="{FF2B5EF4-FFF2-40B4-BE49-F238E27FC236}">
                <a16:creationId xmlns:a16="http://schemas.microsoft.com/office/drawing/2014/main" id="{70F31381-4726-7148-9DEF-3452762AB694}"/>
              </a:ext>
            </a:extLst>
          </p:cNvPr>
          <p:cNvSpPr>
            <a:spLocks noGrp="1"/>
          </p:cNvSpPr>
          <p:nvPr>
            <p:ph type="body" sz="quarter" idx="13"/>
          </p:nvPr>
        </p:nvSpPr>
        <p:spPr/>
        <p:txBody>
          <a:bodyPr/>
          <a:lstStyle/>
          <a:p>
            <a:r>
              <a:rPr lang="en-US" dirty="0"/>
              <a:t>3</a:t>
            </a:r>
          </a:p>
        </p:txBody>
      </p:sp>
      <p:pic>
        <p:nvPicPr>
          <p:cNvPr id="7" name="Picture 6" descr="A bowl full of candy set on a table&#10;&#10;Description automatically generated">
            <a:extLst>
              <a:ext uri="{FF2B5EF4-FFF2-40B4-BE49-F238E27FC236}">
                <a16:creationId xmlns:a16="http://schemas.microsoft.com/office/drawing/2014/main" id="{6D319259-CAA2-8D4A-B5F0-28E5F9C23FE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59832" y="2852936"/>
            <a:ext cx="2725787" cy="2670365"/>
          </a:xfrm>
          <a:prstGeom prst="rect">
            <a:avLst/>
          </a:prstGeom>
        </p:spPr>
      </p:pic>
    </p:spTree>
    <p:extLst>
      <p:ext uri="{BB962C8B-B14F-4D97-AF65-F5344CB8AC3E}">
        <p14:creationId xmlns:p14="http://schemas.microsoft.com/office/powerpoint/2010/main" val="26350314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E0B4C2C-1DB6-704F-AAAE-B0F0244BFE24}"/>
              </a:ext>
            </a:extLst>
          </p:cNvPr>
          <p:cNvSpPr>
            <a:spLocks noGrp="1"/>
          </p:cNvSpPr>
          <p:nvPr>
            <p:ph type="body" sz="quarter" idx="10"/>
          </p:nvPr>
        </p:nvSpPr>
        <p:spPr>
          <a:xfrm>
            <a:off x="842963" y="1844824"/>
            <a:ext cx="7832725" cy="4175125"/>
          </a:xfrm>
        </p:spPr>
        <p:txBody>
          <a:bodyPr/>
          <a:lstStyle/>
          <a:p>
            <a:r>
              <a:rPr lang="en-US" dirty="0"/>
              <a:t>A compound is made up of two (or more) different types of atom chemically bonded </a:t>
            </a:r>
            <a:r>
              <a:rPr lang="en-US" dirty="0" smtClean="0"/>
              <a:t>together.</a:t>
            </a:r>
            <a:endParaRPr lang="en-US" dirty="0"/>
          </a:p>
        </p:txBody>
      </p:sp>
      <p:sp>
        <p:nvSpPr>
          <p:cNvPr id="3" name="Text Placeholder 2">
            <a:extLst>
              <a:ext uri="{FF2B5EF4-FFF2-40B4-BE49-F238E27FC236}">
                <a16:creationId xmlns:a16="http://schemas.microsoft.com/office/drawing/2014/main" id="{8246531B-CA43-6541-B02D-785746A74175}"/>
              </a:ext>
            </a:extLst>
          </p:cNvPr>
          <p:cNvSpPr>
            <a:spLocks noGrp="1"/>
          </p:cNvSpPr>
          <p:nvPr>
            <p:ph type="body" sz="quarter" idx="11"/>
          </p:nvPr>
        </p:nvSpPr>
        <p:spPr/>
        <p:txBody>
          <a:bodyPr/>
          <a:lstStyle/>
          <a:p>
            <a:r>
              <a:rPr lang="en-US" dirty="0"/>
              <a:t>Starter</a:t>
            </a:r>
          </a:p>
        </p:txBody>
      </p:sp>
      <p:sp>
        <p:nvSpPr>
          <p:cNvPr id="4" name="Text Placeholder 3">
            <a:extLst>
              <a:ext uri="{FF2B5EF4-FFF2-40B4-BE49-F238E27FC236}">
                <a16:creationId xmlns:a16="http://schemas.microsoft.com/office/drawing/2014/main" id="{70F31381-4726-7148-9DEF-3452762AB694}"/>
              </a:ext>
            </a:extLst>
          </p:cNvPr>
          <p:cNvSpPr>
            <a:spLocks noGrp="1"/>
          </p:cNvSpPr>
          <p:nvPr>
            <p:ph type="body" sz="quarter" idx="13"/>
          </p:nvPr>
        </p:nvSpPr>
        <p:spPr/>
        <p:txBody>
          <a:bodyPr/>
          <a:lstStyle/>
          <a:p>
            <a:r>
              <a:rPr lang="en-US" dirty="0"/>
              <a:t>4</a:t>
            </a:r>
          </a:p>
        </p:txBody>
      </p:sp>
      <p:grpSp>
        <p:nvGrpSpPr>
          <p:cNvPr id="9" name="Group 8">
            <a:extLst>
              <a:ext uri="{FF2B5EF4-FFF2-40B4-BE49-F238E27FC236}">
                <a16:creationId xmlns:a16="http://schemas.microsoft.com/office/drawing/2014/main" id="{4A8165FE-0450-4F4F-9434-745AA6A25E20}"/>
              </a:ext>
            </a:extLst>
          </p:cNvPr>
          <p:cNvGrpSpPr/>
          <p:nvPr/>
        </p:nvGrpSpPr>
        <p:grpSpPr>
          <a:xfrm>
            <a:off x="1187624" y="3379957"/>
            <a:ext cx="2864594" cy="2232248"/>
            <a:chOff x="539552" y="3429000"/>
            <a:chExt cx="3384376" cy="2808312"/>
          </a:xfrm>
        </p:grpSpPr>
        <p:sp>
          <p:nvSpPr>
            <p:cNvPr id="6" name="Rectangle 5">
              <a:extLst>
                <a:ext uri="{FF2B5EF4-FFF2-40B4-BE49-F238E27FC236}">
                  <a16:creationId xmlns:a16="http://schemas.microsoft.com/office/drawing/2014/main" id="{19DA6097-9936-9342-9375-6FF600B6206D}"/>
                </a:ext>
              </a:extLst>
            </p:cNvPr>
            <p:cNvSpPr/>
            <p:nvPr/>
          </p:nvSpPr>
          <p:spPr>
            <a:xfrm>
              <a:off x="539552" y="3429000"/>
              <a:ext cx="3384376" cy="2808312"/>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pic>
          <p:nvPicPr>
            <p:cNvPr id="7" name="Picture 6">
              <a:extLst>
                <a:ext uri="{FF2B5EF4-FFF2-40B4-BE49-F238E27FC236}">
                  <a16:creationId xmlns:a16="http://schemas.microsoft.com/office/drawing/2014/main" id="{A8E8231C-8E9F-8248-ADBE-64CA75CA7362}"/>
                </a:ext>
              </a:extLst>
            </p:cNvPr>
            <p:cNvPicPr>
              <a:picLocks noChangeAspect="1"/>
            </p:cNvPicPr>
            <p:nvPr/>
          </p:nvPicPr>
          <p:blipFill>
            <a:blip r:embed="rId3"/>
            <a:stretch>
              <a:fillRect/>
            </a:stretch>
          </p:blipFill>
          <p:spPr>
            <a:xfrm>
              <a:off x="955874" y="3521751"/>
              <a:ext cx="2551732" cy="2622810"/>
            </a:xfrm>
            <a:prstGeom prst="rect">
              <a:avLst/>
            </a:prstGeom>
          </p:spPr>
        </p:pic>
      </p:grpSp>
      <p:grpSp>
        <p:nvGrpSpPr>
          <p:cNvPr id="11" name="Group 10">
            <a:extLst>
              <a:ext uri="{FF2B5EF4-FFF2-40B4-BE49-F238E27FC236}">
                <a16:creationId xmlns:a16="http://schemas.microsoft.com/office/drawing/2014/main" id="{FD51439C-391E-BA4E-8136-165D60BAF9DB}"/>
              </a:ext>
            </a:extLst>
          </p:cNvPr>
          <p:cNvGrpSpPr/>
          <p:nvPr/>
        </p:nvGrpSpPr>
        <p:grpSpPr>
          <a:xfrm>
            <a:off x="4523415" y="3372680"/>
            <a:ext cx="2864594" cy="2232248"/>
            <a:chOff x="4803750" y="3429000"/>
            <a:chExt cx="3384376" cy="2808312"/>
          </a:xfrm>
        </p:grpSpPr>
        <p:sp>
          <p:nvSpPr>
            <p:cNvPr id="8" name="Rectangle 7">
              <a:extLst>
                <a:ext uri="{FF2B5EF4-FFF2-40B4-BE49-F238E27FC236}">
                  <a16:creationId xmlns:a16="http://schemas.microsoft.com/office/drawing/2014/main" id="{2D35D2AF-C351-654D-A9B4-F74FCD893EE0}"/>
                </a:ext>
              </a:extLst>
            </p:cNvPr>
            <p:cNvSpPr/>
            <p:nvPr/>
          </p:nvSpPr>
          <p:spPr>
            <a:xfrm>
              <a:off x="4803750" y="3429000"/>
              <a:ext cx="3384376" cy="2808312"/>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pic>
          <p:nvPicPr>
            <p:cNvPr id="10" name="Picture 9">
              <a:extLst>
                <a:ext uri="{FF2B5EF4-FFF2-40B4-BE49-F238E27FC236}">
                  <a16:creationId xmlns:a16="http://schemas.microsoft.com/office/drawing/2014/main" id="{89271C8D-F394-664B-A514-3CBD45AB6130}"/>
                </a:ext>
              </a:extLst>
            </p:cNvPr>
            <p:cNvPicPr>
              <a:picLocks noChangeAspect="1"/>
            </p:cNvPicPr>
            <p:nvPr/>
          </p:nvPicPr>
          <p:blipFill>
            <a:blip r:embed="rId4"/>
            <a:stretch>
              <a:fillRect/>
            </a:stretch>
          </p:blipFill>
          <p:spPr>
            <a:xfrm>
              <a:off x="4996961" y="3720656"/>
              <a:ext cx="3023560" cy="2224999"/>
            </a:xfrm>
            <a:prstGeom prst="rect">
              <a:avLst/>
            </a:prstGeom>
          </p:spPr>
        </p:pic>
      </p:grpSp>
    </p:spTree>
    <p:extLst>
      <p:ext uri="{BB962C8B-B14F-4D97-AF65-F5344CB8AC3E}">
        <p14:creationId xmlns:p14="http://schemas.microsoft.com/office/powerpoint/2010/main" val="24307266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E0B4C2C-1DB6-704F-AAAE-B0F0244BFE24}"/>
              </a:ext>
            </a:extLst>
          </p:cNvPr>
          <p:cNvSpPr>
            <a:spLocks noGrp="1"/>
          </p:cNvSpPr>
          <p:nvPr>
            <p:ph type="body" sz="quarter" idx="10"/>
          </p:nvPr>
        </p:nvSpPr>
        <p:spPr>
          <a:xfrm>
            <a:off x="842963" y="1844824"/>
            <a:ext cx="7977509" cy="4175125"/>
          </a:xfrm>
        </p:spPr>
        <p:txBody>
          <a:bodyPr/>
          <a:lstStyle/>
          <a:p>
            <a:r>
              <a:rPr lang="en-US" dirty="0"/>
              <a:t>A mixture is made up of two (or more) different elements or compounds not chemically bonded </a:t>
            </a:r>
            <a:r>
              <a:rPr lang="en-US" dirty="0" smtClean="0"/>
              <a:t>together.</a:t>
            </a:r>
            <a:endParaRPr lang="en-US" dirty="0"/>
          </a:p>
        </p:txBody>
      </p:sp>
      <p:sp>
        <p:nvSpPr>
          <p:cNvPr id="3" name="Text Placeholder 2">
            <a:extLst>
              <a:ext uri="{FF2B5EF4-FFF2-40B4-BE49-F238E27FC236}">
                <a16:creationId xmlns:a16="http://schemas.microsoft.com/office/drawing/2014/main" id="{8246531B-CA43-6541-B02D-785746A74175}"/>
              </a:ext>
            </a:extLst>
          </p:cNvPr>
          <p:cNvSpPr>
            <a:spLocks noGrp="1"/>
          </p:cNvSpPr>
          <p:nvPr>
            <p:ph type="body" sz="quarter" idx="11"/>
          </p:nvPr>
        </p:nvSpPr>
        <p:spPr/>
        <p:txBody>
          <a:bodyPr/>
          <a:lstStyle/>
          <a:p>
            <a:r>
              <a:rPr lang="en-US" dirty="0"/>
              <a:t>Starter</a:t>
            </a:r>
          </a:p>
        </p:txBody>
      </p:sp>
      <p:sp>
        <p:nvSpPr>
          <p:cNvPr id="4" name="Text Placeholder 3">
            <a:extLst>
              <a:ext uri="{FF2B5EF4-FFF2-40B4-BE49-F238E27FC236}">
                <a16:creationId xmlns:a16="http://schemas.microsoft.com/office/drawing/2014/main" id="{70F31381-4726-7148-9DEF-3452762AB694}"/>
              </a:ext>
            </a:extLst>
          </p:cNvPr>
          <p:cNvSpPr>
            <a:spLocks noGrp="1"/>
          </p:cNvSpPr>
          <p:nvPr>
            <p:ph type="body" sz="quarter" idx="13"/>
          </p:nvPr>
        </p:nvSpPr>
        <p:spPr/>
        <p:txBody>
          <a:bodyPr/>
          <a:lstStyle/>
          <a:p>
            <a:r>
              <a:rPr lang="en-US" dirty="0"/>
              <a:t>5</a:t>
            </a:r>
          </a:p>
        </p:txBody>
      </p:sp>
      <p:grpSp>
        <p:nvGrpSpPr>
          <p:cNvPr id="5" name="Group 4"/>
          <p:cNvGrpSpPr/>
          <p:nvPr/>
        </p:nvGrpSpPr>
        <p:grpSpPr>
          <a:xfrm>
            <a:off x="3131840" y="3284984"/>
            <a:ext cx="2880320" cy="2241942"/>
            <a:chOff x="3131840" y="3419306"/>
            <a:chExt cx="3852966" cy="2962444"/>
          </a:xfrm>
        </p:grpSpPr>
        <p:pic>
          <p:nvPicPr>
            <p:cNvPr id="6" name="Picture 5" descr="A bowl of fruit on a table&#10;&#10;Description automatically generated">
              <a:extLst>
                <a:ext uri="{FF2B5EF4-FFF2-40B4-BE49-F238E27FC236}">
                  <a16:creationId xmlns:a16="http://schemas.microsoft.com/office/drawing/2014/main" id="{444B7640-0ED9-7643-ADED-08E38C559A0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31840" y="3419306"/>
              <a:ext cx="1890335" cy="2924944"/>
            </a:xfrm>
            <a:prstGeom prst="rect">
              <a:avLst/>
            </a:prstGeom>
          </p:spPr>
        </p:pic>
        <p:pic>
          <p:nvPicPr>
            <p:cNvPr id="8" name="Picture 7" descr="A bowl of fruit&#10;&#10;Description automatically generated">
              <a:extLst>
                <a:ext uri="{FF2B5EF4-FFF2-40B4-BE49-F238E27FC236}">
                  <a16:creationId xmlns:a16="http://schemas.microsoft.com/office/drawing/2014/main" id="{5512F01C-E030-CD47-B5FE-63A493A34F4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60032" y="3456806"/>
              <a:ext cx="2124774" cy="2924944"/>
            </a:xfrm>
            <a:prstGeom prst="rect">
              <a:avLst/>
            </a:prstGeom>
          </p:spPr>
        </p:pic>
      </p:grpSp>
    </p:spTree>
    <p:extLst>
      <p:ext uri="{BB962C8B-B14F-4D97-AF65-F5344CB8AC3E}">
        <p14:creationId xmlns:p14="http://schemas.microsoft.com/office/powerpoint/2010/main" val="7314607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E0B4C2C-1DB6-704F-AAAE-B0F0244BFE24}"/>
              </a:ext>
            </a:extLst>
          </p:cNvPr>
          <p:cNvSpPr>
            <a:spLocks noGrp="1"/>
          </p:cNvSpPr>
          <p:nvPr>
            <p:ph type="body" sz="quarter" idx="10"/>
          </p:nvPr>
        </p:nvSpPr>
        <p:spPr/>
        <p:txBody>
          <a:bodyPr/>
          <a:lstStyle/>
          <a:p>
            <a:r>
              <a:rPr lang="en-US" dirty="0"/>
              <a:t>Make a molecule of ethene.</a:t>
            </a:r>
          </a:p>
          <a:p>
            <a:r>
              <a:rPr lang="en-US" dirty="0"/>
              <a:t>You will need:</a:t>
            </a:r>
          </a:p>
          <a:p>
            <a:pPr marL="342900" indent="-342900">
              <a:buFont typeface="Arial" panose="020B0604020202020204" pitchFamily="34" charset="0"/>
              <a:buChar char="•"/>
            </a:pPr>
            <a:r>
              <a:rPr lang="en-US" sz="2000" dirty="0" smtClean="0"/>
              <a:t>2 </a:t>
            </a:r>
            <a:r>
              <a:rPr lang="en-US" sz="2000" dirty="0"/>
              <a:t>black atoms</a:t>
            </a:r>
          </a:p>
          <a:p>
            <a:pPr marL="342900" indent="-342900">
              <a:buFont typeface="Arial" panose="020B0604020202020204" pitchFamily="34" charset="0"/>
              <a:buChar char="•"/>
            </a:pPr>
            <a:r>
              <a:rPr lang="en-US" sz="2000" dirty="0" smtClean="0"/>
              <a:t>4 </a:t>
            </a:r>
            <a:r>
              <a:rPr lang="en-US" sz="2000" dirty="0"/>
              <a:t>white atoms</a:t>
            </a:r>
          </a:p>
          <a:p>
            <a:pPr marL="342900" indent="-342900">
              <a:buFont typeface="Arial" panose="020B0604020202020204" pitchFamily="34" charset="0"/>
              <a:buChar char="•"/>
            </a:pPr>
            <a:r>
              <a:rPr lang="en-US" sz="2000" dirty="0" smtClean="0"/>
              <a:t>2 </a:t>
            </a:r>
            <a:r>
              <a:rPr lang="en-US" sz="2000" dirty="0"/>
              <a:t>long grey </a:t>
            </a:r>
            <a:r>
              <a:rPr lang="en-US" sz="2000" dirty="0" smtClean="0"/>
              <a:t>‘bonds</a:t>
            </a:r>
            <a:r>
              <a:rPr lang="en-US" sz="2000" dirty="0" smtClean="0"/>
              <a:t>’</a:t>
            </a:r>
            <a:endParaRPr lang="en-US" sz="2000" dirty="0"/>
          </a:p>
          <a:p>
            <a:pPr marL="342900" indent="-342900">
              <a:buFont typeface="Arial" panose="020B0604020202020204" pitchFamily="34" charset="0"/>
              <a:buChar char="•"/>
            </a:pPr>
            <a:r>
              <a:rPr lang="en-US" sz="2000" dirty="0" smtClean="0"/>
              <a:t>4 </a:t>
            </a:r>
            <a:r>
              <a:rPr lang="en-US" sz="2000" dirty="0"/>
              <a:t>short grey </a:t>
            </a:r>
            <a:r>
              <a:rPr lang="en-US" sz="2000" dirty="0" smtClean="0"/>
              <a:t>‘</a:t>
            </a:r>
            <a:r>
              <a:rPr lang="en-US" sz="2000" dirty="0" smtClean="0"/>
              <a:t>bonds’</a:t>
            </a:r>
            <a:endParaRPr lang="en-US" sz="2000" dirty="0"/>
          </a:p>
          <a:p>
            <a:pPr marL="0" indent="0">
              <a:buNone/>
            </a:pPr>
            <a:endParaRPr lang="en-US" dirty="0"/>
          </a:p>
        </p:txBody>
      </p:sp>
      <p:sp>
        <p:nvSpPr>
          <p:cNvPr id="3" name="Text Placeholder 2">
            <a:extLst>
              <a:ext uri="{FF2B5EF4-FFF2-40B4-BE49-F238E27FC236}">
                <a16:creationId xmlns:a16="http://schemas.microsoft.com/office/drawing/2014/main" id="{8246531B-CA43-6541-B02D-785746A74175}"/>
              </a:ext>
            </a:extLst>
          </p:cNvPr>
          <p:cNvSpPr>
            <a:spLocks noGrp="1"/>
          </p:cNvSpPr>
          <p:nvPr>
            <p:ph type="body" sz="quarter" idx="11"/>
          </p:nvPr>
        </p:nvSpPr>
        <p:spPr/>
        <p:txBody>
          <a:bodyPr/>
          <a:lstStyle/>
          <a:p>
            <a:r>
              <a:rPr lang="en-US" dirty="0"/>
              <a:t>Properties of polymers</a:t>
            </a:r>
          </a:p>
        </p:txBody>
      </p:sp>
      <p:sp>
        <p:nvSpPr>
          <p:cNvPr id="4" name="Text Placeholder 3">
            <a:extLst>
              <a:ext uri="{FF2B5EF4-FFF2-40B4-BE49-F238E27FC236}">
                <a16:creationId xmlns:a16="http://schemas.microsoft.com/office/drawing/2014/main" id="{70F31381-4726-7148-9DEF-3452762AB694}"/>
              </a:ext>
            </a:extLst>
          </p:cNvPr>
          <p:cNvSpPr>
            <a:spLocks noGrp="1"/>
          </p:cNvSpPr>
          <p:nvPr>
            <p:ph type="body" sz="quarter" idx="13"/>
          </p:nvPr>
        </p:nvSpPr>
        <p:spPr/>
        <p:txBody>
          <a:bodyPr/>
          <a:lstStyle/>
          <a:p>
            <a:r>
              <a:rPr lang="en-US" dirty="0"/>
              <a:t>6</a:t>
            </a:r>
          </a:p>
        </p:txBody>
      </p:sp>
      <p:grpSp>
        <p:nvGrpSpPr>
          <p:cNvPr id="10" name="Group 9">
            <a:extLst>
              <a:ext uri="{FF2B5EF4-FFF2-40B4-BE49-F238E27FC236}">
                <a16:creationId xmlns:a16="http://schemas.microsoft.com/office/drawing/2014/main" id="{7907E49F-B437-CA47-B5E9-92152B6B3BC9}"/>
              </a:ext>
            </a:extLst>
          </p:cNvPr>
          <p:cNvGrpSpPr/>
          <p:nvPr/>
        </p:nvGrpSpPr>
        <p:grpSpPr>
          <a:xfrm>
            <a:off x="4319662" y="2996952"/>
            <a:ext cx="4248472" cy="2376686"/>
            <a:chOff x="4211960" y="4005064"/>
            <a:chExt cx="4248472" cy="2376686"/>
          </a:xfrm>
        </p:grpSpPr>
        <p:sp>
          <p:nvSpPr>
            <p:cNvPr id="8" name="Rectangle 7">
              <a:extLst>
                <a:ext uri="{FF2B5EF4-FFF2-40B4-BE49-F238E27FC236}">
                  <a16:creationId xmlns:a16="http://schemas.microsoft.com/office/drawing/2014/main" id="{F6BB42E2-6DEF-6D44-A365-BE1076FF81CA}"/>
                </a:ext>
              </a:extLst>
            </p:cNvPr>
            <p:cNvSpPr/>
            <p:nvPr/>
          </p:nvSpPr>
          <p:spPr>
            <a:xfrm>
              <a:off x="4211960" y="4005064"/>
              <a:ext cx="4248472" cy="2376686"/>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90C6E753-AE7E-B24F-BF16-9B66CB2B1F25}"/>
                </a:ext>
              </a:extLst>
            </p:cNvPr>
            <p:cNvPicPr>
              <a:picLocks noChangeAspect="1"/>
            </p:cNvPicPr>
            <p:nvPr/>
          </p:nvPicPr>
          <p:blipFill>
            <a:blip r:embed="rId3"/>
            <a:stretch>
              <a:fillRect/>
            </a:stretch>
          </p:blipFill>
          <p:spPr>
            <a:xfrm>
              <a:off x="4590256" y="4117710"/>
              <a:ext cx="3563244" cy="2151393"/>
            </a:xfrm>
            <a:prstGeom prst="rect">
              <a:avLst/>
            </a:prstGeom>
          </p:spPr>
        </p:pic>
      </p:grpSp>
    </p:spTree>
    <p:extLst>
      <p:ext uri="{BB962C8B-B14F-4D97-AF65-F5344CB8AC3E}">
        <p14:creationId xmlns:p14="http://schemas.microsoft.com/office/powerpoint/2010/main" val="17130072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E0B4C2C-1DB6-704F-AAAE-B0F0244BFE24}"/>
              </a:ext>
            </a:extLst>
          </p:cNvPr>
          <p:cNvSpPr>
            <a:spLocks noGrp="1"/>
          </p:cNvSpPr>
          <p:nvPr>
            <p:ph type="body" sz="quarter" idx="10"/>
          </p:nvPr>
        </p:nvSpPr>
        <p:spPr>
          <a:xfrm>
            <a:off x="826964" y="4437112"/>
            <a:ext cx="7832725" cy="968283"/>
          </a:xfrm>
        </p:spPr>
        <p:txBody>
          <a:bodyPr/>
          <a:lstStyle/>
          <a:p>
            <a:r>
              <a:rPr lang="en-US" dirty="0"/>
              <a:t>What </a:t>
            </a:r>
            <a:r>
              <a:rPr lang="en-US" dirty="0" smtClean="0"/>
              <a:t>properties </a:t>
            </a:r>
            <a:r>
              <a:rPr lang="en-US" dirty="0"/>
              <a:t>do you predict this will have?</a:t>
            </a:r>
          </a:p>
        </p:txBody>
      </p:sp>
      <p:sp>
        <p:nvSpPr>
          <p:cNvPr id="3" name="Text Placeholder 2">
            <a:extLst>
              <a:ext uri="{FF2B5EF4-FFF2-40B4-BE49-F238E27FC236}">
                <a16:creationId xmlns:a16="http://schemas.microsoft.com/office/drawing/2014/main" id="{8246531B-CA43-6541-B02D-785746A74175}"/>
              </a:ext>
            </a:extLst>
          </p:cNvPr>
          <p:cNvSpPr>
            <a:spLocks noGrp="1"/>
          </p:cNvSpPr>
          <p:nvPr>
            <p:ph type="body" sz="quarter" idx="11"/>
          </p:nvPr>
        </p:nvSpPr>
        <p:spPr/>
        <p:txBody>
          <a:bodyPr/>
          <a:lstStyle/>
          <a:p>
            <a:r>
              <a:rPr lang="en-US" dirty="0"/>
              <a:t>Monomer properties</a:t>
            </a:r>
          </a:p>
        </p:txBody>
      </p:sp>
      <p:sp>
        <p:nvSpPr>
          <p:cNvPr id="4" name="Text Placeholder 3">
            <a:extLst>
              <a:ext uri="{FF2B5EF4-FFF2-40B4-BE49-F238E27FC236}">
                <a16:creationId xmlns:a16="http://schemas.microsoft.com/office/drawing/2014/main" id="{70F31381-4726-7148-9DEF-3452762AB694}"/>
              </a:ext>
            </a:extLst>
          </p:cNvPr>
          <p:cNvSpPr>
            <a:spLocks noGrp="1"/>
          </p:cNvSpPr>
          <p:nvPr>
            <p:ph type="body" sz="quarter" idx="13"/>
          </p:nvPr>
        </p:nvSpPr>
        <p:spPr/>
        <p:txBody>
          <a:bodyPr/>
          <a:lstStyle/>
          <a:p>
            <a:r>
              <a:rPr lang="en-US" dirty="0"/>
              <a:t>7</a:t>
            </a:r>
          </a:p>
        </p:txBody>
      </p:sp>
      <p:grpSp>
        <p:nvGrpSpPr>
          <p:cNvPr id="7" name="Group 6">
            <a:extLst>
              <a:ext uri="{FF2B5EF4-FFF2-40B4-BE49-F238E27FC236}">
                <a16:creationId xmlns:a16="http://schemas.microsoft.com/office/drawing/2014/main" id="{B5866B2F-FE12-7446-98ED-B9DA3BAEC494}"/>
              </a:ext>
            </a:extLst>
          </p:cNvPr>
          <p:cNvGrpSpPr/>
          <p:nvPr/>
        </p:nvGrpSpPr>
        <p:grpSpPr>
          <a:xfrm>
            <a:off x="2447764" y="1735724"/>
            <a:ext cx="4248472" cy="2376686"/>
            <a:chOff x="4211960" y="4005064"/>
            <a:chExt cx="4248472" cy="2376686"/>
          </a:xfrm>
        </p:grpSpPr>
        <p:sp>
          <p:nvSpPr>
            <p:cNvPr id="8" name="Rectangle 7">
              <a:extLst>
                <a:ext uri="{FF2B5EF4-FFF2-40B4-BE49-F238E27FC236}">
                  <a16:creationId xmlns:a16="http://schemas.microsoft.com/office/drawing/2014/main" id="{A929198E-37C7-7847-BCAD-AF24192D57A2}"/>
                </a:ext>
              </a:extLst>
            </p:cNvPr>
            <p:cNvSpPr/>
            <p:nvPr/>
          </p:nvSpPr>
          <p:spPr>
            <a:xfrm>
              <a:off x="4211960" y="4005064"/>
              <a:ext cx="4248472" cy="2376686"/>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B654F438-B162-5141-B741-440067ED5648}"/>
                </a:ext>
              </a:extLst>
            </p:cNvPr>
            <p:cNvPicPr>
              <a:picLocks noChangeAspect="1"/>
            </p:cNvPicPr>
            <p:nvPr/>
          </p:nvPicPr>
          <p:blipFill>
            <a:blip r:embed="rId3"/>
            <a:stretch>
              <a:fillRect/>
            </a:stretch>
          </p:blipFill>
          <p:spPr>
            <a:xfrm>
              <a:off x="4590256" y="4117710"/>
              <a:ext cx="3563244" cy="2151393"/>
            </a:xfrm>
            <a:prstGeom prst="rect">
              <a:avLst/>
            </a:prstGeom>
          </p:spPr>
        </p:pic>
      </p:grpSp>
    </p:spTree>
    <p:extLst>
      <p:ext uri="{BB962C8B-B14F-4D97-AF65-F5344CB8AC3E}">
        <p14:creationId xmlns:p14="http://schemas.microsoft.com/office/powerpoint/2010/main" val="33302372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246531B-CA43-6541-B02D-785746A74175}"/>
              </a:ext>
            </a:extLst>
          </p:cNvPr>
          <p:cNvSpPr>
            <a:spLocks noGrp="1"/>
          </p:cNvSpPr>
          <p:nvPr>
            <p:ph type="body" sz="quarter" idx="11"/>
          </p:nvPr>
        </p:nvSpPr>
        <p:spPr/>
        <p:txBody>
          <a:bodyPr/>
          <a:lstStyle/>
          <a:p>
            <a:r>
              <a:rPr lang="en-US" dirty="0"/>
              <a:t>Monomer properties</a:t>
            </a:r>
          </a:p>
        </p:txBody>
      </p:sp>
      <p:sp>
        <p:nvSpPr>
          <p:cNvPr id="4" name="Text Placeholder 3">
            <a:extLst>
              <a:ext uri="{FF2B5EF4-FFF2-40B4-BE49-F238E27FC236}">
                <a16:creationId xmlns:a16="http://schemas.microsoft.com/office/drawing/2014/main" id="{70F31381-4726-7148-9DEF-3452762AB694}"/>
              </a:ext>
            </a:extLst>
          </p:cNvPr>
          <p:cNvSpPr>
            <a:spLocks noGrp="1"/>
          </p:cNvSpPr>
          <p:nvPr>
            <p:ph type="body" sz="quarter" idx="13"/>
          </p:nvPr>
        </p:nvSpPr>
        <p:spPr/>
        <p:txBody>
          <a:bodyPr/>
          <a:lstStyle/>
          <a:p>
            <a:r>
              <a:rPr lang="en-US" dirty="0"/>
              <a:t>8</a:t>
            </a:r>
          </a:p>
        </p:txBody>
      </p:sp>
      <p:sp>
        <p:nvSpPr>
          <p:cNvPr id="6" name="TextBox 5">
            <a:extLst>
              <a:ext uri="{FF2B5EF4-FFF2-40B4-BE49-F238E27FC236}">
                <a16:creationId xmlns:a16="http://schemas.microsoft.com/office/drawing/2014/main" id="{182CA78E-301B-BE40-964B-1FED6657C6A6}"/>
              </a:ext>
            </a:extLst>
          </p:cNvPr>
          <p:cNvSpPr txBox="1"/>
          <p:nvPr/>
        </p:nvSpPr>
        <p:spPr>
          <a:xfrm>
            <a:off x="420652" y="3866155"/>
            <a:ext cx="8316924" cy="1631216"/>
          </a:xfrm>
          <a:prstGeom prst="rect">
            <a:avLst/>
          </a:prstGeom>
          <a:noFill/>
          <a:ln>
            <a:solidFill>
              <a:schemeClr val="tx1"/>
            </a:solidFill>
          </a:ln>
        </p:spPr>
        <p:txBody>
          <a:bodyPr wrap="square" rtlCol="0">
            <a:spAutoFit/>
          </a:bodyPr>
          <a:lstStyle/>
          <a:p>
            <a:pPr algn="ctr"/>
            <a:r>
              <a:rPr lang="en-US" sz="2000" dirty="0"/>
              <a:t>High melting point      Small molecule            Low boiling point</a:t>
            </a:r>
          </a:p>
          <a:p>
            <a:pPr algn="ctr"/>
            <a:endParaRPr lang="en-US" sz="2000" dirty="0"/>
          </a:p>
          <a:p>
            <a:pPr algn="ctr"/>
            <a:r>
              <a:rPr lang="en-US" sz="2000" dirty="0"/>
              <a:t>Large molecule         High boiling point         Low melting point</a:t>
            </a:r>
          </a:p>
          <a:p>
            <a:pPr algn="ctr"/>
            <a:endParaRPr lang="en-US" sz="2000" dirty="0"/>
          </a:p>
          <a:p>
            <a:pPr algn="ctr"/>
            <a:r>
              <a:rPr lang="en-US" sz="2000" dirty="0"/>
              <a:t>                  Reactive                          Unreactive</a:t>
            </a:r>
          </a:p>
        </p:txBody>
      </p:sp>
      <p:grpSp>
        <p:nvGrpSpPr>
          <p:cNvPr id="7" name="Group 6">
            <a:extLst>
              <a:ext uri="{FF2B5EF4-FFF2-40B4-BE49-F238E27FC236}">
                <a16:creationId xmlns:a16="http://schemas.microsoft.com/office/drawing/2014/main" id="{9F7B60A1-F966-1E47-B4DE-47C74016D520}"/>
              </a:ext>
            </a:extLst>
          </p:cNvPr>
          <p:cNvGrpSpPr/>
          <p:nvPr/>
        </p:nvGrpSpPr>
        <p:grpSpPr>
          <a:xfrm>
            <a:off x="5634118" y="1454368"/>
            <a:ext cx="3096344" cy="1908151"/>
            <a:chOff x="4211960" y="4005064"/>
            <a:chExt cx="4248472" cy="2376686"/>
          </a:xfrm>
        </p:grpSpPr>
        <p:sp>
          <p:nvSpPr>
            <p:cNvPr id="8" name="Rectangle 7">
              <a:extLst>
                <a:ext uri="{FF2B5EF4-FFF2-40B4-BE49-F238E27FC236}">
                  <a16:creationId xmlns:a16="http://schemas.microsoft.com/office/drawing/2014/main" id="{904CBD1E-8586-644D-86E9-E24A53073C9D}"/>
                </a:ext>
              </a:extLst>
            </p:cNvPr>
            <p:cNvSpPr/>
            <p:nvPr/>
          </p:nvSpPr>
          <p:spPr>
            <a:xfrm>
              <a:off x="4211960" y="4005064"/>
              <a:ext cx="4248472" cy="2376686"/>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14A3D2F2-AF6B-114E-B535-148107E0456D}"/>
                </a:ext>
              </a:extLst>
            </p:cNvPr>
            <p:cNvPicPr>
              <a:picLocks noChangeAspect="1"/>
            </p:cNvPicPr>
            <p:nvPr/>
          </p:nvPicPr>
          <p:blipFill>
            <a:blip r:embed="rId3"/>
            <a:stretch>
              <a:fillRect/>
            </a:stretch>
          </p:blipFill>
          <p:spPr>
            <a:xfrm>
              <a:off x="4590256" y="4117710"/>
              <a:ext cx="3563244" cy="2151393"/>
            </a:xfrm>
            <a:prstGeom prst="rect">
              <a:avLst/>
            </a:prstGeom>
          </p:spPr>
        </p:pic>
      </p:grpSp>
      <p:sp>
        <p:nvSpPr>
          <p:cNvPr id="10" name="Text Placeholder 1">
            <a:extLst>
              <a:ext uri="{FF2B5EF4-FFF2-40B4-BE49-F238E27FC236}">
                <a16:creationId xmlns:a16="http://schemas.microsoft.com/office/drawing/2014/main" id="{5E0B4C2C-1DB6-704F-AAAE-B0F0244BFE24}"/>
              </a:ext>
            </a:extLst>
          </p:cNvPr>
          <p:cNvSpPr txBox="1">
            <a:spLocks/>
          </p:cNvSpPr>
          <p:nvPr/>
        </p:nvSpPr>
        <p:spPr>
          <a:xfrm>
            <a:off x="842963" y="1844825"/>
            <a:ext cx="4567459" cy="1296144"/>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1000"/>
              </a:spcBef>
              <a:buFont typeface="Arial" panose="020B0604020202020204" pitchFamily="34" charset="0"/>
              <a:buNone/>
              <a:defRPr sz="2800" kern="1200" baseline="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What properties do you predict this will have?</a:t>
            </a:r>
            <a:endParaRPr lang="en-US" dirty="0"/>
          </a:p>
        </p:txBody>
      </p:sp>
    </p:spTree>
    <p:extLst>
      <p:ext uri="{BB962C8B-B14F-4D97-AF65-F5344CB8AC3E}">
        <p14:creationId xmlns:p14="http://schemas.microsoft.com/office/powerpoint/2010/main" val="23349213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246531B-CA43-6541-B02D-785746A74175}"/>
              </a:ext>
            </a:extLst>
          </p:cNvPr>
          <p:cNvSpPr>
            <a:spLocks noGrp="1"/>
          </p:cNvSpPr>
          <p:nvPr>
            <p:ph type="body" sz="quarter" idx="11"/>
          </p:nvPr>
        </p:nvSpPr>
        <p:spPr/>
        <p:txBody>
          <a:bodyPr/>
          <a:lstStyle/>
          <a:p>
            <a:r>
              <a:rPr lang="en-US" dirty="0" err="1"/>
              <a:t>Polymerisation</a:t>
            </a:r>
            <a:endParaRPr lang="en-US" dirty="0"/>
          </a:p>
        </p:txBody>
      </p:sp>
      <p:sp>
        <p:nvSpPr>
          <p:cNvPr id="4" name="Text Placeholder 3">
            <a:extLst>
              <a:ext uri="{FF2B5EF4-FFF2-40B4-BE49-F238E27FC236}">
                <a16:creationId xmlns:a16="http://schemas.microsoft.com/office/drawing/2014/main" id="{70F31381-4726-7148-9DEF-3452762AB694}"/>
              </a:ext>
            </a:extLst>
          </p:cNvPr>
          <p:cNvSpPr>
            <a:spLocks noGrp="1"/>
          </p:cNvSpPr>
          <p:nvPr>
            <p:ph type="body" sz="quarter" idx="13"/>
          </p:nvPr>
        </p:nvSpPr>
        <p:spPr/>
        <p:txBody>
          <a:bodyPr/>
          <a:lstStyle/>
          <a:p>
            <a:r>
              <a:rPr lang="en-US" dirty="0"/>
              <a:t>9</a:t>
            </a:r>
          </a:p>
        </p:txBody>
      </p:sp>
      <p:sp>
        <p:nvSpPr>
          <p:cNvPr id="8" name="TextBox 7">
            <a:extLst>
              <a:ext uri="{FF2B5EF4-FFF2-40B4-BE49-F238E27FC236}">
                <a16:creationId xmlns:a16="http://schemas.microsoft.com/office/drawing/2014/main" id="{88CF60A9-F03C-7D42-909B-B951786F22CC}"/>
              </a:ext>
            </a:extLst>
          </p:cNvPr>
          <p:cNvSpPr txBox="1"/>
          <p:nvPr/>
        </p:nvSpPr>
        <p:spPr>
          <a:xfrm>
            <a:off x="4315668" y="3927194"/>
            <a:ext cx="1368152" cy="2862322"/>
          </a:xfrm>
          <a:prstGeom prst="rect">
            <a:avLst/>
          </a:prstGeom>
          <a:noFill/>
        </p:spPr>
        <p:txBody>
          <a:bodyPr wrap="square" rtlCol="0">
            <a:spAutoFit/>
          </a:bodyPr>
          <a:lstStyle/>
          <a:p>
            <a:r>
              <a:rPr lang="en-US" dirty="0"/>
              <a:t>+</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grpSp>
        <p:nvGrpSpPr>
          <p:cNvPr id="9" name="Group 8">
            <a:extLst>
              <a:ext uri="{FF2B5EF4-FFF2-40B4-BE49-F238E27FC236}">
                <a16:creationId xmlns:a16="http://schemas.microsoft.com/office/drawing/2014/main" id="{BE03E092-D9F2-F941-877B-FADE686D7779}"/>
              </a:ext>
            </a:extLst>
          </p:cNvPr>
          <p:cNvGrpSpPr/>
          <p:nvPr/>
        </p:nvGrpSpPr>
        <p:grpSpPr>
          <a:xfrm>
            <a:off x="282650" y="2276872"/>
            <a:ext cx="4069048" cy="2351535"/>
            <a:chOff x="4211960" y="4005064"/>
            <a:chExt cx="4248472" cy="2376686"/>
          </a:xfrm>
        </p:grpSpPr>
        <p:sp>
          <p:nvSpPr>
            <p:cNvPr id="10" name="Rectangle 9">
              <a:extLst>
                <a:ext uri="{FF2B5EF4-FFF2-40B4-BE49-F238E27FC236}">
                  <a16:creationId xmlns:a16="http://schemas.microsoft.com/office/drawing/2014/main" id="{90FC4C8E-10DA-324C-80E1-6085A3591994}"/>
                </a:ext>
              </a:extLst>
            </p:cNvPr>
            <p:cNvSpPr/>
            <p:nvPr/>
          </p:nvSpPr>
          <p:spPr>
            <a:xfrm>
              <a:off x="4211960" y="4005064"/>
              <a:ext cx="4248472" cy="2376686"/>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EBE2415F-F592-A047-AEF5-9D8E3A3EC5A1}"/>
                </a:ext>
              </a:extLst>
            </p:cNvPr>
            <p:cNvPicPr>
              <a:picLocks noChangeAspect="1"/>
            </p:cNvPicPr>
            <p:nvPr/>
          </p:nvPicPr>
          <p:blipFill>
            <a:blip r:embed="rId3"/>
            <a:stretch>
              <a:fillRect/>
            </a:stretch>
          </p:blipFill>
          <p:spPr>
            <a:xfrm>
              <a:off x="4590256" y="4117710"/>
              <a:ext cx="3563244" cy="2151393"/>
            </a:xfrm>
            <a:prstGeom prst="rect">
              <a:avLst/>
            </a:prstGeom>
          </p:spPr>
        </p:pic>
      </p:grpSp>
      <p:grpSp>
        <p:nvGrpSpPr>
          <p:cNvPr id="15" name="Group 14">
            <a:extLst>
              <a:ext uri="{FF2B5EF4-FFF2-40B4-BE49-F238E27FC236}">
                <a16:creationId xmlns:a16="http://schemas.microsoft.com/office/drawing/2014/main" id="{925CF587-DB0D-9A4B-8758-196A6A75A5C4}"/>
              </a:ext>
            </a:extLst>
          </p:cNvPr>
          <p:cNvGrpSpPr/>
          <p:nvPr/>
        </p:nvGrpSpPr>
        <p:grpSpPr>
          <a:xfrm>
            <a:off x="4626312" y="2276872"/>
            <a:ext cx="4069048" cy="2351535"/>
            <a:chOff x="4211960" y="4005064"/>
            <a:chExt cx="4248472" cy="2376686"/>
          </a:xfrm>
        </p:grpSpPr>
        <p:sp>
          <p:nvSpPr>
            <p:cNvPr id="16" name="Rectangle 15">
              <a:extLst>
                <a:ext uri="{FF2B5EF4-FFF2-40B4-BE49-F238E27FC236}">
                  <a16:creationId xmlns:a16="http://schemas.microsoft.com/office/drawing/2014/main" id="{748B4519-D5EC-1A48-BC92-A949A5A73D95}"/>
                </a:ext>
              </a:extLst>
            </p:cNvPr>
            <p:cNvSpPr/>
            <p:nvPr/>
          </p:nvSpPr>
          <p:spPr>
            <a:xfrm>
              <a:off x="4211960" y="4005064"/>
              <a:ext cx="4248472" cy="2376686"/>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2455F1B2-8B0B-F643-9BA9-B29B52858DD7}"/>
                </a:ext>
              </a:extLst>
            </p:cNvPr>
            <p:cNvPicPr>
              <a:picLocks noChangeAspect="1"/>
            </p:cNvPicPr>
            <p:nvPr/>
          </p:nvPicPr>
          <p:blipFill>
            <a:blip r:embed="rId3"/>
            <a:stretch>
              <a:fillRect/>
            </a:stretch>
          </p:blipFill>
          <p:spPr>
            <a:xfrm>
              <a:off x="4590256" y="4117710"/>
              <a:ext cx="3563244" cy="2151393"/>
            </a:xfrm>
            <a:prstGeom prst="rect">
              <a:avLst/>
            </a:prstGeom>
          </p:spPr>
        </p:pic>
      </p:grpSp>
    </p:spTree>
    <p:extLst>
      <p:ext uri="{BB962C8B-B14F-4D97-AF65-F5344CB8AC3E}">
        <p14:creationId xmlns:p14="http://schemas.microsoft.com/office/powerpoint/2010/main" val="19379034"/>
      </p:ext>
    </p:extLst>
  </p:cSld>
  <p:clrMapOvr>
    <a:masterClrMapping/>
  </p:clrMapOvr>
</p:sld>
</file>

<file path=ppt/theme/theme1.xml><?xml version="1.0" encoding="utf-8"?>
<a:theme xmlns:a="http://schemas.openxmlformats.org/drawingml/2006/main" name="1_RSC_Plain_no footer">
  <a:themeElements>
    <a:clrScheme name="Custom 1">
      <a:dk1>
        <a:srgbClr val="004976"/>
      </a:dk1>
      <a:lt1>
        <a:srgbClr val="FFFFFF"/>
      </a:lt1>
      <a:dk2>
        <a:srgbClr val="004976"/>
      </a:dk2>
      <a:lt2>
        <a:srgbClr val="E7E6E6"/>
      </a:lt2>
      <a:accent1>
        <a:srgbClr val="004976"/>
      </a:accent1>
      <a:accent2>
        <a:srgbClr val="48A9C5"/>
      </a:accent2>
      <a:accent3>
        <a:srgbClr val="EEDC00"/>
      </a:accent3>
      <a:accent4>
        <a:srgbClr val="97D700"/>
      </a:accent4>
      <a:accent5>
        <a:srgbClr val="DA1883"/>
      </a:accent5>
      <a:accent6>
        <a:srgbClr val="991E66"/>
      </a:accent6>
      <a:hlink>
        <a:srgbClr val="FF9E1B"/>
      </a:hlink>
      <a:folHlink>
        <a:srgbClr val="54585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 id="{18ECF916-6D43-43EB-B123-C52CC8B67A04}" vid="{6D210320-097D-4987-960C-C5460B29C55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1788752EB44974D994EBA0BE182464D" ma:contentTypeVersion="1" ma:contentTypeDescription="Create a new document." ma:contentTypeScope="" ma:versionID="99bbc2474cb3204ca9fbdd512615df56">
  <xsd:schema xmlns:xsd="http://www.w3.org/2001/XMLSchema" xmlns:p="http://schemas.microsoft.com/office/2006/metadata/properties" xmlns:ns2="27d643f5-4560-4eff-9f48-d0fe6b2bec2d" targetNamespace="http://schemas.microsoft.com/office/2006/metadata/properties" ma:root="true" ma:fieldsID="3e4c637131ef89c7ae71a83de9afa52f"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Template xmlns="27d643f5-4560-4eff-9f48-d0fe6b2bec2d">Powerpoint presentations</Templat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01C59EF-3F1E-4B98-B66A-52D1186E08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C8765011-A555-4DFA-AE85-6BF42B9B2042}">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27d643f5-4560-4eff-9f48-d0fe6b2bec2d"/>
    <ds:schemaRef ds:uri="http://www.w3.org/XML/1998/namespace"/>
    <ds:schemaRef ds:uri="http://purl.org/dc/dcmitype/"/>
  </ds:schemaRefs>
</ds:datastoreItem>
</file>

<file path=customXml/itemProps3.xml><?xml version="1.0" encoding="utf-8"?>
<ds:datastoreItem xmlns:ds="http://schemas.openxmlformats.org/officeDocument/2006/customXml" ds:itemID="{3C7694F2-FF23-435B-8625-E3AA1329EFD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RSC template</Template>
  <TotalTime>26713</TotalTime>
  <Words>1026</Words>
  <Application>Microsoft Office PowerPoint</Application>
  <PresentationFormat>On-screen Show (4:3)</PresentationFormat>
  <Paragraphs>116</Paragraphs>
  <Slides>16</Slides>
  <Notes>15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Wingdings</vt:lpstr>
      <vt:lpstr>1_RSC_Plain_no footer</vt:lpstr>
      <vt:lpstr>Materials: polymers, ceramics and composites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Royal Society of Chemistry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Properties of polymers lesson - presentation</dc:title>
  <dc:creator>Royal Society of Chemistry</dc:creator>
  <cp:keywords>polymers, materials, composites, plastics, ceramics</cp:keywords>
  <dc:description>From How to teach materials, Education in Chemistry, rsc.li/3iGD6uI</dc:description>
  <cp:lastModifiedBy>Emma Molloy</cp:lastModifiedBy>
  <cp:revision>66</cp:revision>
  <dcterms:created xsi:type="dcterms:W3CDTF">2013-06-04T12:27:23Z</dcterms:created>
  <dcterms:modified xsi:type="dcterms:W3CDTF">2020-09-16T15:23:18Z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0x010100C1788752EB44974D994EBA0BE182464D</vt:lpwstr>
  </property>
</Properties>
</file>