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activeX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Override PartName="/ppt/activeX/activeX1.xml" ContentType="application/vnd.ms-office.activeX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4" r:id="rId4"/>
    <p:sldId id="266" r:id="rId5"/>
    <p:sldId id="268" r:id="rId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7B"/>
    <a:srgbClr val="CCE8F6"/>
    <a:srgbClr val="008CCD"/>
    <a:srgbClr val="99CD00"/>
    <a:srgbClr val="E17000"/>
    <a:srgbClr val="A9B600"/>
    <a:srgbClr val="CF0065"/>
    <a:srgbClr val="9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559" autoAdjust="0"/>
    <p:restoredTop sz="79875" autoAdjust="0"/>
  </p:normalViewPr>
  <p:slideViewPr>
    <p:cSldViewPr>
      <p:cViewPr varScale="1">
        <p:scale>
          <a:sx n="88" d="100"/>
          <a:sy n="88" d="100"/>
        </p:scale>
        <p:origin x="-2220" y="-108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pPr>
              <a:defRPr/>
            </a:pPr>
            <a:fld id="{72CA7A83-BE8A-4F07-88D9-FB27D5B830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4341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ABC2D8-44C1-4BF3-93FB-449F468FC8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237812-10AC-48D0-A0E7-AE4A552D19DA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6FC9AA-CF48-4E45-992A-A89C9A685F6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D8E16B-4BBE-48E6-AB7E-E913E35AAE4B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A7A9F-0E13-4B3E-B9DB-6625E4244530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0C0A0-ACF2-43CD-8130-5A75253E3C4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3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C-AW_white_blu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6296025"/>
            <a:ext cx="1741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solidFill>
                  <a:srgbClr val="CCE8F6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EB34B-4965-457C-8115-3BC57E9629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9059-BDF3-4760-B267-8FC67F8B0A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672FE-D8F1-4985-8AA6-2BA55AB8C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1F582-1CDD-4D98-8029-688B4216C0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DB4FA-72CB-4477-9970-0B26567ADE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D8C3D-91D7-4A55-9BD2-1B3B887EA3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F4B6F-6A4C-4253-B546-95591C0D9F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53BBD-7261-4C2F-9549-1495E7DA0E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C127-C9A4-4A1F-B215-2B991C435B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EDE20-89C0-4079-AA90-E7FEC455FC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39E0E-7D21-46B2-AA06-1692EF021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D0AC1-82D9-471F-A607-5D301623F4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AF87E-D64F-408E-AEBC-745F743308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53F1C-303A-40E1-89BF-93A96E3E3D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34CAD16-1E3E-47D9-B5BD-6D554A9E85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0" descr="RSC_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4963" y="6294438"/>
            <a:ext cx="1614487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3F7B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03F7B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14563"/>
            <a:ext cx="8424862" cy="1646237"/>
          </a:xfrm>
        </p:spPr>
        <p:txBody>
          <a:bodyPr/>
          <a:lstStyle/>
          <a:p>
            <a:pPr eaLnBrk="1" hangingPunct="1"/>
            <a:r>
              <a:rPr lang="en-GB" sz="5400" smtClean="0"/>
              <a:t>Manufacturing nitric acid</a:t>
            </a:r>
          </a:p>
        </p:txBody>
      </p:sp>
      <p:pic>
        <p:nvPicPr>
          <p:cNvPr id="3075" name="Picture 5" descr="Corporate_brand_logo_CMY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27763"/>
            <a:ext cx="1008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7"/>
          <p:cNvSpPr>
            <a:spLocks noGrp="1" noChangeArrowheads="1"/>
          </p:cNvSpPr>
          <p:nvPr>
            <p:ph type="title"/>
          </p:nvPr>
        </p:nvSpPr>
        <p:spPr>
          <a:xfrm>
            <a:off x="338138" y="260350"/>
            <a:ext cx="8424862" cy="636588"/>
          </a:xfrm>
        </p:spPr>
        <p:txBody>
          <a:bodyPr/>
          <a:lstStyle/>
          <a:p>
            <a:pPr eaLnBrk="1" hangingPunct="1"/>
            <a:r>
              <a:rPr lang="en-GB" sz="2800" smtClean="0"/>
              <a:t>Mainly fertilisers</a:t>
            </a:r>
          </a:p>
        </p:txBody>
      </p:sp>
      <p:pic>
        <p:nvPicPr>
          <p:cNvPr id="4100" name="Picture 15" descr="Corporate_brand_logo_CMY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6227763"/>
            <a:ext cx="1008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539750" y="1052513"/>
            <a:ext cx="40322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1200" b="1" dirty="0">
                <a:solidFill>
                  <a:srgbClr val="003F7B"/>
                </a:solidFill>
                <a:latin typeface="+mn-lt"/>
              </a:rPr>
              <a:t>Global production of nitric acid</a:t>
            </a:r>
          </a:p>
          <a:p>
            <a:pPr>
              <a:defRPr/>
            </a:pPr>
            <a:endParaRPr lang="en-GB" sz="1200" b="1" dirty="0">
              <a:solidFill>
                <a:srgbClr val="003F7B"/>
              </a:solidFill>
              <a:latin typeface="+mn-lt"/>
            </a:endParaRPr>
          </a:p>
          <a:p>
            <a:pPr>
              <a:defRPr/>
            </a:pPr>
            <a:r>
              <a:rPr lang="en-GB" sz="1200" dirty="0"/>
              <a:t>Around 60,000,000 tonnes of nitric acid are produced annually.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However, it is difficult to obtain accurate figures. Much of it does not leave a production plant and is used to make fertilisers on site and does not reach the market. It has been estimated that only 10% of the total nitric acid made gets into the marketplace.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b="1" dirty="0">
                <a:solidFill>
                  <a:srgbClr val="003F7B"/>
                </a:solidFill>
              </a:rPr>
              <a:t>Uses</a:t>
            </a:r>
          </a:p>
          <a:p>
            <a:pPr>
              <a:defRPr/>
            </a:pP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In 2010, nitric acid was used as follows: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80% used to make ammonium nitrate, of which nearly three-quarters are used in fertiliser applications.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2.5% used to make products such as </a:t>
            </a:r>
            <a:r>
              <a:rPr lang="en-GB" sz="1200" dirty="0" err="1"/>
              <a:t>nitrophosphates</a:t>
            </a:r>
            <a:r>
              <a:rPr lang="en-GB" sz="1200" dirty="0"/>
              <a:t> and potassium nitrates, also use in fertiliser applications.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10% used to make organic compounds such as nitrobenzene, toluene </a:t>
            </a:r>
            <a:r>
              <a:rPr lang="en-GB" sz="1200" dirty="0" err="1"/>
              <a:t>diisocyanate</a:t>
            </a:r>
            <a:r>
              <a:rPr lang="en-GB" sz="1200" dirty="0"/>
              <a:t>, </a:t>
            </a:r>
            <a:r>
              <a:rPr lang="en-GB" sz="1200" dirty="0" err="1"/>
              <a:t>adipic</a:t>
            </a:r>
            <a:r>
              <a:rPr lang="en-GB" sz="1200" dirty="0"/>
              <a:t> acid, and </a:t>
            </a:r>
            <a:r>
              <a:rPr lang="en-GB" sz="1200" dirty="0" err="1"/>
              <a:t>nitrochlorobenzenes</a:t>
            </a:r>
            <a:r>
              <a:rPr lang="en-GB" sz="1200" dirty="0"/>
              <a:t>.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7.5% of nitric acid is used in other non-fertiliser applications.</a:t>
            </a:r>
            <a:endParaRPr lang="en-GB" sz="1200" dirty="0">
              <a:latin typeface="+mn-lt"/>
            </a:endParaRPr>
          </a:p>
          <a:p>
            <a:pPr>
              <a:defRPr/>
            </a:pPr>
            <a:endParaRPr lang="en-GB" sz="1200" dirty="0"/>
          </a:p>
        </p:txBody>
      </p:sp>
      <p:sp>
        <p:nvSpPr>
          <p:cNvPr id="4102" name="Rectangle 8"/>
          <p:cNvSpPr txBox="1">
            <a:spLocks noChangeArrowheads="1"/>
          </p:cNvSpPr>
          <p:nvPr/>
        </p:nvSpPr>
        <p:spPr bwMode="auto">
          <a:xfrm>
            <a:off x="4803775" y="1052513"/>
            <a:ext cx="38004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200"/>
          </a:p>
          <a:p>
            <a:endParaRPr lang="en-GB" sz="1200" i="1"/>
          </a:p>
          <a:p>
            <a:endParaRPr lang="en-GB" sz="1200"/>
          </a:p>
        </p:txBody>
      </p:sp>
      <p:sp>
        <p:nvSpPr>
          <p:cNvPr id="4104" name="TextBox 14"/>
          <p:cNvSpPr txBox="1">
            <a:spLocks noChangeArrowheads="1"/>
          </p:cNvSpPr>
          <p:nvPr/>
        </p:nvSpPr>
        <p:spPr bwMode="auto">
          <a:xfrm>
            <a:off x="4932363" y="4005263"/>
            <a:ext cx="34559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/>
              <a:t>the use of ammonium nitrate as a fertiliser is declining because of concerns about nitrate groundwater contamination, the use of solid urea has increased.</a:t>
            </a:r>
          </a:p>
          <a:p>
            <a:endParaRPr lang="en-GB" sz="1200" dirty="0"/>
          </a:p>
          <a:p>
            <a:r>
              <a:rPr lang="en-GB" sz="1200" dirty="0"/>
              <a:t>toluene </a:t>
            </a:r>
            <a:r>
              <a:rPr lang="en-GB" sz="1200" dirty="0" err="1"/>
              <a:t>diisocyanate</a:t>
            </a:r>
            <a:r>
              <a:rPr lang="en-GB" sz="1200" dirty="0"/>
              <a:t> is used to make polyurethanes</a:t>
            </a:r>
          </a:p>
          <a:p>
            <a:endParaRPr lang="en-GB" sz="1200" dirty="0"/>
          </a:p>
          <a:p>
            <a:r>
              <a:rPr lang="en-GB" sz="1200" dirty="0" err="1"/>
              <a:t>adipic</a:t>
            </a:r>
            <a:r>
              <a:rPr lang="en-GB" sz="1200" dirty="0"/>
              <a:t> acid is used to make nylon.</a:t>
            </a:r>
          </a:p>
        </p:txBody>
      </p:sp>
      <p:cxnSp>
        <p:nvCxnSpPr>
          <p:cNvPr id="4105" name="Straight Arrow Connector 16"/>
          <p:cNvCxnSpPr>
            <a:cxnSpLocks noChangeShapeType="1"/>
          </p:cNvCxnSpPr>
          <p:nvPr/>
        </p:nvCxnSpPr>
        <p:spPr bwMode="auto">
          <a:xfrm flipV="1">
            <a:off x="4500563" y="5084763"/>
            <a:ext cx="431800" cy="73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06" name="Straight Arrow Connector 18"/>
          <p:cNvCxnSpPr>
            <a:cxnSpLocks noChangeShapeType="1"/>
          </p:cNvCxnSpPr>
          <p:nvPr/>
        </p:nvCxnSpPr>
        <p:spPr bwMode="auto">
          <a:xfrm>
            <a:off x="4500563" y="5157788"/>
            <a:ext cx="431800" cy="358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07" name="Straight Arrow Connector 22"/>
          <p:cNvCxnSpPr>
            <a:cxnSpLocks noChangeShapeType="1"/>
          </p:cNvCxnSpPr>
          <p:nvPr/>
        </p:nvCxnSpPr>
        <p:spPr bwMode="auto">
          <a:xfrm>
            <a:off x="4572000" y="4221163"/>
            <a:ext cx="3603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controls>
      <p:control spid="1026" name="ShockwaveFlash1" r:id="rId2" imgW="3673275" imgH="2880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8"/>
          <p:cNvSpPr txBox="1">
            <a:spLocks noChangeArrowheads="1"/>
          </p:cNvSpPr>
          <p:nvPr/>
        </p:nvSpPr>
        <p:spPr bwMode="auto">
          <a:xfrm>
            <a:off x="4803775" y="1052513"/>
            <a:ext cx="3800475" cy="187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1200" b="1" dirty="0">
                <a:solidFill>
                  <a:srgbClr val="003F7B"/>
                </a:solidFill>
              </a:rPr>
              <a:t>Raw materials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Three raw materials are needed for the nitric acid process:</a:t>
            </a:r>
          </a:p>
          <a:p>
            <a:pPr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Ammonia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Air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GB" sz="1200" dirty="0"/>
              <a:t>Water</a:t>
            </a:r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>
              <a:defRPr/>
            </a:pPr>
            <a:endParaRPr lang="en-GB" sz="1200" b="1" dirty="0">
              <a:solidFill>
                <a:srgbClr val="003F7B"/>
              </a:solidFill>
            </a:endParaRPr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i="1" dirty="0"/>
          </a:p>
          <a:p>
            <a:pPr>
              <a:defRPr/>
            </a:pPr>
            <a:endParaRPr lang="en-GB" sz="1200" dirty="0"/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492125"/>
          </a:xfrm>
        </p:spPr>
        <p:txBody>
          <a:bodyPr/>
          <a:lstStyle/>
          <a:p>
            <a:pPr eaLnBrk="1" hangingPunct="1"/>
            <a:r>
              <a:rPr lang="en-GB" sz="2400" smtClean="0"/>
              <a:t>The process</a:t>
            </a:r>
          </a:p>
        </p:txBody>
      </p:sp>
      <p:pic>
        <p:nvPicPr>
          <p:cNvPr id="2" name="Picture 9" descr="Corporate_brand_logo_CMY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6227763"/>
            <a:ext cx="1008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8"/>
          <p:cNvSpPr txBox="1">
            <a:spLocks noChangeArrowheads="1"/>
          </p:cNvSpPr>
          <p:nvPr/>
        </p:nvSpPr>
        <p:spPr bwMode="auto">
          <a:xfrm>
            <a:off x="539750" y="1052513"/>
            <a:ext cx="38020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/>
            <a:r>
              <a:rPr lang="en-GB" sz="1200" b="1">
                <a:solidFill>
                  <a:srgbClr val="003F7B"/>
                </a:solidFill>
              </a:rPr>
              <a:t>Nitric acid plant</a:t>
            </a:r>
            <a:endParaRPr lang="en-GB" sz="1200">
              <a:solidFill>
                <a:srgbClr val="003F7B"/>
              </a:solidFill>
            </a:endParaRPr>
          </a:p>
          <a:p>
            <a:pPr marL="228600" indent="-228600"/>
            <a:endParaRPr lang="en-GB" sz="1200">
              <a:solidFill>
                <a:srgbClr val="003F7B"/>
              </a:solidFill>
            </a:endParaRPr>
          </a:p>
          <a:p>
            <a:pPr marL="228600" indent="-228600"/>
            <a:r>
              <a:rPr lang="en-GB" sz="1200"/>
              <a:t>A nitric acid plant has a number of key sections:</a:t>
            </a:r>
          </a:p>
          <a:p>
            <a:pPr marL="228600" indent="-228600"/>
            <a:endParaRPr lang="en-GB" sz="1200"/>
          </a:p>
          <a:p>
            <a:pPr marL="228600" indent="-228600">
              <a:buFont typeface="Arial" charset="0"/>
              <a:buChar char="•"/>
            </a:pPr>
            <a:r>
              <a:rPr lang="en-GB" sz="1200"/>
              <a:t>Ammonia evaporation</a:t>
            </a:r>
          </a:p>
          <a:p>
            <a:pPr marL="228600" indent="-228600">
              <a:buFont typeface="Arial" charset="0"/>
              <a:buChar char="•"/>
            </a:pPr>
            <a:endParaRPr lang="en-GB" sz="1200"/>
          </a:p>
          <a:p>
            <a:pPr marL="228600" indent="-228600">
              <a:buFont typeface="Arial" charset="0"/>
              <a:buChar char="•"/>
            </a:pPr>
            <a:r>
              <a:rPr lang="en-GB" sz="1200"/>
              <a:t>Ammonia converter</a:t>
            </a:r>
          </a:p>
          <a:p>
            <a:pPr marL="228600" indent="-228600">
              <a:buFont typeface="Arial" charset="0"/>
              <a:buChar char="•"/>
            </a:pPr>
            <a:endParaRPr lang="en-GB" sz="1200"/>
          </a:p>
          <a:p>
            <a:pPr marL="228600" indent="-228600">
              <a:buFont typeface="Arial" charset="0"/>
              <a:buChar char="•"/>
            </a:pPr>
            <a:r>
              <a:rPr lang="en-GB" sz="1200"/>
              <a:t>Absorption</a:t>
            </a:r>
          </a:p>
          <a:p>
            <a:pPr marL="228600" indent="-228600"/>
            <a:endParaRPr lang="en-GB" sz="1200"/>
          </a:p>
          <a:p>
            <a:pPr marL="228600" indent="-228600"/>
            <a:r>
              <a:rPr lang="en-GB" sz="1200"/>
              <a:t>Most nitric acid plants are situated close to an</a:t>
            </a:r>
          </a:p>
          <a:p>
            <a:pPr marL="228600" indent="-228600"/>
            <a:r>
              <a:rPr lang="en-GB" sz="1200"/>
              <a:t>ammonia production.</a:t>
            </a:r>
          </a:p>
          <a:p>
            <a:pPr marL="228600" indent="-228600"/>
            <a:endParaRPr lang="en-GB" sz="1200"/>
          </a:p>
          <a:p>
            <a:pPr marL="228600" indent="-228600"/>
            <a:endParaRPr lang="en-GB" sz="1200"/>
          </a:p>
          <a:p>
            <a:pPr marL="228600" indent="-228600">
              <a:buFont typeface="Arial" charset="0"/>
              <a:buChar char="•"/>
            </a:pPr>
            <a:endParaRPr lang="en-GB" sz="1200"/>
          </a:p>
        </p:txBody>
      </p:sp>
      <p:pic>
        <p:nvPicPr>
          <p:cNvPr id="5128" name="Picture 10" descr="H:\rsc project photos\shutterstock\PP Nitric Acid_Units_sstock_385505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3429000"/>
            <a:ext cx="374491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2050" name="ShockwaveFlash1" r:id="rId2" imgW="3673275" imgH="288114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492125"/>
          </a:xfrm>
        </p:spPr>
        <p:txBody>
          <a:bodyPr/>
          <a:lstStyle/>
          <a:p>
            <a:pPr eaLnBrk="1" hangingPunct="1"/>
            <a:r>
              <a:rPr lang="en-GB" sz="2400" smtClean="0"/>
              <a:t>Oxidation of ammonia</a:t>
            </a:r>
          </a:p>
        </p:txBody>
      </p:sp>
      <p:pic>
        <p:nvPicPr>
          <p:cNvPr id="6147" name="Picture 9" descr="Corporate_brand_logo_CMY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6227763"/>
            <a:ext cx="1008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8"/>
          <p:cNvSpPr txBox="1">
            <a:spLocks noChangeArrowheads="1"/>
          </p:cNvSpPr>
          <p:nvPr/>
        </p:nvSpPr>
        <p:spPr bwMode="auto">
          <a:xfrm>
            <a:off x="539750" y="1052513"/>
            <a:ext cx="403225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1200" b="1" dirty="0">
                <a:solidFill>
                  <a:srgbClr val="003F7B"/>
                </a:solidFill>
                <a:latin typeface="+mn-lt"/>
              </a:rPr>
              <a:t>The chemistry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Ammonia is oxidised by oxygen in air to make nitrogen monoxide (common name: nitric oxide),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4NH</a:t>
            </a:r>
            <a:r>
              <a:rPr lang="en-GB" sz="1200" baseline="-25000" dirty="0"/>
              <a:t>3</a:t>
            </a:r>
            <a:r>
              <a:rPr lang="en-GB" sz="1200" dirty="0"/>
              <a:t> + 5O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4NO + 6H</a:t>
            </a:r>
            <a:r>
              <a:rPr lang="en-GB" sz="1200" baseline="-25000" dirty="0"/>
              <a:t>2</a:t>
            </a:r>
            <a:r>
              <a:rPr lang="en-GB" sz="1200" dirty="0"/>
              <a:t>O         ∆H</a:t>
            </a:r>
            <a:r>
              <a:rPr lang="en-GB" sz="1200" baseline="30000" dirty="0"/>
              <a:t>o</a:t>
            </a:r>
            <a:r>
              <a:rPr lang="en-GB" sz="1200" baseline="-25000" dirty="0"/>
              <a:t>298</a:t>
            </a:r>
            <a:r>
              <a:rPr lang="en-GB" sz="1200" dirty="0"/>
              <a:t> = −940 kJ mol</a:t>
            </a:r>
            <a:r>
              <a:rPr lang="en-GB" sz="1200" baseline="30000" dirty="0"/>
              <a:t>−1</a:t>
            </a: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The reaction is catalysed by an alloy of platinum and rhodium.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Other reactions also occur such as</a:t>
            </a:r>
          </a:p>
          <a:p>
            <a:pPr>
              <a:defRPr/>
            </a:pPr>
            <a:r>
              <a:rPr lang="en-GB" sz="1200" dirty="0"/>
              <a:t>4NH</a:t>
            </a:r>
            <a:r>
              <a:rPr lang="en-GB" sz="1200" baseline="-25000" dirty="0"/>
              <a:t>3</a:t>
            </a:r>
            <a:r>
              <a:rPr lang="en-GB" sz="1200" dirty="0"/>
              <a:t> + 3O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2N</a:t>
            </a:r>
            <a:r>
              <a:rPr lang="en-GB" sz="1200" baseline="-25000" dirty="0"/>
              <a:t>2</a:t>
            </a:r>
            <a:r>
              <a:rPr lang="en-GB" sz="1200" dirty="0"/>
              <a:t> + 6H</a:t>
            </a:r>
            <a:r>
              <a:rPr lang="en-GB" sz="1200" baseline="-25000" dirty="0"/>
              <a:t>2</a:t>
            </a:r>
            <a:r>
              <a:rPr lang="en-GB" sz="1200" dirty="0"/>
              <a:t>O	       ∆H</a:t>
            </a:r>
            <a:r>
              <a:rPr lang="en-GB" sz="1200" baseline="30000" dirty="0"/>
              <a:t>o</a:t>
            </a:r>
            <a:r>
              <a:rPr lang="en-GB" sz="1200" baseline="-25000" dirty="0"/>
              <a:t>298</a:t>
            </a:r>
            <a:r>
              <a:rPr lang="en-GB" sz="1200" dirty="0"/>
              <a:t> = −11268 kJ mol</a:t>
            </a:r>
            <a:r>
              <a:rPr lang="en-GB" sz="1200" baseline="30000" dirty="0"/>
              <a:t>−1</a:t>
            </a:r>
            <a:endParaRPr lang="en-GB" sz="1200" dirty="0"/>
          </a:p>
          <a:p>
            <a:pPr>
              <a:defRPr/>
            </a:pPr>
            <a:r>
              <a:rPr lang="en-GB" sz="1200" dirty="0"/>
              <a:t>4NH</a:t>
            </a:r>
            <a:r>
              <a:rPr lang="en-GB" sz="1200" baseline="-25000" dirty="0"/>
              <a:t>3</a:t>
            </a:r>
            <a:r>
              <a:rPr lang="en-GB" sz="1200" dirty="0"/>
              <a:t> + 4O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2N</a:t>
            </a:r>
            <a:r>
              <a:rPr lang="en-GB" sz="1200" baseline="-25000" dirty="0"/>
              <a:t>2</a:t>
            </a:r>
            <a:r>
              <a:rPr lang="en-GB" sz="1200" dirty="0"/>
              <a:t>O + 6H</a:t>
            </a:r>
            <a:r>
              <a:rPr lang="en-GB" sz="1200" baseline="-25000" dirty="0"/>
              <a:t>2</a:t>
            </a:r>
            <a:r>
              <a:rPr lang="en-GB" sz="1200" dirty="0"/>
              <a:t>O      ∆H</a:t>
            </a:r>
            <a:r>
              <a:rPr lang="en-GB" sz="1200" baseline="30000" dirty="0"/>
              <a:t>o</a:t>
            </a:r>
            <a:r>
              <a:rPr lang="en-GB" sz="1200" baseline="-25000" dirty="0"/>
              <a:t>298</a:t>
            </a:r>
            <a:r>
              <a:rPr lang="en-GB" sz="1200" dirty="0"/>
              <a:t> = −1140 kJ mol</a:t>
            </a:r>
            <a:r>
              <a:rPr lang="en-GB" sz="1200" baseline="30000" dirty="0"/>
              <a:t>−1</a:t>
            </a: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The yield of nitric oxide depends on pressure and temperature as indicated in the table.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	           	</a:t>
            </a:r>
          </a:p>
          <a:p>
            <a:pPr>
              <a:defRPr/>
            </a:pPr>
            <a:r>
              <a:rPr lang="en-GB" sz="1200" dirty="0"/>
              <a:t>	</a:t>
            </a:r>
          </a:p>
          <a:p>
            <a:pPr>
              <a:defRPr/>
            </a:pPr>
            <a:r>
              <a:rPr lang="en-GB" sz="1200" dirty="0"/>
              <a:t>	           	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These exothermic reactions release energy to produce steam and/or to preheat the waste gas. After this energy transfer, the temperature of the gas is 100 to 200 </a:t>
            </a:r>
            <a:r>
              <a:rPr lang="en-GB" sz="1200" baseline="30000" dirty="0" err="1"/>
              <a:t>o</a:t>
            </a:r>
            <a:r>
              <a:rPr lang="en-GB" sz="1200" dirty="0" err="1"/>
              <a:t>C</a:t>
            </a:r>
            <a:r>
              <a:rPr lang="en-GB" sz="1200" dirty="0"/>
              <a:t>, depending on the process. It is cooled further with water.</a:t>
            </a:r>
            <a:endParaRPr lang="en-GB" sz="1200" b="1" dirty="0">
              <a:solidFill>
                <a:srgbClr val="003F7B"/>
              </a:solidFill>
              <a:latin typeface="+mn-lt"/>
            </a:endParaRPr>
          </a:p>
          <a:p>
            <a:pPr>
              <a:defRPr/>
            </a:pPr>
            <a:endParaRPr lang="en-GB" sz="1200" dirty="0">
              <a:latin typeface="+mn-lt"/>
            </a:endParaRPr>
          </a:p>
          <a:p>
            <a:pPr>
              <a:defRPr/>
            </a:pPr>
            <a:endParaRPr lang="en-GB" sz="1200" i="1" dirty="0">
              <a:latin typeface="+mn-lt"/>
            </a:endParaRPr>
          </a:p>
          <a:p>
            <a:pPr>
              <a:defRPr/>
            </a:pPr>
            <a:endParaRPr lang="en-GB" sz="1200" dirty="0"/>
          </a:p>
        </p:txBody>
      </p:sp>
      <p:sp>
        <p:nvSpPr>
          <p:cNvPr id="6149" name="Rectangle 8"/>
          <p:cNvSpPr txBox="1">
            <a:spLocks noChangeArrowheads="1"/>
          </p:cNvSpPr>
          <p:nvPr/>
        </p:nvSpPr>
        <p:spPr bwMode="auto">
          <a:xfrm>
            <a:off x="4787900" y="1052513"/>
            <a:ext cx="3800475" cy="230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Further air is mixed with the nitrogen monoxide to oxidise it to nitrogen dioxide</a:t>
            </a:r>
          </a:p>
          <a:p>
            <a:endParaRPr lang="en-GB" sz="1200" dirty="0"/>
          </a:p>
          <a:p>
            <a:r>
              <a:rPr lang="en-GB" sz="1200" dirty="0"/>
              <a:t>2NO + O</a:t>
            </a:r>
            <a:r>
              <a:rPr lang="en-GB" sz="1200" baseline="-25000" dirty="0"/>
              <a:t>2</a:t>
            </a:r>
            <a:r>
              <a:rPr lang="en-GB" sz="1200" dirty="0"/>
              <a:t> ⇌ 2NO</a:t>
            </a:r>
            <a:r>
              <a:rPr lang="en-GB" sz="1200" baseline="-25000" dirty="0"/>
              <a:t>2</a:t>
            </a:r>
            <a:r>
              <a:rPr lang="en-GB" sz="1200" dirty="0"/>
              <a:t>                   ∆H</a:t>
            </a:r>
            <a:r>
              <a:rPr lang="en-GB" sz="1200" baseline="30000" dirty="0"/>
              <a:t>o</a:t>
            </a:r>
            <a:r>
              <a:rPr lang="en-GB" sz="1200" baseline="-25000" dirty="0"/>
              <a:t>298</a:t>
            </a:r>
            <a:r>
              <a:rPr lang="en-GB" sz="1200" dirty="0"/>
              <a:t> = −112 kJ mol</a:t>
            </a:r>
            <a:r>
              <a:rPr lang="en-GB" sz="1200" baseline="30000" dirty="0"/>
              <a:t>−1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Nitrogen dioxide </a:t>
            </a:r>
            <a:r>
              <a:rPr lang="en-GB" sz="1200" dirty="0" err="1"/>
              <a:t>dimerises</a:t>
            </a:r>
            <a:r>
              <a:rPr lang="en-GB" sz="1200" dirty="0"/>
              <a:t> to </a:t>
            </a:r>
            <a:r>
              <a:rPr lang="en-GB" sz="1200" dirty="0" err="1"/>
              <a:t>dinitrogen</a:t>
            </a:r>
            <a:r>
              <a:rPr lang="en-GB" sz="1200" dirty="0"/>
              <a:t> </a:t>
            </a:r>
            <a:r>
              <a:rPr lang="en-GB" sz="1200" dirty="0" err="1"/>
              <a:t>tetraoxide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2NO</a:t>
            </a:r>
            <a:r>
              <a:rPr lang="en-GB" sz="1200" baseline="-25000" dirty="0"/>
              <a:t>2</a:t>
            </a:r>
            <a:r>
              <a:rPr lang="en-GB" sz="1200" dirty="0"/>
              <a:t> ⇌ N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r>
              <a:rPr lang="en-GB" sz="1200" baseline="-25000" dirty="0"/>
              <a:t>4</a:t>
            </a:r>
            <a:r>
              <a:rPr lang="en-GB" sz="1200" dirty="0"/>
              <a:t>                         ∆H</a:t>
            </a:r>
            <a:r>
              <a:rPr lang="en-GB" sz="1200" baseline="30000" dirty="0"/>
              <a:t>o</a:t>
            </a:r>
            <a:r>
              <a:rPr lang="en-GB" sz="1200" baseline="-25000" dirty="0"/>
              <a:t>298</a:t>
            </a:r>
            <a:r>
              <a:rPr lang="en-GB" sz="1200" dirty="0"/>
              <a:t> = −57.2 kJ mol</a:t>
            </a:r>
            <a:r>
              <a:rPr lang="en-GB" sz="1200" baseline="30000" dirty="0"/>
              <a:t>−1</a:t>
            </a:r>
            <a:endParaRPr lang="en-GB" sz="1200" dirty="0"/>
          </a:p>
          <a:p>
            <a:endParaRPr lang="en-GB" sz="1200" dirty="0"/>
          </a:p>
          <a:p>
            <a:r>
              <a:rPr lang="en-GB" sz="1200" b="1" dirty="0">
                <a:solidFill>
                  <a:srgbClr val="003F7B"/>
                </a:solidFill>
              </a:rPr>
              <a:t>The plant</a:t>
            </a:r>
          </a:p>
          <a:p>
            <a:endParaRPr lang="en-GB" sz="1200" dirty="0"/>
          </a:p>
          <a:p>
            <a:endParaRPr lang="en-GB" sz="1200" i="1" dirty="0"/>
          </a:p>
          <a:p>
            <a:endParaRPr lang="en-GB" sz="1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2938" y="4143375"/>
          <a:ext cx="4000528" cy="109728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357321"/>
                <a:gridCol w="1500198"/>
                <a:gridCol w="1143009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Pressure (</a:t>
                      </a:r>
                      <a:r>
                        <a:rPr lang="en-GB" sz="1200" dirty="0" err="1" smtClean="0"/>
                        <a:t>kPa</a:t>
                      </a:r>
                      <a:r>
                        <a:rPr lang="en-GB" sz="1200" dirty="0" smtClean="0"/>
                        <a:t>)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Temperature (</a:t>
                      </a:r>
                      <a:r>
                        <a:rPr lang="en-GB" sz="1200" baseline="30000" dirty="0" err="1" smtClean="0"/>
                        <a:t>o</a:t>
                      </a:r>
                      <a:r>
                        <a:rPr lang="en-GB" sz="1200" dirty="0" err="1" smtClean="0"/>
                        <a:t>C</a:t>
                      </a:r>
                      <a:r>
                        <a:rPr lang="en-GB" sz="1200" dirty="0" smtClean="0"/>
                        <a:t>)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NO yield (%)</a:t>
                      </a:r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&lt;170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810 - 850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97</a:t>
                      </a:r>
                      <a:endParaRPr lang="en-GB" sz="1200" dirty="0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170 to 650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850 - 900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96</a:t>
                      </a:r>
                      <a:endParaRPr lang="en-GB" sz="1200" dirty="0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&gt;650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900 – 940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95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controls>
      <p:control spid="3074" name="ShockwaveFlash1" r:id="rId2" imgW="3384720" imgH="2664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492125"/>
          </a:xfrm>
        </p:spPr>
        <p:txBody>
          <a:bodyPr/>
          <a:lstStyle/>
          <a:p>
            <a:pPr eaLnBrk="1" hangingPunct="1"/>
            <a:r>
              <a:rPr lang="en-GB" sz="2400" smtClean="0"/>
              <a:t>Absorption</a:t>
            </a:r>
          </a:p>
        </p:txBody>
      </p:sp>
      <p:pic>
        <p:nvPicPr>
          <p:cNvPr id="7171" name="Picture 9" descr="Corporate_brand_logo_CMY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6227763"/>
            <a:ext cx="1008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8"/>
          <p:cNvSpPr txBox="1">
            <a:spLocks noChangeArrowheads="1"/>
          </p:cNvSpPr>
          <p:nvPr/>
        </p:nvSpPr>
        <p:spPr bwMode="auto">
          <a:xfrm>
            <a:off x="539750" y="1052513"/>
            <a:ext cx="396081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1200" b="1" dirty="0">
                <a:solidFill>
                  <a:srgbClr val="003F7B"/>
                </a:solidFill>
                <a:latin typeface="+mn-lt"/>
              </a:rPr>
              <a:t>Dissolving oxides of nitrogen in water</a:t>
            </a:r>
          </a:p>
          <a:p>
            <a:pPr>
              <a:defRPr/>
            </a:pPr>
            <a:endParaRPr lang="en-GB" sz="1200" b="1" dirty="0">
              <a:solidFill>
                <a:srgbClr val="003F7B"/>
              </a:solidFill>
              <a:latin typeface="+mn-lt"/>
            </a:endParaRPr>
          </a:p>
          <a:p>
            <a:pPr>
              <a:defRPr/>
            </a:pPr>
            <a:r>
              <a:rPr lang="en-GB" sz="1200" dirty="0"/>
              <a:t>The gas entering the absorption tower is a mixture of nitrogen dioxide and </a:t>
            </a:r>
            <a:r>
              <a:rPr lang="en-GB" sz="1200" dirty="0" err="1"/>
              <a:t>dinitrogen</a:t>
            </a:r>
            <a:r>
              <a:rPr lang="en-GB" sz="1200" dirty="0"/>
              <a:t> </a:t>
            </a:r>
            <a:r>
              <a:rPr lang="en-GB" sz="1200" dirty="0" err="1"/>
              <a:t>tetraoxide</a:t>
            </a:r>
            <a:r>
              <a:rPr lang="en-GB" sz="1200" dirty="0"/>
              <a:t>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A counter-current flow of water is used to absorb the nitrogen dioxide. A number of reactions happen, but the overall reaction may be summarised by the equations:</a:t>
            </a:r>
          </a:p>
          <a:p>
            <a:pPr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dirty="0"/>
              <a:t>4NO</a:t>
            </a:r>
            <a:r>
              <a:rPr lang="en-GB" sz="1200" baseline="-25000" dirty="0"/>
              <a:t>2</a:t>
            </a:r>
            <a:r>
              <a:rPr lang="en-GB" sz="1200" dirty="0"/>
              <a:t> + 2H</a:t>
            </a:r>
            <a:r>
              <a:rPr lang="en-GB" sz="1200" baseline="-25000" dirty="0"/>
              <a:t>2</a:t>
            </a:r>
            <a:r>
              <a:rPr lang="en-GB" sz="1200" dirty="0"/>
              <a:t>O + 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4HNO</a:t>
            </a:r>
            <a:r>
              <a:rPr lang="en-GB" sz="1200" baseline="-25000" dirty="0"/>
              <a:t>3</a:t>
            </a:r>
            <a:endParaRPr lang="en-GB" sz="1200" dirty="0"/>
          </a:p>
          <a:p>
            <a:pPr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dirty="0"/>
              <a:t>2N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r>
              <a:rPr lang="en-GB" sz="1200" baseline="-25000" dirty="0"/>
              <a:t>4</a:t>
            </a:r>
            <a:r>
              <a:rPr lang="en-GB" sz="1200" dirty="0"/>
              <a:t> + 2H</a:t>
            </a:r>
            <a:r>
              <a:rPr lang="en-GB" sz="1200" baseline="-25000" dirty="0"/>
              <a:t>2</a:t>
            </a:r>
            <a:r>
              <a:rPr lang="en-GB" sz="1200" dirty="0"/>
              <a:t>O + 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4HNO</a:t>
            </a:r>
            <a:r>
              <a:rPr lang="en-GB" sz="1200" baseline="-25000" dirty="0"/>
              <a:t>3</a:t>
            </a: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The contributing reactions include:</a:t>
            </a:r>
          </a:p>
          <a:p>
            <a:pPr>
              <a:defRPr/>
            </a:pPr>
            <a:r>
              <a:rPr lang="en-GB" sz="1200" dirty="0"/>
              <a:t> </a:t>
            </a:r>
          </a:p>
          <a:p>
            <a:pPr algn="ctr">
              <a:defRPr/>
            </a:pPr>
            <a:r>
              <a:rPr lang="en-GB" sz="1200" dirty="0"/>
              <a:t>3NO</a:t>
            </a:r>
            <a:r>
              <a:rPr lang="en-GB" sz="1200" baseline="-25000" dirty="0"/>
              <a:t>2</a:t>
            </a:r>
            <a:r>
              <a:rPr lang="en-GB" sz="1200" dirty="0"/>
              <a:t> + H</a:t>
            </a:r>
            <a:r>
              <a:rPr lang="en-GB" sz="1200" baseline="-25000" dirty="0"/>
              <a:t>2</a:t>
            </a:r>
            <a:r>
              <a:rPr lang="en-GB" sz="1200" dirty="0"/>
              <a:t>O ⇌ 2HNO</a:t>
            </a:r>
            <a:r>
              <a:rPr lang="en-GB" sz="1200" baseline="-25000" dirty="0"/>
              <a:t>3</a:t>
            </a:r>
            <a:r>
              <a:rPr lang="en-GB" sz="1200" dirty="0"/>
              <a:t> + NO</a:t>
            </a:r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dirty="0"/>
              <a:t>N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r>
              <a:rPr lang="en-GB" sz="1200" baseline="-25000" dirty="0"/>
              <a:t>4</a:t>
            </a:r>
            <a:r>
              <a:rPr lang="en-GB" sz="1200" dirty="0"/>
              <a:t> + H</a:t>
            </a:r>
            <a:r>
              <a:rPr lang="en-GB" sz="1200" baseline="-25000" dirty="0"/>
              <a:t>2</a:t>
            </a:r>
            <a:r>
              <a:rPr lang="en-GB" sz="1200" dirty="0"/>
              <a:t>O </a:t>
            </a:r>
            <a:r>
              <a:rPr lang="en-GB" sz="1200" dirty="0">
                <a:sym typeface="Wingdings"/>
              </a:rPr>
              <a:t></a:t>
            </a:r>
            <a:r>
              <a:rPr lang="en-GB" sz="1200" dirty="0"/>
              <a:t> HNO</a:t>
            </a:r>
            <a:r>
              <a:rPr lang="en-GB" sz="1200" baseline="-25000" dirty="0"/>
              <a:t>2</a:t>
            </a:r>
            <a:r>
              <a:rPr lang="en-GB" sz="1200" dirty="0"/>
              <a:t> + HNO</a:t>
            </a:r>
            <a:r>
              <a:rPr lang="en-GB" sz="1200" baseline="-25000" dirty="0"/>
              <a:t>3</a:t>
            </a: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dirty="0"/>
              <a:t>3HNO</a:t>
            </a:r>
            <a:r>
              <a:rPr lang="en-GB" sz="1200" baseline="-25000" dirty="0"/>
              <a:t>2</a:t>
            </a:r>
            <a:r>
              <a:rPr lang="en-GB" sz="1200" dirty="0"/>
              <a:t>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HNO</a:t>
            </a:r>
            <a:r>
              <a:rPr lang="en-GB" sz="1200" baseline="-25000" dirty="0"/>
              <a:t>3</a:t>
            </a:r>
            <a:r>
              <a:rPr lang="en-GB" sz="1200" dirty="0"/>
              <a:t> + H</a:t>
            </a:r>
            <a:r>
              <a:rPr lang="en-GB" sz="1200" baseline="-25000" dirty="0"/>
              <a:t>2</a:t>
            </a:r>
            <a:r>
              <a:rPr lang="en-GB" sz="1200" dirty="0"/>
              <a:t>O + 2NO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en-GB" sz="1200" dirty="0"/>
              <a:t>A secondary air stream is introduced to re-oxidise NO and to remove move NO</a:t>
            </a:r>
            <a:r>
              <a:rPr lang="en-GB" sz="1200" baseline="-25000" dirty="0"/>
              <a:t>2</a:t>
            </a:r>
            <a:r>
              <a:rPr lang="en-GB" sz="1200" dirty="0"/>
              <a:t> from the product acid.</a:t>
            </a:r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b="1" dirty="0">
              <a:solidFill>
                <a:srgbClr val="003F7B"/>
              </a:solidFill>
              <a:latin typeface="+mn-lt"/>
            </a:endParaRPr>
          </a:p>
          <a:p>
            <a:pPr>
              <a:defRPr/>
            </a:pPr>
            <a:endParaRPr lang="en-GB" sz="1200" b="1" dirty="0">
              <a:solidFill>
                <a:srgbClr val="003F7B"/>
              </a:solidFill>
              <a:latin typeface="+mn-lt"/>
            </a:endParaRPr>
          </a:p>
          <a:p>
            <a:pPr>
              <a:defRPr/>
            </a:pPr>
            <a:endParaRPr lang="en-GB" sz="1200" dirty="0">
              <a:latin typeface="+mn-lt"/>
            </a:endParaRPr>
          </a:p>
          <a:p>
            <a:pPr>
              <a:defRPr/>
            </a:pPr>
            <a:endParaRPr lang="en-GB" sz="1200" i="1" dirty="0">
              <a:latin typeface="+mn-lt"/>
            </a:endParaRPr>
          </a:p>
          <a:p>
            <a:pPr>
              <a:defRPr/>
            </a:pPr>
            <a:endParaRPr lang="en-GB" sz="1200" dirty="0"/>
          </a:p>
        </p:txBody>
      </p:sp>
      <p:sp>
        <p:nvSpPr>
          <p:cNvPr id="9221" name="Rectangle 8"/>
          <p:cNvSpPr txBox="1">
            <a:spLocks noChangeArrowheads="1"/>
          </p:cNvSpPr>
          <p:nvPr/>
        </p:nvSpPr>
        <p:spPr bwMode="auto">
          <a:xfrm>
            <a:off x="4803775" y="1052513"/>
            <a:ext cx="38004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GB" sz="1200" dirty="0"/>
          </a:p>
          <a:p>
            <a:pPr marL="228600" indent="-228600"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dirty="0"/>
          </a:p>
          <a:p>
            <a:pPr>
              <a:defRPr/>
            </a:pPr>
            <a:endParaRPr lang="en-GB" sz="1200" i="1" dirty="0"/>
          </a:p>
          <a:p>
            <a:pPr>
              <a:defRPr/>
            </a:pPr>
            <a:endParaRPr lang="en-GB" sz="1200" dirty="0"/>
          </a:p>
        </p:txBody>
      </p:sp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4787900" y="4306888"/>
            <a:ext cx="37449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003F7B"/>
                </a:solidFill>
              </a:rPr>
              <a:t>Environmental improvements</a:t>
            </a:r>
          </a:p>
          <a:p>
            <a:endParaRPr lang="en-GB" sz="1200" dirty="0"/>
          </a:p>
          <a:p>
            <a:r>
              <a:rPr lang="en-GB" sz="1200" dirty="0"/>
              <a:t>Special reactors are included in most modern plant and refitted into older plant to reduce emissions of oxides of nitrogen. The reduction takes place over a catalyst, and the reaction may be summarised as:</a:t>
            </a:r>
          </a:p>
          <a:p>
            <a:pPr algn="ctr"/>
            <a:r>
              <a:rPr lang="en-GB" sz="1200" dirty="0"/>
              <a:t> </a:t>
            </a:r>
            <a:br>
              <a:rPr lang="en-GB" sz="1200" dirty="0"/>
            </a:br>
            <a:r>
              <a:rPr lang="en-GB" sz="1200" dirty="0"/>
              <a:t>6NO</a:t>
            </a:r>
            <a:r>
              <a:rPr lang="en-GB" sz="1200" baseline="-25000" dirty="0"/>
              <a:t>2</a:t>
            </a:r>
            <a:r>
              <a:rPr lang="en-GB" sz="1200" dirty="0"/>
              <a:t> + 8NH</a:t>
            </a:r>
            <a:r>
              <a:rPr lang="en-GB" sz="1200" baseline="-25000" dirty="0"/>
              <a:t>3</a:t>
            </a:r>
            <a:r>
              <a:rPr lang="en-GB" sz="1200" dirty="0"/>
              <a:t>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7N</a:t>
            </a:r>
            <a:r>
              <a:rPr lang="en-GB" sz="1200" baseline="-25000" dirty="0"/>
              <a:t>2</a:t>
            </a:r>
            <a:r>
              <a:rPr lang="en-GB" sz="1200" dirty="0"/>
              <a:t> + 12H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</a:p>
        </p:txBody>
      </p:sp>
    </p:spTree>
    <p:controls>
      <p:control spid="4098" name="ShockwaveFlash1" r:id="rId2" imgW="4032360" imgH="3168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5872</TotalTime>
  <Words>464</Words>
  <Application>Microsoft Office PowerPoint</Application>
  <PresentationFormat>On-screen Show (4:3)</PresentationFormat>
  <Paragraphs>162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Manufacturing nitric acid</vt:lpstr>
      <vt:lpstr>Mainly fertilisers</vt:lpstr>
      <vt:lpstr>The process</vt:lpstr>
      <vt:lpstr>Oxidation of ammonia</vt:lpstr>
      <vt:lpstr>Absorption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</dc:title>
  <dc:creator>RSC</dc:creator>
  <cp:lastModifiedBy>Alex Kersting</cp:lastModifiedBy>
  <cp:revision>41</cp:revision>
  <dcterms:created xsi:type="dcterms:W3CDTF">2005-06-21T08:44:06Z</dcterms:created>
  <dcterms:modified xsi:type="dcterms:W3CDTF">2012-07-24T12:24:28Z</dcterms:modified>
</cp:coreProperties>
</file>