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ctiveX/activeX2.xml" ContentType="application/vnd.ms-office.activeX+xml"/>
  <Override PartName="/ppt/activeX/activeX3.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ms-office.activeX"/>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handoutMasterIdLst>
    <p:handoutMasterId r:id="rId10"/>
  </p:handoutMasterIdLst>
  <p:sldIdLst>
    <p:sldId id="261" r:id="rId2"/>
    <p:sldId id="266" r:id="rId3"/>
    <p:sldId id="272" r:id="rId4"/>
    <p:sldId id="268" r:id="rId5"/>
    <p:sldId id="278" r:id="rId6"/>
    <p:sldId id="274" r:id="rId7"/>
    <p:sldId id="264" r:id="rId8"/>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CC"/>
    <a:srgbClr val="003F7B"/>
    <a:srgbClr val="99CD00"/>
    <a:srgbClr val="CCE8F6"/>
    <a:srgbClr val="008CCD"/>
    <a:srgbClr val="E17000"/>
    <a:srgbClr val="A9B600"/>
    <a:srgbClr val="CF006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559" autoAdjust="0"/>
    <p:restoredTop sz="79875" autoAdjust="0"/>
  </p:normalViewPr>
  <p:slideViewPr>
    <p:cSldViewPr>
      <p:cViewPr varScale="1">
        <p:scale>
          <a:sx n="113" d="100"/>
          <a:sy n="113" d="100"/>
        </p:scale>
        <p:origin x="-2370" y="-96"/>
      </p:cViewPr>
      <p:guideLst>
        <p:guide orient="horz" pos="3984"/>
        <p:guide pos="2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38138" y="22860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800">
                <a:latin typeface="Myriad Pro" charset="0"/>
              </a:defRPr>
            </a:lvl1pPr>
          </a:lstStyle>
          <a:p>
            <a:pPr>
              <a:defRPr/>
            </a:pPr>
            <a:endParaRPr lang="en-GB"/>
          </a:p>
        </p:txBody>
      </p:sp>
      <p:sp>
        <p:nvSpPr>
          <p:cNvPr id="16387" name="Rectangle 3"/>
          <p:cNvSpPr>
            <a:spLocks noGrp="1" noChangeArrowheads="1"/>
          </p:cNvSpPr>
          <p:nvPr>
            <p:ph type="dt" sz="quarter" idx="1"/>
          </p:nvPr>
        </p:nvSpPr>
        <p:spPr bwMode="auto">
          <a:xfrm>
            <a:off x="2895600" y="83820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Myriad Pro Light" charset="0"/>
              </a:defRPr>
            </a:lvl1pPr>
          </a:lstStyle>
          <a:p>
            <a:pPr>
              <a:defRPr/>
            </a:pPr>
            <a:endParaRPr lang="en-GB"/>
          </a:p>
        </p:txBody>
      </p:sp>
      <p:sp>
        <p:nvSpPr>
          <p:cNvPr id="16389" name="Rectangle 5"/>
          <p:cNvSpPr>
            <a:spLocks noGrp="1" noChangeArrowheads="1"/>
          </p:cNvSpPr>
          <p:nvPr>
            <p:ph type="sldNum" sz="quarter" idx="3"/>
          </p:nvPr>
        </p:nvSpPr>
        <p:spPr bwMode="auto">
          <a:xfrm>
            <a:off x="5867400" y="8382000"/>
            <a:ext cx="609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Myriad Pro Light" charset="0"/>
              </a:defRPr>
            </a:lvl1pPr>
          </a:lstStyle>
          <a:p>
            <a:pPr>
              <a:defRPr/>
            </a:pPr>
            <a:fld id="{A37485B2-CFD2-42A9-8114-D3566899C2EA}" type="slidenum">
              <a:rPr lang="en-GB"/>
              <a:pPr>
                <a:defRPr/>
              </a:pPr>
              <a:t>‹#›</a:t>
            </a:fld>
            <a:endParaRPr lang="en-GB"/>
          </a:p>
        </p:txBody>
      </p:sp>
      <p:pic>
        <p:nvPicPr>
          <p:cNvPr id="18437" name="Picture 6" descr="RSC_logo"/>
          <p:cNvPicPr>
            <a:picLocks noChangeAspect="1" noChangeArrowheads="1"/>
          </p:cNvPicPr>
          <p:nvPr/>
        </p:nvPicPr>
        <p:blipFill>
          <a:blip r:embed="rId2" cstate="print"/>
          <a:srcRect/>
          <a:stretch>
            <a:fillRect/>
          </a:stretch>
        </p:blipFill>
        <p:spPr bwMode="auto">
          <a:xfrm>
            <a:off x="334963" y="8610600"/>
            <a:ext cx="1614487" cy="2333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F965127E-7E21-4173-95E5-466B9B296284}"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F6F2C672-EE48-4DB5-98A3-D4C551A4F897}" type="slidenum">
              <a:rPr lang="en-GB" smtClean="0"/>
              <a:pPr/>
              <a:t>1</a:t>
            </a:fld>
            <a:endParaRPr lang="en-GB"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5FDD5277-B784-4621-A79A-4664878444DC}" type="slidenum">
              <a:rPr lang="en-GB" smtClean="0"/>
              <a:pPr/>
              <a:t>2</a:t>
            </a:fld>
            <a:endParaRPr lang="en-GB"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EE68DB6C-FE09-4AFE-973B-6BC82B56C2DF}" type="slidenum">
              <a:rPr lang="en-GB" smtClean="0"/>
              <a:pPr/>
              <a:t>3</a:t>
            </a:fld>
            <a:endParaRPr lang="en-GB"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AE86D62B-C019-4989-9CD3-C3BF80928444}" type="slidenum">
              <a:rPr lang="en-GB" smtClean="0"/>
              <a:pPr/>
              <a:t>4</a:t>
            </a:fld>
            <a:endParaRPr lang="en-GB"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9863448-3E1B-4079-ABE6-3A3F0C7913F9}" type="slidenum">
              <a:rPr lang="en-GB" smtClean="0"/>
              <a:pPr/>
              <a:t>5</a:t>
            </a:fld>
            <a:endParaRPr lang="en-GB"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0FD44513-F5C5-416D-A0AB-1331393D3CCF}" type="slidenum">
              <a:rPr lang="en-GB" smtClean="0"/>
              <a:pPr/>
              <a:t>6</a:t>
            </a:fld>
            <a:endParaRPr lang="en-GB"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637EAC4C-FD2C-4D72-8C35-584F6FA86977}" type="slidenum">
              <a:rPr lang="en-GB" smtClean="0"/>
              <a:pPr/>
              <a:t>7</a:t>
            </a:fld>
            <a:endParaRPr lang="en-GB"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3F7B"/>
        </a:solidFill>
        <a:effectLst/>
      </p:bgPr>
    </p:bg>
    <p:spTree>
      <p:nvGrpSpPr>
        <p:cNvPr id="1" name=""/>
        <p:cNvGrpSpPr/>
        <p:nvPr/>
      </p:nvGrpSpPr>
      <p:grpSpPr>
        <a:xfrm>
          <a:off x="0" y="0"/>
          <a:ext cx="0" cy="0"/>
          <a:chOff x="0" y="0"/>
          <a:chExt cx="0" cy="0"/>
        </a:xfrm>
      </p:grpSpPr>
      <p:pic>
        <p:nvPicPr>
          <p:cNvPr id="4" name="Picture 15" descr="RSC-AW_white_blue"/>
          <p:cNvPicPr>
            <a:picLocks noChangeAspect="1" noChangeArrowheads="1"/>
          </p:cNvPicPr>
          <p:nvPr userDrawn="1"/>
        </p:nvPicPr>
        <p:blipFill>
          <a:blip r:embed="rId2" cstate="print"/>
          <a:srcRect/>
          <a:stretch>
            <a:fillRect/>
          </a:stretch>
        </p:blipFill>
        <p:spPr bwMode="auto">
          <a:xfrm>
            <a:off x="338138" y="6296025"/>
            <a:ext cx="1741487" cy="252413"/>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chemeClr val="bg1"/>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charset="2"/>
              <a:buNone/>
              <a:defRPr>
                <a:solidFill>
                  <a:srgbClr val="CCE8F6"/>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CD369D8-B6A7-4629-85AB-CB50619F8D67}"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7975" y="457200"/>
            <a:ext cx="2105025"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38138" y="457200"/>
            <a:ext cx="6167437"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84FC25F-ACD6-4E1B-8980-9623088442A8}"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338138" y="1981200"/>
            <a:ext cx="8424862" cy="39624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7D15B7B-ACE5-4207-BB57-32657C8CA5E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hart Placeholder 2"/>
          <p:cNvSpPr>
            <a:spLocks noGrp="1"/>
          </p:cNvSpPr>
          <p:nvPr>
            <p:ph type="chart" sz="half" idx="1"/>
          </p:nvPr>
        </p:nvSpPr>
        <p:spPr>
          <a:xfrm>
            <a:off x="338138" y="1981200"/>
            <a:ext cx="4135437" cy="3962400"/>
          </a:xfrm>
        </p:spPr>
        <p:txBody>
          <a:bodyPr/>
          <a:lstStyle/>
          <a:p>
            <a:pPr lvl="0"/>
            <a:endParaRPr lang="en-GB" noProof="0" smtClean="0"/>
          </a:p>
        </p:txBody>
      </p:sp>
      <p:sp>
        <p:nvSpPr>
          <p:cNvPr id="4" name="Text Placeholder 3"/>
          <p:cNvSpPr>
            <a:spLocks noGrp="1"/>
          </p:cNvSpPr>
          <p:nvPr>
            <p:ph type="body" sz="half" idx="2"/>
          </p:nvPr>
        </p:nvSpPr>
        <p:spPr>
          <a:xfrm>
            <a:off x="4625975" y="1981200"/>
            <a:ext cx="4137025"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93869DD-97EA-4E1E-ADC6-5DCB0243E956}"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38138" y="1981200"/>
            <a:ext cx="4135437"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25975" y="1981200"/>
            <a:ext cx="4137025"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65D1176-23C2-464A-BFC8-D3100629FBD7}"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38138" y="457200"/>
            <a:ext cx="8424862" cy="14478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338138" y="1981200"/>
            <a:ext cx="4135437"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25975" y="1981200"/>
            <a:ext cx="4137025"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338138" y="4038600"/>
            <a:ext cx="4135437"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25975" y="4038600"/>
            <a:ext cx="4137025"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A2C2F99E-8F89-4726-AEAF-3C8DE6770516}"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052946F-ABAB-479B-9D9F-966939D55C56}"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196E0D1-D3B0-4D26-B04D-F132F6AE2AC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38138" y="1981200"/>
            <a:ext cx="41354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5975" y="1981200"/>
            <a:ext cx="4137025"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23B8161-7FDB-46D1-8EFE-507DB550B0C3}"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991D0DA4-F63B-40B0-A436-B5F131F65B1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9BCE5EA2-25EA-44A1-BA7A-9CD3F9D35E7D}"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4015AEC-45AA-42CB-B494-D13746B300CE}"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AF27FBD-EABC-484D-88AB-F0663A4D9045}"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A7F1DA5-EDE1-45E8-97D5-1D384EA762E5}"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38138" y="457200"/>
            <a:ext cx="8424862" cy="1447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7086600" y="6172200"/>
            <a:ext cx="1143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endParaRPr lang="en-GB"/>
          </a:p>
        </p:txBody>
      </p:sp>
      <p:sp>
        <p:nvSpPr>
          <p:cNvPr id="1029" name="Rectangle 5"/>
          <p:cNvSpPr>
            <a:spLocks noGrp="1" noChangeArrowheads="1"/>
          </p:cNvSpPr>
          <p:nvPr>
            <p:ph type="ftr" sz="quarter" idx="3"/>
          </p:nvPr>
        </p:nvSpPr>
        <p:spPr bwMode="auto">
          <a:xfrm>
            <a:off x="4114800" y="61722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endParaRPr lang="en-GB"/>
          </a:p>
        </p:txBody>
      </p:sp>
      <p:sp>
        <p:nvSpPr>
          <p:cNvPr id="1030" name="Rectangle 6"/>
          <p:cNvSpPr>
            <a:spLocks noGrp="1" noChangeArrowheads="1"/>
          </p:cNvSpPr>
          <p:nvPr>
            <p:ph type="sldNum" sz="quarter" idx="4"/>
          </p:nvPr>
        </p:nvSpPr>
        <p:spPr bwMode="auto">
          <a:xfrm>
            <a:off x="8305800" y="6172200"/>
            <a:ext cx="457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105242AD-8701-48B5-8EF4-5AC6D84263D7}" type="slidenum">
              <a:rPr lang="en-GB"/>
              <a:pPr>
                <a:defRPr/>
              </a:pPr>
              <a:t>‹#›</a:t>
            </a:fld>
            <a:endParaRPr lang="en-GB"/>
          </a:p>
        </p:txBody>
      </p:sp>
      <p:pic>
        <p:nvPicPr>
          <p:cNvPr id="1031" name="Picture 10" descr="RSC_logo"/>
          <p:cNvPicPr>
            <a:picLocks noChangeAspect="1" noChangeArrowheads="1"/>
          </p:cNvPicPr>
          <p:nvPr userDrawn="1"/>
        </p:nvPicPr>
        <p:blipFill>
          <a:blip r:embed="rId17" cstate="print"/>
          <a:srcRect/>
          <a:stretch>
            <a:fillRect/>
          </a:stretch>
        </p:blipFill>
        <p:spPr bwMode="auto">
          <a:xfrm>
            <a:off x="334963" y="6294438"/>
            <a:ext cx="1614487" cy="233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5"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 id="2147483931" r:id="rId12"/>
    <p:sldLayoutId id="2147483932" r:id="rId13"/>
    <p:sldLayoutId id="2147483933" r:id="rId14"/>
    <p:sldLayoutId id="2147483934" r:id="rId15"/>
  </p:sldLayoutIdLst>
  <p:txStyles>
    <p:titleStyle>
      <a:lvl1pPr algn="l" rtl="0" eaLnBrk="0" fontAlgn="base" hangingPunct="0">
        <a:spcBef>
          <a:spcPct val="0"/>
        </a:spcBef>
        <a:spcAft>
          <a:spcPct val="0"/>
        </a:spcAft>
        <a:defRPr sz="4400">
          <a:solidFill>
            <a:srgbClr val="003F7B"/>
          </a:solidFill>
          <a:latin typeface="+mj-lt"/>
          <a:ea typeface="+mj-ea"/>
          <a:cs typeface="+mj-cs"/>
        </a:defRPr>
      </a:lvl1pPr>
      <a:lvl2pPr algn="l" rtl="0" eaLnBrk="0" fontAlgn="base" hangingPunct="0">
        <a:spcBef>
          <a:spcPct val="0"/>
        </a:spcBef>
        <a:spcAft>
          <a:spcPct val="0"/>
        </a:spcAft>
        <a:defRPr sz="4400">
          <a:solidFill>
            <a:srgbClr val="003F7B"/>
          </a:solidFill>
          <a:latin typeface="Arial" charset="0"/>
          <a:ea typeface="ＭＳ Ｐゴシック" charset="-128"/>
        </a:defRPr>
      </a:lvl2pPr>
      <a:lvl3pPr algn="l" rtl="0" eaLnBrk="0" fontAlgn="base" hangingPunct="0">
        <a:spcBef>
          <a:spcPct val="0"/>
        </a:spcBef>
        <a:spcAft>
          <a:spcPct val="0"/>
        </a:spcAft>
        <a:defRPr sz="4400">
          <a:solidFill>
            <a:srgbClr val="003F7B"/>
          </a:solidFill>
          <a:latin typeface="Arial" charset="0"/>
          <a:ea typeface="ＭＳ Ｐゴシック" charset="-128"/>
        </a:defRPr>
      </a:lvl3pPr>
      <a:lvl4pPr algn="l" rtl="0" eaLnBrk="0" fontAlgn="base" hangingPunct="0">
        <a:spcBef>
          <a:spcPct val="0"/>
        </a:spcBef>
        <a:spcAft>
          <a:spcPct val="0"/>
        </a:spcAft>
        <a:defRPr sz="4400">
          <a:solidFill>
            <a:srgbClr val="003F7B"/>
          </a:solidFill>
          <a:latin typeface="Arial" charset="0"/>
          <a:ea typeface="ＭＳ Ｐゴシック" charset="-128"/>
        </a:defRPr>
      </a:lvl4pPr>
      <a:lvl5pPr algn="l" rtl="0" eaLnBrk="0" fontAlgn="base" hangingPunct="0">
        <a:spcBef>
          <a:spcPct val="0"/>
        </a:spcBef>
        <a:spcAft>
          <a:spcPct val="0"/>
        </a:spcAft>
        <a:defRPr sz="4400">
          <a:solidFill>
            <a:srgbClr val="003F7B"/>
          </a:solidFill>
          <a:latin typeface="Arial" charset="0"/>
          <a:ea typeface="ＭＳ Ｐゴシック" charset="-128"/>
        </a:defRPr>
      </a:lvl5pPr>
      <a:lvl6pPr marL="457200" algn="l" rtl="0" fontAlgn="base">
        <a:spcBef>
          <a:spcPct val="0"/>
        </a:spcBef>
        <a:spcAft>
          <a:spcPct val="0"/>
        </a:spcAft>
        <a:defRPr sz="4400">
          <a:solidFill>
            <a:srgbClr val="003F7B"/>
          </a:solidFill>
          <a:latin typeface="Arial" charset="0"/>
          <a:ea typeface="ＭＳ Ｐゴシック" charset="-128"/>
        </a:defRPr>
      </a:lvl6pPr>
      <a:lvl7pPr marL="914400" algn="l" rtl="0" fontAlgn="base">
        <a:spcBef>
          <a:spcPct val="0"/>
        </a:spcBef>
        <a:spcAft>
          <a:spcPct val="0"/>
        </a:spcAft>
        <a:defRPr sz="4400">
          <a:solidFill>
            <a:srgbClr val="003F7B"/>
          </a:solidFill>
          <a:latin typeface="Arial" charset="0"/>
          <a:ea typeface="ＭＳ Ｐゴシック" charset="-128"/>
        </a:defRPr>
      </a:lvl7pPr>
      <a:lvl8pPr marL="1371600" algn="l" rtl="0" fontAlgn="base">
        <a:spcBef>
          <a:spcPct val="0"/>
        </a:spcBef>
        <a:spcAft>
          <a:spcPct val="0"/>
        </a:spcAft>
        <a:defRPr sz="4400">
          <a:solidFill>
            <a:srgbClr val="003F7B"/>
          </a:solidFill>
          <a:latin typeface="Arial" charset="0"/>
          <a:ea typeface="ＭＳ Ｐゴシック" charset="-128"/>
        </a:defRPr>
      </a:lvl8pPr>
      <a:lvl9pPr marL="1828800" algn="l" rtl="0" fontAlgn="base">
        <a:spcBef>
          <a:spcPct val="0"/>
        </a:spcBef>
        <a:spcAft>
          <a:spcPct val="0"/>
        </a:spcAft>
        <a:defRPr sz="4400">
          <a:solidFill>
            <a:srgbClr val="003F7B"/>
          </a:solidFill>
          <a:latin typeface="Arial" charset="0"/>
          <a:ea typeface="ＭＳ Ｐゴシック" charset="-128"/>
        </a:defRPr>
      </a:lvl9pPr>
    </p:titleStyle>
    <p:bodyStyle>
      <a:lvl1pPr marL="342900" indent="-342900" algn="l" rtl="0" eaLnBrk="0" fontAlgn="base" hangingPunct="0">
        <a:lnSpc>
          <a:spcPct val="80000"/>
        </a:lnSpc>
        <a:spcBef>
          <a:spcPct val="20000"/>
        </a:spcBef>
        <a:spcAft>
          <a:spcPct val="0"/>
        </a:spcAft>
        <a:buClr>
          <a:srgbClr val="003F7B"/>
        </a:buClr>
        <a:buFont typeface="Wingdings" pitchFamily="2" charset="2"/>
        <a:buChar char="§"/>
        <a:defRPr sz="3200">
          <a:solidFill>
            <a:schemeClr val="tx1"/>
          </a:solidFill>
          <a:latin typeface="+mn-lt"/>
          <a:ea typeface="+mn-ea"/>
          <a:cs typeface="+mn-cs"/>
        </a:defRPr>
      </a:lvl1pPr>
      <a:lvl2pPr marL="742950" indent="-285750" algn="l" rtl="0" eaLnBrk="0" fontAlgn="base" hangingPunct="0">
        <a:lnSpc>
          <a:spcPct val="80000"/>
        </a:lnSpc>
        <a:spcBef>
          <a:spcPct val="20000"/>
        </a:spcBef>
        <a:spcAft>
          <a:spcPct val="0"/>
        </a:spcAft>
        <a:buClr>
          <a:srgbClr val="003F7B"/>
        </a:buClr>
        <a:buFont typeface="Wingdings" pitchFamily="2" charset="2"/>
        <a:buChar char="§"/>
        <a:defRPr sz="2800">
          <a:solidFill>
            <a:schemeClr val="tx1"/>
          </a:solidFill>
          <a:latin typeface="+mn-lt"/>
          <a:ea typeface="+mn-ea"/>
        </a:defRPr>
      </a:lvl2pPr>
      <a:lvl3pPr marL="1143000" indent="-228600" algn="l" rtl="0" eaLnBrk="0" fontAlgn="base" hangingPunct="0">
        <a:lnSpc>
          <a:spcPct val="80000"/>
        </a:lnSpc>
        <a:spcBef>
          <a:spcPct val="20000"/>
        </a:spcBef>
        <a:spcAft>
          <a:spcPct val="0"/>
        </a:spcAft>
        <a:buClr>
          <a:srgbClr val="003F7B"/>
        </a:buClr>
        <a:buFont typeface="Wingdings" pitchFamily="2" charset="2"/>
        <a:buChar char="§"/>
        <a:defRPr sz="2400">
          <a:solidFill>
            <a:schemeClr val="tx1"/>
          </a:solidFill>
          <a:latin typeface="+mn-lt"/>
          <a:ea typeface="+mn-ea"/>
        </a:defRPr>
      </a:lvl3pPr>
      <a:lvl4pPr marL="1600200" indent="-228600" algn="l" rtl="0" eaLnBrk="0" fontAlgn="base" hangingPunct="0">
        <a:lnSpc>
          <a:spcPct val="80000"/>
        </a:lnSpc>
        <a:spcBef>
          <a:spcPct val="20000"/>
        </a:spcBef>
        <a:spcAft>
          <a:spcPct val="0"/>
        </a:spcAft>
        <a:buClr>
          <a:srgbClr val="003F7B"/>
        </a:buClr>
        <a:buFont typeface="Wingdings" pitchFamily="2" charset="2"/>
        <a:buChar char="§"/>
        <a:defRPr sz="2000">
          <a:solidFill>
            <a:schemeClr val="tx1"/>
          </a:solidFill>
          <a:latin typeface="+mn-lt"/>
          <a:ea typeface="+mn-ea"/>
        </a:defRPr>
      </a:lvl4pPr>
      <a:lvl5pPr marL="2057400" indent="-228600" algn="l" rtl="0" eaLnBrk="0" fontAlgn="base" hangingPunct="0">
        <a:lnSpc>
          <a:spcPct val="80000"/>
        </a:lnSpc>
        <a:spcBef>
          <a:spcPct val="20000"/>
        </a:spcBef>
        <a:spcAft>
          <a:spcPct val="0"/>
        </a:spcAft>
        <a:buClr>
          <a:srgbClr val="003F7B"/>
        </a:buClr>
        <a:buFont typeface="Wingdings" pitchFamily="2" charset="2"/>
        <a:buChar char="§"/>
        <a:defRPr sz="2000">
          <a:solidFill>
            <a:schemeClr val="tx1"/>
          </a:solidFill>
          <a:latin typeface="+mn-lt"/>
          <a:ea typeface="+mn-ea"/>
        </a:defRPr>
      </a:lvl5pPr>
      <a:lvl6pPr marL="25146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6pPr>
      <a:lvl7pPr marL="29718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7pPr>
      <a:lvl8pPr marL="34290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8pPr>
      <a:lvl9pPr marL="38862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slide" Target="slide7.xml"/><Relationship Id="rId5" Type="http://schemas.openxmlformats.org/officeDocument/2006/relationships/image" Target="../media/image3.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control" Target="../activeX/activeX3.xml"/><Relationship Id="rId7" Type="http://schemas.openxmlformats.org/officeDocument/2006/relationships/image" Target="../media/image7.jpeg"/><Relationship Id="rId2" Type="http://schemas.openxmlformats.org/officeDocument/2006/relationships/control" Target="../activeX/activeX2.xml"/><Relationship Id="rId1" Type="http://schemas.openxmlformats.org/officeDocument/2006/relationships/vmlDrawing" Target="../drawings/vmlDrawing2.vml"/><Relationship Id="rId6" Type="http://schemas.openxmlformats.org/officeDocument/2006/relationships/image" Target="../media/image3.jpeg"/><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9.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slide" Target="slide2.xml"/><Relationship Id="rId4" Type="http://schemas.openxmlformats.org/officeDocument/2006/relationships/hyperlink" Target="http://www.esa.int/esaNA/GGG63950NDC_egnos_0.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4213" y="2214563"/>
            <a:ext cx="8424862" cy="1646237"/>
          </a:xfrm>
        </p:spPr>
        <p:txBody>
          <a:bodyPr/>
          <a:lstStyle/>
          <a:p>
            <a:pPr eaLnBrk="1" hangingPunct="1"/>
            <a:r>
              <a:rPr lang="en-GB" sz="5400" dirty="0" smtClean="0"/>
              <a:t>Farms, sensors and satellites</a:t>
            </a:r>
          </a:p>
        </p:txBody>
      </p:sp>
      <p:pic>
        <p:nvPicPr>
          <p:cNvPr id="3075" name="Picture 5" descr="Corporate_brand_logo_CMYK.jpg"/>
          <p:cNvPicPr>
            <a:picLocks noChangeAspect="1"/>
          </p:cNvPicPr>
          <p:nvPr/>
        </p:nvPicPr>
        <p:blipFill>
          <a:blip r:embed="rId3" cstate="print"/>
          <a:srcRect/>
          <a:stretch>
            <a:fillRect/>
          </a:stretch>
        </p:blipFill>
        <p:spPr bwMode="auto">
          <a:xfrm>
            <a:off x="7812088" y="6227763"/>
            <a:ext cx="1008062" cy="441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title"/>
          </p:nvPr>
        </p:nvSpPr>
        <p:spPr>
          <a:xfrm>
            <a:off x="323850" y="404813"/>
            <a:ext cx="8496300" cy="492125"/>
          </a:xfrm>
        </p:spPr>
        <p:txBody>
          <a:bodyPr/>
          <a:lstStyle/>
          <a:p>
            <a:pPr eaLnBrk="1" hangingPunct="1"/>
            <a:r>
              <a:rPr lang="en-GB" sz="2400" smtClean="0"/>
              <a:t>Using fertilisers</a:t>
            </a:r>
          </a:p>
        </p:txBody>
      </p:sp>
      <p:pic>
        <p:nvPicPr>
          <p:cNvPr id="4099"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455988" cy="5113337"/>
          </a:xfrm>
          <a:prstGeom prst="rect">
            <a:avLst/>
          </a:prstGeom>
          <a:noFill/>
          <a:ln w="9525">
            <a:noFill/>
            <a:miter lim="800000"/>
            <a:headEnd/>
            <a:tailEnd/>
          </a:ln>
        </p:spPr>
        <p:txBody>
          <a:bodyPr/>
          <a:lstStyle/>
          <a:p>
            <a:pPr>
              <a:defRPr/>
            </a:pPr>
            <a:r>
              <a:rPr lang="en-GB" sz="1200" b="1" dirty="0">
                <a:solidFill>
                  <a:srgbClr val="003F7B"/>
                </a:solidFill>
                <a:latin typeface="+mn-lt"/>
              </a:rPr>
              <a:t>Farming practice are changing</a:t>
            </a:r>
          </a:p>
          <a:p>
            <a:pPr>
              <a:defRPr/>
            </a:pPr>
            <a:endParaRPr lang="en-GB" sz="1200" dirty="0"/>
          </a:p>
          <a:p>
            <a:pPr>
              <a:defRPr/>
            </a:pPr>
            <a:r>
              <a:rPr lang="en-GB" sz="1200" dirty="0"/>
              <a:t>Growing quality crops in good yields depends on many factors, including adequate amounts of water, air and light. Plants also need nutrients.</a:t>
            </a:r>
          </a:p>
          <a:p>
            <a:pPr>
              <a:defRPr/>
            </a:pPr>
            <a:endParaRPr lang="en-GB" sz="1200" dirty="0"/>
          </a:p>
          <a:p>
            <a:pPr>
              <a:defRPr/>
            </a:pPr>
            <a:r>
              <a:rPr lang="en-GB" sz="1200" dirty="0"/>
              <a:t>Nutrients are obtained from the growing medium, usually soil. If there are insufficient amounts of one or more of the required nutrients, fertilisers may be used to supply them.</a:t>
            </a:r>
          </a:p>
          <a:p>
            <a:pPr>
              <a:defRPr/>
            </a:pPr>
            <a:endParaRPr lang="en-GB" sz="1200" dirty="0"/>
          </a:p>
          <a:p>
            <a:pPr>
              <a:defRPr/>
            </a:pPr>
            <a:r>
              <a:rPr lang="en-GB" sz="1200" dirty="0"/>
              <a:t>But how do growers know</a:t>
            </a:r>
          </a:p>
          <a:p>
            <a:pPr marL="228600" indent="-228600">
              <a:buFont typeface="Arial" pitchFamily="34" charset="0"/>
              <a:buChar char="•"/>
              <a:defRPr/>
            </a:pPr>
            <a:r>
              <a:rPr lang="en-GB" sz="1200" dirty="0"/>
              <a:t>what type of fertiliser to use?</a:t>
            </a:r>
          </a:p>
          <a:p>
            <a:pPr marL="228600" indent="-228600">
              <a:buFont typeface="Arial" pitchFamily="34" charset="0"/>
              <a:buChar char="•"/>
              <a:defRPr/>
            </a:pPr>
            <a:r>
              <a:rPr lang="en-GB" sz="1200" dirty="0"/>
              <a:t>where to apply it?</a:t>
            </a:r>
          </a:p>
          <a:p>
            <a:pPr marL="228600" indent="-228600">
              <a:buFont typeface="Arial" pitchFamily="34" charset="0"/>
              <a:buChar char="•"/>
              <a:defRPr/>
            </a:pPr>
            <a:r>
              <a:rPr lang="en-GB" sz="1200" dirty="0"/>
              <a:t>how much to apply?</a:t>
            </a:r>
          </a:p>
          <a:p>
            <a:pPr>
              <a:defRPr/>
            </a:pPr>
            <a:endParaRPr lang="en-GB" sz="1200" b="1" dirty="0"/>
          </a:p>
          <a:p>
            <a:pPr>
              <a:defRPr/>
            </a:pPr>
            <a:r>
              <a:rPr lang="en-GB" sz="1200" dirty="0"/>
              <a:t>Even though growers have known for a long time that yields from a field can vary from place to place, the field was still treated on a ‘field average’ basis. But the liberal use of fertilisers can cause environmental harm and be costly to the grower.</a:t>
            </a:r>
          </a:p>
          <a:p>
            <a:pPr>
              <a:defRPr/>
            </a:pPr>
            <a:endParaRPr lang="en-GB" sz="1200" dirty="0"/>
          </a:p>
          <a:p>
            <a:pPr>
              <a:defRPr/>
            </a:pPr>
            <a:r>
              <a:rPr lang="en-GB" sz="1200" dirty="0"/>
              <a:t>Sensors and satellites are helping the decision making.</a:t>
            </a:r>
          </a:p>
          <a:p>
            <a:pPr>
              <a:defRPr/>
            </a:pPr>
            <a:endParaRPr lang="en-GB" sz="1200" dirty="0"/>
          </a:p>
          <a:p>
            <a:pPr>
              <a:defRPr/>
            </a:pPr>
            <a:endParaRPr lang="en-GB" sz="1200" b="1" dirty="0">
              <a:solidFill>
                <a:srgbClr val="003F7B"/>
              </a:solidFill>
              <a:latin typeface="+mn-lt"/>
            </a:endParaRPr>
          </a:p>
          <a:p>
            <a:pPr>
              <a:defRPr/>
            </a:pPr>
            <a:endParaRPr lang="en-GB" sz="1200" dirty="0">
              <a:latin typeface="+mn-lt"/>
            </a:endParaRPr>
          </a:p>
          <a:p>
            <a:pPr>
              <a:defRPr/>
            </a:pPr>
            <a:endParaRPr lang="en-GB" sz="1200" i="1" dirty="0">
              <a:latin typeface="+mn-lt"/>
            </a:endParaRPr>
          </a:p>
          <a:p>
            <a:pPr>
              <a:defRPr/>
            </a:pPr>
            <a:endParaRPr lang="en-GB" sz="1200" dirty="0"/>
          </a:p>
        </p:txBody>
      </p:sp>
      <p:sp>
        <p:nvSpPr>
          <p:cNvPr id="7173" name="Rectangle 8"/>
          <p:cNvSpPr txBox="1">
            <a:spLocks noChangeArrowheads="1"/>
          </p:cNvSpPr>
          <p:nvPr/>
        </p:nvSpPr>
        <p:spPr bwMode="auto">
          <a:xfrm>
            <a:off x="4803775" y="1052513"/>
            <a:ext cx="3800475" cy="5040312"/>
          </a:xfrm>
          <a:prstGeom prst="rect">
            <a:avLst/>
          </a:prstGeom>
          <a:noFill/>
          <a:ln w="9525">
            <a:noFill/>
            <a:miter lim="800000"/>
            <a:headEnd/>
            <a:tailEnd/>
          </a:ln>
        </p:spPr>
        <p:txBody>
          <a:bodyPr/>
          <a:lstStyle/>
          <a:p>
            <a:pPr>
              <a:defRPr/>
            </a:pPr>
            <a:r>
              <a:rPr lang="en-GB" sz="1200" b="1" dirty="0">
                <a:solidFill>
                  <a:srgbClr val="003F7B"/>
                </a:solidFill>
              </a:rPr>
              <a:t>Sensors and satellites</a:t>
            </a:r>
            <a:endParaRPr lang="en-GB" sz="1200" dirty="0">
              <a:solidFill>
                <a:srgbClr val="003F7B"/>
              </a:solidFill>
            </a:endParaRPr>
          </a:p>
          <a:p>
            <a:pPr>
              <a:defRPr/>
            </a:pPr>
            <a:endParaRPr lang="en-GB" sz="1200" dirty="0">
              <a:solidFill>
                <a:srgbClr val="003F7B"/>
              </a:solidFill>
            </a:endParaRPr>
          </a:p>
          <a:p>
            <a:pPr>
              <a:defRPr/>
            </a:pPr>
            <a:r>
              <a:rPr lang="en-GB" sz="1200" dirty="0"/>
              <a:t>Sensors and satellites are changing the way growers go about their business. They are enabling growers to:</a:t>
            </a:r>
          </a:p>
          <a:p>
            <a:pPr marL="228600" indent="-228600">
              <a:defRPr/>
            </a:pPr>
            <a:endParaRPr lang="en-GB" sz="1200" dirty="0"/>
          </a:p>
          <a:p>
            <a:pPr marL="228600" indent="-228600">
              <a:buFont typeface="Arial" pitchFamily="34" charset="0"/>
              <a:buChar char="•"/>
              <a:defRPr/>
            </a:pPr>
            <a:r>
              <a:rPr lang="en-GB" sz="1200" dirty="0"/>
              <a:t>use less fertiliser, which reduces their costs and reduces potential adverse environmental effects.</a:t>
            </a:r>
          </a:p>
          <a:p>
            <a:pPr marL="228600" indent="-228600">
              <a:defRPr/>
            </a:pPr>
            <a:endParaRPr lang="en-GB" sz="1200" dirty="0"/>
          </a:p>
          <a:p>
            <a:pPr marL="228600" indent="-228600">
              <a:buFont typeface="Arial" pitchFamily="34" charset="0"/>
              <a:buChar char="•"/>
              <a:defRPr/>
            </a:pPr>
            <a:r>
              <a:rPr lang="en-GB" sz="1200" dirty="0"/>
              <a:t>increase the yield of crops by maximising the potential of each field.</a:t>
            </a:r>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marL="228600" indent="-228600">
              <a:buFont typeface="Arial" pitchFamily="34" charset="0"/>
              <a:buChar char="•"/>
              <a:defRPr/>
            </a:pPr>
            <a:endParaRPr lang="en-GB" sz="1200" dirty="0"/>
          </a:p>
          <a:p>
            <a:pPr>
              <a:defRPr/>
            </a:pPr>
            <a:endParaRPr lang="en-GB" sz="1200" dirty="0">
              <a:hlinkClick r:id="rId6" action="ppaction://hlinksldjump"/>
            </a:endParaRPr>
          </a:p>
          <a:p>
            <a:pPr algn="r">
              <a:defRPr/>
            </a:pPr>
            <a:r>
              <a:rPr lang="en-GB" sz="1200" dirty="0">
                <a:hlinkClick r:id="rId6" action="ppaction://hlinksldjump"/>
              </a:rPr>
              <a:t>More information about EGNOS</a:t>
            </a:r>
            <a:endParaRPr lang="en-GB" sz="1200" dirty="0"/>
          </a:p>
          <a:p>
            <a:pPr>
              <a:defRPr/>
            </a:pPr>
            <a:endParaRPr lang="en-GB" sz="1200" dirty="0"/>
          </a:p>
          <a:p>
            <a:pPr>
              <a:defRPr/>
            </a:pPr>
            <a:endParaRPr lang="en-GB" sz="1200" i="1" dirty="0"/>
          </a:p>
          <a:p>
            <a:pPr>
              <a:defRPr/>
            </a:pPr>
            <a:endParaRPr lang="en-GB" sz="1200" dirty="0"/>
          </a:p>
        </p:txBody>
      </p:sp>
    </p:spTree>
    <p:controls>
      <p:control spid="1026" name="ShockwaveFlash1" r:id="rId2" imgW="4321523" imgH="2303543"/>
    </p:controls>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title"/>
          </p:nvPr>
        </p:nvSpPr>
        <p:spPr>
          <a:xfrm>
            <a:off x="323850" y="404813"/>
            <a:ext cx="8496300" cy="492125"/>
          </a:xfrm>
        </p:spPr>
        <p:txBody>
          <a:bodyPr/>
          <a:lstStyle/>
          <a:p>
            <a:pPr eaLnBrk="1" hangingPunct="1"/>
            <a:r>
              <a:rPr lang="en-GB" sz="2400" smtClean="0"/>
              <a:t>Nitrogen sensing</a:t>
            </a:r>
          </a:p>
        </p:txBody>
      </p:sp>
      <p:pic>
        <p:nvPicPr>
          <p:cNvPr id="5123" name="Picture 9" descr="Corporate_brand_logo_CMYK.jpg"/>
          <p:cNvPicPr>
            <a:picLocks noChangeAspect="1"/>
          </p:cNvPicPr>
          <p:nvPr/>
        </p:nvPicPr>
        <p:blipFill>
          <a:blip r:embed="rId6"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744913" cy="5040312"/>
          </a:xfrm>
          <a:prstGeom prst="rect">
            <a:avLst/>
          </a:prstGeom>
          <a:noFill/>
          <a:ln w="9525">
            <a:noFill/>
            <a:miter lim="800000"/>
            <a:headEnd/>
            <a:tailEnd/>
          </a:ln>
        </p:spPr>
        <p:txBody>
          <a:bodyPr/>
          <a:lstStyle/>
          <a:p>
            <a:pPr>
              <a:defRPr/>
            </a:pPr>
            <a:r>
              <a:rPr lang="en-GB" sz="1200" b="1" dirty="0">
                <a:solidFill>
                  <a:srgbClr val="003F7B"/>
                </a:solidFill>
                <a:latin typeface="+mn-lt"/>
              </a:rPr>
              <a:t>Not all systems require satellites</a:t>
            </a:r>
          </a:p>
          <a:p>
            <a:pPr>
              <a:defRPr/>
            </a:pPr>
            <a:endParaRPr lang="en-GB" sz="1200" b="1" dirty="0">
              <a:solidFill>
                <a:srgbClr val="003F7B"/>
              </a:solidFill>
              <a:latin typeface="+mn-lt"/>
            </a:endParaRPr>
          </a:p>
          <a:p>
            <a:pPr>
              <a:defRPr/>
            </a:pPr>
            <a:r>
              <a:rPr lang="en-GB" sz="1200" dirty="0"/>
              <a:t>Some systems are designed to be carried on board the fertiliser vehicle.</a:t>
            </a:r>
          </a:p>
          <a:p>
            <a:pPr>
              <a:defRPr/>
            </a:pPr>
            <a:endParaRPr lang="en-GB" sz="1200" dirty="0"/>
          </a:p>
          <a:p>
            <a:pPr>
              <a:defRPr/>
            </a:pPr>
            <a:r>
              <a:rPr lang="en-GB" sz="1200" dirty="0"/>
              <a:t>The sensor detects and measures reflected electromagnetic radiation from the plants. </a:t>
            </a:r>
          </a:p>
          <a:p>
            <a:pPr>
              <a:defRPr/>
            </a:pPr>
            <a:endParaRPr lang="en-GB" sz="1200" dirty="0"/>
          </a:p>
          <a:p>
            <a:pPr>
              <a:defRPr/>
            </a:pPr>
            <a:r>
              <a:rPr lang="en-GB" sz="1200" dirty="0"/>
              <a:t>The information is processed by an on-board computer. This automatically adjusts the rate of fertiliser application in response to the information received. </a:t>
            </a:r>
          </a:p>
          <a:p>
            <a:pPr>
              <a:defRPr/>
            </a:pPr>
            <a:endParaRPr lang="en-GB" sz="1200" dirty="0"/>
          </a:p>
          <a:p>
            <a:pPr>
              <a:defRPr/>
            </a:pPr>
            <a:r>
              <a:rPr lang="en-GB" sz="1200" dirty="0"/>
              <a:t>The </a:t>
            </a:r>
            <a:r>
              <a:rPr lang="en-GB" sz="1200" dirty="0" err="1"/>
              <a:t>Yara</a:t>
            </a:r>
            <a:r>
              <a:rPr lang="en-GB" sz="1200" dirty="0"/>
              <a:t> N-Sensor is an example of such a system.</a:t>
            </a:r>
          </a:p>
          <a:p>
            <a:pPr>
              <a:defRPr/>
            </a:pPr>
            <a:endParaRPr lang="en-GB" sz="1200" b="1" dirty="0">
              <a:solidFill>
                <a:srgbClr val="003F7B"/>
              </a:solidFill>
              <a:latin typeface="+mn-lt"/>
            </a:endParaRPr>
          </a:p>
          <a:p>
            <a:pPr>
              <a:defRPr/>
            </a:pPr>
            <a:endParaRPr lang="en-GB" sz="1200" dirty="0">
              <a:latin typeface="+mn-lt"/>
            </a:endParaRPr>
          </a:p>
          <a:p>
            <a:pPr>
              <a:defRPr/>
            </a:pPr>
            <a:endParaRPr lang="en-GB" sz="1200" i="1" dirty="0">
              <a:latin typeface="+mn-lt"/>
            </a:endParaRPr>
          </a:p>
          <a:p>
            <a:pPr>
              <a:defRPr/>
            </a:pPr>
            <a:endParaRPr lang="en-GB" sz="1200" dirty="0"/>
          </a:p>
        </p:txBody>
      </p:sp>
      <p:pic>
        <p:nvPicPr>
          <p:cNvPr id="5129" name="Picture 11" descr="yara sensor tractor.jpg"/>
          <p:cNvPicPr>
            <a:picLocks noChangeAspect="1"/>
          </p:cNvPicPr>
          <p:nvPr/>
        </p:nvPicPr>
        <p:blipFill>
          <a:blip r:embed="rId7" cstate="print"/>
          <a:srcRect/>
          <a:stretch>
            <a:fillRect/>
          </a:stretch>
        </p:blipFill>
        <p:spPr bwMode="auto">
          <a:xfrm>
            <a:off x="611188" y="3933825"/>
            <a:ext cx="3725862" cy="1898650"/>
          </a:xfrm>
          <a:prstGeom prst="rect">
            <a:avLst/>
          </a:prstGeom>
          <a:noFill/>
          <a:ln w="9525">
            <a:noFill/>
            <a:miter lim="800000"/>
            <a:headEnd/>
            <a:tailEnd/>
          </a:ln>
        </p:spPr>
      </p:pic>
    </p:spTree>
    <p:controls>
      <p:control spid="2050" name="ShockwaveFlash1" r:id="rId2" imgW="3384534" imgH="2521142"/>
      <p:control spid="2051" name="ShockwaveFlash2" r:id="rId3" imgW="3384534" imgH="2663848"/>
    </p:controls>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title"/>
          </p:nvPr>
        </p:nvSpPr>
        <p:spPr>
          <a:xfrm>
            <a:off x="323850" y="404813"/>
            <a:ext cx="8496300" cy="492125"/>
          </a:xfrm>
        </p:spPr>
        <p:txBody>
          <a:bodyPr/>
          <a:lstStyle/>
          <a:p>
            <a:pPr eaLnBrk="1" hangingPunct="1"/>
            <a:r>
              <a:rPr lang="en-GB" sz="2400" smtClean="0"/>
              <a:t>Sensors</a:t>
            </a:r>
          </a:p>
        </p:txBody>
      </p:sp>
      <p:pic>
        <p:nvPicPr>
          <p:cNvPr id="6147" name="Picture 9" descr="Corporate_brand_logo_CMYK.jpg"/>
          <p:cNvPicPr>
            <a:picLocks noChangeAspect="1"/>
          </p:cNvPicPr>
          <p:nvPr/>
        </p:nvPicPr>
        <p:blipFill>
          <a:blip r:embed="rId3"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71500" y="1071563"/>
            <a:ext cx="3168650" cy="4248150"/>
          </a:xfrm>
          <a:prstGeom prst="rect">
            <a:avLst/>
          </a:prstGeom>
          <a:noFill/>
          <a:ln w="9525">
            <a:noFill/>
            <a:miter lim="800000"/>
            <a:headEnd/>
            <a:tailEnd/>
          </a:ln>
        </p:spPr>
        <p:txBody>
          <a:bodyPr/>
          <a:lstStyle/>
          <a:p>
            <a:pPr>
              <a:defRPr/>
            </a:pPr>
            <a:r>
              <a:rPr lang="en-GB" sz="1200" b="1" dirty="0">
                <a:solidFill>
                  <a:srgbClr val="003F7B"/>
                </a:solidFill>
                <a:latin typeface="+mn-lt"/>
              </a:rPr>
              <a:t>Sensing electromagnetic radiation</a:t>
            </a:r>
          </a:p>
          <a:p>
            <a:pPr>
              <a:defRPr/>
            </a:pPr>
            <a:endParaRPr lang="en-GB" sz="1200" dirty="0"/>
          </a:p>
          <a:p>
            <a:pPr>
              <a:defRPr/>
            </a:pPr>
            <a:r>
              <a:rPr lang="en-GB" sz="1200" dirty="0"/>
              <a:t>Some sensors can detect and measure electromagnetic radiation.</a:t>
            </a:r>
          </a:p>
          <a:p>
            <a:pPr>
              <a:defRPr/>
            </a:pPr>
            <a:endParaRPr lang="en-GB" sz="1200" dirty="0"/>
          </a:p>
          <a:p>
            <a:pPr>
              <a:defRPr/>
            </a:pPr>
            <a:r>
              <a:rPr lang="en-GB" sz="1200" dirty="0"/>
              <a:t>They are used detect absorbed, transmitted and reflected radiation.</a:t>
            </a:r>
          </a:p>
          <a:p>
            <a:pPr>
              <a:defRPr/>
            </a:pPr>
            <a:endParaRPr lang="en-GB" sz="1200" dirty="0"/>
          </a:p>
          <a:p>
            <a:pPr marL="228600" indent="-228600">
              <a:buFont typeface="Arial" pitchFamily="34" charset="0"/>
              <a:buChar char="•"/>
              <a:defRPr/>
            </a:pPr>
            <a:r>
              <a:rPr lang="en-GB" sz="1200" dirty="0"/>
              <a:t>In a colorimeter or spectrophotometer, they detect and measure electromagnetic radiation in the visible region that passes through an object (transmission). This can be used, for example, to determine the concentration of a solution of a coloured solute.</a:t>
            </a:r>
          </a:p>
          <a:p>
            <a:pPr marL="228600" indent="-228600">
              <a:buFont typeface="Arial" pitchFamily="34" charset="0"/>
              <a:buChar char="•"/>
              <a:defRPr/>
            </a:pPr>
            <a:endParaRPr lang="en-GB" sz="1200" dirty="0"/>
          </a:p>
          <a:p>
            <a:pPr marL="228600" indent="-228600">
              <a:buFont typeface="Arial" pitchFamily="34" charset="0"/>
              <a:buChar char="•"/>
              <a:defRPr/>
            </a:pPr>
            <a:r>
              <a:rPr lang="en-GB" sz="1200" dirty="0"/>
              <a:t>In some other instruments sensors detect and measure electromagnetic radiation that has been reflected from a surface. The nature of radiation reflected from leaves gives important information about the health of the plant. </a:t>
            </a:r>
          </a:p>
          <a:p>
            <a:pPr>
              <a:defRPr/>
            </a:pPr>
            <a:r>
              <a:rPr lang="en-GB" sz="1200" dirty="0"/>
              <a:t> </a:t>
            </a:r>
          </a:p>
          <a:p>
            <a:pPr>
              <a:defRPr/>
            </a:pPr>
            <a:endParaRPr lang="en-GB" sz="1200" dirty="0"/>
          </a:p>
          <a:p>
            <a:pPr>
              <a:defRPr/>
            </a:pPr>
            <a:endParaRPr lang="en-GB" sz="1200" b="1" dirty="0">
              <a:solidFill>
                <a:srgbClr val="003F7B"/>
              </a:solidFill>
              <a:latin typeface="+mn-lt"/>
            </a:endParaRPr>
          </a:p>
          <a:p>
            <a:pPr>
              <a:defRPr/>
            </a:pPr>
            <a:endParaRPr lang="en-GB" sz="1200" dirty="0">
              <a:latin typeface="+mn-lt"/>
            </a:endParaRPr>
          </a:p>
          <a:p>
            <a:pPr>
              <a:defRPr/>
            </a:pPr>
            <a:endParaRPr lang="en-GB" sz="1200" i="1" dirty="0">
              <a:latin typeface="+mn-lt"/>
            </a:endParaRPr>
          </a:p>
          <a:p>
            <a:pPr>
              <a:defRPr/>
            </a:pPr>
            <a:endParaRPr lang="en-GB" sz="1200" dirty="0"/>
          </a:p>
        </p:txBody>
      </p:sp>
      <p:sp>
        <p:nvSpPr>
          <p:cNvPr id="9" name="Rectangle 8"/>
          <p:cNvSpPr/>
          <p:nvPr/>
        </p:nvSpPr>
        <p:spPr>
          <a:xfrm>
            <a:off x="3851275" y="3644900"/>
            <a:ext cx="4681538" cy="2447925"/>
          </a:xfrm>
          <a:prstGeom prst="rect">
            <a:avLst/>
          </a:prstGeom>
          <a:solidFill>
            <a:schemeClr val="bg1"/>
          </a:solidFill>
          <a:ln w="25400">
            <a:solidFill>
              <a:srgbClr val="003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 name="Rectangle 9"/>
          <p:cNvSpPr/>
          <p:nvPr/>
        </p:nvSpPr>
        <p:spPr>
          <a:xfrm>
            <a:off x="3851275" y="765175"/>
            <a:ext cx="4681538" cy="2663825"/>
          </a:xfrm>
          <a:prstGeom prst="rect">
            <a:avLst/>
          </a:prstGeom>
          <a:solidFill>
            <a:schemeClr val="bg1"/>
          </a:solidFill>
          <a:ln w="25400">
            <a:solidFill>
              <a:srgbClr val="003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1" name="Rectangle 10"/>
          <p:cNvSpPr/>
          <p:nvPr/>
        </p:nvSpPr>
        <p:spPr>
          <a:xfrm>
            <a:off x="5651500" y="1198563"/>
            <a:ext cx="144463" cy="1368425"/>
          </a:xfrm>
          <a:prstGeom prst="rect">
            <a:avLst/>
          </a:prstGeom>
          <a:solidFill>
            <a:srgbClr val="33CC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52" name="TextBox 11"/>
          <p:cNvSpPr txBox="1">
            <a:spLocks noChangeArrowheads="1"/>
          </p:cNvSpPr>
          <p:nvPr/>
        </p:nvSpPr>
        <p:spPr bwMode="auto">
          <a:xfrm>
            <a:off x="5364163" y="863600"/>
            <a:ext cx="720725" cy="261938"/>
          </a:xfrm>
          <a:prstGeom prst="rect">
            <a:avLst/>
          </a:prstGeom>
          <a:noFill/>
          <a:ln w="9525">
            <a:noFill/>
            <a:miter lim="800000"/>
            <a:headEnd/>
            <a:tailEnd/>
          </a:ln>
        </p:spPr>
        <p:txBody>
          <a:bodyPr>
            <a:spAutoFit/>
          </a:bodyPr>
          <a:lstStyle/>
          <a:p>
            <a:pPr algn="ctr"/>
            <a:r>
              <a:rPr lang="en-GB" sz="1100"/>
              <a:t>Filter</a:t>
            </a:r>
          </a:p>
        </p:txBody>
      </p:sp>
      <p:grpSp>
        <p:nvGrpSpPr>
          <p:cNvPr id="2" name="Group 12"/>
          <p:cNvGrpSpPr>
            <a:grpSpLocks/>
          </p:cNvGrpSpPr>
          <p:nvPr/>
        </p:nvGrpSpPr>
        <p:grpSpPr bwMode="auto">
          <a:xfrm>
            <a:off x="4211638" y="1484313"/>
            <a:ext cx="865187" cy="865187"/>
            <a:chOff x="899592" y="3645024"/>
            <a:chExt cx="864096" cy="864096"/>
          </a:xfrm>
        </p:grpSpPr>
        <p:sp>
          <p:nvSpPr>
            <p:cNvPr id="14" name="Oval 13"/>
            <p:cNvSpPr/>
            <p:nvPr/>
          </p:nvSpPr>
          <p:spPr>
            <a:xfrm>
              <a:off x="899592" y="3645024"/>
              <a:ext cx="864096" cy="86409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92" name="TextBox 14"/>
            <p:cNvSpPr txBox="1">
              <a:spLocks noChangeArrowheads="1"/>
            </p:cNvSpPr>
            <p:nvPr/>
          </p:nvSpPr>
          <p:spPr bwMode="auto">
            <a:xfrm>
              <a:off x="1017232" y="3762664"/>
              <a:ext cx="648072" cy="600164"/>
            </a:xfrm>
            <a:prstGeom prst="rect">
              <a:avLst/>
            </a:prstGeom>
            <a:noFill/>
            <a:ln w="9525">
              <a:noFill/>
              <a:miter lim="800000"/>
              <a:headEnd/>
              <a:tailEnd/>
            </a:ln>
          </p:spPr>
          <p:txBody>
            <a:bodyPr>
              <a:spAutoFit/>
            </a:bodyPr>
            <a:lstStyle/>
            <a:p>
              <a:pPr algn="ctr"/>
              <a:r>
                <a:rPr lang="en-GB" sz="1100"/>
                <a:t>White light source</a:t>
              </a:r>
            </a:p>
          </p:txBody>
        </p:sp>
      </p:grpSp>
      <p:cxnSp>
        <p:nvCxnSpPr>
          <p:cNvPr id="16" name="Straight Arrow Connector 15"/>
          <p:cNvCxnSpPr/>
          <p:nvPr/>
        </p:nvCxnSpPr>
        <p:spPr>
          <a:xfrm>
            <a:off x="7092950" y="1778000"/>
            <a:ext cx="574675"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6155" name="Group 17"/>
          <p:cNvGrpSpPr>
            <a:grpSpLocks/>
          </p:cNvGrpSpPr>
          <p:nvPr/>
        </p:nvGrpSpPr>
        <p:grpSpPr bwMode="auto">
          <a:xfrm>
            <a:off x="6516688" y="1196975"/>
            <a:ext cx="503237" cy="1368425"/>
            <a:chOff x="3995936" y="3429000"/>
            <a:chExt cx="504056" cy="1296144"/>
          </a:xfrm>
        </p:grpSpPr>
        <p:sp>
          <p:nvSpPr>
            <p:cNvPr id="19" name="Rectangle 18"/>
            <p:cNvSpPr/>
            <p:nvPr/>
          </p:nvSpPr>
          <p:spPr>
            <a:xfrm>
              <a:off x="3995936" y="3645525"/>
              <a:ext cx="504056" cy="10796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20" name="Straight Connector 19"/>
            <p:cNvCxnSpPr/>
            <p:nvPr/>
          </p:nvCxnSpPr>
          <p:spPr>
            <a:xfrm rot="5400000" flipH="1" flipV="1">
              <a:off x="3347863" y="4077072"/>
              <a:ext cx="12961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flipH="1" flipV="1">
              <a:off x="3851919" y="4077072"/>
              <a:ext cx="12961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995936" y="4725144"/>
              <a:ext cx="504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Oval 27"/>
          <p:cNvSpPr/>
          <p:nvPr/>
        </p:nvSpPr>
        <p:spPr>
          <a:xfrm>
            <a:off x="7697788" y="1525588"/>
            <a:ext cx="504825" cy="503237"/>
          </a:xfrm>
          <a:prstGeom prst="ellipse">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57" name="TextBox 28"/>
          <p:cNvSpPr txBox="1">
            <a:spLocks noChangeArrowheads="1"/>
          </p:cNvSpPr>
          <p:nvPr/>
        </p:nvSpPr>
        <p:spPr bwMode="auto">
          <a:xfrm>
            <a:off x="3924300" y="2587625"/>
            <a:ext cx="1295400" cy="769938"/>
          </a:xfrm>
          <a:prstGeom prst="rect">
            <a:avLst/>
          </a:prstGeom>
          <a:noFill/>
          <a:ln w="9525">
            <a:noFill/>
            <a:miter lim="800000"/>
            <a:headEnd/>
            <a:tailEnd/>
          </a:ln>
        </p:spPr>
        <p:txBody>
          <a:bodyPr>
            <a:spAutoFit/>
          </a:bodyPr>
          <a:lstStyle/>
          <a:p>
            <a:pPr algn="ctr"/>
            <a:r>
              <a:rPr lang="en-GB" sz="1100"/>
              <a:t>Emits full spectrum of visible light (much simplified here)</a:t>
            </a:r>
          </a:p>
        </p:txBody>
      </p:sp>
      <p:sp>
        <p:nvSpPr>
          <p:cNvPr id="6158" name="TextBox 29"/>
          <p:cNvSpPr txBox="1">
            <a:spLocks noChangeArrowheads="1"/>
          </p:cNvSpPr>
          <p:nvPr/>
        </p:nvSpPr>
        <p:spPr bwMode="auto">
          <a:xfrm>
            <a:off x="5219700" y="2573338"/>
            <a:ext cx="1152525" cy="769937"/>
          </a:xfrm>
          <a:prstGeom prst="rect">
            <a:avLst/>
          </a:prstGeom>
          <a:noFill/>
          <a:ln w="9525">
            <a:noFill/>
            <a:miter lim="800000"/>
            <a:headEnd/>
            <a:tailEnd/>
          </a:ln>
        </p:spPr>
        <p:txBody>
          <a:bodyPr>
            <a:spAutoFit/>
          </a:bodyPr>
          <a:lstStyle/>
          <a:p>
            <a:pPr algn="ctr"/>
            <a:r>
              <a:rPr lang="en-GB" sz="1100"/>
              <a:t>Light with the same colour as the filter is absorbed</a:t>
            </a:r>
          </a:p>
        </p:txBody>
      </p:sp>
      <p:sp>
        <p:nvSpPr>
          <p:cNvPr id="6159" name="TextBox 30"/>
          <p:cNvSpPr txBox="1">
            <a:spLocks noChangeArrowheads="1"/>
          </p:cNvSpPr>
          <p:nvPr/>
        </p:nvSpPr>
        <p:spPr bwMode="auto">
          <a:xfrm>
            <a:off x="6300788" y="2565400"/>
            <a:ext cx="1079500" cy="768350"/>
          </a:xfrm>
          <a:prstGeom prst="rect">
            <a:avLst/>
          </a:prstGeom>
          <a:noFill/>
          <a:ln w="9525">
            <a:noFill/>
            <a:miter lim="800000"/>
            <a:headEnd/>
            <a:tailEnd/>
          </a:ln>
        </p:spPr>
        <p:txBody>
          <a:bodyPr>
            <a:spAutoFit/>
          </a:bodyPr>
          <a:lstStyle/>
          <a:p>
            <a:pPr algn="ctr"/>
            <a:r>
              <a:rPr lang="en-GB" sz="1100"/>
              <a:t>Some of the ‘filtered’ light is absorbed by the sample</a:t>
            </a:r>
          </a:p>
        </p:txBody>
      </p:sp>
      <p:sp>
        <p:nvSpPr>
          <p:cNvPr id="6160" name="TextBox 31"/>
          <p:cNvSpPr txBox="1">
            <a:spLocks noChangeArrowheads="1"/>
          </p:cNvSpPr>
          <p:nvPr/>
        </p:nvSpPr>
        <p:spPr bwMode="auto">
          <a:xfrm>
            <a:off x="7381875" y="2565400"/>
            <a:ext cx="1150938" cy="768350"/>
          </a:xfrm>
          <a:prstGeom prst="rect">
            <a:avLst/>
          </a:prstGeom>
          <a:noFill/>
          <a:ln w="9525">
            <a:noFill/>
            <a:miter lim="800000"/>
            <a:headEnd/>
            <a:tailEnd/>
          </a:ln>
        </p:spPr>
        <p:txBody>
          <a:bodyPr>
            <a:spAutoFit/>
          </a:bodyPr>
          <a:lstStyle/>
          <a:p>
            <a:pPr algn="ctr"/>
            <a:r>
              <a:rPr lang="en-GB" sz="1100"/>
              <a:t>The amount of light that passes through is measured</a:t>
            </a:r>
          </a:p>
        </p:txBody>
      </p:sp>
      <p:sp>
        <p:nvSpPr>
          <p:cNvPr id="6161" name="TextBox 32"/>
          <p:cNvSpPr txBox="1">
            <a:spLocks noChangeArrowheads="1"/>
          </p:cNvSpPr>
          <p:nvPr/>
        </p:nvSpPr>
        <p:spPr bwMode="auto">
          <a:xfrm>
            <a:off x="6407150" y="863600"/>
            <a:ext cx="720725" cy="261938"/>
          </a:xfrm>
          <a:prstGeom prst="rect">
            <a:avLst/>
          </a:prstGeom>
          <a:noFill/>
          <a:ln w="9525">
            <a:noFill/>
            <a:miter lim="800000"/>
            <a:headEnd/>
            <a:tailEnd/>
          </a:ln>
        </p:spPr>
        <p:txBody>
          <a:bodyPr>
            <a:spAutoFit/>
          </a:bodyPr>
          <a:lstStyle/>
          <a:p>
            <a:pPr algn="ctr"/>
            <a:r>
              <a:rPr lang="en-GB" sz="1100"/>
              <a:t>Sample</a:t>
            </a:r>
          </a:p>
        </p:txBody>
      </p:sp>
      <p:sp>
        <p:nvSpPr>
          <p:cNvPr id="6162" name="TextBox 33"/>
          <p:cNvSpPr txBox="1">
            <a:spLocks noChangeArrowheads="1"/>
          </p:cNvSpPr>
          <p:nvPr/>
        </p:nvSpPr>
        <p:spPr bwMode="auto">
          <a:xfrm>
            <a:off x="7596188" y="1196975"/>
            <a:ext cx="720725" cy="261938"/>
          </a:xfrm>
          <a:prstGeom prst="rect">
            <a:avLst/>
          </a:prstGeom>
          <a:noFill/>
          <a:ln w="9525">
            <a:noFill/>
            <a:miter lim="800000"/>
            <a:headEnd/>
            <a:tailEnd/>
          </a:ln>
        </p:spPr>
        <p:txBody>
          <a:bodyPr>
            <a:spAutoFit/>
          </a:bodyPr>
          <a:lstStyle/>
          <a:p>
            <a:pPr algn="ctr"/>
            <a:r>
              <a:rPr lang="en-GB" sz="1100"/>
              <a:t>Sensor</a:t>
            </a:r>
          </a:p>
        </p:txBody>
      </p:sp>
      <p:pic>
        <p:nvPicPr>
          <p:cNvPr id="6163" name="Picture 18" descr="Green leaf"/>
          <p:cNvPicPr>
            <a:picLocks noChangeAspect="1" noChangeArrowheads="1"/>
          </p:cNvPicPr>
          <p:nvPr/>
        </p:nvPicPr>
        <p:blipFill>
          <a:blip r:embed="rId4" cstate="print"/>
          <a:srcRect/>
          <a:stretch>
            <a:fillRect/>
          </a:stretch>
        </p:blipFill>
        <p:spPr bwMode="auto">
          <a:xfrm>
            <a:off x="6804025" y="4941888"/>
            <a:ext cx="1082675" cy="719137"/>
          </a:xfrm>
          <a:prstGeom prst="rect">
            <a:avLst/>
          </a:prstGeom>
          <a:noFill/>
          <a:ln w="9525">
            <a:noFill/>
            <a:miter lim="800000"/>
            <a:headEnd/>
            <a:tailEnd/>
          </a:ln>
        </p:spPr>
      </p:pic>
      <p:grpSp>
        <p:nvGrpSpPr>
          <p:cNvPr id="4" name="Group 35"/>
          <p:cNvGrpSpPr>
            <a:grpSpLocks/>
          </p:cNvGrpSpPr>
          <p:nvPr/>
        </p:nvGrpSpPr>
        <p:grpSpPr bwMode="auto">
          <a:xfrm>
            <a:off x="5508625" y="4868863"/>
            <a:ext cx="863600" cy="863600"/>
            <a:chOff x="1115616" y="3645024"/>
            <a:chExt cx="864096" cy="864096"/>
          </a:xfrm>
        </p:grpSpPr>
        <p:sp>
          <p:nvSpPr>
            <p:cNvPr id="37" name="Oval 36"/>
            <p:cNvSpPr/>
            <p:nvPr/>
          </p:nvSpPr>
          <p:spPr>
            <a:xfrm>
              <a:off x="1115616" y="3645024"/>
              <a:ext cx="864096" cy="86409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86" name="TextBox 37"/>
            <p:cNvSpPr txBox="1">
              <a:spLocks noChangeArrowheads="1"/>
            </p:cNvSpPr>
            <p:nvPr/>
          </p:nvSpPr>
          <p:spPr bwMode="auto">
            <a:xfrm>
              <a:off x="1221492" y="3762664"/>
              <a:ext cx="648072" cy="600164"/>
            </a:xfrm>
            <a:prstGeom prst="rect">
              <a:avLst/>
            </a:prstGeom>
            <a:noFill/>
            <a:ln w="9525">
              <a:noFill/>
              <a:miter lim="800000"/>
              <a:headEnd/>
              <a:tailEnd/>
            </a:ln>
          </p:spPr>
          <p:txBody>
            <a:bodyPr>
              <a:spAutoFit/>
            </a:bodyPr>
            <a:lstStyle/>
            <a:p>
              <a:pPr algn="ctr"/>
              <a:r>
                <a:rPr lang="en-GB" sz="1100"/>
                <a:t>White light source</a:t>
              </a:r>
            </a:p>
          </p:txBody>
        </p:sp>
      </p:grpSp>
      <p:cxnSp>
        <p:nvCxnSpPr>
          <p:cNvPr id="39" name="Straight Arrow Connector 38"/>
          <p:cNvCxnSpPr/>
          <p:nvPr/>
        </p:nvCxnSpPr>
        <p:spPr>
          <a:xfrm rot="16200000" flipV="1">
            <a:off x="6157119" y="4509294"/>
            <a:ext cx="935038" cy="647700"/>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grpSp>
        <p:nvGrpSpPr>
          <p:cNvPr id="5" name="Group 39"/>
          <p:cNvGrpSpPr>
            <a:grpSpLocks/>
          </p:cNvGrpSpPr>
          <p:nvPr/>
        </p:nvGrpSpPr>
        <p:grpSpPr bwMode="auto">
          <a:xfrm>
            <a:off x="7524750" y="5157788"/>
            <a:ext cx="503238" cy="288925"/>
            <a:chOff x="7452320" y="5373216"/>
            <a:chExt cx="504056" cy="289620"/>
          </a:xfrm>
        </p:grpSpPr>
        <p:cxnSp>
          <p:nvCxnSpPr>
            <p:cNvPr id="41" name="Straight Arrow Connector 40"/>
            <p:cNvCxnSpPr/>
            <p:nvPr/>
          </p:nvCxnSpPr>
          <p:spPr>
            <a:xfrm>
              <a:off x="7452320" y="5373216"/>
              <a:ext cx="504056" cy="1591"/>
            </a:xfrm>
            <a:prstGeom prst="straightConnector1">
              <a:avLst/>
            </a:prstGeom>
            <a:ln w="63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7523874" y="5661244"/>
              <a:ext cx="432502" cy="1592"/>
            </a:xfrm>
            <a:prstGeom prst="straightConnector1">
              <a:avLst/>
            </a:prstGeom>
            <a:ln w="635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sp>
        <p:nvSpPr>
          <p:cNvPr id="43" name="Oval 42"/>
          <p:cNvSpPr/>
          <p:nvPr/>
        </p:nvSpPr>
        <p:spPr>
          <a:xfrm>
            <a:off x="5867400" y="3860800"/>
            <a:ext cx="504825" cy="504825"/>
          </a:xfrm>
          <a:prstGeom prst="ellipse">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68" name="TextBox 43"/>
          <p:cNvSpPr txBox="1">
            <a:spLocks noChangeArrowheads="1"/>
          </p:cNvSpPr>
          <p:nvPr/>
        </p:nvSpPr>
        <p:spPr bwMode="auto">
          <a:xfrm>
            <a:off x="6516688" y="3716338"/>
            <a:ext cx="2016125" cy="1108075"/>
          </a:xfrm>
          <a:prstGeom prst="rect">
            <a:avLst/>
          </a:prstGeom>
          <a:noFill/>
          <a:ln w="9525">
            <a:noFill/>
            <a:miter lim="800000"/>
            <a:headEnd/>
            <a:tailEnd/>
          </a:ln>
        </p:spPr>
        <p:txBody>
          <a:bodyPr>
            <a:spAutoFit/>
          </a:bodyPr>
          <a:lstStyle/>
          <a:p>
            <a:pPr algn="ctr"/>
            <a:r>
              <a:rPr lang="en-GB" sz="1100"/>
              <a:t>Green light is reflected, but more importantly for analysis so is some near infrared radiation. The remaining radiation is absorbed or passes through.</a:t>
            </a:r>
          </a:p>
        </p:txBody>
      </p:sp>
      <p:sp>
        <p:nvSpPr>
          <p:cNvPr id="6169" name="TextBox 44"/>
          <p:cNvSpPr txBox="1">
            <a:spLocks noChangeArrowheads="1"/>
          </p:cNvSpPr>
          <p:nvPr/>
        </p:nvSpPr>
        <p:spPr bwMode="auto">
          <a:xfrm>
            <a:off x="4211638" y="4941888"/>
            <a:ext cx="1223962" cy="768350"/>
          </a:xfrm>
          <a:prstGeom prst="rect">
            <a:avLst/>
          </a:prstGeom>
          <a:noFill/>
          <a:ln w="9525">
            <a:noFill/>
            <a:miter lim="800000"/>
            <a:headEnd/>
            <a:tailEnd/>
          </a:ln>
        </p:spPr>
        <p:txBody>
          <a:bodyPr>
            <a:spAutoFit/>
          </a:bodyPr>
          <a:lstStyle/>
          <a:p>
            <a:pPr algn="ctr"/>
            <a:r>
              <a:rPr lang="en-GB" sz="1100"/>
              <a:t>The light source might be natural sunlight or an artificial source.</a:t>
            </a:r>
          </a:p>
        </p:txBody>
      </p:sp>
      <p:sp>
        <p:nvSpPr>
          <p:cNvPr id="6170" name="TextBox 45"/>
          <p:cNvSpPr txBox="1">
            <a:spLocks noChangeArrowheads="1"/>
          </p:cNvSpPr>
          <p:nvPr/>
        </p:nvSpPr>
        <p:spPr bwMode="auto">
          <a:xfrm>
            <a:off x="5219700" y="3959225"/>
            <a:ext cx="720725" cy="261938"/>
          </a:xfrm>
          <a:prstGeom prst="rect">
            <a:avLst/>
          </a:prstGeom>
          <a:noFill/>
          <a:ln w="9525">
            <a:noFill/>
            <a:miter lim="800000"/>
            <a:headEnd/>
            <a:tailEnd/>
          </a:ln>
        </p:spPr>
        <p:txBody>
          <a:bodyPr>
            <a:spAutoFit/>
          </a:bodyPr>
          <a:lstStyle/>
          <a:p>
            <a:pPr algn="ctr"/>
            <a:r>
              <a:rPr lang="en-GB" sz="1100"/>
              <a:t>Sensor</a:t>
            </a:r>
          </a:p>
        </p:txBody>
      </p:sp>
      <p:grpSp>
        <p:nvGrpSpPr>
          <p:cNvPr id="6" name="Group 46"/>
          <p:cNvGrpSpPr>
            <a:grpSpLocks/>
          </p:cNvGrpSpPr>
          <p:nvPr/>
        </p:nvGrpSpPr>
        <p:grpSpPr bwMode="auto">
          <a:xfrm>
            <a:off x="5076825" y="1773238"/>
            <a:ext cx="574675" cy="290512"/>
            <a:chOff x="5004048" y="2132856"/>
            <a:chExt cx="576064" cy="291208"/>
          </a:xfrm>
        </p:grpSpPr>
        <p:cxnSp>
          <p:nvCxnSpPr>
            <p:cNvPr id="48" name="Straight Arrow Connector 47"/>
            <p:cNvCxnSpPr/>
            <p:nvPr/>
          </p:nvCxnSpPr>
          <p:spPr>
            <a:xfrm>
              <a:off x="5004048" y="2277664"/>
              <a:ext cx="576064" cy="1592"/>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5004048" y="2422473"/>
              <a:ext cx="576064" cy="1591"/>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5004048" y="2132856"/>
              <a:ext cx="576064" cy="159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Group 50"/>
          <p:cNvGrpSpPr>
            <a:grpSpLocks/>
          </p:cNvGrpSpPr>
          <p:nvPr/>
        </p:nvGrpSpPr>
        <p:grpSpPr bwMode="auto">
          <a:xfrm>
            <a:off x="6372225" y="5157788"/>
            <a:ext cx="576263" cy="287337"/>
            <a:chOff x="6300192" y="5373216"/>
            <a:chExt cx="576064" cy="288032"/>
          </a:xfrm>
        </p:grpSpPr>
        <p:cxnSp>
          <p:nvCxnSpPr>
            <p:cNvPr id="52" name="Straight Arrow Connector 51"/>
            <p:cNvCxnSpPr/>
            <p:nvPr/>
          </p:nvCxnSpPr>
          <p:spPr>
            <a:xfrm>
              <a:off x="6300192" y="5659657"/>
              <a:ext cx="576064" cy="1591"/>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6300192" y="5373216"/>
              <a:ext cx="576064" cy="159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6300192" y="5518027"/>
              <a:ext cx="576064" cy="0"/>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grpSp>
      <p:sp>
        <p:nvSpPr>
          <p:cNvPr id="6173" name="TextBox 54"/>
          <p:cNvSpPr txBox="1">
            <a:spLocks noChangeArrowheads="1"/>
          </p:cNvSpPr>
          <p:nvPr/>
        </p:nvSpPr>
        <p:spPr bwMode="auto">
          <a:xfrm>
            <a:off x="3851275" y="765175"/>
            <a:ext cx="1152525" cy="276225"/>
          </a:xfrm>
          <a:prstGeom prst="rect">
            <a:avLst/>
          </a:prstGeom>
          <a:noFill/>
          <a:ln w="9525">
            <a:noFill/>
            <a:miter lim="800000"/>
            <a:headEnd/>
            <a:tailEnd/>
          </a:ln>
        </p:spPr>
        <p:txBody>
          <a:bodyPr>
            <a:spAutoFit/>
          </a:bodyPr>
          <a:lstStyle/>
          <a:p>
            <a:r>
              <a:rPr lang="en-GB" sz="1200" b="1">
                <a:solidFill>
                  <a:srgbClr val="003F7B"/>
                </a:solidFill>
              </a:rPr>
              <a:t>Absorbance</a:t>
            </a:r>
          </a:p>
        </p:txBody>
      </p:sp>
      <p:sp>
        <p:nvSpPr>
          <p:cNvPr id="6174" name="TextBox 55"/>
          <p:cNvSpPr txBox="1">
            <a:spLocks noChangeArrowheads="1"/>
          </p:cNvSpPr>
          <p:nvPr/>
        </p:nvSpPr>
        <p:spPr bwMode="auto">
          <a:xfrm>
            <a:off x="3851275" y="3644900"/>
            <a:ext cx="1152525" cy="277813"/>
          </a:xfrm>
          <a:prstGeom prst="rect">
            <a:avLst/>
          </a:prstGeom>
          <a:noFill/>
          <a:ln w="9525">
            <a:noFill/>
            <a:miter lim="800000"/>
            <a:headEnd/>
            <a:tailEnd/>
          </a:ln>
        </p:spPr>
        <p:txBody>
          <a:bodyPr>
            <a:spAutoFit/>
          </a:bodyPr>
          <a:lstStyle/>
          <a:p>
            <a:r>
              <a:rPr lang="en-GB" sz="1200" b="1">
                <a:solidFill>
                  <a:srgbClr val="003F7B"/>
                </a:solidFill>
              </a:rPr>
              <a:t>Reflectance</a:t>
            </a:r>
          </a:p>
        </p:txBody>
      </p:sp>
      <p:sp>
        <p:nvSpPr>
          <p:cNvPr id="6175" name="TextBox 56"/>
          <p:cNvSpPr txBox="1">
            <a:spLocks noChangeArrowheads="1"/>
          </p:cNvSpPr>
          <p:nvPr/>
        </p:nvSpPr>
        <p:spPr bwMode="auto">
          <a:xfrm>
            <a:off x="6804025" y="5732463"/>
            <a:ext cx="1081088" cy="261937"/>
          </a:xfrm>
          <a:prstGeom prst="rect">
            <a:avLst/>
          </a:prstGeom>
          <a:noFill/>
          <a:ln w="9525">
            <a:noFill/>
            <a:miter lim="800000"/>
            <a:headEnd/>
            <a:tailEnd/>
          </a:ln>
        </p:spPr>
        <p:txBody>
          <a:bodyPr>
            <a:spAutoFit/>
          </a:bodyPr>
          <a:lstStyle/>
          <a:p>
            <a:pPr algn="ctr"/>
            <a:r>
              <a:rPr lang="en-GB" sz="1100"/>
              <a:t>Green leaf</a:t>
            </a:r>
          </a:p>
        </p:txBody>
      </p:sp>
      <p:cxnSp>
        <p:nvCxnSpPr>
          <p:cNvPr id="58" name="Straight Arrow Connector 57"/>
          <p:cNvCxnSpPr/>
          <p:nvPr/>
        </p:nvCxnSpPr>
        <p:spPr bwMode="auto">
          <a:xfrm>
            <a:off x="5868988" y="1773238"/>
            <a:ext cx="574675" cy="158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utoRev="1" fill="hold" nodeType="clickEffect">
                                  <p:stCondLst>
                                    <p:cond delay="0"/>
                                  </p:stCondLst>
                                  <p:childTnLst>
                                    <p:animScale>
                                      <p:cBhvr>
                                        <p:cTn id="6" dur="500" fill="hold"/>
                                        <p:tgtEl>
                                          <p:spTgt spid="2"/>
                                        </p:tgtEl>
                                      </p:cBhvr>
                                      <p:by x="50000" y="50000"/>
                                    </p:animScale>
                                  </p:childTnLst>
                                </p:cTn>
                              </p:par>
                            </p:childTnLst>
                          </p:cTn>
                        </p:par>
                        <p:par>
                          <p:cTn id="7" fill="hold">
                            <p:stCondLst>
                              <p:cond delay="1000"/>
                            </p:stCondLst>
                            <p:childTnLst>
                              <p:par>
                                <p:cTn id="8" presetID="10" presetClass="entr" presetSubtype="0" fill="hold" nodeType="after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1000"/>
                                        <p:tgtEl>
                                          <p:spTgt spid="58"/>
                                        </p:tgtEl>
                                      </p:cBhvr>
                                    </p:animEffect>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par>
                          <p:cTn id="19" fill="hold">
                            <p:stCondLst>
                              <p:cond delay="4000"/>
                            </p:stCondLst>
                            <p:childTnLst>
                              <p:par>
                                <p:cTn id="20" presetID="6" presetClass="emph" presetSubtype="0" autoRev="1" fill="hold" grpId="0" nodeType="afterEffect">
                                  <p:stCondLst>
                                    <p:cond delay="0"/>
                                  </p:stCondLst>
                                  <p:childTnLst>
                                    <p:animScale>
                                      <p:cBhvr>
                                        <p:cTn id="21" dur="500" fill="hold"/>
                                        <p:tgtEl>
                                          <p:spTgt spid="28"/>
                                        </p:tgtEl>
                                      </p:cBhvr>
                                      <p:by x="50000" y="50000"/>
                                    </p:animScale>
                                  </p:childTnLst>
                                </p:cTn>
                              </p:par>
                            </p:childTnLst>
                          </p:cTn>
                        </p:par>
                      </p:childTnLst>
                    </p:cTn>
                  </p:par>
                  <p:par>
                    <p:cTn id="22" fill="hold">
                      <p:stCondLst>
                        <p:cond delay="indefinite"/>
                      </p:stCondLst>
                      <p:childTnLst>
                        <p:par>
                          <p:cTn id="23" fill="hold">
                            <p:stCondLst>
                              <p:cond delay="0"/>
                            </p:stCondLst>
                            <p:childTnLst>
                              <p:par>
                                <p:cTn id="24" presetID="6" presetClass="emph" presetSubtype="0" autoRev="1" fill="hold" nodeType="clickEffect">
                                  <p:stCondLst>
                                    <p:cond delay="0"/>
                                  </p:stCondLst>
                                  <p:childTnLst>
                                    <p:animScale>
                                      <p:cBhvr>
                                        <p:cTn id="25" dur="500" fill="hold"/>
                                        <p:tgtEl>
                                          <p:spTgt spid="4"/>
                                        </p:tgtEl>
                                      </p:cBhvr>
                                      <p:by x="50000" y="50000"/>
                                    </p:animScale>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1000"/>
                                        <p:tgtEl>
                                          <p:spTgt spid="39"/>
                                        </p:tgtEl>
                                      </p:cBhvr>
                                    </p:animEffect>
                                  </p:childTnLst>
                                </p:cTn>
                              </p:par>
                              <p:par>
                                <p:cTn id="33" presetID="10"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childTnLst>
                                </p:cTn>
                              </p:par>
                            </p:childTnLst>
                          </p:cTn>
                        </p:par>
                        <p:par>
                          <p:cTn id="36" fill="hold">
                            <p:stCondLst>
                              <p:cond delay="2000"/>
                            </p:stCondLst>
                            <p:childTnLst>
                              <p:par>
                                <p:cTn id="37" presetID="6" presetClass="emph" presetSubtype="0" autoRev="1" fill="hold" grpId="0" nodeType="afterEffect">
                                  <p:stCondLst>
                                    <p:cond delay="0"/>
                                  </p:stCondLst>
                                  <p:childTnLst>
                                    <p:animScale>
                                      <p:cBhvr>
                                        <p:cTn id="38" dur="500" fill="hold"/>
                                        <p:tgtEl>
                                          <p:spTgt spid="43"/>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title"/>
          </p:nvPr>
        </p:nvSpPr>
        <p:spPr>
          <a:xfrm>
            <a:off x="323850" y="404813"/>
            <a:ext cx="8496300" cy="492125"/>
          </a:xfrm>
        </p:spPr>
        <p:txBody>
          <a:bodyPr/>
          <a:lstStyle/>
          <a:p>
            <a:pPr eaLnBrk="1" hangingPunct="1"/>
            <a:r>
              <a:rPr lang="en-GB" sz="2400" smtClean="0"/>
              <a:t>Photosynthesis</a:t>
            </a:r>
          </a:p>
        </p:txBody>
      </p:sp>
      <p:pic>
        <p:nvPicPr>
          <p:cNvPr id="7171" name="Picture 9" descr="Corporate_brand_logo_CMYK.jpg"/>
          <p:cNvPicPr>
            <a:picLocks noChangeAspect="1"/>
          </p:cNvPicPr>
          <p:nvPr/>
        </p:nvPicPr>
        <p:blipFill>
          <a:blip r:embed="rId3"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802063" cy="4968875"/>
          </a:xfrm>
          <a:prstGeom prst="rect">
            <a:avLst/>
          </a:prstGeom>
          <a:noFill/>
          <a:ln w="9525">
            <a:noFill/>
            <a:miter lim="800000"/>
            <a:headEnd/>
            <a:tailEnd/>
          </a:ln>
        </p:spPr>
        <p:txBody>
          <a:bodyPr/>
          <a:lstStyle/>
          <a:p>
            <a:pPr>
              <a:defRPr/>
            </a:pPr>
            <a:r>
              <a:rPr lang="en-GB" sz="1200" b="1" dirty="0">
                <a:solidFill>
                  <a:srgbClr val="003F7B"/>
                </a:solidFill>
                <a:latin typeface="+mn-lt"/>
              </a:rPr>
              <a:t>Relationships</a:t>
            </a:r>
          </a:p>
          <a:p>
            <a:pPr>
              <a:defRPr/>
            </a:pPr>
            <a:r>
              <a:rPr lang="en-GB" sz="1200" dirty="0"/>
              <a:t>Photosynthesis, chlorophyll, reflectance from a green leaf, nitrogen content and healthy plants are closely linked.</a:t>
            </a:r>
          </a:p>
          <a:p>
            <a:pPr>
              <a:defRPr/>
            </a:pPr>
            <a:endParaRPr lang="en-GB" sz="1200" dirty="0"/>
          </a:p>
          <a:p>
            <a:pPr>
              <a:defRPr/>
            </a:pPr>
            <a:r>
              <a:rPr lang="en-GB" sz="1200" dirty="0"/>
              <a:t>Reflectance of electromagnetic radiation  by green plants is dominated by chlorophyll and the concentration of chlorophyll  often correlates closely  with the nitrogen content of leaves.</a:t>
            </a:r>
          </a:p>
          <a:p>
            <a:pPr>
              <a:defRPr/>
            </a:pPr>
            <a:endParaRPr lang="en-GB" sz="1200" dirty="0"/>
          </a:p>
          <a:p>
            <a:pPr>
              <a:defRPr/>
            </a:pPr>
            <a:r>
              <a:rPr lang="en-GB" sz="1200" dirty="0"/>
              <a:t>Reflectance spectrum of a typical green leaf:</a:t>
            </a:r>
          </a:p>
          <a:p>
            <a:pPr>
              <a:defRPr/>
            </a:pPr>
            <a:endParaRPr lang="en-GB" sz="1200" dirty="0"/>
          </a:p>
          <a:p>
            <a:pPr>
              <a:defRPr/>
            </a:pPr>
            <a:endParaRPr lang="en-GB" sz="1200" dirty="0"/>
          </a:p>
          <a:p>
            <a:pPr>
              <a:defRPr/>
            </a:pPr>
            <a:endParaRPr lang="en-GB" sz="1200" dirty="0"/>
          </a:p>
          <a:p>
            <a:pPr>
              <a:defRPr/>
            </a:pPr>
            <a:endParaRPr lang="en-GB" sz="1200" dirty="0"/>
          </a:p>
          <a:p>
            <a:pPr>
              <a:defRPr/>
            </a:pPr>
            <a:endParaRPr lang="en-GB" sz="1200" dirty="0"/>
          </a:p>
          <a:p>
            <a:pPr>
              <a:defRPr/>
            </a:pPr>
            <a:endParaRPr lang="en-GB" sz="1200" dirty="0"/>
          </a:p>
          <a:p>
            <a:pPr>
              <a:defRPr/>
            </a:pPr>
            <a:endParaRPr lang="en-GB" sz="1200" dirty="0"/>
          </a:p>
          <a:p>
            <a:pPr>
              <a:defRPr/>
            </a:pPr>
            <a:endParaRPr lang="en-GB" sz="1200" dirty="0"/>
          </a:p>
          <a:p>
            <a:pPr>
              <a:defRPr/>
            </a:pPr>
            <a:endParaRPr lang="en-GB" sz="1200" dirty="0"/>
          </a:p>
          <a:p>
            <a:pPr>
              <a:defRPr/>
            </a:pPr>
            <a:endParaRPr lang="en-GB" sz="1200" dirty="0"/>
          </a:p>
          <a:p>
            <a:pPr>
              <a:defRPr/>
            </a:pPr>
            <a:endParaRPr lang="en-GB" sz="1200" dirty="0"/>
          </a:p>
          <a:p>
            <a:pPr>
              <a:defRPr/>
            </a:pPr>
            <a:endParaRPr lang="en-GB" sz="1200" dirty="0"/>
          </a:p>
          <a:p>
            <a:pPr>
              <a:defRPr/>
            </a:pPr>
            <a:r>
              <a:rPr lang="en-GB" sz="1200" dirty="0"/>
              <a:t>Chlorophyll exists in two forms - a and b. Both absorb red and blue radiation, so little of this radiation is reflected from green plants.</a:t>
            </a:r>
          </a:p>
          <a:p>
            <a:pPr>
              <a:defRPr/>
            </a:pPr>
            <a:endParaRPr lang="en-GB" sz="1200" dirty="0"/>
          </a:p>
          <a:p>
            <a:pPr>
              <a:defRPr/>
            </a:pPr>
            <a:endParaRPr lang="en-GB" sz="1200" b="1" dirty="0">
              <a:solidFill>
                <a:srgbClr val="003F7B"/>
              </a:solidFill>
              <a:latin typeface="+mn-lt"/>
            </a:endParaRPr>
          </a:p>
          <a:p>
            <a:pPr>
              <a:defRPr/>
            </a:pPr>
            <a:endParaRPr lang="en-GB" sz="1200" dirty="0">
              <a:latin typeface="+mn-lt"/>
            </a:endParaRPr>
          </a:p>
          <a:p>
            <a:pPr>
              <a:defRPr/>
            </a:pPr>
            <a:endParaRPr lang="en-GB" sz="1200" i="1" dirty="0">
              <a:latin typeface="+mn-lt"/>
            </a:endParaRPr>
          </a:p>
          <a:p>
            <a:pPr>
              <a:defRPr/>
            </a:pPr>
            <a:endParaRPr lang="en-GB" sz="1200" dirty="0"/>
          </a:p>
        </p:txBody>
      </p:sp>
      <p:sp>
        <p:nvSpPr>
          <p:cNvPr id="11269" name="Rectangle 8"/>
          <p:cNvSpPr txBox="1">
            <a:spLocks noChangeArrowheads="1"/>
          </p:cNvSpPr>
          <p:nvPr/>
        </p:nvSpPr>
        <p:spPr bwMode="auto">
          <a:xfrm>
            <a:off x="4803775" y="1052513"/>
            <a:ext cx="3800475" cy="4752975"/>
          </a:xfrm>
          <a:prstGeom prst="rect">
            <a:avLst/>
          </a:prstGeom>
          <a:noFill/>
          <a:ln w="9525">
            <a:noFill/>
            <a:miter lim="800000"/>
            <a:headEnd/>
            <a:tailEnd/>
          </a:ln>
        </p:spPr>
        <p:txBody>
          <a:bodyPr/>
          <a:lstStyle/>
          <a:p>
            <a:r>
              <a:rPr lang="en-GB" sz="1200" b="1">
                <a:solidFill>
                  <a:srgbClr val="003F7B"/>
                </a:solidFill>
              </a:rPr>
              <a:t>Chlorophyll is essential for photosynthesis</a:t>
            </a:r>
          </a:p>
          <a:p>
            <a:endParaRPr lang="en-GB" sz="1200">
              <a:solidFill>
                <a:srgbClr val="003F7B"/>
              </a:solidFill>
            </a:endParaRPr>
          </a:p>
          <a:p>
            <a:r>
              <a:rPr lang="en-GB" sz="1200"/>
              <a:t>The rate of photosynthesis is highest when electromagnetic radiation between 400 and 500 nm and between 600 and 700 nm.</a:t>
            </a:r>
          </a:p>
          <a:p>
            <a:endParaRPr lang="en-GB" sz="1200"/>
          </a:p>
          <a:p>
            <a:endParaRPr lang="en-GB" sz="1200" i="1"/>
          </a:p>
          <a:p>
            <a:endParaRPr lang="en-GB" sz="1200"/>
          </a:p>
        </p:txBody>
      </p:sp>
      <p:pic>
        <p:nvPicPr>
          <p:cNvPr id="7174" name="Picture 3"/>
          <p:cNvPicPr>
            <a:picLocks noChangeAspect="1" noChangeArrowheads="1"/>
          </p:cNvPicPr>
          <p:nvPr/>
        </p:nvPicPr>
        <p:blipFill>
          <a:blip r:embed="rId4" cstate="print"/>
          <a:srcRect/>
          <a:stretch>
            <a:fillRect/>
          </a:stretch>
        </p:blipFill>
        <p:spPr bwMode="auto">
          <a:xfrm>
            <a:off x="755650" y="3270250"/>
            <a:ext cx="2963863" cy="1958975"/>
          </a:xfrm>
          <a:prstGeom prst="rect">
            <a:avLst/>
          </a:prstGeom>
          <a:gradFill rotWithShape="0">
            <a:gsLst>
              <a:gs pos="0">
                <a:srgbClr val="FFEFD1"/>
              </a:gs>
              <a:gs pos="64999">
                <a:srgbClr val="F0EBD5"/>
              </a:gs>
              <a:gs pos="100000">
                <a:srgbClr val="D1C39F"/>
              </a:gs>
            </a:gsLst>
            <a:lin ang="5400000"/>
          </a:gradFill>
          <a:ln w="9525">
            <a:noFill/>
            <a:round/>
            <a:headEnd/>
            <a:tailEnd/>
          </a:ln>
        </p:spPr>
      </p:pic>
      <p:sp>
        <p:nvSpPr>
          <p:cNvPr id="13" name="TextBox 12"/>
          <p:cNvSpPr txBox="1">
            <a:spLocks noChangeArrowheads="1"/>
          </p:cNvSpPr>
          <p:nvPr/>
        </p:nvSpPr>
        <p:spPr bwMode="auto">
          <a:xfrm>
            <a:off x="1116013" y="3513138"/>
            <a:ext cx="1152525" cy="708025"/>
          </a:xfrm>
          <a:prstGeom prst="rect">
            <a:avLst/>
          </a:prstGeom>
          <a:noFill/>
          <a:ln w="9525">
            <a:noFill/>
            <a:miter lim="800000"/>
            <a:headEnd/>
            <a:tailEnd/>
          </a:ln>
        </p:spPr>
        <p:txBody>
          <a:bodyPr>
            <a:spAutoFit/>
          </a:bodyPr>
          <a:lstStyle/>
          <a:p>
            <a:pPr algn="ctr"/>
            <a:r>
              <a:rPr lang="en-GB" sz="1000"/>
              <a:t>chlorophyll and carotenoids absorb  radiation in these regions</a:t>
            </a:r>
          </a:p>
        </p:txBody>
      </p:sp>
      <p:sp>
        <p:nvSpPr>
          <p:cNvPr id="14" name="Down Arrow 13"/>
          <p:cNvSpPr>
            <a:spLocks noChangeArrowheads="1"/>
          </p:cNvSpPr>
          <p:nvPr/>
        </p:nvSpPr>
        <p:spPr bwMode="auto">
          <a:xfrm>
            <a:off x="1258888" y="4221163"/>
            <a:ext cx="217487" cy="360362"/>
          </a:xfrm>
          <a:prstGeom prst="downArrow">
            <a:avLst>
              <a:gd name="adj1" fmla="val 50000"/>
              <a:gd name="adj2" fmla="val 49708"/>
            </a:avLst>
          </a:prstGeom>
          <a:solidFill>
            <a:srgbClr val="0070C0"/>
          </a:solidFill>
          <a:ln w="9525" algn="ctr">
            <a:noFill/>
            <a:round/>
            <a:headEnd/>
            <a:tailEnd/>
          </a:ln>
        </p:spPr>
        <p:txBody>
          <a:bodyPr/>
          <a:lstStyle/>
          <a:p>
            <a:endParaRPr lang="en-US"/>
          </a:p>
        </p:txBody>
      </p:sp>
      <p:sp>
        <p:nvSpPr>
          <p:cNvPr id="15" name="Down Arrow 14"/>
          <p:cNvSpPr>
            <a:spLocks noChangeArrowheads="1"/>
          </p:cNvSpPr>
          <p:nvPr/>
        </p:nvSpPr>
        <p:spPr bwMode="auto">
          <a:xfrm>
            <a:off x="1979613" y="4221163"/>
            <a:ext cx="215900" cy="360362"/>
          </a:xfrm>
          <a:prstGeom prst="downArrow">
            <a:avLst>
              <a:gd name="adj1" fmla="val 50000"/>
              <a:gd name="adj2" fmla="val 50073"/>
            </a:avLst>
          </a:prstGeom>
          <a:solidFill>
            <a:srgbClr val="FF0000"/>
          </a:solidFill>
          <a:ln w="9525" algn="ctr">
            <a:noFill/>
            <a:round/>
            <a:headEnd/>
            <a:tailEnd/>
          </a:ln>
        </p:spPr>
        <p:txBody>
          <a:bodyPr/>
          <a:lstStyle/>
          <a:p>
            <a:endParaRPr lang="en-US"/>
          </a:p>
        </p:txBody>
      </p:sp>
      <p:grpSp>
        <p:nvGrpSpPr>
          <p:cNvPr id="2" name="Group 15"/>
          <p:cNvGrpSpPr>
            <a:grpSpLocks/>
          </p:cNvGrpSpPr>
          <p:nvPr/>
        </p:nvGrpSpPr>
        <p:grpSpPr bwMode="auto">
          <a:xfrm>
            <a:off x="4787900" y="2781300"/>
            <a:ext cx="3168650" cy="2447925"/>
            <a:chOff x="2144994" y="548680"/>
            <a:chExt cx="3363110" cy="2952328"/>
          </a:xfrm>
        </p:grpSpPr>
        <p:pic>
          <p:nvPicPr>
            <p:cNvPr id="7192" name="Picture 5"/>
            <p:cNvPicPr>
              <a:picLocks noChangeAspect="1" noChangeArrowheads="1"/>
            </p:cNvPicPr>
            <p:nvPr/>
          </p:nvPicPr>
          <p:blipFill>
            <a:blip r:embed="rId5" cstate="print"/>
            <a:srcRect/>
            <a:stretch>
              <a:fillRect/>
            </a:stretch>
          </p:blipFill>
          <p:spPr bwMode="auto">
            <a:xfrm>
              <a:off x="2246478" y="625599"/>
              <a:ext cx="3189618" cy="2875409"/>
            </a:xfrm>
            <a:prstGeom prst="rect">
              <a:avLst/>
            </a:prstGeom>
            <a:noFill/>
            <a:ln w="9525">
              <a:noFill/>
              <a:miter lim="800000"/>
              <a:headEnd/>
              <a:tailEnd/>
            </a:ln>
          </p:spPr>
        </p:pic>
        <p:grpSp>
          <p:nvGrpSpPr>
            <p:cNvPr id="7193" name="Group 84"/>
            <p:cNvGrpSpPr>
              <a:grpSpLocks/>
            </p:cNvGrpSpPr>
            <p:nvPr/>
          </p:nvGrpSpPr>
          <p:grpSpPr bwMode="auto">
            <a:xfrm>
              <a:off x="2144994" y="548680"/>
              <a:ext cx="3363110" cy="2518162"/>
              <a:chOff x="2144994" y="548680"/>
              <a:chExt cx="3363110" cy="2518162"/>
            </a:xfrm>
          </p:grpSpPr>
          <p:sp>
            <p:nvSpPr>
              <p:cNvPr id="7194" name="Rectangle 20"/>
              <p:cNvSpPr>
                <a:spLocks noChangeArrowheads="1"/>
              </p:cNvSpPr>
              <p:nvPr/>
            </p:nvSpPr>
            <p:spPr bwMode="auto">
              <a:xfrm>
                <a:off x="5292080" y="641954"/>
                <a:ext cx="216024" cy="2304256"/>
              </a:xfrm>
              <a:prstGeom prst="rect">
                <a:avLst/>
              </a:prstGeom>
              <a:solidFill>
                <a:schemeClr val="bg1"/>
              </a:solidFill>
              <a:ln w="9525" algn="ctr">
                <a:noFill/>
                <a:round/>
                <a:headEnd/>
                <a:tailEnd/>
              </a:ln>
            </p:spPr>
            <p:txBody>
              <a:bodyPr/>
              <a:lstStyle/>
              <a:p>
                <a:endParaRPr lang="en-US"/>
              </a:p>
            </p:txBody>
          </p:sp>
          <p:cxnSp>
            <p:nvCxnSpPr>
              <p:cNvPr id="7195" name="Straight Connector 21"/>
              <p:cNvCxnSpPr>
                <a:cxnSpLocks noChangeShapeType="1"/>
              </p:cNvCxnSpPr>
              <p:nvPr/>
            </p:nvCxnSpPr>
            <p:spPr bwMode="auto">
              <a:xfrm>
                <a:off x="2771800" y="660797"/>
                <a:ext cx="2520280" cy="0"/>
              </a:xfrm>
              <a:prstGeom prst="line">
                <a:avLst/>
              </a:prstGeom>
              <a:noFill/>
              <a:ln w="25400" algn="ctr">
                <a:solidFill>
                  <a:schemeClr val="tx1"/>
                </a:solidFill>
                <a:round/>
                <a:headEnd/>
                <a:tailEnd/>
              </a:ln>
            </p:spPr>
          </p:cxnSp>
          <p:cxnSp>
            <p:nvCxnSpPr>
              <p:cNvPr id="7196" name="Straight Connector 22"/>
              <p:cNvCxnSpPr>
                <a:cxnSpLocks noChangeShapeType="1"/>
              </p:cNvCxnSpPr>
              <p:nvPr/>
            </p:nvCxnSpPr>
            <p:spPr bwMode="auto">
              <a:xfrm>
                <a:off x="2771800" y="1092845"/>
                <a:ext cx="2520280" cy="0"/>
              </a:xfrm>
              <a:prstGeom prst="line">
                <a:avLst/>
              </a:prstGeom>
              <a:noFill/>
              <a:ln w="25400" algn="ctr">
                <a:solidFill>
                  <a:schemeClr val="tx1"/>
                </a:solidFill>
                <a:round/>
                <a:headEnd/>
                <a:tailEnd/>
              </a:ln>
            </p:spPr>
          </p:cxnSp>
          <p:cxnSp>
            <p:nvCxnSpPr>
              <p:cNvPr id="7197" name="Straight Connector 23"/>
              <p:cNvCxnSpPr>
                <a:cxnSpLocks noChangeShapeType="1"/>
              </p:cNvCxnSpPr>
              <p:nvPr/>
            </p:nvCxnSpPr>
            <p:spPr bwMode="auto">
              <a:xfrm>
                <a:off x="2771800" y="1556792"/>
                <a:ext cx="2520280" cy="0"/>
              </a:xfrm>
              <a:prstGeom prst="line">
                <a:avLst/>
              </a:prstGeom>
              <a:noFill/>
              <a:ln w="25400" algn="ctr">
                <a:solidFill>
                  <a:schemeClr val="tx1"/>
                </a:solidFill>
                <a:round/>
                <a:headEnd/>
                <a:tailEnd/>
              </a:ln>
            </p:spPr>
          </p:cxnSp>
          <p:cxnSp>
            <p:nvCxnSpPr>
              <p:cNvPr id="7198" name="Straight Connector 25"/>
              <p:cNvCxnSpPr>
                <a:cxnSpLocks noChangeShapeType="1"/>
              </p:cNvCxnSpPr>
              <p:nvPr/>
            </p:nvCxnSpPr>
            <p:spPr bwMode="auto">
              <a:xfrm>
                <a:off x="2771800" y="1999473"/>
                <a:ext cx="2520280" cy="0"/>
              </a:xfrm>
              <a:prstGeom prst="line">
                <a:avLst/>
              </a:prstGeom>
              <a:noFill/>
              <a:ln w="25400" algn="ctr">
                <a:solidFill>
                  <a:schemeClr val="tx1"/>
                </a:solidFill>
                <a:round/>
                <a:headEnd/>
                <a:tailEnd/>
              </a:ln>
            </p:spPr>
          </p:cxnSp>
          <p:cxnSp>
            <p:nvCxnSpPr>
              <p:cNvPr id="7199" name="Straight Connector 26"/>
              <p:cNvCxnSpPr>
                <a:cxnSpLocks noChangeShapeType="1"/>
              </p:cNvCxnSpPr>
              <p:nvPr/>
            </p:nvCxnSpPr>
            <p:spPr bwMode="auto">
              <a:xfrm>
                <a:off x="2771800" y="2471630"/>
                <a:ext cx="2520280" cy="0"/>
              </a:xfrm>
              <a:prstGeom prst="line">
                <a:avLst/>
              </a:prstGeom>
              <a:noFill/>
              <a:ln w="25400" algn="ctr">
                <a:solidFill>
                  <a:schemeClr val="tx1"/>
                </a:solidFill>
                <a:round/>
                <a:headEnd/>
                <a:tailEnd/>
              </a:ln>
            </p:spPr>
          </p:cxnSp>
          <p:sp>
            <p:nvSpPr>
              <p:cNvPr id="28" name="TextBox 27"/>
              <p:cNvSpPr txBox="1"/>
              <p:nvPr/>
            </p:nvSpPr>
            <p:spPr>
              <a:xfrm>
                <a:off x="2144994" y="548680"/>
                <a:ext cx="446550" cy="2518162"/>
              </a:xfrm>
              <a:prstGeom prst="rect">
                <a:avLst/>
              </a:prstGeom>
              <a:solidFill>
                <a:schemeClr val="bg1"/>
              </a:solidFill>
            </p:spPr>
            <p:txBody>
              <a:bodyPr vert="vert270">
                <a:spAutoFit/>
              </a:bodyPr>
              <a:lstStyle/>
              <a:p>
                <a:pPr algn="ctr">
                  <a:defRPr/>
                </a:pPr>
                <a:r>
                  <a:rPr lang="en-GB" sz="1000" b="1" dirty="0"/>
                  <a:t>Rate of photosynthesis (%)</a:t>
                </a:r>
              </a:p>
            </p:txBody>
          </p:sp>
          <p:cxnSp>
            <p:nvCxnSpPr>
              <p:cNvPr id="7201" name="Straight Connector 28"/>
              <p:cNvCxnSpPr>
                <a:cxnSpLocks noChangeShapeType="1"/>
              </p:cNvCxnSpPr>
              <p:nvPr/>
            </p:nvCxnSpPr>
            <p:spPr bwMode="auto">
              <a:xfrm>
                <a:off x="2771800" y="2924944"/>
                <a:ext cx="2592288" cy="0"/>
              </a:xfrm>
              <a:prstGeom prst="line">
                <a:avLst/>
              </a:prstGeom>
              <a:noFill/>
              <a:ln w="25400" algn="ctr">
                <a:solidFill>
                  <a:schemeClr val="tx1"/>
                </a:solidFill>
                <a:round/>
                <a:headEnd/>
                <a:tailEnd/>
              </a:ln>
            </p:spPr>
          </p:cxnSp>
          <p:cxnSp>
            <p:nvCxnSpPr>
              <p:cNvPr id="7202" name="Straight Connector 29"/>
              <p:cNvCxnSpPr>
                <a:cxnSpLocks noChangeShapeType="1"/>
              </p:cNvCxnSpPr>
              <p:nvPr/>
            </p:nvCxnSpPr>
            <p:spPr bwMode="auto">
              <a:xfrm flipV="1">
                <a:off x="2771800" y="620688"/>
                <a:ext cx="0" cy="2304256"/>
              </a:xfrm>
              <a:prstGeom prst="line">
                <a:avLst/>
              </a:prstGeom>
              <a:noFill/>
              <a:ln w="25400" algn="ctr">
                <a:solidFill>
                  <a:schemeClr val="tx1"/>
                </a:solidFill>
                <a:round/>
                <a:headEnd/>
                <a:tailEnd/>
              </a:ln>
            </p:spPr>
          </p:cxnSp>
          <p:cxnSp>
            <p:nvCxnSpPr>
              <p:cNvPr id="7203" name="Straight Connector 30"/>
              <p:cNvCxnSpPr>
                <a:cxnSpLocks noChangeShapeType="1"/>
              </p:cNvCxnSpPr>
              <p:nvPr/>
            </p:nvCxnSpPr>
            <p:spPr bwMode="auto">
              <a:xfrm flipV="1">
                <a:off x="4241436" y="620688"/>
                <a:ext cx="0" cy="2304256"/>
              </a:xfrm>
              <a:prstGeom prst="line">
                <a:avLst/>
              </a:prstGeom>
              <a:noFill/>
              <a:ln w="25400" algn="ctr">
                <a:solidFill>
                  <a:schemeClr val="tx1"/>
                </a:solidFill>
                <a:round/>
                <a:headEnd/>
                <a:tailEnd/>
              </a:ln>
            </p:spPr>
          </p:cxnSp>
          <p:cxnSp>
            <p:nvCxnSpPr>
              <p:cNvPr id="7204" name="Straight Connector 31"/>
              <p:cNvCxnSpPr>
                <a:cxnSpLocks noChangeShapeType="1"/>
              </p:cNvCxnSpPr>
              <p:nvPr/>
            </p:nvCxnSpPr>
            <p:spPr bwMode="auto">
              <a:xfrm flipV="1">
                <a:off x="4993415" y="620688"/>
                <a:ext cx="0" cy="2304256"/>
              </a:xfrm>
              <a:prstGeom prst="line">
                <a:avLst/>
              </a:prstGeom>
              <a:noFill/>
              <a:ln w="25400" algn="ctr">
                <a:solidFill>
                  <a:schemeClr val="tx1"/>
                </a:solidFill>
                <a:round/>
                <a:headEnd/>
                <a:tailEnd/>
              </a:ln>
            </p:spPr>
          </p:cxnSp>
          <p:cxnSp>
            <p:nvCxnSpPr>
              <p:cNvPr id="7205" name="Straight Connector 32"/>
              <p:cNvCxnSpPr>
                <a:cxnSpLocks noChangeShapeType="1"/>
              </p:cNvCxnSpPr>
              <p:nvPr/>
            </p:nvCxnSpPr>
            <p:spPr bwMode="auto">
              <a:xfrm flipV="1">
                <a:off x="3513146" y="620688"/>
                <a:ext cx="0" cy="2304256"/>
              </a:xfrm>
              <a:prstGeom prst="line">
                <a:avLst/>
              </a:prstGeom>
              <a:noFill/>
              <a:ln w="25400" algn="ctr">
                <a:solidFill>
                  <a:schemeClr val="tx1"/>
                </a:solidFill>
                <a:round/>
                <a:headEnd/>
                <a:tailEnd/>
              </a:ln>
            </p:spPr>
          </p:cxnSp>
        </p:grpSp>
      </p:grpSp>
      <p:grpSp>
        <p:nvGrpSpPr>
          <p:cNvPr id="4" name="Group 46"/>
          <p:cNvGrpSpPr>
            <a:grpSpLocks/>
          </p:cNvGrpSpPr>
          <p:nvPr/>
        </p:nvGrpSpPr>
        <p:grpSpPr bwMode="auto">
          <a:xfrm>
            <a:off x="5054600" y="5229225"/>
            <a:ext cx="2736850" cy="544513"/>
            <a:chOff x="5054790" y="5229200"/>
            <a:chExt cx="2736304" cy="544126"/>
          </a:xfrm>
        </p:grpSpPr>
        <p:cxnSp>
          <p:nvCxnSpPr>
            <p:cNvPr id="7188" name="Straight Arrow Connector 35"/>
            <p:cNvCxnSpPr>
              <a:cxnSpLocks noChangeShapeType="1"/>
            </p:cNvCxnSpPr>
            <p:nvPr/>
          </p:nvCxnSpPr>
          <p:spPr bwMode="auto">
            <a:xfrm>
              <a:off x="5364088" y="5229200"/>
              <a:ext cx="720080" cy="0"/>
            </a:xfrm>
            <a:prstGeom prst="straightConnector1">
              <a:avLst/>
            </a:prstGeom>
            <a:noFill/>
            <a:ln w="31750" algn="ctr">
              <a:solidFill>
                <a:srgbClr val="99CD00"/>
              </a:solidFill>
              <a:round/>
              <a:headEnd type="arrow" w="med" len="med"/>
              <a:tailEnd type="arrow" w="med" len="med"/>
            </a:ln>
          </p:spPr>
        </p:cxnSp>
        <p:cxnSp>
          <p:nvCxnSpPr>
            <p:cNvPr id="7189" name="Straight Arrow Connector 36"/>
            <p:cNvCxnSpPr>
              <a:cxnSpLocks noChangeShapeType="1"/>
            </p:cNvCxnSpPr>
            <p:nvPr/>
          </p:nvCxnSpPr>
          <p:spPr bwMode="auto">
            <a:xfrm>
              <a:off x="6732240" y="5229200"/>
              <a:ext cx="720080" cy="0"/>
            </a:xfrm>
            <a:prstGeom prst="straightConnector1">
              <a:avLst/>
            </a:prstGeom>
            <a:noFill/>
            <a:ln w="31750" algn="ctr">
              <a:solidFill>
                <a:srgbClr val="99CD00"/>
              </a:solidFill>
              <a:round/>
              <a:headEnd type="arrow" w="med" len="med"/>
              <a:tailEnd type="arrow" w="med" len="med"/>
            </a:ln>
          </p:spPr>
        </p:cxnSp>
        <p:sp>
          <p:nvSpPr>
            <p:cNvPr id="7190" name="TextBox 40"/>
            <p:cNvSpPr txBox="1">
              <a:spLocks noChangeArrowheads="1"/>
            </p:cNvSpPr>
            <p:nvPr/>
          </p:nvSpPr>
          <p:spPr bwMode="auto">
            <a:xfrm>
              <a:off x="5054790" y="5373216"/>
              <a:ext cx="1368152" cy="400110"/>
            </a:xfrm>
            <a:prstGeom prst="rect">
              <a:avLst/>
            </a:prstGeom>
            <a:noFill/>
            <a:ln w="9525">
              <a:noFill/>
              <a:miter lim="800000"/>
              <a:headEnd/>
              <a:tailEnd/>
            </a:ln>
          </p:spPr>
          <p:txBody>
            <a:bodyPr>
              <a:spAutoFit/>
            </a:bodyPr>
            <a:lstStyle/>
            <a:p>
              <a:pPr algn="ctr"/>
              <a:r>
                <a:rPr lang="en-GB" sz="1000"/>
                <a:t>High rate of photosynthesis</a:t>
              </a:r>
            </a:p>
          </p:txBody>
        </p:sp>
        <p:sp>
          <p:nvSpPr>
            <p:cNvPr id="7191" name="TextBox 41"/>
            <p:cNvSpPr txBox="1">
              <a:spLocks noChangeArrowheads="1"/>
            </p:cNvSpPr>
            <p:nvPr/>
          </p:nvSpPr>
          <p:spPr bwMode="auto">
            <a:xfrm>
              <a:off x="6422942" y="5373216"/>
              <a:ext cx="1368152" cy="400110"/>
            </a:xfrm>
            <a:prstGeom prst="rect">
              <a:avLst/>
            </a:prstGeom>
            <a:noFill/>
            <a:ln w="9525">
              <a:noFill/>
              <a:miter lim="800000"/>
              <a:headEnd/>
              <a:tailEnd/>
            </a:ln>
          </p:spPr>
          <p:txBody>
            <a:bodyPr>
              <a:spAutoFit/>
            </a:bodyPr>
            <a:lstStyle/>
            <a:p>
              <a:pPr algn="ctr"/>
              <a:r>
                <a:rPr lang="en-GB" sz="1000"/>
                <a:t>High rate of photosynthesis</a:t>
              </a:r>
            </a:p>
          </p:txBody>
        </p:sp>
      </p:grpSp>
      <p:grpSp>
        <p:nvGrpSpPr>
          <p:cNvPr id="5" name="Group 47"/>
          <p:cNvGrpSpPr>
            <a:grpSpLocks/>
          </p:cNvGrpSpPr>
          <p:nvPr/>
        </p:nvGrpSpPr>
        <p:grpSpPr bwMode="auto">
          <a:xfrm>
            <a:off x="5734050" y="2133600"/>
            <a:ext cx="2643188" cy="503238"/>
            <a:chOff x="5734761" y="2132856"/>
            <a:chExt cx="2643030" cy="504056"/>
          </a:xfrm>
        </p:grpSpPr>
        <p:cxnSp>
          <p:nvCxnSpPr>
            <p:cNvPr id="7184" name="Straight Arrow Connector 37"/>
            <p:cNvCxnSpPr>
              <a:cxnSpLocks noChangeShapeType="1"/>
            </p:cNvCxnSpPr>
            <p:nvPr/>
          </p:nvCxnSpPr>
          <p:spPr bwMode="auto">
            <a:xfrm>
              <a:off x="6062902" y="2636912"/>
              <a:ext cx="720080" cy="0"/>
            </a:xfrm>
            <a:prstGeom prst="straightConnector1">
              <a:avLst/>
            </a:prstGeom>
            <a:noFill/>
            <a:ln w="31750" algn="ctr">
              <a:solidFill>
                <a:srgbClr val="003F7B"/>
              </a:solidFill>
              <a:round/>
              <a:headEnd type="arrow" w="med" len="med"/>
              <a:tailEnd type="arrow" w="med" len="med"/>
            </a:ln>
          </p:spPr>
        </p:cxnSp>
        <p:cxnSp>
          <p:nvCxnSpPr>
            <p:cNvPr id="7185" name="Straight Arrow Connector 38"/>
            <p:cNvCxnSpPr>
              <a:cxnSpLocks noChangeShapeType="1"/>
            </p:cNvCxnSpPr>
            <p:nvPr/>
          </p:nvCxnSpPr>
          <p:spPr bwMode="auto">
            <a:xfrm>
              <a:off x="7452320" y="2636912"/>
              <a:ext cx="432048" cy="0"/>
            </a:xfrm>
            <a:prstGeom prst="straightConnector1">
              <a:avLst/>
            </a:prstGeom>
            <a:noFill/>
            <a:ln w="31750" algn="ctr">
              <a:solidFill>
                <a:srgbClr val="003F7B"/>
              </a:solidFill>
              <a:round/>
              <a:headEnd/>
              <a:tailEnd type="arrow" w="med" len="med"/>
            </a:ln>
          </p:spPr>
        </p:cxnSp>
        <p:sp>
          <p:nvSpPr>
            <p:cNvPr id="7186" name="TextBox 42"/>
            <p:cNvSpPr txBox="1">
              <a:spLocks noChangeArrowheads="1"/>
            </p:cNvSpPr>
            <p:nvPr/>
          </p:nvSpPr>
          <p:spPr bwMode="auto">
            <a:xfrm>
              <a:off x="5734761" y="2132856"/>
              <a:ext cx="1368152" cy="400110"/>
            </a:xfrm>
            <a:prstGeom prst="rect">
              <a:avLst/>
            </a:prstGeom>
            <a:noFill/>
            <a:ln w="9525">
              <a:noFill/>
              <a:miter lim="800000"/>
              <a:headEnd/>
              <a:tailEnd/>
            </a:ln>
          </p:spPr>
          <p:txBody>
            <a:bodyPr>
              <a:spAutoFit/>
            </a:bodyPr>
            <a:lstStyle/>
            <a:p>
              <a:pPr algn="ctr"/>
              <a:r>
                <a:rPr lang="en-GB" sz="1000"/>
                <a:t>Low rate of photosynthesis</a:t>
              </a:r>
            </a:p>
          </p:txBody>
        </p:sp>
        <p:sp>
          <p:nvSpPr>
            <p:cNvPr id="7187" name="TextBox 43"/>
            <p:cNvSpPr txBox="1">
              <a:spLocks noChangeArrowheads="1"/>
            </p:cNvSpPr>
            <p:nvPr/>
          </p:nvSpPr>
          <p:spPr bwMode="auto">
            <a:xfrm>
              <a:off x="7009639" y="2132856"/>
              <a:ext cx="1368152" cy="400110"/>
            </a:xfrm>
            <a:prstGeom prst="rect">
              <a:avLst/>
            </a:prstGeom>
            <a:noFill/>
            <a:ln w="9525">
              <a:noFill/>
              <a:miter lim="800000"/>
              <a:headEnd/>
              <a:tailEnd/>
            </a:ln>
          </p:spPr>
          <p:txBody>
            <a:bodyPr>
              <a:spAutoFit/>
            </a:bodyPr>
            <a:lstStyle/>
            <a:p>
              <a:pPr algn="ctr"/>
              <a:r>
                <a:rPr lang="en-GB" sz="1000"/>
                <a:t>Almost zero photosynthesis</a:t>
              </a:r>
            </a:p>
          </p:txBody>
        </p:sp>
      </p:grpSp>
      <p:sp>
        <p:nvSpPr>
          <p:cNvPr id="45" name="Rectangle 44"/>
          <p:cNvSpPr>
            <a:spLocks noChangeArrowheads="1"/>
          </p:cNvSpPr>
          <p:nvPr/>
        </p:nvSpPr>
        <p:spPr bwMode="auto">
          <a:xfrm>
            <a:off x="5364163" y="2874963"/>
            <a:ext cx="720725" cy="1871662"/>
          </a:xfrm>
          <a:prstGeom prst="rect">
            <a:avLst/>
          </a:prstGeom>
          <a:solidFill>
            <a:srgbClr val="0070C0">
              <a:alpha val="39999"/>
            </a:srgbClr>
          </a:solidFill>
          <a:ln w="9525" algn="ctr">
            <a:noFill/>
            <a:round/>
            <a:headEnd/>
            <a:tailEnd/>
          </a:ln>
        </p:spPr>
        <p:txBody>
          <a:bodyPr/>
          <a:lstStyle/>
          <a:p>
            <a:endParaRPr lang="en-US"/>
          </a:p>
        </p:txBody>
      </p:sp>
      <p:sp>
        <p:nvSpPr>
          <p:cNvPr id="46" name="Rectangle 45"/>
          <p:cNvSpPr>
            <a:spLocks noChangeArrowheads="1"/>
          </p:cNvSpPr>
          <p:nvPr/>
        </p:nvSpPr>
        <p:spPr bwMode="auto">
          <a:xfrm>
            <a:off x="6742113" y="2874963"/>
            <a:ext cx="720725" cy="1871662"/>
          </a:xfrm>
          <a:prstGeom prst="rect">
            <a:avLst/>
          </a:prstGeom>
          <a:solidFill>
            <a:srgbClr val="FF0000">
              <a:alpha val="39999"/>
            </a:srgbClr>
          </a:solidFill>
          <a:ln w="9525" algn="ctr">
            <a:noFill/>
            <a:round/>
            <a:headEnd/>
            <a:tailEnd/>
          </a:ln>
        </p:spPr>
        <p:txBody>
          <a:bodyPr/>
          <a:lstStyle/>
          <a:p>
            <a:endParaRPr lang="en-US"/>
          </a:p>
        </p:txBody>
      </p:sp>
      <p:sp>
        <p:nvSpPr>
          <p:cNvPr id="37" name="Oval 36"/>
          <p:cNvSpPr>
            <a:spLocks noChangeArrowheads="1"/>
          </p:cNvSpPr>
          <p:nvPr/>
        </p:nvSpPr>
        <p:spPr bwMode="auto">
          <a:xfrm>
            <a:off x="900113" y="3357563"/>
            <a:ext cx="1584325" cy="1584325"/>
          </a:xfrm>
          <a:prstGeom prst="ellipse">
            <a:avLst/>
          </a:prstGeom>
          <a:noFill/>
          <a:ln w="38100" algn="ctr">
            <a:solidFill>
              <a:srgbClr val="003F7B"/>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childTnLst>
                                </p:cTn>
                              </p:par>
                            </p:childTnLst>
                          </p:cTn>
                        </p:par>
                        <p:par>
                          <p:cTn id="20" fill="hold">
                            <p:stCondLst>
                              <p:cond delay="4000"/>
                            </p:stCondLst>
                            <p:childTnLst>
                              <p:par>
                                <p:cTn id="21" presetID="10" presetClass="exit" presetSubtype="0" fill="hold" grpId="1" nodeType="afterEffect">
                                  <p:stCondLst>
                                    <p:cond delay="0"/>
                                  </p:stCondLst>
                                  <p:childTnLst>
                                    <p:animEffect transition="out" filter="fade">
                                      <p:cBhvr>
                                        <p:cTn id="22" dur="500"/>
                                        <p:tgtEl>
                                          <p:spTgt spid="37"/>
                                        </p:tgtEl>
                                      </p:cBhvr>
                                    </p:animEffect>
                                    <p:set>
                                      <p:cBhvr>
                                        <p:cTn id="23" dur="1" fill="hold">
                                          <p:stCondLst>
                                            <p:cond delay="499"/>
                                          </p:stCondLst>
                                        </p:cTn>
                                        <p:tgtEl>
                                          <p:spTgt spid="37"/>
                                        </p:tgtEl>
                                        <p:attrNameLst>
                                          <p:attrName>style.visibility</p:attrName>
                                        </p:attrNameLst>
                                      </p:cBhvr>
                                      <p:to>
                                        <p:strVal val="hidden"/>
                                      </p:to>
                                    </p:set>
                                  </p:childTnLst>
                                </p:cTn>
                              </p:par>
                            </p:childTnLst>
                          </p:cTn>
                        </p:par>
                        <p:par>
                          <p:cTn id="24" fill="hold">
                            <p:stCondLst>
                              <p:cond delay="4500"/>
                            </p:stCondLst>
                            <p:childTnLst>
                              <p:par>
                                <p:cTn id="25" presetID="10" presetClass="entr" presetSubtype="0" fill="hold" grpId="0" nodeType="afterEffect">
                                  <p:stCondLst>
                                    <p:cond delay="0"/>
                                  </p:stCondLst>
                                  <p:childTnLst>
                                    <p:set>
                                      <p:cBhvr>
                                        <p:cTn id="26" dur="1" fill="hold">
                                          <p:stCondLst>
                                            <p:cond delay="0"/>
                                          </p:stCondLst>
                                        </p:cTn>
                                        <p:tgtEl>
                                          <p:spTgt spid="11269"/>
                                        </p:tgtEl>
                                        <p:attrNameLst>
                                          <p:attrName>style.visibility</p:attrName>
                                        </p:attrNameLst>
                                      </p:cBhvr>
                                      <p:to>
                                        <p:strVal val="visible"/>
                                      </p:to>
                                    </p:set>
                                    <p:animEffect transition="in" filter="fade">
                                      <p:cBhvr>
                                        <p:cTn id="27" dur="1000"/>
                                        <p:tgtEl>
                                          <p:spTgt spid="11269"/>
                                        </p:tgtEl>
                                      </p:cBhvr>
                                    </p:animEffect>
                                  </p:childTnLst>
                                </p:cTn>
                              </p:par>
                            </p:childTnLst>
                          </p:cTn>
                        </p:par>
                        <p:par>
                          <p:cTn id="28" fill="hold">
                            <p:stCondLst>
                              <p:cond delay="5500"/>
                            </p:stCondLst>
                            <p:childTnLst>
                              <p:par>
                                <p:cTn id="29" presetID="10"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childTnLst>
                          </p:cTn>
                        </p:par>
                        <p:par>
                          <p:cTn id="32" fill="hold">
                            <p:stCondLst>
                              <p:cond delay="6500"/>
                            </p:stCondLst>
                            <p:childTnLst>
                              <p:par>
                                <p:cTn id="33" presetID="10"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1000"/>
                                        <p:tgtEl>
                                          <p:spTgt spid="46"/>
                                        </p:tgtEl>
                                      </p:cBhvr>
                                    </p:animEffect>
                                  </p:childTnLst>
                                </p:cTn>
                              </p:par>
                            </p:childTnLst>
                          </p:cTn>
                        </p:par>
                        <p:par>
                          <p:cTn id="39" fill="hold">
                            <p:stCondLst>
                              <p:cond delay="7500"/>
                            </p:stCondLst>
                            <p:childTnLst>
                              <p:par>
                                <p:cTn id="40" presetID="10" presetClass="entr" presetSubtype="0" fill="hold"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childTnLst>
                                </p:cTn>
                              </p:par>
                              <p:par>
                                <p:cTn id="43" presetID="10" presetClass="entr" presetSubtype="0" fill="hold"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p:bldP spid="13" grpId="0"/>
      <p:bldP spid="14" grpId="0" animBg="1"/>
      <p:bldP spid="15" grpId="0" animBg="1"/>
      <p:bldP spid="45" grpId="0" animBg="1"/>
      <p:bldP spid="46" grpId="0" animBg="1"/>
      <p:bldP spid="37" grpId="0" animBg="1"/>
      <p:bldP spid="37"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title"/>
          </p:nvPr>
        </p:nvSpPr>
        <p:spPr>
          <a:xfrm>
            <a:off x="323850" y="404813"/>
            <a:ext cx="8496300" cy="492125"/>
          </a:xfrm>
        </p:spPr>
        <p:txBody>
          <a:bodyPr/>
          <a:lstStyle/>
          <a:p>
            <a:pPr eaLnBrk="1" hangingPunct="1"/>
            <a:r>
              <a:rPr lang="en-GB" sz="2400" smtClean="0"/>
              <a:t>What do the results tell us?</a:t>
            </a:r>
          </a:p>
        </p:txBody>
      </p:sp>
      <p:pic>
        <p:nvPicPr>
          <p:cNvPr id="8195" name="Picture 9" descr="Corporate_brand_logo_CMYK.jpg"/>
          <p:cNvPicPr>
            <a:picLocks noChangeAspect="1"/>
          </p:cNvPicPr>
          <p:nvPr/>
        </p:nvPicPr>
        <p:blipFill>
          <a:blip r:embed="rId3" cstate="print"/>
          <a:srcRect/>
          <a:stretch>
            <a:fillRect/>
          </a:stretch>
        </p:blipFill>
        <p:spPr bwMode="auto">
          <a:xfrm>
            <a:off x="7812088" y="6227763"/>
            <a:ext cx="1008062" cy="441325"/>
          </a:xfrm>
          <a:prstGeom prst="rect">
            <a:avLst/>
          </a:prstGeom>
          <a:noFill/>
          <a:ln w="9525">
            <a:noFill/>
            <a:miter lim="800000"/>
            <a:headEnd/>
            <a:tailEnd/>
          </a:ln>
        </p:spPr>
      </p:pic>
      <p:sp>
        <p:nvSpPr>
          <p:cNvPr id="15365" name="Rectangle 8"/>
          <p:cNvSpPr txBox="1">
            <a:spLocks noChangeArrowheads="1"/>
          </p:cNvSpPr>
          <p:nvPr/>
        </p:nvSpPr>
        <p:spPr bwMode="auto">
          <a:xfrm>
            <a:off x="539750" y="1125538"/>
            <a:ext cx="3816350" cy="4895850"/>
          </a:xfrm>
          <a:prstGeom prst="rect">
            <a:avLst/>
          </a:prstGeom>
          <a:noFill/>
          <a:ln w="9525">
            <a:noFill/>
            <a:miter lim="800000"/>
            <a:headEnd/>
            <a:tailEnd/>
          </a:ln>
        </p:spPr>
        <p:txBody>
          <a:bodyPr/>
          <a:lstStyle/>
          <a:p>
            <a:pPr>
              <a:defRPr/>
            </a:pPr>
            <a:r>
              <a:rPr lang="en-GB" sz="1200" b="1" dirty="0">
                <a:solidFill>
                  <a:srgbClr val="003F7B"/>
                </a:solidFill>
              </a:rPr>
              <a:t>Absorption, transmission and reflectance</a:t>
            </a:r>
          </a:p>
          <a:p>
            <a:pPr>
              <a:defRPr/>
            </a:pPr>
            <a:endParaRPr lang="en-GB" sz="1200" dirty="0"/>
          </a:p>
          <a:p>
            <a:pPr>
              <a:defRPr/>
            </a:pPr>
            <a:r>
              <a:rPr lang="en-GB" sz="1200" dirty="0"/>
              <a:t>Electromagnetic radiation that is not absorbed may</a:t>
            </a:r>
          </a:p>
          <a:p>
            <a:pPr marL="228600" indent="-228600">
              <a:buFont typeface="Arial" pitchFamily="34" charset="0"/>
              <a:buChar char="•"/>
              <a:defRPr/>
            </a:pPr>
            <a:r>
              <a:rPr lang="en-GB" sz="1200" dirty="0"/>
              <a:t>pass through the leaf (transmitted);</a:t>
            </a:r>
          </a:p>
          <a:p>
            <a:pPr marL="228600" indent="-228600">
              <a:buFont typeface="Arial" pitchFamily="34" charset="0"/>
              <a:buChar char="•"/>
              <a:defRPr/>
            </a:pPr>
            <a:r>
              <a:rPr lang="en-GB" sz="1200" dirty="0"/>
              <a:t>be reflected from the surface of the leaf.</a:t>
            </a:r>
          </a:p>
          <a:p>
            <a:pPr>
              <a:defRPr/>
            </a:pPr>
            <a:endParaRPr lang="en-GB" sz="1200" dirty="0"/>
          </a:p>
          <a:p>
            <a:pPr>
              <a:defRPr/>
            </a:pPr>
            <a:r>
              <a:rPr lang="en-GB" sz="1200" dirty="0"/>
              <a:t>Measuring reflected radiation provides information  about the chlorophyll content of leaves. In turn this provides information about the nitrogen content of the plants.</a:t>
            </a:r>
          </a:p>
          <a:p>
            <a:pPr>
              <a:defRPr/>
            </a:pPr>
            <a:endParaRPr lang="en-GB" sz="1200" dirty="0"/>
          </a:p>
          <a:p>
            <a:pPr>
              <a:defRPr/>
            </a:pPr>
            <a:endParaRPr lang="en-GB" sz="1200" dirty="0"/>
          </a:p>
          <a:p>
            <a:pPr>
              <a:defRPr/>
            </a:pPr>
            <a:r>
              <a:rPr lang="en-GB" sz="1200" b="1" dirty="0">
                <a:solidFill>
                  <a:srgbClr val="003F7B"/>
                </a:solidFill>
              </a:rPr>
              <a:t>Interpretation of reflectance spectra</a:t>
            </a:r>
            <a:endParaRPr lang="en-GB" sz="1200" dirty="0">
              <a:solidFill>
                <a:srgbClr val="003F7B"/>
              </a:solidFill>
            </a:endParaRPr>
          </a:p>
          <a:p>
            <a:pPr>
              <a:defRPr/>
            </a:pPr>
            <a:endParaRPr lang="en-GB" sz="1200" dirty="0"/>
          </a:p>
          <a:p>
            <a:pPr>
              <a:defRPr/>
            </a:pPr>
            <a:r>
              <a:rPr lang="en-GB" sz="1200" dirty="0"/>
              <a:t>The higher the density of green plants</a:t>
            </a:r>
          </a:p>
          <a:p>
            <a:pPr marL="228600" indent="-228600">
              <a:buFont typeface="Arial" pitchFamily="34" charset="0"/>
              <a:buChar char="•"/>
              <a:defRPr/>
            </a:pPr>
            <a:r>
              <a:rPr lang="en-GB" sz="1200" dirty="0"/>
              <a:t>the more electromagnetic radiation of wavelengths below the red edge that is absorbed and less that is reflected.</a:t>
            </a:r>
          </a:p>
          <a:p>
            <a:pPr marL="228600" indent="-228600">
              <a:buFont typeface="Arial" pitchFamily="34" charset="0"/>
              <a:buChar char="•"/>
              <a:defRPr/>
            </a:pPr>
            <a:r>
              <a:rPr lang="en-GB" sz="1200" dirty="0"/>
              <a:t>the less electromagnetic radiation of wavelengths above the red edge that is absorbed and more that is reflected.</a:t>
            </a:r>
          </a:p>
          <a:p>
            <a:pPr>
              <a:defRPr/>
            </a:pPr>
            <a:endParaRPr lang="en-GB" sz="1200" dirty="0"/>
          </a:p>
          <a:p>
            <a:pPr>
              <a:defRPr/>
            </a:pPr>
            <a:r>
              <a:rPr lang="en-GB" sz="1200" dirty="0"/>
              <a:t>So measuring the reflectance of electromagnetic radiation can be used to map the density of crops in a field. This allows growers to match the quantity of fertiliser applied to specific parts of the field.</a:t>
            </a:r>
          </a:p>
          <a:p>
            <a:pPr>
              <a:defRPr/>
            </a:pPr>
            <a:endParaRPr lang="en-GB" sz="1200" dirty="0"/>
          </a:p>
          <a:p>
            <a:pPr>
              <a:defRPr/>
            </a:pPr>
            <a:endParaRPr lang="en-GB" sz="1200" dirty="0"/>
          </a:p>
          <a:p>
            <a:pPr>
              <a:defRPr/>
            </a:pPr>
            <a:endParaRPr lang="en-GB" sz="1200" i="1" dirty="0"/>
          </a:p>
          <a:p>
            <a:pPr>
              <a:defRPr/>
            </a:pPr>
            <a:endParaRPr lang="en-GB" sz="1200" dirty="0"/>
          </a:p>
        </p:txBody>
      </p:sp>
      <p:grpSp>
        <p:nvGrpSpPr>
          <p:cNvPr id="2" name="Group 19"/>
          <p:cNvGrpSpPr>
            <a:grpSpLocks/>
          </p:cNvGrpSpPr>
          <p:nvPr/>
        </p:nvGrpSpPr>
        <p:grpSpPr bwMode="auto">
          <a:xfrm>
            <a:off x="4489450" y="1268413"/>
            <a:ext cx="2549525" cy="2447925"/>
            <a:chOff x="2144994" y="548680"/>
            <a:chExt cx="3363110" cy="2952328"/>
          </a:xfrm>
        </p:grpSpPr>
        <p:pic>
          <p:nvPicPr>
            <p:cNvPr id="8227" name="Picture 5"/>
            <p:cNvPicPr>
              <a:picLocks noChangeAspect="1" noChangeArrowheads="1"/>
            </p:cNvPicPr>
            <p:nvPr/>
          </p:nvPicPr>
          <p:blipFill>
            <a:blip r:embed="rId4" cstate="print"/>
            <a:srcRect/>
            <a:stretch>
              <a:fillRect/>
            </a:stretch>
          </p:blipFill>
          <p:spPr bwMode="auto">
            <a:xfrm>
              <a:off x="2246478" y="625599"/>
              <a:ext cx="3189618" cy="2875409"/>
            </a:xfrm>
            <a:prstGeom prst="rect">
              <a:avLst/>
            </a:prstGeom>
            <a:noFill/>
            <a:ln w="9525">
              <a:noFill/>
              <a:miter lim="800000"/>
              <a:headEnd/>
              <a:tailEnd/>
            </a:ln>
          </p:spPr>
        </p:pic>
        <p:grpSp>
          <p:nvGrpSpPr>
            <p:cNvPr id="8228" name="Group 84"/>
            <p:cNvGrpSpPr>
              <a:grpSpLocks/>
            </p:cNvGrpSpPr>
            <p:nvPr/>
          </p:nvGrpSpPr>
          <p:grpSpPr bwMode="auto">
            <a:xfrm>
              <a:off x="2144994" y="548680"/>
              <a:ext cx="3363110" cy="2518162"/>
              <a:chOff x="2144994" y="548680"/>
              <a:chExt cx="3363110" cy="2518162"/>
            </a:xfrm>
          </p:grpSpPr>
          <p:sp>
            <p:nvSpPr>
              <p:cNvPr id="8229" name="Rectangle 24"/>
              <p:cNvSpPr>
                <a:spLocks noChangeArrowheads="1"/>
              </p:cNvSpPr>
              <p:nvPr/>
            </p:nvSpPr>
            <p:spPr bwMode="auto">
              <a:xfrm>
                <a:off x="5292080" y="641954"/>
                <a:ext cx="216024" cy="2304256"/>
              </a:xfrm>
              <a:prstGeom prst="rect">
                <a:avLst/>
              </a:prstGeom>
              <a:solidFill>
                <a:schemeClr val="bg1"/>
              </a:solidFill>
              <a:ln w="9525" algn="ctr">
                <a:noFill/>
                <a:round/>
                <a:headEnd/>
                <a:tailEnd/>
              </a:ln>
            </p:spPr>
            <p:txBody>
              <a:bodyPr/>
              <a:lstStyle/>
              <a:p>
                <a:endParaRPr lang="en-US"/>
              </a:p>
            </p:txBody>
          </p:sp>
          <p:cxnSp>
            <p:nvCxnSpPr>
              <p:cNvPr id="8230" name="Straight Connector 25"/>
              <p:cNvCxnSpPr>
                <a:cxnSpLocks noChangeShapeType="1"/>
              </p:cNvCxnSpPr>
              <p:nvPr/>
            </p:nvCxnSpPr>
            <p:spPr bwMode="auto">
              <a:xfrm>
                <a:off x="2771800" y="660797"/>
                <a:ext cx="2520280" cy="0"/>
              </a:xfrm>
              <a:prstGeom prst="line">
                <a:avLst/>
              </a:prstGeom>
              <a:noFill/>
              <a:ln w="25400" algn="ctr">
                <a:solidFill>
                  <a:schemeClr val="tx1"/>
                </a:solidFill>
                <a:round/>
                <a:headEnd/>
                <a:tailEnd/>
              </a:ln>
            </p:spPr>
          </p:cxnSp>
          <p:cxnSp>
            <p:nvCxnSpPr>
              <p:cNvPr id="8231" name="Straight Connector 26"/>
              <p:cNvCxnSpPr>
                <a:cxnSpLocks noChangeShapeType="1"/>
              </p:cNvCxnSpPr>
              <p:nvPr/>
            </p:nvCxnSpPr>
            <p:spPr bwMode="auto">
              <a:xfrm>
                <a:off x="2771800" y="1092845"/>
                <a:ext cx="2520280" cy="0"/>
              </a:xfrm>
              <a:prstGeom prst="line">
                <a:avLst/>
              </a:prstGeom>
              <a:noFill/>
              <a:ln w="25400" algn="ctr">
                <a:solidFill>
                  <a:schemeClr val="tx1"/>
                </a:solidFill>
                <a:round/>
                <a:headEnd/>
                <a:tailEnd/>
              </a:ln>
            </p:spPr>
          </p:cxnSp>
          <p:cxnSp>
            <p:nvCxnSpPr>
              <p:cNvPr id="8232" name="Straight Connector 27"/>
              <p:cNvCxnSpPr>
                <a:cxnSpLocks noChangeShapeType="1"/>
              </p:cNvCxnSpPr>
              <p:nvPr/>
            </p:nvCxnSpPr>
            <p:spPr bwMode="auto">
              <a:xfrm>
                <a:off x="2771800" y="1556792"/>
                <a:ext cx="2520280" cy="0"/>
              </a:xfrm>
              <a:prstGeom prst="line">
                <a:avLst/>
              </a:prstGeom>
              <a:noFill/>
              <a:ln w="25400" algn="ctr">
                <a:solidFill>
                  <a:schemeClr val="tx1"/>
                </a:solidFill>
                <a:round/>
                <a:headEnd/>
                <a:tailEnd/>
              </a:ln>
            </p:spPr>
          </p:cxnSp>
          <p:cxnSp>
            <p:nvCxnSpPr>
              <p:cNvPr id="8233" name="Straight Connector 28"/>
              <p:cNvCxnSpPr>
                <a:cxnSpLocks noChangeShapeType="1"/>
              </p:cNvCxnSpPr>
              <p:nvPr/>
            </p:nvCxnSpPr>
            <p:spPr bwMode="auto">
              <a:xfrm>
                <a:off x="2771800" y="1999473"/>
                <a:ext cx="2520280" cy="0"/>
              </a:xfrm>
              <a:prstGeom prst="line">
                <a:avLst/>
              </a:prstGeom>
              <a:noFill/>
              <a:ln w="25400" algn="ctr">
                <a:solidFill>
                  <a:schemeClr val="tx1"/>
                </a:solidFill>
                <a:round/>
                <a:headEnd/>
                <a:tailEnd/>
              </a:ln>
            </p:spPr>
          </p:cxnSp>
          <p:cxnSp>
            <p:nvCxnSpPr>
              <p:cNvPr id="8234" name="Straight Connector 29"/>
              <p:cNvCxnSpPr>
                <a:cxnSpLocks noChangeShapeType="1"/>
              </p:cNvCxnSpPr>
              <p:nvPr/>
            </p:nvCxnSpPr>
            <p:spPr bwMode="auto">
              <a:xfrm>
                <a:off x="2771800" y="2471630"/>
                <a:ext cx="2520280" cy="0"/>
              </a:xfrm>
              <a:prstGeom prst="line">
                <a:avLst/>
              </a:prstGeom>
              <a:noFill/>
              <a:ln w="25400" algn="ctr">
                <a:solidFill>
                  <a:schemeClr val="tx1"/>
                </a:solidFill>
                <a:round/>
                <a:headEnd/>
                <a:tailEnd/>
              </a:ln>
            </p:spPr>
          </p:cxnSp>
          <p:sp>
            <p:nvSpPr>
              <p:cNvPr id="31" name="TextBox 30"/>
              <p:cNvSpPr txBox="1"/>
              <p:nvPr/>
            </p:nvSpPr>
            <p:spPr>
              <a:xfrm>
                <a:off x="2144994" y="548680"/>
                <a:ext cx="446550" cy="2518162"/>
              </a:xfrm>
              <a:prstGeom prst="rect">
                <a:avLst/>
              </a:prstGeom>
              <a:solidFill>
                <a:schemeClr val="bg1"/>
              </a:solidFill>
            </p:spPr>
            <p:txBody>
              <a:bodyPr vert="vert270">
                <a:spAutoFit/>
              </a:bodyPr>
              <a:lstStyle/>
              <a:p>
                <a:pPr algn="ctr">
                  <a:defRPr/>
                </a:pPr>
                <a:r>
                  <a:rPr lang="en-GB" sz="1000" b="1" dirty="0"/>
                  <a:t>Rate of photosynthesis (%)</a:t>
                </a:r>
              </a:p>
            </p:txBody>
          </p:sp>
          <p:cxnSp>
            <p:nvCxnSpPr>
              <p:cNvPr id="8236" name="Straight Connector 31"/>
              <p:cNvCxnSpPr>
                <a:cxnSpLocks noChangeShapeType="1"/>
              </p:cNvCxnSpPr>
              <p:nvPr/>
            </p:nvCxnSpPr>
            <p:spPr bwMode="auto">
              <a:xfrm>
                <a:off x="2771800" y="2924944"/>
                <a:ext cx="2592288" cy="0"/>
              </a:xfrm>
              <a:prstGeom prst="line">
                <a:avLst/>
              </a:prstGeom>
              <a:noFill/>
              <a:ln w="25400" algn="ctr">
                <a:solidFill>
                  <a:schemeClr val="tx1"/>
                </a:solidFill>
                <a:round/>
                <a:headEnd/>
                <a:tailEnd/>
              </a:ln>
            </p:spPr>
          </p:cxnSp>
          <p:cxnSp>
            <p:nvCxnSpPr>
              <p:cNvPr id="8237" name="Straight Connector 32"/>
              <p:cNvCxnSpPr>
                <a:cxnSpLocks noChangeShapeType="1"/>
              </p:cNvCxnSpPr>
              <p:nvPr/>
            </p:nvCxnSpPr>
            <p:spPr bwMode="auto">
              <a:xfrm flipV="1">
                <a:off x="2771800" y="620688"/>
                <a:ext cx="0" cy="2304256"/>
              </a:xfrm>
              <a:prstGeom prst="line">
                <a:avLst/>
              </a:prstGeom>
              <a:noFill/>
              <a:ln w="25400" algn="ctr">
                <a:solidFill>
                  <a:schemeClr val="tx1"/>
                </a:solidFill>
                <a:round/>
                <a:headEnd/>
                <a:tailEnd/>
              </a:ln>
            </p:spPr>
          </p:cxnSp>
          <p:cxnSp>
            <p:nvCxnSpPr>
              <p:cNvPr id="8238" name="Straight Connector 33"/>
              <p:cNvCxnSpPr>
                <a:cxnSpLocks noChangeShapeType="1"/>
              </p:cNvCxnSpPr>
              <p:nvPr/>
            </p:nvCxnSpPr>
            <p:spPr bwMode="auto">
              <a:xfrm flipV="1">
                <a:off x="4241436" y="620688"/>
                <a:ext cx="0" cy="2304256"/>
              </a:xfrm>
              <a:prstGeom prst="line">
                <a:avLst/>
              </a:prstGeom>
              <a:noFill/>
              <a:ln w="25400" algn="ctr">
                <a:solidFill>
                  <a:schemeClr val="tx1"/>
                </a:solidFill>
                <a:round/>
                <a:headEnd/>
                <a:tailEnd/>
              </a:ln>
            </p:spPr>
          </p:cxnSp>
          <p:cxnSp>
            <p:nvCxnSpPr>
              <p:cNvPr id="8239" name="Straight Connector 34"/>
              <p:cNvCxnSpPr>
                <a:cxnSpLocks noChangeShapeType="1"/>
              </p:cNvCxnSpPr>
              <p:nvPr/>
            </p:nvCxnSpPr>
            <p:spPr bwMode="auto">
              <a:xfrm flipV="1">
                <a:off x="4993415" y="620688"/>
                <a:ext cx="0" cy="2304256"/>
              </a:xfrm>
              <a:prstGeom prst="line">
                <a:avLst/>
              </a:prstGeom>
              <a:noFill/>
              <a:ln w="25400" algn="ctr">
                <a:solidFill>
                  <a:schemeClr val="tx1"/>
                </a:solidFill>
                <a:round/>
                <a:headEnd/>
                <a:tailEnd/>
              </a:ln>
            </p:spPr>
          </p:cxnSp>
          <p:cxnSp>
            <p:nvCxnSpPr>
              <p:cNvPr id="8240" name="Straight Connector 35"/>
              <p:cNvCxnSpPr>
                <a:cxnSpLocks noChangeShapeType="1"/>
              </p:cNvCxnSpPr>
              <p:nvPr/>
            </p:nvCxnSpPr>
            <p:spPr bwMode="auto">
              <a:xfrm flipV="1">
                <a:off x="3513146" y="620688"/>
                <a:ext cx="0" cy="2304256"/>
              </a:xfrm>
              <a:prstGeom prst="line">
                <a:avLst/>
              </a:prstGeom>
              <a:noFill/>
              <a:ln w="25400" algn="ctr">
                <a:solidFill>
                  <a:schemeClr val="tx1"/>
                </a:solidFill>
                <a:round/>
                <a:headEnd/>
                <a:tailEnd/>
              </a:ln>
            </p:spPr>
          </p:cxnSp>
        </p:grpSp>
      </p:grpSp>
      <p:grpSp>
        <p:nvGrpSpPr>
          <p:cNvPr id="4" name="Group 54"/>
          <p:cNvGrpSpPr>
            <a:grpSpLocks/>
          </p:cNvGrpSpPr>
          <p:nvPr/>
        </p:nvGrpSpPr>
        <p:grpSpPr bwMode="auto">
          <a:xfrm>
            <a:off x="4427538" y="3284538"/>
            <a:ext cx="3968750" cy="2665412"/>
            <a:chOff x="4449470" y="3284984"/>
            <a:chExt cx="3968430" cy="2664296"/>
          </a:xfrm>
        </p:grpSpPr>
        <p:grpSp>
          <p:nvGrpSpPr>
            <p:cNvPr id="8209" name="Group 36"/>
            <p:cNvGrpSpPr>
              <a:grpSpLocks/>
            </p:cNvGrpSpPr>
            <p:nvPr/>
          </p:nvGrpSpPr>
          <p:grpSpPr bwMode="auto">
            <a:xfrm>
              <a:off x="4601476" y="3284984"/>
              <a:ext cx="3816424" cy="2664296"/>
              <a:chOff x="2699792" y="3284984"/>
              <a:chExt cx="4153160" cy="2664296"/>
            </a:xfrm>
          </p:grpSpPr>
          <p:grpSp>
            <p:nvGrpSpPr>
              <p:cNvPr id="8211" name="Group 76"/>
              <p:cNvGrpSpPr>
                <a:grpSpLocks/>
              </p:cNvGrpSpPr>
              <p:nvPr/>
            </p:nvGrpSpPr>
            <p:grpSpPr bwMode="auto">
              <a:xfrm>
                <a:off x="2699792" y="3284984"/>
                <a:ext cx="4153160" cy="2664296"/>
                <a:chOff x="2240381" y="3140968"/>
                <a:chExt cx="5083092" cy="3312368"/>
              </a:xfrm>
            </p:grpSpPr>
            <p:pic>
              <p:nvPicPr>
                <p:cNvPr id="8213" name="Picture 3"/>
                <p:cNvPicPr>
                  <a:picLocks noChangeAspect="1" noChangeArrowheads="1"/>
                </p:cNvPicPr>
                <p:nvPr/>
              </p:nvPicPr>
              <p:blipFill>
                <a:blip r:embed="rId5" cstate="print"/>
                <a:srcRect/>
                <a:stretch>
                  <a:fillRect/>
                </a:stretch>
              </p:blipFill>
              <p:spPr bwMode="auto">
                <a:xfrm>
                  <a:off x="2240381" y="3140968"/>
                  <a:ext cx="5083092" cy="3312368"/>
                </a:xfrm>
                <a:prstGeom prst="rect">
                  <a:avLst/>
                </a:prstGeom>
                <a:gradFill rotWithShape="0">
                  <a:gsLst>
                    <a:gs pos="0">
                      <a:srgbClr val="FFEFD1"/>
                    </a:gs>
                    <a:gs pos="64999">
                      <a:srgbClr val="F0EBD5"/>
                    </a:gs>
                    <a:gs pos="100000">
                      <a:srgbClr val="D1C39F"/>
                    </a:gs>
                  </a:gsLst>
                  <a:lin ang="5400000"/>
                </a:gradFill>
                <a:ln w="9525">
                  <a:noFill/>
                  <a:round/>
                  <a:headEnd/>
                  <a:tailEnd/>
                </a:ln>
              </p:spPr>
            </p:pic>
            <p:cxnSp>
              <p:nvCxnSpPr>
                <p:cNvPr id="8214" name="Straight Connector 40"/>
                <p:cNvCxnSpPr>
                  <a:cxnSpLocks noChangeShapeType="1"/>
                </p:cNvCxnSpPr>
                <p:nvPr/>
              </p:nvCxnSpPr>
              <p:spPr bwMode="auto">
                <a:xfrm flipV="1">
                  <a:off x="2755070" y="3212976"/>
                  <a:ext cx="0" cy="2499014"/>
                </a:xfrm>
                <a:prstGeom prst="line">
                  <a:avLst/>
                </a:prstGeom>
                <a:noFill/>
                <a:ln w="25400" algn="ctr">
                  <a:solidFill>
                    <a:schemeClr val="tx1"/>
                  </a:solidFill>
                  <a:round/>
                  <a:headEnd/>
                  <a:tailEnd/>
                </a:ln>
              </p:spPr>
            </p:cxnSp>
            <p:cxnSp>
              <p:nvCxnSpPr>
                <p:cNvPr id="8215" name="Straight Connector 41"/>
                <p:cNvCxnSpPr>
                  <a:cxnSpLocks noChangeShapeType="1"/>
                </p:cNvCxnSpPr>
                <p:nvPr/>
              </p:nvCxnSpPr>
              <p:spPr bwMode="auto">
                <a:xfrm flipV="1">
                  <a:off x="4957842" y="3212976"/>
                  <a:ext cx="18843" cy="2490804"/>
                </a:xfrm>
                <a:prstGeom prst="line">
                  <a:avLst/>
                </a:prstGeom>
                <a:noFill/>
                <a:ln w="25400" algn="ctr">
                  <a:solidFill>
                    <a:schemeClr val="tx1"/>
                  </a:solidFill>
                  <a:round/>
                  <a:headEnd/>
                  <a:tailEnd/>
                </a:ln>
              </p:spPr>
            </p:cxnSp>
            <p:cxnSp>
              <p:nvCxnSpPr>
                <p:cNvPr id="8216" name="Straight Connector 42"/>
                <p:cNvCxnSpPr>
                  <a:cxnSpLocks noChangeShapeType="1"/>
                </p:cNvCxnSpPr>
                <p:nvPr/>
              </p:nvCxnSpPr>
              <p:spPr bwMode="auto">
                <a:xfrm>
                  <a:off x="2744437" y="5301208"/>
                  <a:ext cx="4392488" cy="0"/>
                </a:xfrm>
                <a:prstGeom prst="line">
                  <a:avLst/>
                </a:prstGeom>
                <a:noFill/>
                <a:ln w="25400" algn="ctr">
                  <a:solidFill>
                    <a:schemeClr val="tx1"/>
                  </a:solidFill>
                  <a:round/>
                  <a:headEnd/>
                  <a:tailEnd/>
                </a:ln>
              </p:spPr>
            </p:cxnSp>
            <p:cxnSp>
              <p:nvCxnSpPr>
                <p:cNvPr id="8217" name="Straight Connector 43"/>
                <p:cNvCxnSpPr>
                  <a:cxnSpLocks noChangeShapeType="1"/>
                </p:cNvCxnSpPr>
                <p:nvPr/>
              </p:nvCxnSpPr>
              <p:spPr bwMode="auto">
                <a:xfrm>
                  <a:off x="2752821" y="4869160"/>
                  <a:ext cx="4392488" cy="0"/>
                </a:xfrm>
                <a:prstGeom prst="line">
                  <a:avLst/>
                </a:prstGeom>
                <a:noFill/>
                <a:ln w="25400" algn="ctr">
                  <a:solidFill>
                    <a:schemeClr val="tx1"/>
                  </a:solidFill>
                  <a:round/>
                  <a:headEnd/>
                  <a:tailEnd/>
                </a:ln>
              </p:spPr>
            </p:cxnSp>
            <p:cxnSp>
              <p:nvCxnSpPr>
                <p:cNvPr id="8218" name="Straight Connector 44"/>
                <p:cNvCxnSpPr>
                  <a:cxnSpLocks noChangeShapeType="1"/>
                </p:cNvCxnSpPr>
                <p:nvPr/>
              </p:nvCxnSpPr>
              <p:spPr bwMode="auto">
                <a:xfrm>
                  <a:off x="2744437" y="4458378"/>
                  <a:ext cx="4392488" cy="0"/>
                </a:xfrm>
                <a:prstGeom prst="line">
                  <a:avLst/>
                </a:prstGeom>
                <a:noFill/>
                <a:ln w="25400" algn="ctr">
                  <a:solidFill>
                    <a:schemeClr val="tx1"/>
                  </a:solidFill>
                  <a:round/>
                  <a:headEnd/>
                  <a:tailEnd/>
                </a:ln>
              </p:spPr>
            </p:cxnSp>
            <p:cxnSp>
              <p:nvCxnSpPr>
                <p:cNvPr id="8219" name="Straight Connector 45"/>
                <p:cNvCxnSpPr>
                  <a:cxnSpLocks noChangeShapeType="1"/>
                </p:cNvCxnSpPr>
                <p:nvPr/>
              </p:nvCxnSpPr>
              <p:spPr bwMode="auto">
                <a:xfrm>
                  <a:off x="2752821" y="4036963"/>
                  <a:ext cx="4392488" cy="0"/>
                </a:xfrm>
                <a:prstGeom prst="line">
                  <a:avLst/>
                </a:prstGeom>
                <a:noFill/>
                <a:ln w="25400" algn="ctr">
                  <a:solidFill>
                    <a:schemeClr val="tx1"/>
                  </a:solidFill>
                  <a:round/>
                  <a:headEnd/>
                  <a:tailEnd/>
                </a:ln>
              </p:spPr>
            </p:cxnSp>
            <p:cxnSp>
              <p:nvCxnSpPr>
                <p:cNvPr id="8220" name="Straight Connector 46"/>
                <p:cNvCxnSpPr>
                  <a:cxnSpLocks noChangeShapeType="1"/>
                </p:cNvCxnSpPr>
                <p:nvPr/>
              </p:nvCxnSpPr>
              <p:spPr bwMode="auto">
                <a:xfrm>
                  <a:off x="2736053" y="3623758"/>
                  <a:ext cx="4392488" cy="0"/>
                </a:xfrm>
                <a:prstGeom prst="line">
                  <a:avLst/>
                </a:prstGeom>
                <a:noFill/>
                <a:ln w="25400" algn="ctr">
                  <a:solidFill>
                    <a:schemeClr val="tx1"/>
                  </a:solidFill>
                  <a:round/>
                  <a:headEnd/>
                  <a:tailEnd/>
                </a:ln>
              </p:spPr>
            </p:cxnSp>
            <p:cxnSp>
              <p:nvCxnSpPr>
                <p:cNvPr id="8221" name="Straight Connector 47"/>
                <p:cNvCxnSpPr>
                  <a:cxnSpLocks noChangeShapeType="1"/>
                </p:cNvCxnSpPr>
                <p:nvPr/>
              </p:nvCxnSpPr>
              <p:spPr bwMode="auto">
                <a:xfrm>
                  <a:off x="2744437" y="3212976"/>
                  <a:ext cx="4392488" cy="0"/>
                </a:xfrm>
                <a:prstGeom prst="line">
                  <a:avLst/>
                </a:prstGeom>
                <a:noFill/>
                <a:ln w="25400" algn="ctr">
                  <a:solidFill>
                    <a:schemeClr val="tx1"/>
                  </a:solidFill>
                  <a:round/>
                  <a:headEnd/>
                  <a:tailEnd/>
                </a:ln>
              </p:spPr>
            </p:cxnSp>
            <p:cxnSp>
              <p:nvCxnSpPr>
                <p:cNvPr id="8222" name="Straight Connector 48"/>
                <p:cNvCxnSpPr>
                  <a:cxnSpLocks noChangeShapeType="1"/>
                </p:cNvCxnSpPr>
                <p:nvPr/>
              </p:nvCxnSpPr>
              <p:spPr bwMode="auto">
                <a:xfrm flipV="1">
                  <a:off x="5696765" y="3212976"/>
                  <a:ext cx="0" cy="2520280"/>
                </a:xfrm>
                <a:prstGeom prst="line">
                  <a:avLst/>
                </a:prstGeom>
                <a:noFill/>
                <a:ln w="25400" algn="ctr">
                  <a:solidFill>
                    <a:schemeClr val="tx1"/>
                  </a:solidFill>
                  <a:round/>
                  <a:headEnd/>
                  <a:tailEnd/>
                </a:ln>
              </p:spPr>
            </p:cxnSp>
            <p:cxnSp>
              <p:nvCxnSpPr>
                <p:cNvPr id="8223" name="Straight Connector 49"/>
                <p:cNvCxnSpPr>
                  <a:cxnSpLocks noChangeShapeType="1"/>
                </p:cNvCxnSpPr>
                <p:nvPr/>
              </p:nvCxnSpPr>
              <p:spPr bwMode="auto">
                <a:xfrm flipV="1">
                  <a:off x="6425055" y="3212976"/>
                  <a:ext cx="0" cy="2520280"/>
                </a:xfrm>
                <a:prstGeom prst="line">
                  <a:avLst/>
                </a:prstGeom>
                <a:noFill/>
                <a:ln w="25400" algn="ctr">
                  <a:solidFill>
                    <a:schemeClr val="tx1"/>
                  </a:solidFill>
                  <a:round/>
                  <a:headEnd/>
                  <a:tailEnd/>
                </a:ln>
              </p:spPr>
            </p:cxnSp>
            <p:cxnSp>
              <p:nvCxnSpPr>
                <p:cNvPr id="8224" name="Straight Connector 50"/>
                <p:cNvCxnSpPr>
                  <a:cxnSpLocks noChangeShapeType="1"/>
                </p:cNvCxnSpPr>
                <p:nvPr/>
              </p:nvCxnSpPr>
              <p:spPr bwMode="auto">
                <a:xfrm flipV="1">
                  <a:off x="7158191" y="3212976"/>
                  <a:ext cx="0" cy="2520280"/>
                </a:xfrm>
                <a:prstGeom prst="line">
                  <a:avLst/>
                </a:prstGeom>
                <a:noFill/>
                <a:ln w="25400" algn="ctr">
                  <a:solidFill>
                    <a:schemeClr val="tx1"/>
                  </a:solidFill>
                  <a:round/>
                  <a:headEnd/>
                  <a:tailEnd/>
                </a:ln>
              </p:spPr>
            </p:cxnSp>
            <p:cxnSp>
              <p:nvCxnSpPr>
                <p:cNvPr id="8225" name="Straight Connector 51"/>
                <p:cNvCxnSpPr>
                  <a:cxnSpLocks noChangeShapeType="1"/>
                </p:cNvCxnSpPr>
                <p:nvPr/>
              </p:nvCxnSpPr>
              <p:spPr bwMode="auto">
                <a:xfrm flipV="1">
                  <a:off x="4227129" y="3212976"/>
                  <a:ext cx="0" cy="2520280"/>
                </a:xfrm>
                <a:prstGeom prst="line">
                  <a:avLst/>
                </a:prstGeom>
                <a:noFill/>
                <a:ln w="25400" algn="ctr">
                  <a:solidFill>
                    <a:schemeClr val="tx1"/>
                  </a:solidFill>
                  <a:round/>
                  <a:headEnd/>
                  <a:tailEnd/>
                </a:ln>
              </p:spPr>
            </p:cxnSp>
            <p:cxnSp>
              <p:nvCxnSpPr>
                <p:cNvPr id="8226" name="Straight Connector 52"/>
                <p:cNvCxnSpPr>
                  <a:cxnSpLocks noChangeShapeType="1"/>
                </p:cNvCxnSpPr>
                <p:nvPr/>
              </p:nvCxnSpPr>
              <p:spPr bwMode="auto">
                <a:xfrm flipV="1">
                  <a:off x="3485783" y="3203284"/>
                  <a:ext cx="0" cy="2520280"/>
                </a:xfrm>
                <a:prstGeom prst="line">
                  <a:avLst/>
                </a:prstGeom>
                <a:noFill/>
                <a:ln w="25400" algn="ctr">
                  <a:solidFill>
                    <a:schemeClr val="tx1"/>
                  </a:solidFill>
                  <a:round/>
                  <a:headEnd/>
                  <a:tailEnd/>
                </a:ln>
              </p:spPr>
            </p:cxnSp>
          </p:grpSp>
          <p:sp>
            <p:nvSpPr>
              <p:cNvPr id="8212" name="TextBox 38"/>
              <p:cNvSpPr txBox="1">
                <a:spLocks noChangeArrowheads="1"/>
              </p:cNvSpPr>
              <p:nvPr/>
            </p:nvSpPr>
            <p:spPr bwMode="auto">
              <a:xfrm>
                <a:off x="5292079" y="4509120"/>
                <a:ext cx="846923" cy="246221"/>
              </a:xfrm>
              <a:prstGeom prst="rect">
                <a:avLst/>
              </a:prstGeom>
              <a:solidFill>
                <a:schemeClr val="bg1"/>
              </a:solidFill>
              <a:ln w="9525">
                <a:noFill/>
                <a:miter lim="800000"/>
                <a:headEnd/>
                <a:tailEnd/>
              </a:ln>
            </p:spPr>
            <p:txBody>
              <a:bodyPr>
                <a:spAutoFit/>
              </a:bodyPr>
              <a:lstStyle/>
              <a:p>
                <a:pPr algn="ctr"/>
                <a:r>
                  <a:rPr lang="en-GB" sz="1000" b="1"/>
                  <a:t>Red edge</a:t>
                </a:r>
              </a:p>
            </p:txBody>
          </p:sp>
        </p:grpSp>
        <p:sp>
          <p:nvSpPr>
            <p:cNvPr id="54" name="TextBox 53"/>
            <p:cNvSpPr txBox="1"/>
            <p:nvPr/>
          </p:nvSpPr>
          <p:spPr>
            <a:xfrm>
              <a:off x="4449470" y="3284984"/>
              <a:ext cx="338554" cy="2088232"/>
            </a:xfrm>
            <a:prstGeom prst="rect">
              <a:avLst/>
            </a:prstGeom>
            <a:solidFill>
              <a:schemeClr val="bg1"/>
            </a:solidFill>
          </p:spPr>
          <p:txBody>
            <a:bodyPr vert="vert270">
              <a:spAutoFit/>
            </a:bodyPr>
            <a:lstStyle/>
            <a:p>
              <a:pPr algn="ctr">
                <a:defRPr/>
              </a:pPr>
              <a:r>
                <a:rPr lang="en-GB" sz="1000" b="1" dirty="0"/>
                <a:t> % Reflectance</a:t>
              </a:r>
            </a:p>
          </p:txBody>
        </p:sp>
      </p:grpSp>
      <p:sp>
        <p:nvSpPr>
          <p:cNvPr id="56" name="TextBox 55"/>
          <p:cNvSpPr txBox="1">
            <a:spLocks noChangeArrowheads="1"/>
          </p:cNvSpPr>
          <p:nvPr/>
        </p:nvSpPr>
        <p:spPr bwMode="auto">
          <a:xfrm>
            <a:off x="7019925" y="1365250"/>
            <a:ext cx="1504950" cy="646113"/>
          </a:xfrm>
          <a:prstGeom prst="rect">
            <a:avLst/>
          </a:prstGeom>
          <a:noFill/>
          <a:ln w="9525">
            <a:noFill/>
            <a:miter lim="800000"/>
            <a:headEnd/>
            <a:tailEnd/>
          </a:ln>
        </p:spPr>
        <p:txBody>
          <a:bodyPr>
            <a:spAutoFit/>
          </a:bodyPr>
          <a:lstStyle/>
          <a:p>
            <a:r>
              <a:rPr lang="en-GB" sz="1200"/>
              <a:t>Green leaves absorb blue and red light</a:t>
            </a:r>
          </a:p>
        </p:txBody>
      </p:sp>
      <p:sp>
        <p:nvSpPr>
          <p:cNvPr id="57" name="Rectangle 56"/>
          <p:cNvSpPr>
            <a:spLocks noChangeArrowheads="1"/>
          </p:cNvSpPr>
          <p:nvPr/>
        </p:nvSpPr>
        <p:spPr bwMode="auto">
          <a:xfrm>
            <a:off x="4972050" y="3346450"/>
            <a:ext cx="546100" cy="2016125"/>
          </a:xfrm>
          <a:prstGeom prst="rect">
            <a:avLst/>
          </a:prstGeom>
          <a:solidFill>
            <a:srgbClr val="0070C0">
              <a:alpha val="38823"/>
            </a:srgbClr>
          </a:solidFill>
          <a:ln w="9525" algn="ctr">
            <a:noFill/>
            <a:round/>
            <a:headEnd/>
            <a:tailEnd/>
          </a:ln>
        </p:spPr>
        <p:txBody>
          <a:bodyPr/>
          <a:lstStyle/>
          <a:p>
            <a:endParaRPr lang="en-US"/>
          </a:p>
        </p:txBody>
      </p:sp>
      <p:sp>
        <p:nvSpPr>
          <p:cNvPr id="58" name="Rectangle 57"/>
          <p:cNvSpPr>
            <a:spLocks noChangeArrowheads="1"/>
          </p:cNvSpPr>
          <p:nvPr/>
        </p:nvSpPr>
        <p:spPr bwMode="auto">
          <a:xfrm>
            <a:off x="6062663" y="3346450"/>
            <a:ext cx="576262" cy="2016125"/>
          </a:xfrm>
          <a:prstGeom prst="rect">
            <a:avLst/>
          </a:prstGeom>
          <a:solidFill>
            <a:srgbClr val="FF0000">
              <a:alpha val="38823"/>
            </a:srgbClr>
          </a:solidFill>
          <a:ln w="9525" algn="ctr">
            <a:noFill/>
            <a:round/>
            <a:headEnd/>
            <a:tailEnd/>
          </a:ln>
        </p:spPr>
        <p:txBody>
          <a:bodyPr/>
          <a:lstStyle/>
          <a:p>
            <a:endParaRPr lang="en-US"/>
          </a:p>
        </p:txBody>
      </p:sp>
      <p:sp>
        <p:nvSpPr>
          <p:cNvPr id="59" name="TextBox 58"/>
          <p:cNvSpPr txBox="1">
            <a:spLocks noChangeArrowheads="1"/>
          </p:cNvSpPr>
          <p:nvPr/>
        </p:nvSpPr>
        <p:spPr bwMode="auto">
          <a:xfrm>
            <a:off x="7019925" y="2012950"/>
            <a:ext cx="1584325" cy="1200150"/>
          </a:xfrm>
          <a:prstGeom prst="rect">
            <a:avLst/>
          </a:prstGeom>
          <a:noFill/>
          <a:ln w="9525">
            <a:noFill/>
            <a:miter lim="800000"/>
            <a:headEnd/>
            <a:tailEnd/>
          </a:ln>
        </p:spPr>
        <p:txBody>
          <a:bodyPr>
            <a:spAutoFit/>
          </a:bodyPr>
          <a:lstStyle/>
          <a:p>
            <a:r>
              <a:rPr lang="en-GB" sz="1200"/>
              <a:t>– and these are the wavelengths (400-500 nm and 600-680 nm) that bring about the highest rates of photosynthesis.</a:t>
            </a:r>
          </a:p>
        </p:txBody>
      </p:sp>
      <p:grpSp>
        <p:nvGrpSpPr>
          <p:cNvPr id="7" name="Group 63"/>
          <p:cNvGrpSpPr>
            <a:grpSpLocks/>
          </p:cNvGrpSpPr>
          <p:nvPr/>
        </p:nvGrpSpPr>
        <p:grpSpPr bwMode="auto">
          <a:xfrm>
            <a:off x="5292725" y="1687513"/>
            <a:ext cx="1727200" cy="3181350"/>
            <a:chOff x="5292080" y="1687741"/>
            <a:chExt cx="1728192" cy="3181419"/>
          </a:xfrm>
        </p:grpSpPr>
        <p:cxnSp>
          <p:nvCxnSpPr>
            <p:cNvPr id="8207" name="Straight Arrow Connector 60"/>
            <p:cNvCxnSpPr>
              <a:cxnSpLocks noChangeShapeType="1"/>
              <a:stCxn id="56" idx="1"/>
            </p:cNvCxnSpPr>
            <p:nvPr/>
          </p:nvCxnSpPr>
          <p:spPr bwMode="auto">
            <a:xfrm flipH="1">
              <a:off x="5292080" y="1687741"/>
              <a:ext cx="1728192" cy="3181419"/>
            </a:xfrm>
            <a:prstGeom prst="straightConnector1">
              <a:avLst/>
            </a:prstGeom>
            <a:noFill/>
            <a:ln w="19050" algn="ctr">
              <a:solidFill>
                <a:schemeClr val="tx1"/>
              </a:solidFill>
              <a:round/>
              <a:headEnd/>
              <a:tailEnd type="arrow" w="med" len="med"/>
            </a:ln>
          </p:spPr>
        </p:cxnSp>
        <p:cxnSp>
          <p:nvCxnSpPr>
            <p:cNvPr id="8208" name="Straight Arrow Connector 62"/>
            <p:cNvCxnSpPr>
              <a:cxnSpLocks noChangeShapeType="1"/>
              <a:stCxn id="56" idx="1"/>
            </p:cNvCxnSpPr>
            <p:nvPr/>
          </p:nvCxnSpPr>
          <p:spPr bwMode="auto">
            <a:xfrm flipH="1">
              <a:off x="6300192" y="1687741"/>
              <a:ext cx="720080" cy="3181419"/>
            </a:xfrm>
            <a:prstGeom prst="straightConnector1">
              <a:avLst/>
            </a:prstGeom>
            <a:noFill/>
            <a:ln w="19050" algn="ctr">
              <a:solidFill>
                <a:schemeClr val="tx1"/>
              </a:solidFill>
              <a:round/>
              <a:headEnd/>
              <a:tailEnd type="arrow" w="med" len="med"/>
            </a:ln>
          </p:spPr>
        </p:cxnSp>
      </p:grpSp>
      <p:sp>
        <p:nvSpPr>
          <p:cNvPr id="65" name="Rectangle 64"/>
          <p:cNvSpPr>
            <a:spLocks noChangeArrowheads="1"/>
          </p:cNvSpPr>
          <p:nvPr/>
        </p:nvSpPr>
        <p:spPr bwMode="auto">
          <a:xfrm>
            <a:off x="4983163" y="1341438"/>
            <a:ext cx="546100" cy="1882775"/>
          </a:xfrm>
          <a:prstGeom prst="rect">
            <a:avLst/>
          </a:prstGeom>
          <a:solidFill>
            <a:srgbClr val="0070C0">
              <a:alpha val="38823"/>
            </a:srgbClr>
          </a:solidFill>
          <a:ln w="9525" algn="ctr">
            <a:noFill/>
            <a:round/>
            <a:headEnd/>
            <a:tailEnd/>
          </a:ln>
        </p:spPr>
        <p:txBody>
          <a:bodyPr/>
          <a:lstStyle/>
          <a:p>
            <a:endParaRPr lang="en-US"/>
          </a:p>
        </p:txBody>
      </p:sp>
      <p:sp>
        <p:nvSpPr>
          <p:cNvPr id="66" name="Rectangle 65"/>
          <p:cNvSpPr>
            <a:spLocks noChangeArrowheads="1"/>
          </p:cNvSpPr>
          <p:nvPr/>
        </p:nvSpPr>
        <p:spPr bwMode="auto">
          <a:xfrm>
            <a:off x="6073775" y="1341438"/>
            <a:ext cx="576263" cy="1882775"/>
          </a:xfrm>
          <a:prstGeom prst="rect">
            <a:avLst/>
          </a:prstGeom>
          <a:solidFill>
            <a:srgbClr val="FF0000">
              <a:alpha val="38823"/>
            </a:srgbClr>
          </a:solidFill>
          <a:ln w="9525" algn="ctr">
            <a:noFill/>
            <a:round/>
            <a:headEnd/>
            <a:tailEnd/>
          </a:ln>
        </p:spPr>
        <p:txBody>
          <a:bodyPr/>
          <a:lstStyle/>
          <a:p>
            <a:endParaRPr lang="en-US"/>
          </a:p>
        </p:txBody>
      </p:sp>
      <p:pic>
        <p:nvPicPr>
          <p:cNvPr id="48" name="Picture 18" descr="Green leaf"/>
          <p:cNvPicPr>
            <a:picLocks noChangeAspect="1" noChangeArrowheads="1"/>
          </p:cNvPicPr>
          <p:nvPr/>
        </p:nvPicPr>
        <p:blipFill>
          <a:blip r:embed="rId6" cstate="print"/>
          <a:srcRect/>
          <a:stretch>
            <a:fillRect/>
          </a:stretch>
        </p:blipFill>
        <p:spPr bwMode="auto">
          <a:xfrm>
            <a:off x="7092950" y="2060575"/>
            <a:ext cx="1192213" cy="7921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xEl>
                                              <p:pRg st="0" end="0"/>
                                            </p:txEl>
                                          </p:spTgt>
                                        </p:tgtEl>
                                        <p:attrNameLst>
                                          <p:attrName>style.visibility</p:attrName>
                                        </p:attrNameLst>
                                      </p:cBhvr>
                                      <p:to>
                                        <p:strVal val="visible"/>
                                      </p:to>
                                    </p:set>
                                    <p:animEffect transition="in" filter="fade">
                                      <p:cBhvr>
                                        <p:cTn id="7" dur="500"/>
                                        <p:tgtEl>
                                          <p:spTgt spid="5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1000"/>
                                        <p:tgtEl>
                                          <p:spTgt spid="5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1000"/>
                                        <p:tgtEl>
                                          <p:spTgt spid="5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nodeType="clickEffect">
                                  <p:stCondLst>
                                    <p:cond delay="0"/>
                                  </p:stCondLst>
                                  <p:childTnLst>
                                    <p:animEffect transition="out" filter="fade">
                                      <p:cBhvr>
                                        <p:cTn id="29" dur="1000"/>
                                        <p:tgtEl>
                                          <p:spTgt spid="7"/>
                                        </p:tgtEl>
                                      </p:cBhvr>
                                    </p:animEffect>
                                    <p:set>
                                      <p:cBhvr>
                                        <p:cTn id="30" dur="1" fill="hold">
                                          <p:stCondLst>
                                            <p:cond delay="999"/>
                                          </p:stCondLst>
                                        </p:cTn>
                                        <p:tgtEl>
                                          <p:spTgt spid="7"/>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1000"/>
                                        <p:tgtEl>
                                          <p:spTgt spid="48"/>
                                        </p:tgtEl>
                                      </p:cBhvr>
                                    </p:animEffect>
                                    <p:set>
                                      <p:cBhvr>
                                        <p:cTn id="33" dur="1" fill="hold">
                                          <p:stCondLst>
                                            <p:cond delay="999"/>
                                          </p:stCondLst>
                                        </p:cTn>
                                        <p:tgtEl>
                                          <p:spTgt spid="48"/>
                                        </p:tgtEl>
                                        <p:attrNameLst>
                                          <p:attrName>style.visibility</p:attrName>
                                        </p:attrNameLst>
                                      </p:cBhvr>
                                      <p:to>
                                        <p:strVal val="hidden"/>
                                      </p:to>
                                    </p:se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1000"/>
                                        <p:tgtEl>
                                          <p:spTgt spid="59"/>
                                        </p:tgtEl>
                                      </p:cBhvr>
                                    </p:animEffect>
                                  </p:childTnLst>
                                </p:cTn>
                              </p:par>
                            </p:childTnLst>
                          </p:cTn>
                        </p:par>
                        <p:par>
                          <p:cTn id="38" fill="hold">
                            <p:stCondLst>
                              <p:cond delay="2000"/>
                            </p:stCondLst>
                            <p:childTnLst>
                              <p:par>
                                <p:cTn id="39" presetID="10"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1000"/>
                                        <p:tgtEl>
                                          <p:spTgt spid="6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fade">
                                      <p:cBhvr>
                                        <p:cTn id="48" dur="1000"/>
                                        <p:tgtEl>
                                          <p:spTgt spid="6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5365">
                                            <p:txEl>
                                              <p:pRg st="9" end="9"/>
                                            </p:txEl>
                                          </p:spTgt>
                                        </p:tgtEl>
                                        <p:attrNameLst>
                                          <p:attrName>style.visibility</p:attrName>
                                        </p:attrNameLst>
                                      </p:cBhvr>
                                      <p:to>
                                        <p:strVal val="visible"/>
                                      </p:to>
                                    </p:set>
                                    <p:animEffect transition="in" filter="fade">
                                      <p:cBhvr>
                                        <p:cTn id="53" dur="500"/>
                                        <p:tgtEl>
                                          <p:spTgt spid="15365">
                                            <p:txEl>
                                              <p:pRg st="9" end="9"/>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15365">
                                            <p:txEl>
                                              <p:pRg st="11" end="11"/>
                                            </p:txEl>
                                          </p:spTgt>
                                        </p:tgtEl>
                                        <p:attrNameLst>
                                          <p:attrName>style.visibility</p:attrName>
                                        </p:attrNameLst>
                                      </p:cBhvr>
                                      <p:to>
                                        <p:strVal val="visible"/>
                                      </p:to>
                                    </p:set>
                                    <p:animEffect transition="in" filter="fade">
                                      <p:cBhvr>
                                        <p:cTn id="56" dur="500"/>
                                        <p:tgtEl>
                                          <p:spTgt spid="15365">
                                            <p:txEl>
                                              <p:pRg st="11" end="11"/>
                                            </p:txEl>
                                          </p:spTgt>
                                        </p:tgtEl>
                                      </p:cBhvr>
                                    </p:animEffect>
                                  </p:childTnLst>
                                </p:cTn>
                              </p:par>
                              <p:par>
                                <p:cTn id="57" presetID="10" presetClass="entr" presetSubtype="0" fill="hold" nodeType="withEffect">
                                  <p:stCondLst>
                                    <p:cond delay="0"/>
                                  </p:stCondLst>
                                  <p:childTnLst>
                                    <p:set>
                                      <p:cBhvr>
                                        <p:cTn id="58" dur="1" fill="hold">
                                          <p:stCondLst>
                                            <p:cond delay="0"/>
                                          </p:stCondLst>
                                        </p:cTn>
                                        <p:tgtEl>
                                          <p:spTgt spid="15365">
                                            <p:txEl>
                                              <p:pRg st="12" end="12"/>
                                            </p:txEl>
                                          </p:spTgt>
                                        </p:tgtEl>
                                        <p:attrNameLst>
                                          <p:attrName>style.visibility</p:attrName>
                                        </p:attrNameLst>
                                      </p:cBhvr>
                                      <p:to>
                                        <p:strVal val="visible"/>
                                      </p:to>
                                    </p:set>
                                    <p:animEffect transition="in" filter="fade">
                                      <p:cBhvr>
                                        <p:cTn id="59" dur="500"/>
                                        <p:tgtEl>
                                          <p:spTgt spid="15365">
                                            <p:txEl>
                                              <p:pRg st="12" end="12"/>
                                            </p:txEl>
                                          </p:spTgt>
                                        </p:tgtEl>
                                      </p:cBhvr>
                                    </p:animEffect>
                                  </p:childTnLst>
                                </p:cTn>
                              </p:par>
                              <p:par>
                                <p:cTn id="60" presetID="10" presetClass="entr" presetSubtype="0" fill="hold" nodeType="withEffect">
                                  <p:stCondLst>
                                    <p:cond delay="0"/>
                                  </p:stCondLst>
                                  <p:childTnLst>
                                    <p:set>
                                      <p:cBhvr>
                                        <p:cTn id="61" dur="1" fill="hold">
                                          <p:stCondLst>
                                            <p:cond delay="0"/>
                                          </p:stCondLst>
                                        </p:cTn>
                                        <p:tgtEl>
                                          <p:spTgt spid="15365">
                                            <p:txEl>
                                              <p:pRg st="13" end="13"/>
                                            </p:txEl>
                                          </p:spTgt>
                                        </p:tgtEl>
                                        <p:attrNameLst>
                                          <p:attrName>style.visibility</p:attrName>
                                        </p:attrNameLst>
                                      </p:cBhvr>
                                      <p:to>
                                        <p:strVal val="visible"/>
                                      </p:to>
                                    </p:set>
                                    <p:animEffect transition="in" filter="fade">
                                      <p:cBhvr>
                                        <p:cTn id="62" dur="500"/>
                                        <p:tgtEl>
                                          <p:spTgt spid="15365">
                                            <p:txEl>
                                              <p:pRg st="13" end="13"/>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15365">
                                            <p:txEl>
                                              <p:pRg st="15" end="15"/>
                                            </p:txEl>
                                          </p:spTgt>
                                        </p:tgtEl>
                                        <p:attrNameLst>
                                          <p:attrName>style.visibility</p:attrName>
                                        </p:attrNameLst>
                                      </p:cBhvr>
                                      <p:to>
                                        <p:strVal val="visible"/>
                                      </p:to>
                                    </p:set>
                                    <p:animEffect transition="in" filter="fade">
                                      <p:cBhvr>
                                        <p:cTn id="65" dur="500"/>
                                        <p:tgtEl>
                                          <p:spTgt spid="1536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uild="allAtOnce"/>
      <p:bldP spid="57" grpId="0" animBg="1"/>
      <p:bldP spid="58" grpId="0" animBg="1"/>
      <p:bldP spid="59" grpId="0"/>
      <p:bldP spid="65" grpId="0" animBg="1"/>
      <p:bldP spid="6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title"/>
          </p:nvPr>
        </p:nvSpPr>
        <p:spPr>
          <a:xfrm>
            <a:off x="323850" y="404813"/>
            <a:ext cx="8496300" cy="492125"/>
          </a:xfrm>
        </p:spPr>
        <p:txBody>
          <a:bodyPr/>
          <a:lstStyle/>
          <a:p>
            <a:pPr eaLnBrk="1" hangingPunct="1"/>
            <a:r>
              <a:rPr lang="en-GB" sz="2400" smtClean="0"/>
              <a:t>EGNOS</a:t>
            </a:r>
          </a:p>
        </p:txBody>
      </p:sp>
      <p:pic>
        <p:nvPicPr>
          <p:cNvPr id="9219" name="Picture 9" descr="Corporate_brand_logo_CMYK.jpg"/>
          <p:cNvPicPr>
            <a:picLocks noChangeAspect="1"/>
          </p:cNvPicPr>
          <p:nvPr/>
        </p:nvPicPr>
        <p:blipFill>
          <a:blip r:embed="rId3"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802063" cy="4897437"/>
          </a:xfrm>
          <a:prstGeom prst="rect">
            <a:avLst/>
          </a:prstGeom>
          <a:noFill/>
          <a:ln w="9525">
            <a:noFill/>
            <a:miter lim="800000"/>
            <a:headEnd/>
            <a:tailEnd/>
          </a:ln>
        </p:spPr>
        <p:txBody>
          <a:bodyPr/>
          <a:lstStyle/>
          <a:p>
            <a:pPr>
              <a:defRPr/>
            </a:pPr>
            <a:r>
              <a:rPr lang="en-GB" sz="1200" b="1" dirty="0">
                <a:solidFill>
                  <a:srgbClr val="003F7B"/>
                </a:solidFill>
              </a:rPr>
              <a:t>Using GPS and sensors in tandem</a:t>
            </a:r>
          </a:p>
          <a:p>
            <a:pPr>
              <a:defRPr/>
            </a:pPr>
            <a:endParaRPr lang="en-GB" sz="1200" dirty="0"/>
          </a:p>
          <a:p>
            <a:pPr>
              <a:defRPr/>
            </a:pPr>
            <a:r>
              <a:rPr lang="en-GB" sz="1200" dirty="0"/>
              <a:t>The European Geostationary Navigation Overlay Service (EGNOS) is a European Space Agency (ESA) project.</a:t>
            </a:r>
          </a:p>
          <a:p>
            <a:pPr>
              <a:defRPr/>
            </a:pPr>
            <a:endParaRPr lang="en-GB" sz="1200" i="1" dirty="0"/>
          </a:p>
          <a:p>
            <a:pPr>
              <a:defRPr/>
            </a:pPr>
            <a:r>
              <a:rPr lang="en-GB" sz="1200" i="1" dirty="0"/>
              <a:t>“EGNOS</a:t>
            </a:r>
            <a:r>
              <a:rPr lang="en-GB" sz="1200" b="1" i="1" dirty="0"/>
              <a:t> </a:t>
            </a:r>
            <a:r>
              <a:rPr lang="en-GB" sz="1200" i="1" dirty="0"/>
              <a:t>is the first pan-European satellite navigation system. It augments the US GPS satellite navigation system and makes it suitable for safety critical applications such as flying aircraft or navigating ships through narrow channels.</a:t>
            </a:r>
            <a:br>
              <a:rPr lang="en-GB" sz="1200" i="1" dirty="0"/>
            </a:br>
            <a:r>
              <a:rPr lang="en-GB" sz="1200" i="1" dirty="0"/>
              <a:t> </a:t>
            </a:r>
            <a:br>
              <a:rPr lang="en-GB" sz="1200" i="1" dirty="0"/>
            </a:br>
            <a:r>
              <a:rPr lang="en-GB" sz="1200" i="1" dirty="0"/>
              <a:t>Consisting of three geostationary satellites and a network of ground stations, EGNOS achieves its aim by transmitting a signal containing information on the reliability and accuracy of the positioning signals sent out by GPS. It allows users in Europe and beyond to determine their position to within 1.5 metres.”</a:t>
            </a:r>
            <a:endParaRPr lang="en-GB" sz="1200" dirty="0"/>
          </a:p>
          <a:p>
            <a:pPr>
              <a:defRPr/>
            </a:pPr>
            <a:r>
              <a:rPr lang="en-GB" sz="1200" dirty="0"/>
              <a:t>Source: </a:t>
            </a:r>
            <a:r>
              <a:rPr lang="en-GB" sz="1200" dirty="0">
                <a:hlinkClick r:id="rId4"/>
              </a:rPr>
              <a:t>http://www.esa.int/esaNA/GGG63950NDC_egnos_0.html</a:t>
            </a:r>
            <a:endParaRPr lang="en-GB" sz="1200" dirty="0"/>
          </a:p>
          <a:p>
            <a:pPr>
              <a:defRPr/>
            </a:pPr>
            <a:endParaRPr lang="en-GB" sz="1200" dirty="0"/>
          </a:p>
          <a:p>
            <a:pPr>
              <a:defRPr/>
            </a:pPr>
            <a:endParaRPr lang="en-GB" sz="1200" dirty="0">
              <a:latin typeface="+mn-lt"/>
            </a:endParaRPr>
          </a:p>
          <a:p>
            <a:pPr>
              <a:defRPr/>
            </a:pPr>
            <a:endParaRPr lang="en-GB" sz="1200" i="1" dirty="0">
              <a:latin typeface="+mn-lt"/>
            </a:endParaRPr>
          </a:p>
          <a:p>
            <a:pPr>
              <a:defRPr/>
            </a:pPr>
            <a:endParaRPr lang="en-GB" sz="1200" dirty="0"/>
          </a:p>
        </p:txBody>
      </p:sp>
      <p:sp>
        <p:nvSpPr>
          <p:cNvPr id="9221" name="Rectangle 8"/>
          <p:cNvSpPr txBox="1">
            <a:spLocks noChangeArrowheads="1"/>
          </p:cNvSpPr>
          <p:nvPr/>
        </p:nvSpPr>
        <p:spPr bwMode="auto">
          <a:xfrm>
            <a:off x="4803775" y="1052513"/>
            <a:ext cx="3800475" cy="4752975"/>
          </a:xfrm>
          <a:prstGeom prst="rect">
            <a:avLst/>
          </a:prstGeom>
          <a:noFill/>
          <a:ln w="9525">
            <a:noFill/>
            <a:miter lim="800000"/>
            <a:headEnd/>
            <a:tailEnd/>
          </a:ln>
        </p:spPr>
        <p:txBody>
          <a:bodyPr/>
          <a:lstStyle/>
          <a:p>
            <a:r>
              <a:rPr lang="en-GB" sz="1200" b="1">
                <a:solidFill>
                  <a:srgbClr val="003F7B"/>
                </a:solidFill>
              </a:rPr>
              <a:t>EGNOS and precision agriculture</a:t>
            </a:r>
          </a:p>
          <a:p>
            <a:r>
              <a:rPr lang="en-GB" sz="1200"/>
              <a:t/>
            </a:r>
            <a:br>
              <a:rPr lang="en-GB" sz="1200"/>
            </a:br>
            <a:r>
              <a:rPr lang="en-GB" sz="1200"/>
              <a:t>EGNOS can help farmers in aerial crop spraying or precision farming. It increases the reliability and accuracy of existing GPS systems. Typically GPS is accurate to 5 to 10 metres. Coupled with EGNOS, an accuracy of 1 to 2 metres is achieved. Enhanced navigational data means enhanced efficiency.</a:t>
            </a:r>
          </a:p>
          <a:p>
            <a:endParaRPr lang="en-GB" sz="1200">
              <a:solidFill>
                <a:srgbClr val="003F7B"/>
              </a:solidFill>
            </a:endParaRPr>
          </a:p>
          <a:p>
            <a:endParaRPr lang="en-GB" sz="1200">
              <a:solidFill>
                <a:srgbClr val="003F7B"/>
              </a:solidFill>
            </a:endParaRPr>
          </a:p>
          <a:p>
            <a:endParaRPr lang="en-GB" sz="1200" i="1"/>
          </a:p>
          <a:p>
            <a:endParaRPr lang="en-GB" sz="1200"/>
          </a:p>
        </p:txBody>
      </p:sp>
      <p:grpSp>
        <p:nvGrpSpPr>
          <p:cNvPr id="9222" name="Group 8"/>
          <p:cNvGrpSpPr>
            <a:grpSpLocks/>
          </p:cNvGrpSpPr>
          <p:nvPr/>
        </p:nvGrpSpPr>
        <p:grpSpPr bwMode="auto">
          <a:xfrm>
            <a:off x="5148263" y="2852738"/>
            <a:ext cx="2519362" cy="431800"/>
            <a:chOff x="5148064" y="2996952"/>
            <a:chExt cx="2520057" cy="431800"/>
          </a:xfrm>
        </p:grpSpPr>
        <p:sp>
          <p:nvSpPr>
            <p:cNvPr id="9226" name="Action Button: Back or Previous 12">
              <a:hlinkClick r:id="rId5" action="ppaction://hlinksldjump" highlightClick="1"/>
            </p:cNvPr>
            <p:cNvSpPr>
              <a:spLocks noChangeArrowheads="1"/>
            </p:cNvSpPr>
            <p:nvPr/>
          </p:nvSpPr>
          <p:spPr bwMode="auto">
            <a:xfrm>
              <a:off x="6948113" y="2996952"/>
              <a:ext cx="720008" cy="431800"/>
            </a:xfrm>
            <a:prstGeom prst="actionButtonBackPrevious">
              <a:avLst/>
            </a:prstGeom>
            <a:solidFill>
              <a:schemeClr val="accent1"/>
            </a:solidFill>
            <a:ln w="9525" algn="ctr">
              <a:solidFill>
                <a:schemeClr val="tx1"/>
              </a:solidFill>
              <a:round/>
              <a:headEnd/>
              <a:tailEnd/>
            </a:ln>
          </p:spPr>
          <p:txBody>
            <a:bodyPr/>
            <a:lstStyle/>
            <a:p>
              <a:endParaRPr lang="en-US"/>
            </a:p>
          </p:txBody>
        </p:sp>
        <p:sp>
          <p:nvSpPr>
            <p:cNvPr id="9227" name="TextBox 14"/>
            <p:cNvSpPr txBox="1">
              <a:spLocks noChangeArrowheads="1"/>
            </p:cNvSpPr>
            <p:nvPr/>
          </p:nvSpPr>
          <p:spPr bwMode="auto">
            <a:xfrm>
              <a:off x="5148064" y="3079945"/>
              <a:ext cx="1800049" cy="276999"/>
            </a:xfrm>
            <a:prstGeom prst="rect">
              <a:avLst/>
            </a:prstGeom>
            <a:noFill/>
            <a:ln w="9525">
              <a:noFill/>
              <a:miter lim="800000"/>
              <a:headEnd/>
              <a:tailEnd/>
            </a:ln>
          </p:spPr>
          <p:txBody>
            <a:bodyPr>
              <a:spAutoFit/>
            </a:bodyPr>
            <a:lstStyle/>
            <a:p>
              <a:r>
                <a:rPr lang="en-GB" sz="1200">
                  <a:solidFill>
                    <a:srgbClr val="003F7B"/>
                  </a:solidFill>
                </a:rPr>
                <a:t>Back to Using fertilisers</a:t>
              </a:r>
            </a:p>
          </p:txBody>
        </p:sp>
      </p:grpSp>
      <p:grpSp>
        <p:nvGrpSpPr>
          <p:cNvPr id="9223" name="Group 11"/>
          <p:cNvGrpSpPr>
            <a:grpSpLocks/>
          </p:cNvGrpSpPr>
          <p:nvPr/>
        </p:nvGrpSpPr>
        <p:grpSpPr bwMode="auto">
          <a:xfrm>
            <a:off x="2482850" y="3646488"/>
            <a:ext cx="5905500" cy="2446337"/>
            <a:chOff x="1979712" y="3501008"/>
            <a:chExt cx="5904656" cy="2446531"/>
          </a:xfrm>
        </p:grpSpPr>
        <p:pic>
          <p:nvPicPr>
            <p:cNvPr id="9224" name="Picture 10" descr="http://www.bis.gov.uk/assets/bispartners/ukspaceagency/images/missions/egnos-esa.jpg"/>
            <p:cNvPicPr>
              <a:picLocks noChangeAspect="1" noChangeArrowheads="1"/>
            </p:cNvPicPr>
            <p:nvPr/>
          </p:nvPicPr>
          <p:blipFill>
            <a:blip r:embed="rId6" cstate="print"/>
            <a:srcRect/>
            <a:stretch>
              <a:fillRect/>
            </a:stretch>
          </p:blipFill>
          <p:spPr bwMode="auto">
            <a:xfrm>
              <a:off x="5004048" y="3501008"/>
              <a:ext cx="2880320" cy="2396313"/>
            </a:xfrm>
            <a:prstGeom prst="rect">
              <a:avLst/>
            </a:prstGeom>
            <a:noFill/>
            <a:ln w="9525">
              <a:noFill/>
              <a:miter lim="800000"/>
              <a:headEnd/>
              <a:tailEnd/>
            </a:ln>
          </p:spPr>
        </p:pic>
        <p:sp>
          <p:nvSpPr>
            <p:cNvPr id="9225" name="TextBox 10"/>
            <p:cNvSpPr txBox="1">
              <a:spLocks noChangeArrowheads="1"/>
            </p:cNvSpPr>
            <p:nvPr/>
          </p:nvSpPr>
          <p:spPr bwMode="auto">
            <a:xfrm>
              <a:off x="1979712" y="5301208"/>
              <a:ext cx="3096344" cy="646331"/>
            </a:xfrm>
            <a:prstGeom prst="rect">
              <a:avLst/>
            </a:prstGeom>
            <a:noFill/>
            <a:ln w="9525">
              <a:noFill/>
              <a:miter lim="800000"/>
              <a:headEnd/>
              <a:tailEnd/>
            </a:ln>
          </p:spPr>
          <p:txBody>
            <a:bodyPr>
              <a:spAutoFit/>
            </a:bodyPr>
            <a:lstStyle/>
            <a:p>
              <a:r>
                <a:rPr lang="en-GB" sz="1200"/>
                <a:t>The potential market for EGNOS includes: aeronautics, maritime, land transport and and numerous other diverse potential uses.</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5683</TotalTime>
  <Words>890</Words>
  <Application>Microsoft Office PowerPoint</Application>
  <PresentationFormat>On-screen Show (4:3)</PresentationFormat>
  <Paragraphs>163</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Blank Presentation</vt:lpstr>
      <vt:lpstr>Farms, sensors and satellites</vt:lpstr>
      <vt:lpstr>Using fertilisers</vt:lpstr>
      <vt:lpstr>Nitrogen sensing</vt:lpstr>
      <vt:lpstr>Sensors</vt:lpstr>
      <vt:lpstr>Photosynthesis</vt:lpstr>
      <vt:lpstr>What do the results tell us?</vt:lpstr>
      <vt:lpstr>EGNOS</vt:lpstr>
    </vt:vector>
  </TitlesOfParts>
  <Company>RSC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PPT Template</dc:title>
  <dc:creator>RSC</dc:creator>
  <cp:lastModifiedBy>Alex Kersting</cp:lastModifiedBy>
  <cp:revision>48</cp:revision>
  <dcterms:created xsi:type="dcterms:W3CDTF">2005-06-21T08:44:06Z</dcterms:created>
  <dcterms:modified xsi:type="dcterms:W3CDTF">2012-07-24T14:02:11Z</dcterms:modified>
</cp:coreProperties>
</file>