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activeX/activeX4.xml" ContentType="application/vnd.ms-office.activeX+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activeX/activeX6.xml" ContentType="application/vnd.ms-office.activeX+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ms-office.activeX"/>
  <Override PartName="/ppt/notesSlides/notesSlide3.xml" ContentType="application/vnd.openxmlformats-officedocument.presentationml.notesSlide+xml"/>
  <Override PartName="/ppt/activeX/activeX5.xml" ContentType="application/vnd.ms-office.activeX+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61" r:id="rId2"/>
    <p:sldId id="262" r:id="rId3"/>
    <p:sldId id="264" r:id="rId4"/>
    <p:sldId id="266" r:id="rId5"/>
    <p:sldId id="268" r:id="rId6"/>
    <p:sldId id="270" r:id="rId7"/>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F7B"/>
    <a:srgbClr val="CCE8F6"/>
    <a:srgbClr val="008CCD"/>
    <a:srgbClr val="99CD00"/>
    <a:srgbClr val="E17000"/>
    <a:srgbClr val="A9B600"/>
    <a:srgbClr val="CF0065"/>
    <a:srgbClr val="9C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559" autoAdjust="0"/>
    <p:restoredTop sz="79875" autoAdjust="0"/>
  </p:normalViewPr>
  <p:slideViewPr>
    <p:cSldViewPr>
      <p:cViewPr varScale="1">
        <p:scale>
          <a:sx n="88" d="100"/>
          <a:sy n="88" d="100"/>
        </p:scale>
        <p:origin x="-2220" y="-108"/>
      </p:cViewPr>
      <p:guideLst>
        <p:guide orient="horz" pos="3984"/>
        <p:guide pos="2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38138" y="22860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800">
                <a:latin typeface="Myriad Pro" charset="0"/>
              </a:defRPr>
            </a:lvl1pPr>
          </a:lstStyle>
          <a:p>
            <a:pPr>
              <a:defRPr/>
            </a:pPr>
            <a:endParaRPr lang="en-GB"/>
          </a:p>
        </p:txBody>
      </p:sp>
      <p:sp>
        <p:nvSpPr>
          <p:cNvPr id="16387" name="Rectangle 3"/>
          <p:cNvSpPr>
            <a:spLocks noGrp="1" noChangeArrowheads="1"/>
          </p:cNvSpPr>
          <p:nvPr>
            <p:ph type="dt" sz="quarter" idx="1"/>
          </p:nvPr>
        </p:nvSpPr>
        <p:spPr bwMode="auto">
          <a:xfrm>
            <a:off x="2895600" y="83820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defRPr>
            </a:lvl1pPr>
          </a:lstStyle>
          <a:p>
            <a:pPr>
              <a:defRPr/>
            </a:pPr>
            <a:endParaRPr lang="en-GB"/>
          </a:p>
        </p:txBody>
      </p:sp>
      <p:sp>
        <p:nvSpPr>
          <p:cNvPr id="16389" name="Rectangle 5"/>
          <p:cNvSpPr>
            <a:spLocks noGrp="1" noChangeArrowheads="1"/>
          </p:cNvSpPr>
          <p:nvPr>
            <p:ph type="sldNum" sz="quarter" idx="3"/>
          </p:nvPr>
        </p:nvSpPr>
        <p:spPr bwMode="auto">
          <a:xfrm>
            <a:off x="5867400" y="8382000"/>
            <a:ext cx="609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defRPr>
            </a:lvl1pPr>
          </a:lstStyle>
          <a:p>
            <a:pPr>
              <a:defRPr/>
            </a:pPr>
            <a:fld id="{BA0D8C6D-9EBE-4E52-8353-60886BEC0CB5}" type="slidenum">
              <a:rPr lang="en-GB"/>
              <a:pPr>
                <a:defRPr/>
              </a:pPr>
              <a:t>‹#›</a:t>
            </a:fld>
            <a:endParaRPr lang="en-GB"/>
          </a:p>
        </p:txBody>
      </p:sp>
      <p:pic>
        <p:nvPicPr>
          <p:cNvPr id="2" name="Picture 6" descr="RSC_logo"/>
          <p:cNvPicPr>
            <a:picLocks noChangeAspect="1" noChangeArrowheads="1"/>
          </p:cNvPicPr>
          <p:nvPr/>
        </p:nvPicPr>
        <p:blipFill>
          <a:blip r:embed="rId2" cstate="print"/>
          <a:srcRect/>
          <a:stretch>
            <a:fillRect/>
          </a:stretch>
        </p:blipFill>
        <p:spPr bwMode="auto">
          <a:xfrm>
            <a:off x="334963" y="8610600"/>
            <a:ext cx="1614487" cy="2333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D0DA6410-1FBD-4C07-BA7A-4DDCDCFA6F74}"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09C28153-96C2-4BB7-B829-D016812F2019}" type="slidenum">
              <a:rPr lang="en-GB" smtClean="0"/>
              <a:pPr/>
              <a:t>1</a:t>
            </a:fld>
            <a:endParaRPr lang="en-GB"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86F16014-9E91-43B5-9675-FE6DEB0AC153}" type="slidenum">
              <a:rPr lang="en-GB" smtClean="0"/>
              <a:pPr/>
              <a:t>2</a:t>
            </a:fld>
            <a:endParaRPr lang="en-GB"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30284388-DE96-4B87-827F-FCCE5C275A2D}" type="slidenum">
              <a:rPr lang="en-GB" smtClean="0"/>
              <a:pPr/>
              <a:t>3</a:t>
            </a:fld>
            <a:endParaRPr lang="en-GB"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F8130CFA-315B-4E03-BA8C-A6156873F394}" type="slidenum">
              <a:rPr lang="en-GB" smtClean="0"/>
              <a:pPr/>
              <a:t>4</a:t>
            </a:fld>
            <a:endParaRPr lang="en-GB"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CE47645-D943-4BE8-9051-4ECF3959EDF8}" type="slidenum">
              <a:rPr lang="en-GB" smtClean="0"/>
              <a:pPr/>
              <a:t>5</a:t>
            </a:fld>
            <a:endParaRPr lang="en-GB"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428587D3-3D16-418D-8F4E-CDA66CDC8B2D}" type="slidenum">
              <a:rPr lang="en-GB" smtClean="0"/>
              <a:pPr/>
              <a:t>6</a:t>
            </a:fld>
            <a:endParaRPr lang="en-GB"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3F7B"/>
        </a:solidFill>
        <a:effectLst/>
      </p:bgPr>
    </p:bg>
    <p:spTree>
      <p:nvGrpSpPr>
        <p:cNvPr id="1" name=""/>
        <p:cNvGrpSpPr/>
        <p:nvPr/>
      </p:nvGrpSpPr>
      <p:grpSpPr>
        <a:xfrm>
          <a:off x="0" y="0"/>
          <a:ext cx="0" cy="0"/>
          <a:chOff x="0" y="0"/>
          <a:chExt cx="0" cy="0"/>
        </a:xfrm>
      </p:grpSpPr>
      <p:pic>
        <p:nvPicPr>
          <p:cNvPr id="4" name="Picture 15" descr="RSC-AW_white_blue"/>
          <p:cNvPicPr>
            <a:picLocks noChangeAspect="1" noChangeArrowheads="1"/>
          </p:cNvPicPr>
          <p:nvPr userDrawn="1"/>
        </p:nvPicPr>
        <p:blipFill>
          <a:blip r:embed="rId2" cstate="print"/>
          <a:srcRect/>
          <a:stretch>
            <a:fillRect/>
          </a:stretch>
        </p:blipFill>
        <p:spPr bwMode="auto">
          <a:xfrm>
            <a:off x="338138" y="6296025"/>
            <a:ext cx="1741487" cy="252413"/>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chemeClr val="bg1"/>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charset="2"/>
              <a:buNone/>
              <a:defRPr>
                <a:solidFill>
                  <a:srgbClr val="CCE8F6"/>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4319DAE-36CD-4B93-AF7E-8B97BBD1193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5" y="457200"/>
            <a:ext cx="2105025"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38138" y="457200"/>
            <a:ext cx="616743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F7D3C6E-E317-4C79-AE6E-1E540CBEDA4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338138" y="1981200"/>
            <a:ext cx="8424862" cy="39624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66EE54-3988-4BAC-A416-33F3124AC7F4}"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338138" y="1981200"/>
            <a:ext cx="4135437" cy="3962400"/>
          </a:xfrm>
        </p:spPr>
        <p:txBody>
          <a:bodyPr/>
          <a:lstStyle/>
          <a:p>
            <a:pPr lvl="0"/>
            <a:endParaRPr lang="en-GB" noProof="0" smtClean="0"/>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D857613-7C45-4D86-B098-505CFCF7290B}"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38" y="1981200"/>
            <a:ext cx="4135437"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DA3CF7B-A33A-4D51-A044-3B577B58CD0C}"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38138" y="19812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25975" y="19812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38138" y="40386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25975" y="40386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7D2E72A-FD01-4C08-9957-EFDA5BEB0D7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B1983F4-9725-4546-B474-6CD29FF3FC7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2BD1FF2-36A6-486B-8C01-8531AA338DF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38" y="1981200"/>
            <a:ext cx="41354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5975" y="1981200"/>
            <a:ext cx="4137025"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17F8263-138C-4854-B61C-D0BD900E30C0}"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4F3B77F2-C821-4B9D-9457-61506F6BDA6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87FA34F-D280-4E25-9A57-74274346AB27}"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8D31D234-01F0-4B89-A17B-510FF091031C}"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443DB86-4DCE-44D8-979E-C27B1165EC9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420EF22-501B-4622-89D7-978620D4388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38138" y="457200"/>
            <a:ext cx="8424862" cy="1447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7086600" y="6172200"/>
            <a:ext cx="1143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endParaRPr lang="en-GB"/>
          </a:p>
        </p:txBody>
      </p:sp>
      <p:sp>
        <p:nvSpPr>
          <p:cNvPr id="1029" name="Rectangle 5"/>
          <p:cNvSpPr>
            <a:spLocks noGrp="1" noChangeArrowheads="1"/>
          </p:cNvSpPr>
          <p:nvPr>
            <p:ph type="ftr" sz="quarter" idx="3"/>
          </p:nvPr>
        </p:nvSpPr>
        <p:spPr bwMode="auto">
          <a:xfrm>
            <a:off x="4114800" y="61722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endParaRPr lang="en-GB"/>
          </a:p>
        </p:txBody>
      </p:sp>
      <p:sp>
        <p:nvSpPr>
          <p:cNvPr id="1030" name="Rectangle 6"/>
          <p:cNvSpPr>
            <a:spLocks noGrp="1" noChangeArrowheads="1"/>
          </p:cNvSpPr>
          <p:nvPr>
            <p:ph type="sldNum" sz="quarter" idx="4"/>
          </p:nvPr>
        </p:nvSpPr>
        <p:spPr bwMode="auto">
          <a:xfrm>
            <a:off x="8305800" y="6172200"/>
            <a:ext cx="457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9EB71077-E452-473F-8109-1EE47100005A}" type="slidenum">
              <a:rPr lang="en-GB"/>
              <a:pPr>
                <a:defRPr/>
              </a:pPr>
              <a:t>‹#›</a:t>
            </a:fld>
            <a:endParaRPr lang="en-GB"/>
          </a:p>
        </p:txBody>
      </p:sp>
      <p:pic>
        <p:nvPicPr>
          <p:cNvPr id="1031" name="Picture 10" descr="RSC_logo"/>
          <p:cNvPicPr>
            <a:picLocks noChangeAspect="1" noChangeArrowheads="1"/>
          </p:cNvPicPr>
          <p:nvPr userDrawn="1"/>
        </p:nvPicPr>
        <p:blipFill>
          <a:blip r:embed="rId17" cstate="print"/>
          <a:srcRect/>
          <a:stretch>
            <a:fillRect/>
          </a:stretch>
        </p:blipFill>
        <p:spPr bwMode="auto">
          <a:xfrm>
            <a:off x="334963" y="6294438"/>
            <a:ext cx="1614487" cy="233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9"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Lst>
  <p:txStyles>
    <p:titleStyle>
      <a:lvl1pPr algn="l" rtl="0" eaLnBrk="0" fontAlgn="base" hangingPunct="0">
        <a:spcBef>
          <a:spcPct val="0"/>
        </a:spcBef>
        <a:spcAft>
          <a:spcPct val="0"/>
        </a:spcAft>
        <a:defRPr sz="4400">
          <a:solidFill>
            <a:srgbClr val="003F7B"/>
          </a:solidFill>
          <a:latin typeface="+mj-lt"/>
          <a:ea typeface="+mj-ea"/>
          <a:cs typeface="+mj-cs"/>
        </a:defRPr>
      </a:lvl1pPr>
      <a:lvl2pPr algn="l" rtl="0" eaLnBrk="0" fontAlgn="base" hangingPunct="0">
        <a:spcBef>
          <a:spcPct val="0"/>
        </a:spcBef>
        <a:spcAft>
          <a:spcPct val="0"/>
        </a:spcAft>
        <a:defRPr sz="4400">
          <a:solidFill>
            <a:srgbClr val="003F7B"/>
          </a:solidFill>
          <a:latin typeface="Arial" charset="0"/>
          <a:ea typeface="ＭＳ Ｐゴシック" charset="-128"/>
        </a:defRPr>
      </a:lvl2pPr>
      <a:lvl3pPr algn="l" rtl="0" eaLnBrk="0" fontAlgn="base" hangingPunct="0">
        <a:spcBef>
          <a:spcPct val="0"/>
        </a:spcBef>
        <a:spcAft>
          <a:spcPct val="0"/>
        </a:spcAft>
        <a:defRPr sz="4400">
          <a:solidFill>
            <a:srgbClr val="003F7B"/>
          </a:solidFill>
          <a:latin typeface="Arial" charset="0"/>
          <a:ea typeface="ＭＳ Ｐゴシック" charset="-128"/>
        </a:defRPr>
      </a:lvl3pPr>
      <a:lvl4pPr algn="l" rtl="0" eaLnBrk="0" fontAlgn="base" hangingPunct="0">
        <a:spcBef>
          <a:spcPct val="0"/>
        </a:spcBef>
        <a:spcAft>
          <a:spcPct val="0"/>
        </a:spcAft>
        <a:defRPr sz="4400">
          <a:solidFill>
            <a:srgbClr val="003F7B"/>
          </a:solidFill>
          <a:latin typeface="Arial" charset="0"/>
          <a:ea typeface="ＭＳ Ｐゴシック" charset="-128"/>
        </a:defRPr>
      </a:lvl4pPr>
      <a:lvl5pPr algn="l" rtl="0" eaLnBrk="0" fontAlgn="base" hangingPunct="0">
        <a:spcBef>
          <a:spcPct val="0"/>
        </a:spcBef>
        <a:spcAft>
          <a:spcPct val="0"/>
        </a:spcAft>
        <a:defRPr sz="4400">
          <a:solidFill>
            <a:srgbClr val="003F7B"/>
          </a:solidFill>
          <a:latin typeface="Arial" charset="0"/>
          <a:ea typeface="ＭＳ Ｐゴシック" charset="-128"/>
        </a:defRPr>
      </a:lvl5pPr>
      <a:lvl6pPr marL="457200" algn="l" rtl="0" fontAlgn="base">
        <a:spcBef>
          <a:spcPct val="0"/>
        </a:spcBef>
        <a:spcAft>
          <a:spcPct val="0"/>
        </a:spcAft>
        <a:defRPr sz="4400">
          <a:solidFill>
            <a:srgbClr val="003F7B"/>
          </a:solidFill>
          <a:latin typeface="Arial" charset="0"/>
          <a:ea typeface="ＭＳ Ｐゴシック" charset="-128"/>
        </a:defRPr>
      </a:lvl6pPr>
      <a:lvl7pPr marL="914400" algn="l" rtl="0" fontAlgn="base">
        <a:spcBef>
          <a:spcPct val="0"/>
        </a:spcBef>
        <a:spcAft>
          <a:spcPct val="0"/>
        </a:spcAft>
        <a:defRPr sz="4400">
          <a:solidFill>
            <a:srgbClr val="003F7B"/>
          </a:solidFill>
          <a:latin typeface="Arial" charset="0"/>
          <a:ea typeface="ＭＳ Ｐゴシック" charset="-128"/>
        </a:defRPr>
      </a:lvl7pPr>
      <a:lvl8pPr marL="1371600" algn="l" rtl="0" fontAlgn="base">
        <a:spcBef>
          <a:spcPct val="0"/>
        </a:spcBef>
        <a:spcAft>
          <a:spcPct val="0"/>
        </a:spcAft>
        <a:defRPr sz="4400">
          <a:solidFill>
            <a:srgbClr val="003F7B"/>
          </a:solidFill>
          <a:latin typeface="Arial" charset="0"/>
          <a:ea typeface="ＭＳ Ｐゴシック" charset="-128"/>
        </a:defRPr>
      </a:lvl8pPr>
      <a:lvl9pPr marL="1828800" algn="l" rtl="0" fontAlgn="base">
        <a:spcBef>
          <a:spcPct val="0"/>
        </a:spcBef>
        <a:spcAft>
          <a:spcPct val="0"/>
        </a:spcAft>
        <a:defRPr sz="4400">
          <a:solidFill>
            <a:srgbClr val="003F7B"/>
          </a:solidFill>
          <a:latin typeface="Arial" charset="0"/>
          <a:ea typeface="ＭＳ Ｐゴシック" charset="-128"/>
        </a:defRPr>
      </a:lvl9pPr>
    </p:titleStyle>
    <p:bodyStyle>
      <a:lvl1pPr marL="342900" indent="-342900" algn="l" rtl="0" eaLnBrk="0" fontAlgn="base" hangingPunct="0">
        <a:lnSpc>
          <a:spcPct val="80000"/>
        </a:lnSpc>
        <a:spcBef>
          <a:spcPct val="20000"/>
        </a:spcBef>
        <a:spcAft>
          <a:spcPct val="0"/>
        </a:spcAft>
        <a:buClr>
          <a:srgbClr val="003F7B"/>
        </a:buClr>
        <a:buFont typeface="Wingdings" pitchFamily="2" charset="2"/>
        <a:buChar char="§"/>
        <a:defRPr sz="3200">
          <a:solidFill>
            <a:schemeClr val="tx1"/>
          </a:solidFill>
          <a:latin typeface="+mn-lt"/>
          <a:ea typeface="+mn-ea"/>
          <a:cs typeface="+mn-cs"/>
        </a:defRPr>
      </a:lvl1pPr>
      <a:lvl2pPr marL="742950" indent="-285750" algn="l" rtl="0" eaLnBrk="0" fontAlgn="base" hangingPunct="0">
        <a:lnSpc>
          <a:spcPct val="80000"/>
        </a:lnSpc>
        <a:spcBef>
          <a:spcPct val="20000"/>
        </a:spcBef>
        <a:spcAft>
          <a:spcPct val="0"/>
        </a:spcAft>
        <a:buClr>
          <a:srgbClr val="003F7B"/>
        </a:buClr>
        <a:buFont typeface="Wingdings" pitchFamily="2" charset="2"/>
        <a:buChar char="§"/>
        <a:defRPr sz="2800">
          <a:solidFill>
            <a:schemeClr val="tx1"/>
          </a:solidFill>
          <a:latin typeface="+mn-lt"/>
          <a:ea typeface="+mn-ea"/>
        </a:defRPr>
      </a:lvl2pPr>
      <a:lvl3pPr marL="1143000" indent="-228600" algn="l" rtl="0" eaLnBrk="0" fontAlgn="base" hangingPunct="0">
        <a:lnSpc>
          <a:spcPct val="80000"/>
        </a:lnSpc>
        <a:spcBef>
          <a:spcPct val="20000"/>
        </a:spcBef>
        <a:spcAft>
          <a:spcPct val="0"/>
        </a:spcAft>
        <a:buClr>
          <a:srgbClr val="003F7B"/>
        </a:buClr>
        <a:buFont typeface="Wingdings" pitchFamily="2" charset="2"/>
        <a:buChar char="§"/>
        <a:defRPr sz="2400">
          <a:solidFill>
            <a:schemeClr val="tx1"/>
          </a:solidFill>
          <a:latin typeface="+mn-lt"/>
          <a:ea typeface="+mn-ea"/>
        </a:defRPr>
      </a:lvl3pPr>
      <a:lvl4pPr marL="16002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4pPr>
      <a:lvl5pPr marL="20574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5pPr>
      <a:lvl6pPr marL="25146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6pPr>
      <a:lvl7pPr marL="29718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7pPr>
      <a:lvl8pPr marL="34290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8pPr>
      <a:lvl9pPr marL="38862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control" Target="../activeX/activeX3.xml"/><Relationship Id="rId7" Type="http://schemas.openxmlformats.org/officeDocument/2006/relationships/image" Target="../media/image7.png"/><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4.xml"/><Relationship Id="rId1" Type="http://schemas.openxmlformats.org/officeDocument/2006/relationships/vmlDrawing" Target="../drawings/vmlDrawing3.vml"/><Relationship Id="rId5" Type="http://schemas.openxmlformats.org/officeDocument/2006/relationships/image" Target="../media/image3.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5.xml"/><Relationship Id="rId1" Type="http://schemas.openxmlformats.org/officeDocument/2006/relationships/vmlDrawing" Target="../drawings/vmlDrawing4.vml"/><Relationship Id="rId5" Type="http://schemas.openxmlformats.org/officeDocument/2006/relationships/image" Target="../media/image3.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6.xml"/><Relationship Id="rId1" Type="http://schemas.openxmlformats.org/officeDocument/2006/relationships/vmlDrawing" Target="../drawings/vmlDrawing5.vml"/><Relationship Id="rId5" Type="http://schemas.openxmlformats.org/officeDocument/2006/relationships/image" Target="../media/image3.jpe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4213" y="2214563"/>
            <a:ext cx="8424862" cy="1646237"/>
          </a:xfrm>
        </p:spPr>
        <p:txBody>
          <a:bodyPr/>
          <a:lstStyle/>
          <a:p>
            <a:pPr eaLnBrk="1" hangingPunct="1"/>
            <a:r>
              <a:rPr lang="en-GB" sz="5400" smtClean="0"/>
              <a:t>Manufacturing ammonia</a:t>
            </a:r>
          </a:p>
        </p:txBody>
      </p:sp>
      <p:pic>
        <p:nvPicPr>
          <p:cNvPr id="3075" name="Picture 5"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title"/>
          </p:nvPr>
        </p:nvSpPr>
        <p:spPr>
          <a:xfrm>
            <a:off x="338138" y="260350"/>
            <a:ext cx="8424862" cy="636588"/>
          </a:xfrm>
        </p:spPr>
        <p:txBody>
          <a:bodyPr/>
          <a:lstStyle/>
          <a:p>
            <a:pPr eaLnBrk="1" hangingPunct="1"/>
            <a:r>
              <a:rPr lang="en-GB" sz="2800" smtClean="0"/>
              <a:t>Fertilisers and much more</a:t>
            </a:r>
          </a:p>
        </p:txBody>
      </p:sp>
      <p:pic>
        <p:nvPicPr>
          <p:cNvPr id="4099" name="Picture 15"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5" name="Rectangle 8"/>
          <p:cNvSpPr txBox="1">
            <a:spLocks noChangeArrowheads="1"/>
          </p:cNvSpPr>
          <p:nvPr/>
        </p:nvSpPr>
        <p:spPr bwMode="auto">
          <a:xfrm>
            <a:off x="539750" y="1052513"/>
            <a:ext cx="3802063" cy="4752975"/>
          </a:xfrm>
          <a:prstGeom prst="rect">
            <a:avLst/>
          </a:prstGeom>
          <a:noFill/>
          <a:ln w="9525">
            <a:noFill/>
            <a:miter lim="800000"/>
            <a:headEnd/>
            <a:tailEnd/>
          </a:ln>
        </p:spPr>
        <p:txBody>
          <a:bodyPr/>
          <a:lstStyle/>
          <a:p>
            <a:pPr>
              <a:defRPr/>
            </a:pPr>
            <a:r>
              <a:rPr lang="en-GB" sz="1200" b="1" dirty="0">
                <a:solidFill>
                  <a:srgbClr val="003F7B"/>
                </a:solidFill>
                <a:latin typeface="+mn-lt"/>
              </a:rPr>
              <a:t>Global production of ammonia</a:t>
            </a:r>
            <a:endParaRPr lang="en-GB" sz="1200" dirty="0">
              <a:solidFill>
                <a:srgbClr val="003F7B"/>
              </a:solidFill>
              <a:latin typeface="+mn-lt"/>
            </a:endParaRPr>
          </a:p>
          <a:p>
            <a:pPr>
              <a:defRPr/>
            </a:pPr>
            <a:endParaRPr lang="en-GB" sz="1200" b="1" dirty="0">
              <a:solidFill>
                <a:srgbClr val="003F7B"/>
              </a:solidFill>
              <a:latin typeface="+mn-lt"/>
            </a:endParaRPr>
          </a:p>
          <a:p>
            <a:pPr>
              <a:defRPr/>
            </a:pP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4101"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r>
              <a:rPr lang="en-GB" sz="1200" b="1">
                <a:solidFill>
                  <a:srgbClr val="003F7B"/>
                </a:solidFill>
              </a:rPr>
              <a:t>Uses</a:t>
            </a:r>
          </a:p>
          <a:p>
            <a:endParaRPr lang="en-GB" sz="1200"/>
          </a:p>
          <a:p>
            <a:endParaRPr lang="en-GB" sz="1200" i="1"/>
          </a:p>
          <a:p>
            <a:endParaRPr lang="en-GB" sz="1200"/>
          </a:p>
        </p:txBody>
      </p:sp>
      <p:graphicFrame>
        <p:nvGraphicFramePr>
          <p:cNvPr id="7" name="Table 6"/>
          <p:cNvGraphicFramePr>
            <a:graphicFrameLocks noGrp="1"/>
          </p:cNvGraphicFramePr>
          <p:nvPr/>
        </p:nvGraphicFramePr>
        <p:xfrm>
          <a:off x="684213" y="1492250"/>
          <a:ext cx="3528392" cy="2008341"/>
        </p:xfrm>
        <a:graphic>
          <a:graphicData uri="http://schemas.openxmlformats.org/drawingml/2006/table">
            <a:tbl>
              <a:tblPr firstRow="1">
                <a:tableStyleId>{9D7B26C5-4107-4FEC-AEDC-1716B250A1EF}</a:tableStyleId>
              </a:tblPr>
              <a:tblGrid>
                <a:gridCol w="987950"/>
                <a:gridCol w="2540442"/>
              </a:tblGrid>
              <a:tr h="286738">
                <a:tc>
                  <a:txBody>
                    <a:bodyPr/>
                    <a:lstStyle/>
                    <a:p>
                      <a:r>
                        <a:rPr lang="en-GB" sz="1200" dirty="0" smtClean="0"/>
                        <a:t>Year</a:t>
                      </a:r>
                      <a:endParaRPr lang="en-GB" sz="1200" dirty="0"/>
                    </a:p>
                  </a:txBody>
                  <a:tcPr/>
                </a:tc>
                <a:tc>
                  <a:txBody>
                    <a:bodyPr/>
                    <a:lstStyle/>
                    <a:p>
                      <a:pPr algn="ctr"/>
                      <a:r>
                        <a:rPr lang="en-GB" sz="1200" dirty="0" smtClean="0"/>
                        <a:t>Tonnes of ammonia</a:t>
                      </a:r>
                      <a:endParaRPr lang="en-GB" sz="1200" dirty="0"/>
                    </a:p>
                  </a:txBody>
                  <a:tcPr/>
                </a:tc>
              </a:tr>
              <a:tr h="271848">
                <a:tc>
                  <a:txBody>
                    <a:bodyPr/>
                    <a:lstStyle/>
                    <a:p>
                      <a:r>
                        <a:rPr lang="en-GB" sz="1200" dirty="0" smtClean="0"/>
                        <a:t>2005</a:t>
                      </a:r>
                      <a:endParaRPr lang="en-GB" sz="1200" dirty="0"/>
                    </a:p>
                  </a:txBody>
                  <a:tcPr/>
                </a:tc>
                <a:tc>
                  <a:txBody>
                    <a:bodyPr/>
                    <a:lstStyle/>
                    <a:p>
                      <a:pPr algn="ctr"/>
                      <a:r>
                        <a:rPr lang="en-GB" sz="1200" dirty="0" smtClean="0"/>
                        <a:t>148 000 000</a:t>
                      </a:r>
                      <a:endParaRPr lang="en-GB" sz="1200" dirty="0"/>
                    </a:p>
                  </a:txBody>
                  <a:tcPr/>
                </a:tc>
              </a:tr>
              <a:tr h="258907">
                <a:tc>
                  <a:txBody>
                    <a:bodyPr/>
                    <a:lstStyle/>
                    <a:p>
                      <a:r>
                        <a:rPr lang="en-GB" sz="1200" dirty="0" smtClean="0"/>
                        <a:t>2006</a:t>
                      </a:r>
                      <a:endParaRPr lang="en-GB" sz="1200" dirty="0"/>
                    </a:p>
                  </a:txBody>
                  <a:tcPr/>
                </a:tc>
                <a:tc>
                  <a:txBody>
                    <a:bodyPr/>
                    <a:lstStyle/>
                    <a:p>
                      <a:pPr algn="ctr"/>
                      <a:r>
                        <a:rPr lang="en-GB" sz="1200" dirty="0" smtClean="0"/>
                        <a:t>153 000 000</a:t>
                      </a:r>
                      <a:endParaRPr lang="en-GB" sz="1200" dirty="0"/>
                    </a:p>
                  </a:txBody>
                  <a:tcPr/>
                </a:tc>
              </a:tr>
              <a:tr h="258907">
                <a:tc>
                  <a:txBody>
                    <a:bodyPr/>
                    <a:lstStyle/>
                    <a:p>
                      <a:r>
                        <a:rPr lang="en-GB" sz="1200" dirty="0" smtClean="0"/>
                        <a:t>2007</a:t>
                      </a:r>
                      <a:endParaRPr lang="en-GB" sz="1200" dirty="0"/>
                    </a:p>
                  </a:txBody>
                  <a:tcPr/>
                </a:tc>
                <a:tc>
                  <a:txBody>
                    <a:bodyPr/>
                    <a:lstStyle/>
                    <a:p>
                      <a:pPr algn="ctr"/>
                      <a:r>
                        <a:rPr lang="en-GB" sz="1200" dirty="0" smtClean="0"/>
                        <a:t>159 000 000</a:t>
                      </a:r>
                      <a:endParaRPr lang="en-GB" sz="1200" dirty="0"/>
                    </a:p>
                  </a:txBody>
                  <a:tcPr/>
                </a:tc>
              </a:tr>
              <a:tr h="258907">
                <a:tc>
                  <a:txBody>
                    <a:bodyPr/>
                    <a:lstStyle/>
                    <a:p>
                      <a:r>
                        <a:rPr lang="en-GB" sz="1200" dirty="0" smtClean="0"/>
                        <a:t>2008</a:t>
                      </a:r>
                      <a:endParaRPr lang="en-GB" sz="1200" dirty="0"/>
                    </a:p>
                  </a:txBody>
                  <a:tcPr/>
                </a:tc>
                <a:tc>
                  <a:txBody>
                    <a:bodyPr/>
                    <a:lstStyle/>
                    <a:p>
                      <a:pPr algn="ctr"/>
                      <a:r>
                        <a:rPr lang="en-GB" sz="1200" dirty="0" smtClean="0"/>
                        <a:t>158 000 000</a:t>
                      </a:r>
                      <a:endParaRPr lang="en-GB" sz="1200" dirty="0"/>
                    </a:p>
                  </a:txBody>
                  <a:tcPr/>
                </a:tc>
              </a:tr>
              <a:tr h="258907">
                <a:tc>
                  <a:txBody>
                    <a:bodyPr/>
                    <a:lstStyle/>
                    <a:p>
                      <a:r>
                        <a:rPr lang="en-GB" sz="1200" dirty="0" smtClean="0"/>
                        <a:t>2009</a:t>
                      </a:r>
                      <a:endParaRPr lang="en-GB" sz="1200" dirty="0"/>
                    </a:p>
                  </a:txBody>
                  <a:tcPr/>
                </a:tc>
                <a:tc>
                  <a:txBody>
                    <a:bodyPr/>
                    <a:lstStyle/>
                    <a:p>
                      <a:pPr algn="ctr"/>
                      <a:r>
                        <a:rPr lang="en-GB" sz="1200" dirty="0" smtClean="0"/>
                        <a:t>158 000 000</a:t>
                      </a:r>
                      <a:endParaRPr lang="en-GB" sz="1200" dirty="0"/>
                    </a:p>
                  </a:txBody>
                  <a:tcPr/>
                </a:tc>
              </a:tr>
              <a:tr h="350003">
                <a:tc>
                  <a:txBody>
                    <a:bodyPr/>
                    <a:lstStyle/>
                    <a:p>
                      <a:r>
                        <a:rPr lang="en-GB" sz="1200" dirty="0" smtClean="0"/>
                        <a:t>2010</a:t>
                      </a:r>
                      <a:endParaRPr lang="en-GB" sz="1200" dirty="0"/>
                    </a:p>
                  </a:txBody>
                  <a:tcPr/>
                </a:tc>
                <a:tc>
                  <a:txBody>
                    <a:bodyPr/>
                    <a:lstStyle/>
                    <a:p>
                      <a:pPr algn="ctr"/>
                      <a:r>
                        <a:rPr lang="en-GB" sz="1200" dirty="0" smtClean="0"/>
                        <a:t>159 000 000</a:t>
                      </a:r>
                      <a:endParaRPr lang="en-GB" sz="1200" dirty="0"/>
                    </a:p>
                  </a:txBody>
                  <a:tcPr/>
                </a:tc>
              </a:tr>
            </a:tbl>
          </a:graphicData>
        </a:graphic>
      </p:graphicFrame>
      <p:sp>
        <p:nvSpPr>
          <p:cNvPr id="4120" name="Rectangle 5"/>
          <p:cNvSpPr>
            <a:spLocks noChangeArrowheads="1"/>
          </p:cNvSpPr>
          <p:nvPr/>
        </p:nvSpPr>
        <p:spPr bwMode="auto">
          <a:xfrm>
            <a:off x="568325" y="3709988"/>
            <a:ext cx="3744913" cy="1014412"/>
          </a:xfrm>
          <a:prstGeom prst="rect">
            <a:avLst/>
          </a:prstGeom>
          <a:noFill/>
          <a:ln w="9525">
            <a:noFill/>
            <a:miter lim="800000"/>
            <a:headEnd/>
            <a:tailEnd/>
          </a:ln>
        </p:spPr>
        <p:txBody>
          <a:bodyPr anchor="ctr">
            <a:spAutoFit/>
          </a:bodyPr>
          <a:lstStyle/>
          <a:p>
            <a:r>
              <a:rPr lang="en-GB" sz="1200">
                <a:cs typeface="Arial" charset="0"/>
              </a:rPr>
              <a:t>The annual production of ammonia remained fairly constant over the past six years or so. Although manufactured in countries around the world, in 2009 the four biggest producers and the quantities they produced are:</a:t>
            </a:r>
            <a:endParaRPr lang="en-GB" sz="1200"/>
          </a:p>
        </p:txBody>
      </p:sp>
      <p:sp>
        <p:nvSpPr>
          <p:cNvPr id="4121" name="TextBox 8"/>
          <p:cNvSpPr txBox="1">
            <a:spLocks noChangeArrowheads="1"/>
          </p:cNvSpPr>
          <p:nvPr/>
        </p:nvSpPr>
        <p:spPr bwMode="auto">
          <a:xfrm>
            <a:off x="1116013" y="4718050"/>
            <a:ext cx="2592387" cy="1014413"/>
          </a:xfrm>
          <a:prstGeom prst="rect">
            <a:avLst/>
          </a:prstGeom>
          <a:noFill/>
          <a:ln w="9525">
            <a:noFill/>
            <a:miter lim="800000"/>
            <a:headEnd/>
            <a:tailEnd/>
          </a:ln>
        </p:spPr>
        <p:txBody>
          <a:bodyPr>
            <a:spAutoFit/>
          </a:bodyPr>
          <a:lstStyle/>
          <a:p>
            <a:r>
              <a:rPr lang="en-GB" sz="1200"/>
              <a:t>China	51 352 000 tonnes</a:t>
            </a:r>
          </a:p>
          <a:p>
            <a:r>
              <a:rPr lang="en-GB" sz="1200"/>
              <a:t>(about  </a:t>
            </a:r>
            <a:r>
              <a:rPr lang="en-GB" sz="1200">
                <a:cs typeface="Arial" charset="0"/>
              </a:rPr>
              <a:t>⅓ of</a:t>
            </a:r>
            <a:r>
              <a:rPr lang="en-GB" sz="1200"/>
              <a:t> the world’s production)</a:t>
            </a:r>
          </a:p>
          <a:p>
            <a:r>
              <a:rPr lang="en-GB" sz="1200"/>
              <a:t>India	13 600 000 tonnes</a:t>
            </a:r>
          </a:p>
          <a:p>
            <a:r>
              <a:rPr lang="en-GB" sz="1200"/>
              <a:t>Russia	12 678 000 tonnes</a:t>
            </a:r>
          </a:p>
          <a:p>
            <a:r>
              <a:rPr lang="en-GB" sz="1200"/>
              <a:t>USA	  9 355 000 tonnes</a:t>
            </a:r>
          </a:p>
        </p:txBody>
      </p:sp>
      <p:sp>
        <p:nvSpPr>
          <p:cNvPr id="4122" name="TextBox 9"/>
          <p:cNvSpPr txBox="1">
            <a:spLocks noChangeArrowheads="1"/>
          </p:cNvSpPr>
          <p:nvPr/>
        </p:nvSpPr>
        <p:spPr bwMode="auto">
          <a:xfrm>
            <a:off x="4859338" y="4292600"/>
            <a:ext cx="3744912" cy="1385888"/>
          </a:xfrm>
          <a:prstGeom prst="rect">
            <a:avLst/>
          </a:prstGeom>
          <a:noFill/>
          <a:ln w="9525">
            <a:noFill/>
            <a:miter lim="800000"/>
            <a:headEnd/>
            <a:tailEnd/>
          </a:ln>
        </p:spPr>
        <p:txBody>
          <a:bodyPr>
            <a:spAutoFit/>
          </a:bodyPr>
          <a:lstStyle/>
          <a:p>
            <a:r>
              <a:rPr lang="en-GB" sz="1200"/>
              <a:t>80% of ammonia produced is used in the manufacture of fertilisers.</a:t>
            </a:r>
          </a:p>
          <a:p>
            <a:r>
              <a:rPr lang="en-GB" sz="1200"/>
              <a:t> </a:t>
            </a:r>
          </a:p>
          <a:p>
            <a:r>
              <a:rPr lang="en-GB" sz="1200"/>
              <a:t>20% is used for other purposes:</a:t>
            </a:r>
          </a:p>
          <a:p>
            <a:r>
              <a:rPr lang="en-GB" sz="1200"/>
              <a:t>plastics </a:t>
            </a:r>
            <a:r>
              <a:rPr lang="en-GB" sz="1200">
                <a:cs typeface="Arial" charset="0"/>
              </a:rPr>
              <a:t>● </a:t>
            </a:r>
            <a:r>
              <a:rPr lang="en-GB" sz="1200"/>
              <a:t>synthetic </a:t>
            </a:r>
            <a:r>
              <a:rPr lang="en-GB" sz="1200">
                <a:cs typeface="Arial" charset="0"/>
              </a:rPr>
              <a:t>● </a:t>
            </a:r>
            <a:r>
              <a:rPr lang="en-GB" sz="1200"/>
              <a:t>fibres </a:t>
            </a:r>
            <a:r>
              <a:rPr lang="en-GB" sz="1200">
                <a:cs typeface="Arial" charset="0"/>
              </a:rPr>
              <a:t>● </a:t>
            </a:r>
            <a:r>
              <a:rPr lang="en-GB" sz="1200"/>
              <a:t>explosives </a:t>
            </a:r>
            <a:r>
              <a:rPr lang="en-GB" sz="1200">
                <a:cs typeface="Arial" charset="0"/>
              </a:rPr>
              <a:t>● </a:t>
            </a:r>
            <a:r>
              <a:rPr lang="en-GB" sz="1200"/>
              <a:t>dyes </a:t>
            </a:r>
            <a:r>
              <a:rPr lang="en-GB" sz="1200">
                <a:cs typeface="Arial" charset="0"/>
              </a:rPr>
              <a:t>● </a:t>
            </a:r>
            <a:r>
              <a:rPr lang="en-GB" sz="1200"/>
              <a:t>pharmaceuticals </a:t>
            </a:r>
            <a:r>
              <a:rPr lang="en-GB" sz="1200">
                <a:cs typeface="Arial" charset="0"/>
              </a:rPr>
              <a:t>● </a:t>
            </a:r>
            <a:r>
              <a:rPr lang="en-GB" sz="1200"/>
              <a:t>industrial refrigerant </a:t>
            </a:r>
            <a:r>
              <a:rPr lang="en-GB" sz="1200">
                <a:cs typeface="Arial" charset="0"/>
              </a:rPr>
              <a:t>● </a:t>
            </a:r>
            <a:r>
              <a:rPr lang="en-GB" sz="1200"/>
              <a:t>industrial and domestic cleaning agent.</a:t>
            </a:r>
          </a:p>
        </p:txBody>
      </p:sp>
    </p:spTree>
    <p:controls>
      <p:control spid="1027" name="ShockwaveFlash1" r:id="rId2" imgW="3313080" imgH="2592360"/>
    </p:controls>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8"/>
          <p:cNvSpPr txBox="1">
            <a:spLocks noChangeArrowheads="1"/>
          </p:cNvSpPr>
          <p:nvPr/>
        </p:nvSpPr>
        <p:spPr bwMode="auto">
          <a:xfrm>
            <a:off x="4803775" y="1052513"/>
            <a:ext cx="3800475" cy="4968875"/>
          </a:xfrm>
          <a:prstGeom prst="rect">
            <a:avLst/>
          </a:prstGeom>
          <a:noFill/>
          <a:ln w="9525">
            <a:noFill/>
            <a:miter lim="800000"/>
            <a:headEnd/>
            <a:tailEnd/>
          </a:ln>
        </p:spPr>
        <p:txBody>
          <a:bodyPr/>
          <a:lstStyle/>
          <a:p>
            <a:pPr>
              <a:defRPr/>
            </a:pPr>
            <a:r>
              <a:rPr lang="en-GB" sz="1200" b="1" dirty="0">
                <a:solidFill>
                  <a:srgbClr val="003F7B"/>
                </a:solidFill>
              </a:rPr>
              <a:t>Raw materials</a:t>
            </a:r>
          </a:p>
          <a:p>
            <a:pPr>
              <a:defRPr/>
            </a:pPr>
            <a:endParaRPr lang="en-GB" sz="1200" b="1" dirty="0">
              <a:solidFill>
                <a:srgbClr val="003F7B"/>
              </a:solidFill>
            </a:endParaRPr>
          </a:p>
          <a:p>
            <a:pPr>
              <a:defRPr/>
            </a:pPr>
            <a:r>
              <a:rPr lang="en-GB" sz="1200" dirty="0"/>
              <a:t>The raw materials needed are air, natural gas (or other hydrocarbons) and steam.</a:t>
            </a:r>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r>
              <a:rPr lang="en-GB" sz="1200" dirty="0"/>
              <a:t>Removal of sulfur from feedstock, e.g. natural gas,</a:t>
            </a:r>
          </a:p>
          <a:p>
            <a:pPr marL="228600" indent="-228600">
              <a:defRPr/>
            </a:pPr>
            <a:r>
              <a:rPr lang="en-GB" sz="1200" dirty="0"/>
              <a:t>involves these chemical reactions:</a:t>
            </a:r>
          </a:p>
          <a:p>
            <a:pPr marL="228600" indent="-228600">
              <a:defRPr/>
            </a:pPr>
            <a:endParaRPr lang="en-GB" sz="1200" dirty="0"/>
          </a:p>
          <a:p>
            <a:pPr algn="ctr">
              <a:defRPr/>
            </a:pPr>
            <a:r>
              <a:rPr lang="en-GB" sz="1200" dirty="0"/>
              <a:t>R-SH + H</a:t>
            </a:r>
            <a:r>
              <a:rPr lang="en-GB" sz="1200" baseline="-25000" dirty="0"/>
              <a:t>2</a:t>
            </a:r>
            <a:r>
              <a:rPr lang="en-GB" sz="1200" dirty="0"/>
              <a:t> </a:t>
            </a:r>
            <a:r>
              <a:rPr lang="en-GB" sz="1200" dirty="0">
                <a:sym typeface="Wingdings"/>
              </a:rPr>
              <a:t></a:t>
            </a:r>
            <a:r>
              <a:rPr lang="en-GB" sz="1200" dirty="0"/>
              <a:t> H</a:t>
            </a:r>
            <a:r>
              <a:rPr lang="en-GB" sz="1200" baseline="-25000" dirty="0"/>
              <a:t>2</a:t>
            </a:r>
            <a:r>
              <a:rPr lang="en-GB" sz="1200" dirty="0"/>
              <a:t>S + RH</a:t>
            </a:r>
          </a:p>
          <a:p>
            <a:pPr algn="ctr">
              <a:defRPr/>
            </a:pPr>
            <a:endParaRPr lang="en-GB" sz="1200" dirty="0"/>
          </a:p>
          <a:p>
            <a:pPr algn="ctr">
              <a:defRPr/>
            </a:pPr>
            <a:r>
              <a:rPr lang="en-GB" sz="1200" dirty="0"/>
              <a:t>H</a:t>
            </a:r>
            <a:r>
              <a:rPr lang="en-GB" sz="1200" baseline="-25000" dirty="0"/>
              <a:t>2</a:t>
            </a:r>
            <a:r>
              <a:rPr lang="en-GB" sz="1200" dirty="0"/>
              <a:t>S + </a:t>
            </a:r>
            <a:r>
              <a:rPr lang="en-GB" sz="1200" dirty="0" err="1"/>
              <a:t>ZnO</a:t>
            </a:r>
            <a:r>
              <a:rPr lang="en-GB" sz="1200" dirty="0"/>
              <a:t> </a:t>
            </a:r>
            <a:r>
              <a:rPr lang="en-GB" sz="1200" dirty="0">
                <a:sym typeface="Wingdings"/>
              </a:rPr>
              <a:t></a:t>
            </a:r>
            <a:r>
              <a:rPr lang="en-GB" sz="1200" dirty="0"/>
              <a:t> </a:t>
            </a:r>
            <a:r>
              <a:rPr lang="en-GB" sz="1200" dirty="0" err="1"/>
              <a:t>ZnS</a:t>
            </a:r>
            <a:r>
              <a:rPr lang="en-GB" sz="1200" dirty="0"/>
              <a:t> + H</a:t>
            </a:r>
            <a:r>
              <a:rPr lang="en-GB" sz="1200" baseline="-25000" dirty="0"/>
              <a:t>2</a:t>
            </a:r>
            <a:r>
              <a:rPr lang="en-GB" sz="1200" dirty="0"/>
              <a:t>O</a:t>
            </a:r>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marL="228600" indent="-228600">
              <a:defRPr/>
            </a:pPr>
            <a:endParaRPr lang="en-GB" sz="1200" dirty="0"/>
          </a:p>
          <a:p>
            <a:pPr>
              <a:defRPr/>
            </a:pPr>
            <a:endParaRPr lang="en-GB" sz="1200" b="1" dirty="0">
              <a:solidFill>
                <a:srgbClr val="003F7B"/>
              </a:solidFill>
            </a:endParaRPr>
          </a:p>
          <a:p>
            <a:pPr>
              <a:defRPr/>
            </a:pPr>
            <a:endParaRPr lang="en-GB" sz="1200" dirty="0"/>
          </a:p>
          <a:p>
            <a:pPr>
              <a:defRPr/>
            </a:pPr>
            <a:endParaRPr lang="en-GB" sz="1200" i="1" dirty="0"/>
          </a:p>
          <a:p>
            <a:pPr>
              <a:defRPr/>
            </a:pPr>
            <a:endParaRPr lang="en-GB" sz="1200" dirty="0"/>
          </a:p>
        </p:txBody>
      </p:sp>
      <p:sp>
        <p:nvSpPr>
          <p:cNvPr id="5122" name="Rectangle 7"/>
          <p:cNvSpPr>
            <a:spLocks noGrp="1" noChangeArrowheads="1"/>
          </p:cNvSpPr>
          <p:nvPr>
            <p:ph type="title"/>
          </p:nvPr>
        </p:nvSpPr>
        <p:spPr>
          <a:xfrm>
            <a:off x="323850" y="404813"/>
            <a:ext cx="8496300" cy="492125"/>
          </a:xfrm>
        </p:spPr>
        <p:txBody>
          <a:bodyPr/>
          <a:lstStyle/>
          <a:p>
            <a:pPr eaLnBrk="1" hangingPunct="1"/>
            <a:r>
              <a:rPr lang="en-GB" sz="2400" smtClean="0"/>
              <a:t>The process</a:t>
            </a:r>
          </a:p>
        </p:txBody>
      </p:sp>
      <p:pic>
        <p:nvPicPr>
          <p:cNvPr id="5123" name="Picture 9" descr="Corporate_brand_logo_CMYK.jpg"/>
          <p:cNvPicPr>
            <a:picLocks noChangeAspect="1"/>
          </p:cNvPicPr>
          <p:nvPr/>
        </p:nvPicPr>
        <p:blipFill>
          <a:blip r:embed="rId6" cstate="print"/>
          <a:srcRect/>
          <a:stretch>
            <a:fillRect/>
          </a:stretch>
        </p:blipFill>
        <p:spPr bwMode="auto">
          <a:xfrm>
            <a:off x="7812088" y="6227763"/>
            <a:ext cx="1008062" cy="441325"/>
          </a:xfrm>
          <a:prstGeom prst="rect">
            <a:avLst/>
          </a:prstGeom>
          <a:noFill/>
          <a:ln w="9525">
            <a:noFill/>
            <a:miter lim="800000"/>
            <a:headEnd/>
            <a:tailEnd/>
          </a:ln>
        </p:spPr>
      </p:pic>
      <p:sp>
        <p:nvSpPr>
          <p:cNvPr id="5124" name="Rectangle 8"/>
          <p:cNvSpPr txBox="1">
            <a:spLocks noChangeArrowheads="1"/>
          </p:cNvSpPr>
          <p:nvPr/>
        </p:nvSpPr>
        <p:spPr bwMode="auto">
          <a:xfrm>
            <a:off x="539750" y="1052513"/>
            <a:ext cx="3802063" cy="4752975"/>
          </a:xfrm>
          <a:prstGeom prst="rect">
            <a:avLst/>
          </a:prstGeom>
          <a:noFill/>
          <a:ln w="9525">
            <a:noFill/>
            <a:miter lim="800000"/>
            <a:headEnd/>
            <a:tailEnd/>
          </a:ln>
        </p:spPr>
        <p:txBody>
          <a:bodyPr/>
          <a:lstStyle/>
          <a:p>
            <a:pPr marL="228600" indent="-228600"/>
            <a:r>
              <a:rPr lang="en-GB" sz="1200" b="1">
                <a:solidFill>
                  <a:srgbClr val="003F7B"/>
                </a:solidFill>
              </a:rPr>
              <a:t>Ammonia plant</a:t>
            </a:r>
            <a:endParaRPr lang="en-GB" sz="1200">
              <a:solidFill>
                <a:srgbClr val="003F7B"/>
              </a:solidFill>
            </a:endParaRPr>
          </a:p>
          <a:p>
            <a:pPr marL="228600" indent="-228600"/>
            <a:endParaRPr lang="en-GB" sz="1200">
              <a:solidFill>
                <a:srgbClr val="003F7B"/>
              </a:solidFill>
            </a:endParaRPr>
          </a:p>
          <a:p>
            <a:pPr marL="228600" indent="-228600"/>
            <a:r>
              <a:rPr lang="en-GB" sz="1200"/>
              <a:t>An ammonia plant has a number of key sections:</a:t>
            </a:r>
          </a:p>
          <a:p>
            <a:pPr marL="228600" indent="-228600"/>
            <a:endParaRPr lang="en-GB" sz="1200"/>
          </a:p>
          <a:p>
            <a:pPr marL="228600" indent="-228600">
              <a:buFont typeface="Arial" charset="0"/>
              <a:buChar char="•"/>
            </a:pPr>
            <a:r>
              <a:rPr lang="en-GB" sz="1200"/>
              <a:t>Primary reformer</a:t>
            </a:r>
          </a:p>
          <a:p>
            <a:pPr marL="228600" indent="-228600">
              <a:buFont typeface="Arial" charset="0"/>
              <a:buChar char="•"/>
            </a:pPr>
            <a:endParaRPr lang="en-GB" sz="1200"/>
          </a:p>
          <a:p>
            <a:pPr marL="228600" indent="-228600">
              <a:buFont typeface="Arial" charset="0"/>
              <a:buChar char="•"/>
            </a:pPr>
            <a:r>
              <a:rPr lang="en-GB" sz="1200"/>
              <a:t>Secondary reformer</a:t>
            </a:r>
          </a:p>
          <a:p>
            <a:pPr marL="228600" indent="-228600">
              <a:buFont typeface="Arial" charset="0"/>
              <a:buChar char="•"/>
            </a:pPr>
            <a:endParaRPr lang="en-GB" sz="1200"/>
          </a:p>
          <a:p>
            <a:pPr marL="228600" indent="-228600">
              <a:buFont typeface="Arial" charset="0"/>
              <a:buChar char="•"/>
            </a:pPr>
            <a:r>
              <a:rPr lang="en-GB" sz="1200"/>
              <a:t>Carbon dioxide absorber</a:t>
            </a:r>
          </a:p>
          <a:p>
            <a:pPr marL="228600" indent="-228600">
              <a:buFont typeface="Arial" charset="0"/>
              <a:buChar char="•"/>
            </a:pPr>
            <a:endParaRPr lang="en-GB" sz="1200"/>
          </a:p>
          <a:p>
            <a:pPr marL="228600" indent="-228600">
              <a:buFont typeface="Arial" charset="0"/>
              <a:buChar char="•"/>
            </a:pPr>
            <a:r>
              <a:rPr lang="en-GB" sz="1200"/>
              <a:t>Ammonia convertor</a:t>
            </a:r>
          </a:p>
        </p:txBody>
      </p:sp>
      <p:pic>
        <p:nvPicPr>
          <p:cNvPr id="5130" name="Picture 10" descr="http://chemengineering.wikispaces.com/file/view/Steam-Methane_Reformer.png/241099673/Steam-Methane_Reformer.png"/>
          <p:cNvPicPr>
            <a:picLocks noChangeAspect="1" noChangeArrowheads="1"/>
          </p:cNvPicPr>
          <p:nvPr/>
        </p:nvPicPr>
        <p:blipFill>
          <a:blip r:embed="rId7" cstate="print"/>
          <a:srcRect/>
          <a:stretch>
            <a:fillRect/>
          </a:stretch>
        </p:blipFill>
        <p:spPr bwMode="auto">
          <a:xfrm>
            <a:off x="2584450" y="1838325"/>
            <a:ext cx="1700213" cy="1303338"/>
          </a:xfrm>
          <a:prstGeom prst="rect">
            <a:avLst/>
          </a:prstGeom>
          <a:noFill/>
          <a:ln w="9525">
            <a:noFill/>
            <a:miter lim="800000"/>
            <a:headEnd/>
            <a:tailEnd/>
          </a:ln>
        </p:spPr>
      </p:pic>
    </p:spTree>
    <p:controls>
      <p:control spid="2050" name="ShockwaveFlash1" r:id="rId2" imgW="3673440" imgH="2808360"/>
      <p:control spid="2051" name="ShockwaveFlash2" r:id="rId3" imgW="3240000" imgH="2592360"/>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title"/>
          </p:nvPr>
        </p:nvSpPr>
        <p:spPr>
          <a:xfrm>
            <a:off x="323850" y="404813"/>
            <a:ext cx="8496300" cy="492125"/>
          </a:xfrm>
        </p:spPr>
        <p:txBody>
          <a:bodyPr/>
          <a:lstStyle/>
          <a:p>
            <a:pPr eaLnBrk="1" hangingPunct="1"/>
            <a:r>
              <a:rPr lang="en-GB" sz="2400" smtClean="0"/>
              <a:t>Primary reformer</a:t>
            </a:r>
          </a:p>
        </p:txBody>
      </p:sp>
      <p:pic>
        <p:nvPicPr>
          <p:cNvPr id="6147"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802063" cy="4752975"/>
          </a:xfrm>
          <a:prstGeom prst="rect">
            <a:avLst/>
          </a:prstGeom>
          <a:noFill/>
          <a:ln w="9525">
            <a:noFill/>
            <a:miter lim="800000"/>
            <a:headEnd/>
            <a:tailEnd/>
          </a:ln>
        </p:spPr>
        <p:txBody>
          <a:bodyPr/>
          <a:lstStyle/>
          <a:p>
            <a:pPr>
              <a:defRPr/>
            </a:pPr>
            <a:r>
              <a:rPr lang="en-GB" sz="1200" b="1" dirty="0">
                <a:solidFill>
                  <a:srgbClr val="003F7B"/>
                </a:solidFill>
                <a:latin typeface="+mn-lt"/>
              </a:rPr>
              <a:t>The chemistry</a:t>
            </a:r>
          </a:p>
          <a:p>
            <a:pPr>
              <a:defRPr/>
            </a:pPr>
            <a:endParaRPr lang="en-GB" sz="1200" dirty="0"/>
          </a:p>
          <a:p>
            <a:pPr>
              <a:defRPr/>
            </a:pPr>
            <a:r>
              <a:rPr lang="en-GB" sz="1200" dirty="0"/>
              <a:t>After the removal of sulfur compounds, the gas is mixed with superheated steam and fed into a primary reformer.</a:t>
            </a:r>
          </a:p>
          <a:p>
            <a:pPr>
              <a:defRPr/>
            </a:pPr>
            <a:endParaRPr lang="en-GB" sz="1200" dirty="0"/>
          </a:p>
          <a:p>
            <a:pPr>
              <a:defRPr/>
            </a:pPr>
            <a:r>
              <a:rPr lang="en-GB" sz="1200" dirty="0"/>
              <a:t>The mixture is heated to 770 </a:t>
            </a:r>
            <a:r>
              <a:rPr lang="en-GB" sz="1200" baseline="30000" dirty="0" err="1"/>
              <a:t>o</a:t>
            </a:r>
            <a:r>
              <a:rPr lang="en-GB" sz="1200" dirty="0" err="1"/>
              <a:t>C</a:t>
            </a:r>
            <a:r>
              <a:rPr lang="en-GB" sz="1200" dirty="0"/>
              <a:t> in the presence of a nickel catalyst and these reversible reactions occur:</a:t>
            </a:r>
          </a:p>
          <a:p>
            <a:pPr>
              <a:defRPr/>
            </a:pPr>
            <a:endParaRPr lang="en-GB" sz="1200" dirty="0"/>
          </a:p>
          <a:p>
            <a:pPr>
              <a:defRPr/>
            </a:pPr>
            <a:r>
              <a:rPr lang="en-GB" sz="1200" dirty="0"/>
              <a:t>CH</a:t>
            </a:r>
            <a:r>
              <a:rPr lang="en-GB" sz="1200" baseline="-25000" dirty="0"/>
              <a:t>4</a:t>
            </a:r>
            <a:r>
              <a:rPr lang="en-GB" sz="1200" dirty="0"/>
              <a:t> + H</a:t>
            </a:r>
            <a:r>
              <a:rPr lang="en-GB" sz="1200" baseline="-25000" dirty="0"/>
              <a:t>2</a:t>
            </a:r>
            <a:r>
              <a:rPr lang="en-GB" sz="1200" dirty="0"/>
              <a:t>O ⇌ CO + 3H</a:t>
            </a:r>
            <a:r>
              <a:rPr lang="en-GB" sz="1200" baseline="-25000" dirty="0"/>
              <a:t>2</a:t>
            </a:r>
            <a:r>
              <a:rPr lang="en-GB" sz="1200" dirty="0"/>
              <a:t>	    ∆H</a:t>
            </a:r>
            <a:r>
              <a:rPr lang="en-GB" sz="1200" baseline="30000" dirty="0"/>
              <a:t>o</a:t>
            </a:r>
            <a:r>
              <a:rPr lang="en-GB" sz="1200" baseline="-25000" dirty="0"/>
              <a:t>298</a:t>
            </a:r>
            <a:r>
              <a:rPr lang="en-GB" sz="1200" dirty="0"/>
              <a:t> = +206 kJ mol</a:t>
            </a:r>
            <a:r>
              <a:rPr lang="en-GB" sz="1200" baseline="30000" dirty="0"/>
              <a:t>−1</a:t>
            </a:r>
            <a:endParaRPr lang="en-GB" sz="1200" dirty="0"/>
          </a:p>
          <a:p>
            <a:pPr>
              <a:defRPr/>
            </a:pPr>
            <a:endParaRPr lang="en-GB" sz="800" dirty="0"/>
          </a:p>
          <a:p>
            <a:pPr>
              <a:defRPr/>
            </a:pPr>
            <a:r>
              <a:rPr lang="en-GB" sz="1200" dirty="0"/>
              <a:t>CO + H</a:t>
            </a:r>
            <a:r>
              <a:rPr lang="en-GB" sz="1200" baseline="-25000" dirty="0"/>
              <a:t>2</a:t>
            </a:r>
            <a:r>
              <a:rPr lang="en-GB" sz="1200" dirty="0"/>
              <a:t>O ⇌ CO</a:t>
            </a:r>
            <a:r>
              <a:rPr lang="en-GB" sz="1200" baseline="-25000" dirty="0"/>
              <a:t>2</a:t>
            </a:r>
            <a:r>
              <a:rPr lang="en-GB" sz="1200" dirty="0"/>
              <a:t> + H</a:t>
            </a:r>
            <a:r>
              <a:rPr lang="en-GB" sz="1200" baseline="-25000" dirty="0"/>
              <a:t>2</a:t>
            </a:r>
            <a:r>
              <a:rPr lang="en-GB" sz="1200" dirty="0"/>
              <a:t>	    ∆H</a:t>
            </a:r>
            <a:r>
              <a:rPr lang="en-GB" sz="1200" baseline="30000" dirty="0"/>
              <a:t>o</a:t>
            </a:r>
            <a:r>
              <a:rPr lang="en-GB" sz="1200" baseline="-25000" dirty="0"/>
              <a:t>298</a:t>
            </a:r>
            <a:r>
              <a:rPr lang="en-GB" sz="1200" dirty="0"/>
              <a:t> = −41 kJ mol</a:t>
            </a:r>
            <a:r>
              <a:rPr lang="en-GB" sz="1200" baseline="30000" dirty="0"/>
              <a:t>−1</a:t>
            </a:r>
            <a:endParaRPr lang="en-GB" sz="1200" dirty="0"/>
          </a:p>
          <a:p>
            <a:pPr>
              <a:defRPr/>
            </a:pPr>
            <a:endParaRPr lang="en-GB" sz="1200" dirty="0"/>
          </a:p>
          <a:p>
            <a:pPr>
              <a:defRPr/>
            </a:pPr>
            <a:r>
              <a:rPr lang="en-GB" sz="1200" dirty="0"/>
              <a:t>Overall reaction:</a:t>
            </a:r>
          </a:p>
          <a:p>
            <a:pPr>
              <a:defRPr/>
            </a:pPr>
            <a:endParaRPr lang="en-GB" sz="1200" dirty="0"/>
          </a:p>
          <a:p>
            <a:pPr>
              <a:defRPr/>
            </a:pPr>
            <a:r>
              <a:rPr lang="en-GB" sz="1200" dirty="0"/>
              <a:t>CH</a:t>
            </a:r>
            <a:r>
              <a:rPr lang="en-GB" sz="1200" baseline="-25000" dirty="0"/>
              <a:t>4</a:t>
            </a:r>
            <a:r>
              <a:rPr lang="en-GB" sz="1200" dirty="0"/>
              <a:t> + 2H</a:t>
            </a:r>
            <a:r>
              <a:rPr lang="en-GB" sz="1200" baseline="-25000" dirty="0"/>
              <a:t>2</a:t>
            </a:r>
            <a:r>
              <a:rPr lang="en-GB" sz="1200" dirty="0"/>
              <a:t>O ⇌ CO</a:t>
            </a:r>
            <a:r>
              <a:rPr lang="en-GB" sz="1200" baseline="-25000" dirty="0"/>
              <a:t>2</a:t>
            </a:r>
            <a:r>
              <a:rPr lang="en-GB" sz="1200" dirty="0"/>
              <a:t> + 4H</a:t>
            </a:r>
            <a:r>
              <a:rPr lang="en-GB" sz="1200" baseline="-25000" dirty="0"/>
              <a:t>2</a:t>
            </a:r>
            <a:r>
              <a:rPr lang="en-GB" sz="1200" dirty="0"/>
              <a:t>	    ∆H</a:t>
            </a:r>
            <a:r>
              <a:rPr lang="en-GB" sz="1200" baseline="30000" dirty="0"/>
              <a:t>o</a:t>
            </a:r>
            <a:r>
              <a:rPr lang="en-GB" sz="1200" baseline="-25000" dirty="0"/>
              <a:t>298</a:t>
            </a:r>
            <a:r>
              <a:rPr lang="en-GB" sz="1200" dirty="0"/>
              <a:t> = +165 kJ mol</a:t>
            </a:r>
            <a:r>
              <a:rPr lang="en-GB" sz="1200" baseline="30000" dirty="0"/>
              <a:t>−1</a:t>
            </a:r>
            <a:endParaRPr lang="en-GB" sz="1200" dirty="0"/>
          </a:p>
          <a:p>
            <a:pPr>
              <a:defRPr/>
            </a:pPr>
            <a:endParaRPr lang="en-GB" sz="1200" dirty="0"/>
          </a:p>
          <a:p>
            <a:pPr>
              <a:defRPr/>
            </a:pPr>
            <a:r>
              <a:rPr lang="en-GB" sz="1200" dirty="0"/>
              <a:t>The overall reaction (methane and steam to carbon dioxide and hydrogen) is highly endothermic. </a:t>
            </a:r>
          </a:p>
          <a:p>
            <a:pPr>
              <a:defRPr/>
            </a:pPr>
            <a:endParaRPr lang="en-GB" sz="1200" dirty="0"/>
          </a:p>
          <a:p>
            <a:pPr>
              <a:defRPr/>
            </a:pPr>
            <a:r>
              <a:rPr lang="en-GB" sz="1200" dirty="0"/>
              <a:t>Therefore, maintaining a high reaction temperature moves the position of equilibrium to the right.</a:t>
            </a:r>
          </a:p>
          <a:p>
            <a:pPr>
              <a:defRPr/>
            </a:pPr>
            <a:endParaRPr lang="en-GB" sz="1200" dirty="0"/>
          </a:p>
          <a:p>
            <a:pPr>
              <a:defRPr/>
            </a:pPr>
            <a:r>
              <a:rPr lang="en-GB" sz="1200" dirty="0"/>
              <a:t>The mixture that emerges is called synthesis gas.</a:t>
            </a: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6149"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r>
              <a:rPr lang="en-GB" sz="1200" b="1">
                <a:solidFill>
                  <a:srgbClr val="003F7B"/>
                </a:solidFill>
              </a:rPr>
              <a:t>The plant</a:t>
            </a:r>
            <a:endParaRPr lang="en-GB" sz="1200"/>
          </a:p>
          <a:p>
            <a:endParaRPr lang="en-GB" sz="1200" i="1"/>
          </a:p>
          <a:p>
            <a:endParaRPr lang="en-GB" sz="1200"/>
          </a:p>
        </p:txBody>
      </p:sp>
    </p:spTree>
    <p:controls>
      <p:control spid="3074" name="ShockwaveFlash1" r:id="rId2" imgW="3527280" imgH="2808360"/>
    </p:controls>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pPr>
              <a:defRPr/>
            </a:pPr>
            <a:endParaRPr lang="en-GB" sz="1200" dirty="0"/>
          </a:p>
          <a:p>
            <a:pP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defRPr/>
            </a:pPr>
            <a:endParaRPr lang="en-GB" sz="1200" dirty="0"/>
          </a:p>
          <a:p>
            <a:pPr marL="228600" indent="-228600">
              <a:defRPr/>
            </a:pPr>
            <a:endParaRPr lang="en-GB" sz="1200" dirty="0"/>
          </a:p>
          <a:p>
            <a:pPr marL="228600" indent="-228600">
              <a:defRPr/>
            </a:pPr>
            <a:r>
              <a:rPr lang="en-GB" sz="1200" dirty="0"/>
              <a:t>The shift conversion happens in two stages:</a:t>
            </a:r>
          </a:p>
          <a:p>
            <a:pPr marL="228600" indent="-228600">
              <a:defRPr/>
            </a:pPr>
            <a:endParaRPr lang="en-GB" sz="1200" dirty="0"/>
          </a:p>
          <a:p>
            <a:pPr marL="228600" indent="-228600">
              <a:buFont typeface="Arial" pitchFamily="34" charset="0"/>
              <a:buChar char="•"/>
              <a:defRPr/>
            </a:pPr>
            <a:r>
              <a:rPr lang="en-GB" sz="1200" dirty="0"/>
              <a:t>High temperature shift (iron oxide/chromium oxide catalyst at about 400 </a:t>
            </a:r>
            <a:r>
              <a:rPr lang="en-GB" sz="1200" baseline="30000" dirty="0" err="1"/>
              <a:t>o</a:t>
            </a:r>
            <a:r>
              <a:rPr lang="en-GB" sz="1200" dirty="0" err="1"/>
              <a:t>C</a:t>
            </a:r>
            <a:r>
              <a:rPr lang="en-GB" sz="1200" dirty="0"/>
              <a:t>) that lowers the carbon monoxide content from 12-15% to about 3%.</a:t>
            </a:r>
          </a:p>
          <a:p>
            <a:pPr marL="228600" indent="-228600">
              <a:buFont typeface="Arial" pitchFamily="34" charset="0"/>
              <a:buChar char="•"/>
              <a:defRPr/>
            </a:pPr>
            <a:endParaRPr lang="en-GB" sz="800" dirty="0"/>
          </a:p>
          <a:p>
            <a:pPr marL="228600" indent="-228600">
              <a:buFont typeface="Arial" pitchFamily="34" charset="0"/>
              <a:buChar char="•"/>
              <a:defRPr/>
            </a:pPr>
            <a:r>
              <a:rPr lang="en-GB" sz="1200" dirty="0"/>
              <a:t>Low temperature shift (copper oxide/zinc oxide-based catalyst at about 200-220 </a:t>
            </a:r>
            <a:r>
              <a:rPr lang="en-GB" sz="1200" baseline="30000" dirty="0" err="1"/>
              <a:t>o</a:t>
            </a:r>
            <a:r>
              <a:rPr lang="en-GB" sz="1200" dirty="0" err="1"/>
              <a:t>C</a:t>
            </a:r>
            <a:r>
              <a:rPr lang="en-GB" sz="1200" dirty="0"/>
              <a:t>) which lowers the carbon monoxide content further to about 0.2-0.4%.</a:t>
            </a:r>
          </a:p>
          <a:p>
            <a:pPr>
              <a:defRPr/>
            </a:pPr>
            <a:endParaRPr lang="en-GB" sz="1200" dirty="0"/>
          </a:p>
          <a:p>
            <a:pPr>
              <a:defRPr/>
            </a:pPr>
            <a:endParaRPr lang="en-GB" sz="1200" dirty="0"/>
          </a:p>
          <a:p>
            <a:pPr>
              <a:defRPr/>
            </a:pPr>
            <a:endParaRPr lang="en-GB" sz="1200" dirty="0"/>
          </a:p>
          <a:p>
            <a:pPr>
              <a:defRPr/>
            </a:pPr>
            <a:endParaRPr lang="en-GB" sz="1200" i="1" dirty="0"/>
          </a:p>
          <a:p>
            <a:pPr>
              <a:defRPr/>
            </a:pPr>
            <a:endParaRPr lang="en-GB" sz="1200" dirty="0"/>
          </a:p>
        </p:txBody>
      </p:sp>
      <p:sp>
        <p:nvSpPr>
          <p:cNvPr id="7170" name="Rectangle 7"/>
          <p:cNvSpPr>
            <a:spLocks noGrp="1" noChangeArrowheads="1"/>
          </p:cNvSpPr>
          <p:nvPr>
            <p:ph type="title"/>
          </p:nvPr>
        </p:nvSpPr>
        <p:spPr>
          <a:xfrm>
            <a:off x="323850" y="404813"/>
            <a:ext cx="8496300" cy="492125"/>
          </a:xfrm>
        </p:spPr>
        <p:txBody>
          <a:bodyPr/>
          <a:lstStyle/>
          <a:p>
            <a:pPr eaLnBrk="1" hangingPunct="1"/>
            <a:r>
              <a:rPr lang="en-GB" sz="2400" smtClean="0"/>
              <a:t>Secondary reformer</a:t>
            </a:r>
          </a:p>
        </p:txBody>
      </p:sp>
      <p:pic>
        <p:nvPicPr>
          <p:cNvPr id="7171"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802063" cy="4752975"/>
          </a:xfrm>
          <a:prstGeom prst="rect">
            <a:avLst/>
          </a:prstGeom>
          <a:noFill/>
          <a:ln w="9525">
            <a:noFill/>
            <a:miter lim="800000"/>
            <a:headEnd/>
            <a:tailEnd/>
          </a:ln>
        </p:spPr>
        <p:txBody>
          <a:bodyPr/>
          <a:lstStyle/>
          <a:p>
            <a:pPr>
              <a:defRPr/>
            </a:pPr>
            <a:r>
              <a:rPr lang="en-GB" sz="1200" b="1" dirty="0">
                <a:solidFill>
                  <a:srgbClr val="003F7B"/>
                </a:solidFill>
                <a:latin typeface="+mn-lt"/>
              </a:rPr>
              <a:t>Reforming</a:t>
            </a:r>
          </a:p>
          <a:p>
            <a:pPr>
              <a:defRPr/>
            </a:pPr>
            <a:endParaRPr lang="en-GB" sz="1200" b="1" dirty="0">
              <a:solidFill>
                <a:srgbClr val="003F7B"/>
              </a:solidFill>
              <a:latin typeface="+mn-lt"/>
            </a:endParaRPr>
          </a:p>
          <a:p>
            <a:pPr>
              <a:defRPr/>
            </a:pPr>
            <a:r>
              <a:rPr lang="en-GB" sz="1200" dirty="0"/>
              <a:t>Only 30-40% of the hydrocarbon is reformed in the primary reformer because of the equilibrium reactions. The synthesis gas is cooled slightly to 735 </a:t>
            </a:r>
            <a:r>
              <a:rPr lang="en-GB" sz="1200" baseline="30000" dirty="0" err="1"/>
              <a:t>o</a:t>
            </a:r>
            <a:r>
              <a:rPr lang="en-GB" sz="1200" dirty="0" err="1"/>
              <a:t>C</a:t>
            </a:r>
            <a:r>
              <a:rPr lang="en-GB" sz="1200" dirty="0"/>
              <a:t>, mixed with air and passed into the secondary reformer. Highly exothermic reactions happen such as:</a:t>
            </a:r>
          </a:p>
          <a:p>
            <a:pPr>
              <a:defRPr/>
            </a:pPr>
            <a:endParaRPr lang="en-GB" sz="1200" dirty="0"/>
          </a:p>
          <a:p>
            <a:pPr>
              <a:defRPr/>
            </a:pPr>
            <a:r>
              <a:rPr lang="en-GB" sz="1200" dirty="0"/>
              <a:t>CH</a:t>
            </a:r>
            <a:r>
              <a:rPr lang="en-GB" sz="1200" baseline="-25000" dirty="0"/>
              <a:t>4</a:t>
            </a:r>
            <a:r>
              <a:rPr lang="en-GB" sz="1200" dirty="0"/>
              <a:t> + 2O</a:t>
            </a:r>
            <a:r>
              <a:rPr lang="en-GB" sz="1200" baseline="-25000" dirty="0"/>
              <a:t>2</a:t>
            </a:r>
            <a:r>
              <a:rPr lang="en-GB" sz="1200" dirty="0"/>
              <a:t> </a:t>
            </a:r>
            <a:r>
              <a:rPr lang="en-GB" sz="1200" dirty="0">
                <a:sym typeface="Wingdings"/>
              </a:rPr>
              <a:t></a:t>
            </a:r>
            <a:r>
              <a:rPr lang="en-GB" sz="1200" dirty="0"/>
              <a:t> 2H</a:t>
            </a:r>
            <a:r>
              <a:rPr lang="en-GB" sz="1200" baseline="-25000" dirty="0"/>
              <a:t>2</a:t>
            </a:r>
            <a:r>
              <a:rPr lang="en-GB" sz="1200" dirty="0"/>
              <a:t>O + CO</a:t>
            </a:r>
            <a:r>
              <a:rPr lang="en-GB" sz="1200" baseline="-25000" dirty="0"/>
              <a:t>2</a:t>
            </a:r>
            <a:r>
              <a:rPr lang="en-GB" sz="1200" dirty="0"/>
              <a:t>	      ∆H</a:t>
            </a:r>
            <a:r>
              <a:rPr lang="en-GB" sz="1200" baseline="30000" dirty="0"/>
              <a:t>o</a:t>
            </a:r>
            <a:r>
              <a:rPr lang="en-GB" sz="1200" baseline="-25000" dirty="0"/>
              <a:t>298</a:t>
            </a:r>
            <a:r>
              <a:rPr lang="en-GB" sz="1200" dirty="0"/>
              <a:t> = −82 kJ mol</a:t>
            </a:r>
            <a:r>
              <a:rPr lang="en-GB" sz="1200" baseline="30000" dirty="0"/>
              <a:t>−1</a:t>
            </a:r>
            <a:endParaRPr lang="en-GB" sz="1200" dirty="0"/>
          </a:p>
          <a:p>
            <a:pPr>
              <a:defRPr/>
            </a:pPr>
            <a:endParaRPr lang="en-GB" sz="1200" dirty="0"/>
          </a:p>
          <a:p>
            <a:pPr>
              <a:defRPr/>
            </a:pPr>
            <a:r>
              <a:rPr lang="en-GB" sz="1200" dirty="0"/>
              <a:t>With the energy released and further heating a temperature of about 1000 </a:t>
            </a:r>
            <a:r>
              <a:rPr lang="en-GB" sz="1200" baseline="30000" dirty="0" err="1"/>
              <a:t>o</a:t>
            </a:r>
            <a:r>
              <a:rPr lang="en-GB" sz="1200" dirty="0" err="1"/>
              <a:t>C</a:t>
            </a:r>
            <a:r>
              <a:rPr lang="en-GB" sz="1200" dirty="0"/>
              <a:t> is reached and up to 99% conversion to methane to hydrogen achieved.  </a:t>
            </a:r>
          </a:p>
          <a:p>
            <a:pPr>
              <a:defRPr/>
            </a:pPr>
            <a:r>
              <a:rPr lang="en-GB" sz="1200" dirty="0"/>
              <a:t>Nitrogen (from the air) is used later in the synthesis of ammonia.</a:t>
            </a:r>
          </a:p>
          <a:p>
            <a:pPr>
              <a:defRPr/>
            </a:pPr>
            <a:endParaRPr lang="en-GB" sz="1200" dirty="0"/>
          </a:p>
          <a:p>
            <a:pPr>
              <a:defRPr/>
            </a:pPr>
            <a:r>
              <a:rPr lang="en-GB" sz="1200" b="1" dirty="0">
                <a:solidFill>
                  <a:srgbClr val="003F7B"/>
                </a:solidFill>
              </a:rPr>
              <a:t>Shift conversion</a:t>
            </a:r>
            <a:endParaRPr lang="en-GB" sz="1200" dirty="0">
              <a:solidFill>
                <a:srgbClr val="003F7B"/>
              </a:solidFill>
            </a:endParaRPr>
          </a:p>
          <a:p>
            <a:pPr>
              <a:defRPr/>
            </a:pPr>
            <a:endParaRPr lang="en-GB" sz="1200" b="1" dirty="0">
              <a:solidFill>
                <a:srgbClr val="003F7B"/>
              </a:solidFill>
            </a:endParaRPr>
          </a:p>
          <a:p>
            <a:pPr>
              <a:defRPr/>
            </a:pPr>
            <a:r>
              <a:rPr lang="en-GB" sz="1200" dirty="0"/>
              <a:t>Any remaining carbon monoxide in the gas mixture is converted to carbon dioxide in the shift section of the process:</a:t>
            </a:r>
          </a:p>
          <a:p>
            <a:pPr>
              <a:defRPr/>
            </a:pPr>
            <a:endParaRPr lang="en-GB" sz="1200" dirty="0"/>
          </a:p>
          <a:p>
            <a:pPr>
              <a:defRPr/>
            </a:pPr>
            <a:r>
              <a:rPr lang="en-GB" sz="1200" dirty="0"/>
              <a:t>CO + H</a:t>
            </a:r>
            <a:r>
              <a:rPr lang="en-GB" sz="1200" baseline="-25000" dirty="0"/>
              <a:t>2</a:t>
            </a:r>
            <a:r>
              <a:rPr lang="en-GB" sz="1200" dirty="0"/>
              <a:t>O ⇌ CO</a:t>
            </a:r>
            <a:r>
              <a:rPr lang="en-GB" sz="1200" baseline="-25000" dirty="0"/>
              <a:t>2</a:t>
            </a:r>
            <a:r>
              <a:rPr lang="en-GB" sz="1200" dirty="0"/>
              <a:t> + H</a:t>
            </a:r>
            <a:r>
              <a:rPr lang="en-GB" sz="1200" baseline="-25000" dirty="0"/>
              <a:t>2</a:t>
            </a:r>
            <a:r>
              <a:rPr lang="en-GB" sz="1200" dirty="0"/>
              <a:t>	       ∆H</a:t>
            </a:r>
            <a:r>
              <a:rPr lang="en-GB" sz="1200" baseline="30000" dirty="0"/>
              <a:t>o</a:t>
            </a:r>
            <a:r>
              <a:rPr lang="en-GB" sz="1200" baseline="-25000" dirty="0"/>
              <a:t>298</a:t>
            </a:r>
            <a:r>
              <a:rPr lang="en-GB" sz="1200" dirty="0"/>
              <a:t> = −41 kJ mol</a:t>
            </a:r>
            <a:r>
              <a:rPr lang="en-GB" sz="1200" baseline="30000" dirty="0"/>
              <a:t>−1</a:t>
            </a: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b="1" dirty="0">
              <a:solidFill>
                <a:srgbClr val="003F7B"/>
              </a:solidFill>
              <a:latin typeface="+mn-lt"/>
            </a:endParaRPr>
          </a:p>
          <a:p>
            <a:pPr>
              <a:defRPr/>
            </a:pP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Tree>
    <p:controls>
      <p:control spid="4098" name="ShockwaveFlash1" r:id="rId2" imgW="3600360" imgH="2808360"/>
    </p:controls>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7"/>
          <p:cNvSpPr>
            <a:spLocks noGrp="1" noChangeArrowheads="1"/>
          </p:cNvSpPr>
          <p:nvPr>
            <p:ph type="title"/>
          </p:nvPr>
        </p:nvSpPr>
        <p:spPr>
          <a:xfrm>
            <a:off x="323850" y="404813"/>
            <a:ext cx="8496300" cy="492125"/>
          </a:xfrm>
        </p:spPr>
        <p:txBody>
          <a:bodyPr/>
          <a:lstStyle/>
          <a:p>
            <a:pPr eaLnBrk="1" hangingPunct="1"/>
            <a:r>
              <a:rPr lang="en-GB" sz="2400" smtClean="0"/>
              <a:t>Ammonia synthesis</a:t>
            </a:r>
          </a:p>
        </p:txBody>
      </p:sp>
      <p:pic>
        <p:nvPicPr>
          <p:cNvPr id="8196"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802063" cy="4752975"/>
          </a:xfrm>
          <a:prstGeom prst="rect">
            <a:avLst/>
          </a:prstGeom>
          <a:noFill/>
          <a:ln w="9525">
            <a:noFill/>
            <a:miter lim="800000"/>
            <a:headEnd/>
            <a:tailEnd/>
          </a:ln>
        </p:spPr>
        <p:txBody>
          <a:bodyPr/>
          <a:lstStyle/>
          <a:p>
            <a:pPr>
              <a:defRPr/>
            </a:pPr>
            <a:r>
              <a:rPr lang="en-GB" sz="1200" b="1" dirty="0">
                <a:solidFill>
                  <a:srgbClr val="003F7B"/>
                </a:solidFill>
                <a:latin typeface="+mn-lt"/>
              </a:rPr>
              <a:t>Removal of water and carbon dioxide</a:t>
            </a:r>
          </a:p>
          <a:p>
            <a:pPr>
              <a:defRPr/>
            </a:pPr>
            <a:endParaRPr lang="en-GB" sz="1200" b="1" dirty="0">
              <a:solidFill>
                <a:srgbClr val="003F7B"/>
              </a:solidFill>
              <a:latin typeface="+mn-lt"/>
            </a:endParaRPr>
          </a:p>
          <a:p>
            <a:pPr>
              <a:defRPr/>
            </a:pPr>
            <a:r>
              <a:rPr lang="en-GB" sz="1200" dirty="0"/>
              <a:t>The gas mixture now consists of mainly hydrogen, nitrogen, carbon dioxide and steam. Cooling the gas causes steam to condense and be removed as liquid water.</a:t>
            </a:r>
          </a:p>
          <a:p>
            <a:pPr>
              <a:defRPr/>
            </a:pPr>
            <a:endParaRPr lang="en-GB" sz="1200" dirty="0"/>
          </a:p>
          <a:p>
            <a:pPr>
              <a:defRPr/>
            </a:pPr>
            <a:r>
              <a:rPr lang="en-GB" sz="1200" dirty="0"/>
              <a:t>Carbon dioxide is removed by chemical or physical absorption. It is used for the manufacture of urea.</a:t>
            </a:r>
          </a:p>
          <a:p>
            <a:pPr>
              <a:defRPr/>
            </a:pPr>
            <a:endParaRPr lang="en-GB" sz="1200" dirty="0"/>
          </a:p>
          <a:p>
            <a:pPr>
              <a:defRPr/>
            </a:pPr>
            <a:r>
              <a:rPr lang="en-GB" sz="1200" b="1" dirty="0" err="1">
                <a:solidFill>
                  <a:srgbClr val="003F7B"/>
                </a:solidFill>
              </a:rPr>
              <a:t>Methanation</a:t>
            </a:r>
            <a:endParaRPr lang="en-GB" sz="1200" dirty="0"/>
          </a:p>
          <a:p>
            <a:pPr>
              <a:defRPr/>
            </a:pPr>
            <a:endParaRPr lang="en-GB" sz="1200" dirty="0"/>
          </a:p>
          <a:p>
            <a:pPr>
              <a:defRPr/>
            </a:pPr>
            <a:r>
              <a:rPr lang="en-GB" sz="1200" dirty="0"/>
              <a:t>Any remaining amounts of carbon monoxide and carbon dioxide must be removed before the ammonia synthesis stage as they would poison the catalyst. This is done by reacting them with hydrogen at 300 </a:t>
            </a:r>
            <a:r>
              <a:rPr lang="en-GB" sz="1200" baseline="30000" dirty="0" err="1"/>
              <a:t>o</a:t>
            </a:r>
            <a:r>
              <a:rPr lang="en-GB" sz="1200" dirty="0" err="1"/>
              <a:t>C</a:t>
            </a:r>
            <a:r>
              <a:rPr lang="en-GB" sz="1200" dirty="0"/>
              <a:t> over a nickel-containing catalyst.</a:t>
            </a:r>
          </a:p>
          <a:p>
            <a:pPr>
              <a:defRPr/>
            </a:pPr>
            <a:endParaRPr lang="en-GB" sz="1200" dirty="0"/>
          </a:p>
          <a:p>
            <a:pPr>
              <a:defRPr/>
            </a:pPr>
            <a:r>
              <a:rPr lang="en-GB" sz="1200" dirty="0"/>
              <a:t>CO + 3H</a:t>
            </a:r>
            <a:r>
              <a:rPr lang="en-GB" sz="1200" baseline="-25000" dirty="0"/>
              <a:t>2</a:t>
            </a:r>
            <a:r>
              <a:rPr lang="en-GB" sz="1200" dirty="0"/>
              <a:t> ⇌ CH</a:t>
            </a:r>
            <a:r>
              <a:rPr lang="en-GB" sz="1200" baseline="-25000" dirty="0"/>
              <a:t>4</a:t>
            </a:r>
            <a:r>
              <a:rPr lang="en-GB" sz="1200" dirty="0"/>
              <a:t> + H</a:t>
            </a:r>
            <a:r>
              <a:rPr lang="en-GB" sz="1200" baseline="-25000" dirty="0"/>
              <a:t>2</a:t>
            </a:r>
            <a:r>
              <a:rPr lang="en-GB" sz="1200" dirty="0"/>
              <a:t>O	     ∆H</a:t>
            </a:r>
            <a:r>
              <a:rPr lang="en-GB" sz="1200" baseline="30000" dirty="0"/>
              <a:t>o</a:t>
            </a:r>
            <a:r>
              <a:rPr lang="en-GB" sz="1200" baseline="-25000" dirty="0"/>
              <a:t>298</a:t>
            </a:r>
            <a:r>
              <a:rPr lang="en-GB" sz="1200" dirty="0"/>
              <a:t> = −206 kJ mol</a:t>
            </a:r>
            <a:r>
              <a:rPr lang="en-GB" sz="1200" baseline="30000" dirty="0"/>
              <a:t>−1</a:t>
            </a:r>
            <a:endParaRPr lang="en-GB" sz="1200" dirty="0"/>
          </a:p>
          <a:p>
            <a:pPr>
              <a:defRPr/>
            </a:pPr>
            <a:endParaRPr lang="en-GB" sz="800" dirty="0"/>
          </a:p>
          <a:p>
            <a:pPr>
              <a:defRPr/>
            </a:pPr>
            <a:r>
              <a:rPr lang="en-GB" sz="1200" dirty="0"/>
              <a:t>CO</a:t>
            </a:r>
            <a:r>
              <a:rPr lang="en-GB" sz="1200" baseline="-25000" dirty="0"/>
              <a:t>2</a:t>
            </a:r>
            <a:r>
              <a:rPr lang="en-GB" sz="1200" dirty="0"/>
              <a:t> + 4H</a:t>
            </a:r>
            <a:r>
              <a:rPr lang="en-GB" sz="1200" baseline="-25000" dirty="0"/>
              <a:t>2</a:t>
            </a:r>
            <a:r>
              <a:rPr lang="en-GB" sz="1200" dirty="0"/>
              <a:t> ⇌ CH</a:t>
            </a:r>
            <a:r>
              <a:rPr lang="en-GB" sz="1200" baseline="-25000" dirty="0"/>
              <a:t>4</a:t>
            </a:r>
            <a:r>
              <a:rPr lang="en-GB" sz="1200" dirty="0"/>
              <a:t> + 2H</a:t>
            </a:r>
            <a:r>
              <a:rPr lang="en-GB" sz="1200" baseline="-25000" dirty="0"/>
              <a:t>2</a:t>
            </a:r>
            <a:r>
              <a:rPr lang="en-GB" sz="1200" dirty="0"/>
              <a:t>O	     ∆H</a:t>
            </a:r>
            <a:r>
              <a:rPr lang="en-GB" sz="1200" baseline="30000" dirty="0"/>
              <a:t>o</a:t>
            </a:r>
            <a:r>
              <a:rPr lang="en-GB" sz="1200" baseline="-25000" dirty="0"/>
              <a:t>298</a:t>
            </a:r>
            <a:r>
              <a:rPr lang="en-GB" sz="1200" dirty="0"/>
              <a:t> = −165 kJ mol</a:t>
            </a:r>
            <a:r>
              <a:rPr lang="en-GB" sz="1200" baseline="30000" dirty="0"/>
              <a:t>−1</a:t>
            </a:r>
            <a:endParaRPr lang="en-GB" sz="1200" dirty="0"/>
          </a:p>
          <a:p>
            <a:pPr>
              <a:defRPr/>
            </a:pPr>
            <a:endParaRPr lang="en-GB" sz="1200" dirty="0"/>
          </a:p>
          <a:p>
            <a:pPr>
              <a:defRPr/>
            </a:pPr>
            <a:r>
              <a:rPr lang="en-GB" sz="1200" dirty="0"/>
              <a:t>The emerging gas must be completely dry and so water produced in these reactions is removed by condensation.</a:t>
            </a: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8198"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r>
              <a:rPr lang="en-GB" sz="1200" b="1">
                <a:solidFill>
                  <a:srgbClr val="003F7B"/>
                </a:solidFill>
              </a:rPr>
              <a:t>Ammonia synthesis</a:t>
            </a:r>
            <a:endParaRPr lang="en-GB" sz="1200">
              <a:solidFill>
                <a:srgbClr val="003F7B"/>
              </a:solidFill>
            </a:endParaRPr>
          </a:p>
          <a:p>
            <a:endParaRPr lang="en-GB" sz="1200">
              <a:solidFill>
                <a:srgbClr val="003F7B"/>
              </a:solidFill>
            </a:endParaRPr>
          </a:p>
          <a:p>
            <a:r>
              <a:rPr lang="en-GB" sz="1200"/>
              <a:t>The synthesis of ammonia takes place on an iron catalyst at pressures usually in the range 10-25 MPa and temperatures in the range 350-550 </a:t>
            </a:r>
            <a:r>
              <a:rPr lang="en-GB" sz="1200" baseline="30000"/>
              <a:t>o</a:t>
            </a:r>
            <a:r>
              <a:rPr lang="en-GB" sz="1200"/>
              <a:t>C</a:t>
            </a:r>
          </a:p>
          <a:p>
            <a:endParaRPr lang="en-GB" sz="1200"/>
          </a:p>
          <a:p>
            <a:r>
              <a:rPr lang="en-GB" sz="1200"/>
              <a:t>N</a:t>
            </a:r>
            <a:r>
              <a:rPr lang="en-GB" sz="1200" baseline="-25000"/>
              <a:t>2</a:t>
            </a:r>
            <a:r>
              <a:rPr lang="en-GB" sz="1200"/>
              <a:t> + 3H</a:t>
            </a:r>
            <a:r>
              <a:rPr lang="en-GB" sz="1200" baseline="-25000"/>
              <a:t>2</a:t>
            </a:r>
            <a:r>
              <a:rPr lang="en-GB" sz="1200"/>
              <a:t> ⇌ 2NH</a:t>
            </a:r>
            <a:r>
              <a:rPr lang="en-GB" sz="1200" baseline="-25000"/>
              <a:t>3</a:t>
            </a:r>
            <a:r>
              <a:rPr lang="en-GB" sz="1200"/>
              <a:t>	∆H</a:t>
            </a:r>
            <a:r>
              <a:rPr lang="en-GB" sz="1200" baseline="30000"/>
              <a:t>o</a:t>
            </a:r>
            <a:r>
              <a:rPr lang="en-GB" sz="1200" baseline="-25000"/>
              <a:t>298</a:t>
            </a:r>
            <a:r>
              <a:rPr lang="en-GB" sz="1200"/>
              <a:t> = –92 kJ mol</a:t>
            </a:r>
            <a:r>
              <a:rPr lang="en-GB" sz="1200" baseline="30000"/>
              <a:t>−1</a:t>
            </a:r>
            <a:endParaRPr lang="en-GB" sz="1200"/>
          </a:p>
          <a:p>
            <a:endParaRPr lang="en-GB" sz="1200"/>
          </a:p>
          <a:p>
            <a:r>
              <a:rPr lang="en-GB" sz="1200"/>
              <a:t>The conditions used are a compromise between yield, speed and energy demands.</a:t>
            </a:r>
          </a:p>
          <a:p>
            <a:endParaRPr lang="en-GB" sz="1200" i="1"/>
          </a:p>
          <a:p>
            <a:endParaRPr lang="en-GB" sz="1200"/>
          </a:p>
        </p:txBody>
      </p:sp>
    </p:spTree>
    <p:controls>
      <p:control spid="5122" name="ShockwaveFlash1" r:id="rId2" imgW="3527280" imgH="2735280"/>
    </p:controls>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5613</TotalTime>
  <Words>502</Words>
  <Application>Microsoft Office PowerPoint</Application>
  <PresentationFormat>On-screen Show (4:3)</PresentationFormat>
  <Paragraphs>180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Blank Presentation</vt:lpstr>
      <vt:lpstr>Manufacturing ammonia</vt:lpstr>
      <vt:lpstr>Fertilisers and much more</vt:lpstr>
      <vt:lpstr>The process</vt:lpstr>
      <vt:lpstr>Primary reformer</vt:lpstr>
      <vt:lpstr>Secondary reformer</vt:lpstr>
      <vt:lpstr>Ammonia synthesis</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PPT Template</dc:title>
  <dc:creator>RSC</dc:creator>
  <cp:lastModifiedBy>Alex Kersting</cp:lastModifiedBy>
  <cp:revision>34</cp:revision>
  <dcterms:created xsi:type="dcterms:W3CDTF">2005-06-21T08:44:06Z</dcterms:created>
  <dcterms:modified xsi:type="dcterms:W3CDTF">2012-05-02T08:08:42Z</dcterms:modified>
</cp:coreProperties>
</file>