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70" autoAdjust="0"/>
  </p:normalViewPr>
  <p:slideViewPr>
    <p:cSldViewPr>
      <p:cViewPr varScale="1">
        <p:scale>
          <a:sx n="79" d="100"/>
          <a:sy n="79" d="100"/>
        </p:scale>
        <p:origin x="2544"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20/04/2018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4.0/deed.en"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4.0/deed.e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smtClean="0">
                <a:solidFill>
                  <a:schemeClr val="bg1"/>
                </a:solidFill>
              </a:rPr>
              <a:t>© J </a:t>
            </a:r>
            <a:r>
              <a:rPr lang="en-GB" sz="1200" dirty="0" err="1" smtClean="0">
                <a:solidFill>
                  <a:schemeClr val="bg1"/>
                </a:solidFill>
              </a:rPr>
              <a:t>Radiol</a:t>
            </a:r>
            <a:r>
              <a:rPr lang="en-GB" sz="1200" dirty="0" smtClean="0">
                <a:solidFill>
                  <a:schemeClr val="bg1"/>
                </a:solidFill>
              </a:rPr>
              <a:t> / </a:t>
            </a:r>
            <a:r>
              <a:rPr lang="en-GB" sz="1200" dirty="0" smtClean="0">
                <a:solidFill>
                  <a:schemeClr val="bg1"/>
                </a:solidFill>
                <a:hlinkClick r:id="rId3"/>
              </a:rPr>
              <a:t>CC BY 4.0</a:t>
            </a:r>
            <a:endParaRPr lang="en-GB" sz="1200" dirty="0" smtClean="0">
              <a:solidFill>
                <a:schemeClr val="bg1"/>
              </a:solidFill>
            </a:endParaRPr>
          </a:p>
          <a:p>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1200" dirty="0" smtClean="0">
                <a:solidFill>
                  <a:schemeClr val="bg1"/>
                </a:solidFill>
              </a:rPr>
              <a:t>© J </a:t>
            </a:r>
            <a:r>
              <a:rPr lang="en-GB" sz="1200" dirty="0" err="1" smtClean="0">
                <a:solidFill>
                  <a:schemeClr val="bg1"/>
                </a:solidFill>
              </a:rPr>
              <a:t>Radiol</a:t>
            </a:r>
            <a:r>
              <a:rPr lang="en-GB" sz="1200" dirty="0" smtClean="0">
                <a:solidFill>
                  <a:schemeClr val="bg1"/>
                </a:solidFill>
              </a:rPr>
              <a:t> / </a:t>
            </a:r>
            <a:r>
              <a:rPr lang="en-GB" sz="1200" dirty="0" smtClean="0">
                <a:solidFill>
                  <a:schemeClr val="bg1"/>
                </a:solidFill>
                <a:hlinkClick r:id="rId3"/>
              </a:rPr>
              <a:t>CC BY 4.0</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chemeClr val="bg1"/>
                </a:solidFill>
              </a:rPr>
              <a:t>1. It can tell you number of protons, neutrons, electrons; relative atomic mass; chemical symbol; whether it’s a metal or non-metal; the number of shells; the number of electrons in the outer shell; whether it is radioactive. Some also tell you state, isotopes. Pupils might want it to tell them what it looks like, how dangerous it is, where it is found, etc. Whatever reasons they give, challenge them on whether that information really should be included – is there enough space, is it relevant to chemists, can’t it be found somewhere else, </a:t>
            </a:r>
            <a:r>
              <a:rPr lang="en-GB" sz="1200" baseline="0" dirty="0" err="1" smtClean="0">
                <a:solidFill>
                  <a:schemeClr val="bg1"/>
                </a:solidFill>
              </a:rPr>
              <a:t>etc</a:t>
            </a:r>
            <a:r>
              <a:rPr lang="en-GB" sz="1200" baseline="0" dirty="0" smtClean="0">
                <a:solidFill>
                  <a:schemeClr val="bg1"/>
                </a:solidFill>
              </a:rPr>
              <a:t>?</a:t>
            </a:r>
            <a:endParaRPr lang="en-GB" sz="1200" dirty="0" smtClean="0">
              <a:solidFill>
                <a:schemeClr val="bg1"/>
              </a:solidFill>
            </a:endParaRPr>
          </a:p>
          <a:p>
            <a:pPr marL="0" indent="0">
              <a:buNone/>
            </a:pPr>
            <a:r>
              <a:rPr lang="en-GB" sz="1200" baseline="0" dirty="0" smtClean="0">
                <a:solidFill>
                  <a:schemeClr val="tx1"/>
                </a:solidFill>
              </a:rPr>
              <a:t>2. </a:t>
            </a:r>
            <a:r>
              <a:rPr lang="en-GB" sz="1200" baseline="0" dirty="0" smtClean="0">
                <a:solidFill>
                  <a:schemeClr val="bg1"/>
                </a:solidFill>
              </a:rPr>
              <a:t>More at risk: </a:t>
            </a:r>
            <a:r>
              <a:rPr lang="en-GB" sz="1200" baseline="0" dirty="0" smtClean="0">
                <a:solidFill>
                  <a:schemeClr val="bg1"/>
                </a:solidFill>
              </a:rPr>
              <a:t>more international travel so virus can spread quicker; higher population density so virus can spread quicker; more people so more deaths; some people intentionally don’t get vaccinated. </a:t>
            </a:r>
            <a:r>
              <a:rPr lang="en-GB" sz="1200" baseline="0" dirty="0" smtClean="0">
                <a:solidFill>
                  <a:schemeClr val="bg1"/>
                </a:solidFill>
              </a:rPr>
              <a:t>Less at risk: better </a:t>
            </a:r>
            <a:r>
              <a:rPr lang="en-GB" sz="1200" baseline="0" dirty="0" smtClean="0">
                <a:solidFill>
                  <a:schemeClr val="bg1"/>
                </a:solidFill>
              </a:rPr>
              <a:t>treatment, doctors, and medical facilities; we have more experience dealing with outbreaks so know what to do; people are better educated so are less likely to catch it/more likely to get treated</a:t>
            </a:r>
          </a:p>
          <a:p>
            <a:pPr marL="0" indent="0">
              <a:buNone/>
            </a:pPr>
            <a:r>
              <a:rPr lang="en-GB" sz="1200" baseline="0" dirty="0" smtClean="0">
                <a:solidFill>
                  <a:schemeClr val="bg1"/>
                </a:solidFill>
              </a:rPr>
              <a:t>3. Look for a nuanced understanding. Pupils might: deny that viruses are alive, so they aren’t being killed; say that killing things is okay if they are trying to kill you; say that humans are ‘more’ alive than viruses, so keeping humans alive is more important</a:t>
            </a: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1152375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rsc.li/2qLIaUK" TargetMode="External"/><Relationship Id="rId4" Type="http://schemas.openxmlformats.org/officeDocument/2006/relationships/hyperlink" Target="https://creativecommons.org/licenses/by/4.0/deed.e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sc.li/2qLIaU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creativecommons.org/licenses/by/4.0/deed.en" TargetMode="Externa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4146" y="205725"/>
            <a:ext cx="3979329" cy="369332"/>
          </a:xfrm>
          <a:prstGeom prst="rect">
            <a:avLst/>
          </a:prstGeom>
          <a:noFill/>
        </p:spPr>
        <p:txBody>
          <a:bodyPr wrap="square" rtlCol="0">
            <a:spAutoFit/>
          </a:bodyPr>
          <a:lstStyle/>
          <a:p>
            <a:r>
              <a:rPr lang="en-US" b="1" dirty="0" smtClean="0">
                <a:solidFill>
                  <a:schemeClr val="bg1"/>
                </a:solidFill>
              </a:rPr>
              <a:t>Targeting </a:t>
            </a:r>
            <a:r>
              <a:rPr lang="en-US" b="1" dirty="0">
                <a:solidFill>
                  <a:schemeClr val="bg1"/>
                </a:solidFill>
              </a:rPr>
              <a:t>manganese fights the </a:t>
            </a:r>
            <a:r>
              <a:rPr lang="en-US" b="1" dirty="0" smtClean="0">
                <a:solidFill>
                  <a:schemeClr val="bg1"/>
                </a:solidFill>
              </a:rPr>
              <a:t>flu</a:t>
            </a:r>
            <a:endParaRPr lang="en-US" b="1" dirty="0">
              <a:solidFill>
                <a:schemeClr val="bg1"/>
              </a:solidFill>
            </a:endParaRPr>
          </a:p>
        </p:txBody>
      </p:sp>
      <p:sp>
        <p:nvSpPr>
          <p:cNvPr id="3" name="TextBox 2"/>
          <p:cNvSpPr txBox="1"/>
          <p:nvPr/>
        </p:nvSpPr>
        <p:spPr>
          <a:xfrm>
            <a:off x="514898" y="1061826"/>
            <a:ext cx="4405324" cy="3416320"/>
          </a:xfrm>
          <a:prstGeom prst="rect">
            <a:avLst/>
          </a:prstGeom>
          <a:noFill/>
        </p:spPr>
        <p:txBody>
          <a:bodyPr wrap="square" rtlCol="0">
            <a:spAutoFit/>
          </a:bodyPr>
          <a:lstStyle/>
          <a:p>
            <a:r>
              <a:rPr lang="en-GB" dirty="0" smtClean="0">
                <a:solidFill>
                  <a:schemeClr val="bg1"/>
                </a:solidFill>
              </a:rPr>
              <a:t>An American scientist and his team discovered a compound that fights the flu. It does this by binding to a manganese atom on one of the flu virus’s enzymes.</a:t>
            </a:r>
          </a:p>
          <a:p>
            <a:endParaRPr lang="en-GB" dirty="0">
              <a:solidFill>
                <a:schemeClr val="bg1"/>
              </a:solidFill>
            </a:endParaRPr>
          </a:p>
          <a:p>
            <a:r>
              <a:rPr lang="en-GB" dirty="0" smtClean="0">
                <a:solidFill>
                  <a:schemeClr val="bg1"/>
                </a:solidFill>
              </a:rPr>
              <a:t>When they looked at the crystal structure of this compound, they realised they could change it slightly so that it binds to both available manganese atoms. This made it 1000 times more effective at fighting the flu.</a:t>
            </a:r>
          </a:p>
        </p:txBody>
      </p:sp>
      <p:sp>
        <p:nvSpPr>
          <p:cNvPr id="4" name="Rectangle 3"/>
          <p:cNvSpPr/>
          <p:nvPr/>
        </p:nvSpPr>
        <p:spPr>
          <a:xfrm>
            <a:off x="4788024" y="3995678"/>
            <a:ext cx="4355976" cy="2862322"/>
          </a:xfrm>
          <a:prstGeom prst="rect">
            <a:avLst/>
          </a:prstGeom>
        </p:spPr>
        <p:txBody>
          <a:bodyPr wrap="square">
            <a:spAutoFit/>
          </a:bodyPr>
          <a:lstStyle/>
          <a:p>
            <a:r>
              <a:rPr lang="en-GB" dirty="0" smtClean="0">
                <a:solidFill>
                  <a:schemeClr val="bg1"/>
                </a:solidFill>
              </a:rPr>
              <a:t>They now need to take the drug through clinical trials so they know how safe it is for humans. It could be used as a backup to the flu vaccine, which was only 40% effective in 2017–18. </a:t>
            </a:r>
          </a:p>
          <a:p>
            <a:endParaRPr lang="en-GB" dirty="0" smtClean="0">
              <a:solidFill>
                <a:schemeClr val="bg1"/>
              </a:solidFill>
            </a:endParaRPr>
          </a:p>
          <a:p>
            <a:r>
              <a:rPr lang="en-GB" dirty="0" smtClean="0">
                <a:solidFill>
                  <a:schemeClr val="bg1"/>
                </a:solidFill>
              </a:rPr>
              <a:t>Vaccines are sometimes ineffective because the virus mutates. However, the enzyme this drug targets is the same for all strains of the flu.</a:t>
            </a:r>
            <a:endParaRPr lang="en-GB"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5718" y="154930"/>
            <a:ext cx="3948580" cy="2952034"/>
          </a:xfrm>
          <a:prstGeom prst="rect">
            <a:avLst/>
          </a:prstGeom>
        </p:spPr>
      </p:pic>
      <p:sp>
        <p:nvSpPr>
          <p:cNvPr id="7" name="TextBox 6"/>
          <p:cNvSpPr txBox="1"/>
          <p:nvPr/>
        </p:nvSpPr>
        <p:spPr>
          <a:xfrm>
            <a:off x="5076056" y="3106964"/>
            <a:ext cx="3672408" cy="577081"/>
          </a:xfrm>
          <a:prstGeom prst="rect">
            <a:avLst/>
          </a:prstGeom>
          <a:noFill/>
        </p:spPr>
        <p:txBody>
          <a:bodyPr wrap="square" rtlCol="0">
            <a:spAutoFit/>
          </a:bodyPr>
          <a:lstStyle/>
          <a:p>
            <a:r>
              <a:rPr lang="en-GB" sz="1050" dirty="0" smtClean="0">
                <a:solidFill>
                  <a:schemeClr val="bg1"/>
                </a:solidFill>
              </a:rPr>
              <a:t>Chest X-ray of a patient with H1N1 ‘swine flu’. It can lead to lung inflammation, which is shown by the patches on the lungs. </a:t>
            </a:r>
            <a:r>
              <a:rPr lang="en-GB" sz="1050" dirty="0">
                <a:solidFill>
                  <a:schemeClr val="bg1"/>
                </a:solidFill>
              </a:rPr>
              <a:t>© </a:t>
            </a:r>
            <a:r>
              <a:rPr lang="en-GB" sz="1050" dirty="0" smtClean="0">
                <a:solidFill>
                  <a:schemeClr val="bg1"/>
                </a:solidFill>
              </a:rPr>
              <a:t>J </a:t>
            </a:r>
            <a:r>
              <a:rPr lang="en-GB" sz="1050" dirty="0" err="1" smtClean="0">
                <a:solidFill>
                  <a:schemeClr val="bg1"/>
                </a:solidFill>
              </a:rPr>
              <a:t>Radiol</a:t>
            </a:r>
            <a:r>
              <a:rPr lang="en-GB" sz="1050" dirty="0" smtClean="0">
                <a:solidFill>
                  <a:schemeClr val="bg1"/>
                </a:solidFill>
              </a:rPr>
              <a:t> / </a:t>
            </a:r>
            <a:r>
              <a:rPr lang="en-GB" sz="1050" dirty="0" smtClean="0">
                <a:solidFill>
                  <a:schemeClr val="bg1"/>
                </a:solidFill>
                <a:hlinkClick r:id="rId4"/>
              </a:rPr>
              <a:t>CC BY 4.0</a:t>
            </a:r>
            <a:endParaRPr lang="en-GB" sz="1050" dirty="0">
              <a:solidFill>
                <a:schemeClr val="bg1"/>
              </a:solidFill>
            </a:endParaRPr>
          </a:p>
        </p:txBody>
      </p:sp>
      <p:sp>
        <p:nvSpPr>
          <p:cNvPr id="13" name="TextBox 12"/>
          <p:cNvSpPr txBox="1"/>
          <p:nvPr/>
        </p:nvSpPr>
        <p:spPr>
          <a:xfrm>
            <a:off x="1099654" y="679942"/>
            <a:ext cx="280831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a:t>
            </a:r>
            <a:r>
              <a:rPr lang="en-GB" sz="1200" i="1" dirty="0" smtClean="0">
                <a:solidFill>
                  <a:schemeClr val="bg1"/>
                </a:solidFill>
                <a:hlinkClick r:id="rId5"/>
              </a:rPr>
              <a:t>rsc.li/2qLIaUK</a:t>
            </a:r>
            <a:endParaRPr lang="en-GB" sz="1200" i="1" dirty="0">
              <a:solidFill>
                <a:schemeClr val="bg1"/>
              </a:solidFill>
            </a:endParaRP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827584" y="159629"/>
            <a:ext cx="4098691" cy="369332"/>
          </a:xfrm>
          <a:prstGeom prst="rect">
            <a:avLst/>
          </a:prstGeom>
          <a:noFill/>
        </p:spPr>
        <p:txBody>
          <a:bodyPr wrap="square" rtlCol="0">
            <a:spAutoFit/>
          </a:bodyPr>
          <a:lstStyle/>
          <a:p>
            <a:r>
              <a:rPr lang="en-US" b="1" dirty="0" smtClean="0">
                <a:solidFill>
                  <a:schemeClr val="bg1"/>
                </a:solidFill>
              </a:rPr>
              <a:t>Targeting </a:t>
            </a:r>
            <a:r>
              <a:rPr lang="en-US" b="1" dirty="0">
                <a:solidFill>
                  <a:schemeClr val="bg1"/>
                </a:solidFill>
              </a:rPr>
              <a:t>manganese fights the </a:t>
            </a:r>
            <a:r>
              <a:rPr lang="en-US" b="1" dirty="0" smtClean="0">
                <a:solidFill>
                  <a:schemeClr val="bg1"/>
                </a:solidFill>
              </a:rPr>
              <a:t>flu</a:t>
            </a:r>
            <a:endParaRPr lang="en-US" b="1" dirty="0">
              <a:solidFill>
                <a:schemeClr val="bg1"/>
              </a:solidFill>
            </a:endParaRPr>
          </a:p>
        </p:txBody>
      </p:sp>
      <p:sp>
        <p:nvSpPr>
          <p:cNvPr id="11" name="TextBox 10"/>
          <p:cNvSpPr txBox="1"/>
          <p:nvPr/>
        </p:nvSpPr>
        <p:spPr>
          <a:xfrm>
            <a:off x="1667026" y="679942"/>
            <a:ext cx="280831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a:t>
            </a:r>
            <a:r>
              <a:rPr lang="en-GB" sz="1200" i="1" dirty="0" smtClean="0">
                <a:solidFill>
                  <a:schemeClr val="bg1"/>
                </a:solidFill>
                <a:hlinkClick r:id="rId3"/>
              </a:rPr>
              <a:t>rsc.li/2qLIaUK</a:t>
            </a:r>
            <a:endParaRPr lang="en-GB" sz="1200" i="1" dirty="0">
              <a:solidFill>
                <a:schemeClr val="bg1"/>
              </a:solidFill>
            </a:endParaRPr>
          </a:p>
        </p:txBody>
      </p:sp>
      <p:sp>
        <p:nvSpPr>
          <p:cNvPr id="3" name="TextBox 2"/>
          <p:cNvSpPr txBox="1"/>
          <p:nvPr/>
        </p:nvSpPr>
        <p:spPr>
          <a:xfrm>
            <a:off x="376646" y="2998979"/>
            <a:ext cx="8659210" cy="1200329"/>
          </a:xfrm>
          <a:prstGeom prst="rect">
            <a:avLst/>
          </a:prstGeom>
          <a:noFill/>
        </p:spPr>
        <p:txBody>
          <a:bodyPr wrap="square" rtlCol="0">
            <a:spAutoFit/>
          </a:bodyPr>
          <a:lstStyle/>
          <a:p>
            <a:r>
              <a:rPr lang="en-GB" dirty="0" smtClean="0">
                <a:solidFill>
                  <a:schemeClr val="bg1"/>
                </a:solidFill>
              </a:rPr>
              <a:t>They </a:t>
            </a:r>
            <a:r>
              <a:rPr lang="en-GB" dirty="0">
                <a:solidFill>
                  <a:schemeClr val="bg1"/>
                </a:solidFill>
              </a:rPr>
              <a:t>now need to take the drug through clinical trials so they know how safe it is for humans. It could be used as a backup to the flu vaccine, which was only 40% effective in </a:t>
            </a:r>
            <a:r>
              <a:rPr lang="en-GB" dirty="0" smtClean="0">
                <a:solidFill>
                  <a:schemeClr val="bg1"/>
                </a:solidFill>
              </a:rPr>
              <a:t>2017–18. </a:t>
            </a:r>
            <a:r>
              <a:rPr lang="en-GB" dirty="0">
                <a:solidFill>
                  <a:schemeClr val="bg1"/>
                </a:solidFill>
              </a:rPr>
              <a:t>Vaccines are sometimes ineffective because the virus mutates. However, the enzyme this drug targets is the same for all strains of the flu</a:t>
            </a:r>
            <a:r>
              <a:rPr lang="en-GB" dirty="0" smtClean="0">
                <a:solidFill>
                  <a:schemeClr val="bg1"/>
                </a:solidFill>
              </a:rPr>
              <a:t>.</a:t>
            </a:r>
            <a:endParaRPr lang="en-GB" dirty="0">
              <a:solidFill>
                <a:schemeClr val="bg1"/>
              </a:solidFill>
            </a:endParaRPr>
          </a:p>
        </p:txBody>
      </p:sp>
      <p:sp>
        <p:nvSpPr>
          <p:cNvPr id="2" name="TextBox 1"/>
          <p:cNvSpPr txBox="1"/>
          <p:nvPr/>
        </p:nvSpPr>
        <p:spPr>
          <a:xfrm>
            <a:off x="3635896" y="4288662"/>
            <a:ext cx="5508104" cy="2585323"/>
          </a:xfrm>
          <a:prstGeom prst="rect">
            <a:avLst/>
          </a:prstGeom>
          <a:noFill/>
        </p:spPr>
        <p:txBody>
          <a:bodyPr wrap="square" rtlCol="0">
            <a:spAutoFit/>
          </a:bodyPr>
          <a:lstStyle/>
          <a:p>
            <a:pPr marL="342900" indent="-342900">
              <a:buFontTx/>
              <a:buAutoNum type="arabicPeriod"/>
            </a:pPr>
            <a:r>
              <a:rPr lang="en-GB" dirty="0" smtClean="0">
                <a:solidFill>
                  <a:schemeClr val="bg1"/>
                </a:solidFill>
              </a:rPr>
              <a:t>State three things </a:t>
            </a:r>
            <a:r>
              <a:rPr lang="en-GB" dirty="0">
                <a:solidFill>
                  <a:schemeClr val="bg1"/>
                </a:solidFill>
              </a:rPr>
              <a:t>your periodic table </a:t>
            </a:r>
            <a:r>
              <a:rPr lang="en-GB" dirty="0" smtClean="0">
                <a:solidFill>
                  <a:schemeClr val="bg1"/>
                </a:solidFill>
              </a:rPr>
              <a:t>tells </a:t>
            </a:r>
            <a:r>
              <a:rPr lang="en-GB" dirty="0">
                <a:solidFill>
                  <a:schemeClr val="bg1"/>
                </a:solidFill>
              </a:rPr>
              <a:t>you about m</a:t>
            </a:r>
            <a:r>
              <a:rPr lang="en-GB" dirty="0" smtClean="0">
                <a:solidFill>
                  <a:schemeClr val="bg1"/>
                </a:solidFill>
              </a:rPr>
              <a:t>anganese. </a:t>
            </a:r>
            <a:r>
              <a:rPr lang="en-GB" dirty="0">
                <a:solidFill>
                  <a:schemeClr val="bg1"/>
                </a:solidFill>
              </a:rPr>
              <a:t>What three other </a:t>
            </a:r>
            <a:r>
              <a:rPr lang="en-GB" dirty="0" smtClean="0">
                <a:solidFill>
                  <a:schemeClr val="bg1"/>
                </a:solidFill>
              </a:rPr>
              <a:t>things about manganese do you think should be in the </a:t>
            </a:r>
            <a:r>
              <a:rPr lang="en-GB" dirty="0" smtClean="0">
                <a:solidFill>
                  <a:schemeClr val="bg1"/>
                </a:solidFill>
              </a:rPr>
              <a:t>periodic table, </a:t>
            </a:r>
            <a:r>
              <a:rPr lang="en-GB" dirty="0" smtClean="0">
                <a:solidFill>
                  <a:schemeClr val="bg1"/>
                </a:solidFill>
              </a:rPr>
              <a:t>and </a:t>
            </a:r>
            <a:r>
              <a:rPr lang="en-GB" dirty="0">
                <a:solidFill>
                  <a:schemeClr val="bg1"/>
                </a:solidFill>
              </a:rPr>
              <a:t>why?</a:t>
            </a:r>
          </a:p>
          <a:p>
            <a:pPr marL="342900" indent="-342900">
              <a:buAutoNum type="arabicPeriod"/>
            </a:pPr>
            <a:r>
              <a:rPr lang="en-GB" dirty="0" smtClean="0">
                <a:solidFill>
                  <a:schemeClr val="bg1"/>
                </a:solidFill>
              </a:rPr>
              <a:t>A flu outbreak in 1918 killed up to 5% of the world’s population. </a:t>
            </a:r>
            <a:r>
              <a:rPr lang="en-GB" dirty="0" smtClean="0">
                <a:solidFill>
                  <a:schemeClr val="bg1"/>
                </a:solidFill>
              </a:rPr>
              <a:t>Do you think we are more or less at risk of majo</a:t>
            </a:r>
            <a:r>
              <a:rPr lang="en-GB" dirty="0" smtClean="0">
                <a:solidFill>
                  <a:schemeClr val="bg1"/>
                </a:solidFill>
              </a:rPr>
              <a:t>r flu outbreaks today? Why?</a:t>
            </a:r>
            <a:endParaRPr lang="en-GB" dirty="0" smtClean="0">
              <a:solidFill>
                <a:schemeClr val="bg1"/>
              </a:solidFill>
            </a:endParaRPr>
          </a:p>
          <a:p>
            <a:pPr marL="342900" indent="-342900">
              <a:buAutoNum type="arabicPeriod"/>
            </a:pPr>
            <a:r>
              <a:rPr lang="en-GB" dirty="0" smtClean="0">
                <a:solidFill>
                  <a:schemeClr val="bg1"/>
                </a:solidFill>
              </a:rPr>
              <a:t>If viruses are alive, and killing things is wrong, why is it okay for us to kill viruses?</a:t>
            </a:r>
          </a:p>
        </p:txBody>
      </p:sp>
      <p:sp>
        <p:nvSpPr>
          <p:cNvPr id="5" name="Rectangle 4"/>
          <p:cNvSpPr/>
          <p:nvPr/>
        </p:nvSpPr>
        <p:spPr>
          <a:xfrm>
            <a:off x="378189" y="1009953"/>
            <a:ext cx="5922004" cy="923330"/>
          </a:xfrm>
          <a:prstGeom prst="rect">
            <a:avLst/>
          </a:prstGeom>
        </p:spPr>
        <p:txBody>
          <a:bodyPr wrap="square">
            <a:spAutoFit/>
          </a:bodyPr>
          <a:lstStyle/>
          <a:p>
            <a:r>
              <a:rPr lang="en-GB" dirty="0">
                <a:solidFill>
                  <a:schemeClr val="bg1"/>
                </a:solidFill>
              </a:rPr>
              <a:t>An American scientist and his team discovered a compound that fights the flu. It does this by binding to a manganese atom on one of the flu virus’s enzymes.</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72092" y="154930"/>
            <a:ext cx="2232206" cy="1668840"/>
          </a:xfrm>
          <a:prstGeom prst="rect">
            <a:avLst/>
          </a:prstGeom>
        </p:spPr>
      </p:pic>
      <p:sp>
        <p:nvSpPr>
          <p:cNvPr id="6" name="Rectangle 5"/>
          <p:cNvSpPr/>
          <p:nvPr/>
        </p:nvSpPr>
        <p:spPr>
          <a:xfrm>
            <a:off x="376646" y="1986295"/>
            <a:ext cx="7579729" cy="923330"/>
          </a:xfrm>
          <a:prstGeom prst="rect">
            <a:avLst/>
          </a:prstGeom>
        </p:spPr>
        <p:txBody>
          <a:bodyPr wrap="square">
            <a:spAutoFit/>
          </a:bodyPr>
          <a:lstStyle/>
          <a:p>
            <a:r>
              <a:rPr lang="en-GB" dirty="0">
                <a:solidFill>
                  <a:schemeClr val="bg1"/>
                </a:solidFill>
              </a:rPr>
              <a:t>When they looked at the crystal structure of this compound, they realised they could change it slightly so that it binds to both available manganese atoms. This made it 1000 times more effective at fighting the flu.</a:t>
            </a:r>
          </a:p>
        </p:txBody>
      </p:sp>
      <p:sp>
        <p:nvSpPr>
          <p:cNvPr id="10" name="TextBox 9"/>
          <p:cNvSpPr txBox="1"/>
          <p:nvPr/>
        </p:nvSpPr>
        <p:spPr>
          <a:xfrm>
            <a:off x="7790303" y="1983110"/>
            <a:ext cx="1262467" cy="954107"/>
          </a:xfrm>
          <a:prstGeom prst="rect">
            <a:avLst/>
          </a:prstGeom>
          <a:noFill/>
        </p:spPr>
        <p:txBody>
          <a:bodyPr wrap="square" rtlCol="0">
            <a:spAutoFit/>
          </a:bodyPr>
          <a:lstStyle/>
          <a:p>
            <a:r>
              <a:rPr lang="en-GB" sz="800" dirty="0" smtClean="0">
                <a:solidFill>
                  <a:schemeClr val="bg1"/>
                </a:solidFill>
              </a:rPr>
              <a:t>Chest X-ray of a patient with H1N1 ‘swine flu’. It can lead to lung inflammation, which is shown by the patches on the lungs. </a:t>
            </a:r>
            <a:r>
              <a:rPr lang="en-GB" sz="800" dirty="0">
                <a:solidFill>
                  <a:schemeClr val="bg1"/>
                </a:solidFill>
              </a:rPr>
              <a:t>© </a:t>
            </a:r>
            <a:r>
              <a:rPr lang="en-GB" sz="800" dirty="0" smtClean="0">
                <a:solidFill>
                  <a:schemeClr val="bg1"/>
                </a:solidFill>
              </a:rPr>
              <a:t>J </a:t>
            </a:r>
            <a:r>
              <a:rPr lang="en-GB" sz="800" dirty="0" err="1" smtClean="0">
                <a:solidFill>
                  <a:schemeClr val="bg1"/>
                </a:solidFill>
              </a:rPr>
              <a:t>Radiol</a:t>
            </a:r>
            <a:r>
              <a:rPr lang="en-GB" sz="800" dirty="0" smtClean="0">
                <a:solidFill>
                  <a:schemeClr val="bg1"/>
                </a:solidFill>
              </a:rPr>
              <a:t> / </a:t>
            </a:r>
            <a:r>
              <a:rPr lang="en-GB" sz="800" dirty="0" smtClean="0">
                <a:solidFill>
                  <a:schemeClr val="bg1"/>
                </a:solidFill>
                <a:hlinkClick r:id="rId5"/>
              </a:rPr>
              <a:t>CC BY 4.0</a:t>
            </a:r>
            <a:endParaRPr lang="en-GB" sz="800" dirty="0">
              <a:solidFill>
                <a:schemeClr val="bg1"/>
              </a:solidFill>
            </a:endParaRPr>
          </a:p>
        </p:txBody>
      </p:sp>
    </p:spTree>
    <p:extLst>
      <p:ext uri="{BB962C8B-B14F-4D97-AF65-F5344CB8AC3E}">
        <p14:creationId xmlns:p14="http://schemas.microsoft.com/office/powerpoint/2010/main" val="3607210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purl.org/dc/dcmitype/"/>
    <ds:schemaRef ds:uri="http://schemas.microsoft.com/office/2006/documentManagement/types"/>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1941</TotalTime>
  <Words>488</Words>
  <Application>Microsoft Office PowerPoint</Application>
  <PresentationFormat>On-screen Show (4:3)</PresentationFormat>
  <Paragraphs>27</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Targeting manganese fights the flu</dc:title>
  <dc:creator>Matt Baldwin</dc:creator>
  <cp:lastModifiedBy>Luke Blackburn</cp:lastModifiedBy>
  <cp:revision>257</cp:revision>
  <cp:lastPrinted>2018-04-19T13:17:15Z</cp:lastPrinted>
  <dcterms:created xsi:type="dcterms:W3CDTF">2013-06-04T12:27:23Z</dcterms:created>
  <dcterms:modified xsi:type="dcterms:W3CDTF">2018-04-20T08:56:12Z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