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004976"/>
    <a:srgbClr val="DA1883"/>
    <a:srgbClr val="FF9E1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67209" autoAdjust="0"/>
  </p:normalViewPr>
  <p:slideViewPr>
    <p:cSldViewPr snapToGrid="0" snapToObjects="1">
      <p:cViewPr varScale="1">
        <p:scale>
          <a:sx n="77" d="100"/>
          <a:sy n="77" d="100"/>
        </p:scale>
        <p:origin x="2640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30/01/2020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Teacher note: Display the grid or print it out and put it on the board. Place a sticky note in a cell. Students then write the word equation on their whiteboards.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You can do this one reaction at a time, or assess as you go, putting several sticky notes up as the faster students complete the equations.</a:t>
            </a:r>
          </a:p>
          <a:p>
            <a:endParaRPr lang="en-GB" dirty="0" smtClean="0"/>
          </a:p>
          <a:p>
            <a:r>
              <a:rPr lang="en-GB" dirty="0" smtClean="0"/>
              <a:t>Change the metals/metal compounds to change the reactions possible.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print out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Reactivity series as strips from the download ‘Reactivity series and formative assessment’.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0806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  <p:sldLayoutId id="2147483740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Ofpmt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693156"/>
            <a:ext cx="3833263" cy="2387600"/>
          </a:xfrm>
        </p:spPr>
        <p:txBody>
          <a:bodyPr/>
          <a:lstStyle/>
          <a:p>
            <a:r>
              <a:rPr lang="en-GB" dirty="0" smtClean="0"/>
              <a:t>How to teach displacement reactions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800" y="4037203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 smtClean="0"/>
              <a:t>Use this formative assessment activity to consolidate understanding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4976"/>
                </a:solidFill>
              </a:rPr>
              <a:t>From </a:t>
            </a:r>
            <a:r>
              <a:rPr lang="en-GB" sz="1400" i="1" dirty="0" smtClean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rgbClr val="004976"/>
                </a:solidFill>
                <a:hlinkClick r:id="rId3"/>
              </a:rPr>
              <a:t>rsc.li/2OfpmtQ</a:t>
            </a:r>
            <a:endParaRPr lang="en-GB" sz="1400" dirty="0">
              <a:solidFill>
                <a:srgbClr val="004976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3200" y="5902057"/>
            <a:ext cx="2362200" cy="763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32" y="5764271"/>
            <a:ext cx="1077824" cy="107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85ED8F-9A96-4906-86B6-D645D2358AC5}"/>
              </a:ext>
            </a:extLst>
          </p:cNvPr>
          <p:cNvSpPr txBox="1"/>
          <p:nvPr/>
        </p:nvSpPr>
        <p:spPr>
          <a:xfrm>
            <a:off x="7596336" y="799926"/>
            <a:ext cx="1440160" cy="4801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Reactivity </a:t>
            </a:r>
            <a:r>
              <a:rPr lang="en-GB" b="1" u="sng" dirty="0" smtClean="0"/>
              <a:t>series</a:t>
            </a:r>
            <a:endParaRPr lang="en-GB" b="1" u="sng" dirty="0"/>
          </a:p>
          <a:p>
            <a:pPr algn="ctr"/>
            <a:r>
              <a:rPr lang="en-GB" dirty="0"/>
              <a:t>potassium</a:t>
            </a:r>
          </a:p>
          <a:p>
            <a:pPr algn="ctr"/>
            <a:r>
              <a:rPr lang="en-GB" dirty="0"/>
              <a:t>sodium</a:t>
            </a:r>
          </a:p>
          <a:p>
            <a:pPr algn="ctr"/>
            <a:r>
              <a:rPr lang="en-GB" dirty="0"/>
              <a:t>calcium</a:t>
            </a:r>
          </a:p>
          <a:p>
            <a:pPr algn="ctr"/>
            <a:r>
              <a:rPr lang="en-GB" dirty="0"/>
              <a:t>magnesium</a:t>
            </a:r>
          </a:p>
          <a:p>
            <a:pPr algn="ctr"/>
            <a:r>
              <a:rPr lang="en-GB" dirty="0"/>
              <a:t>aluminium</a:t>
            </a:r>
          </a:p>
          <a:p>
            <a:pPr algn="ctr"/>
            <a:r>
              <a:rPr lang="en-GB" b="1" i="1" dirty="0"/>
              <a:t>carbon</a:t>
            </a:r>
          </a:p>
          <a:p>
            <a:pPr algn="ctr"/>
            <a:r>
              <a:rPr lang="en-GB" dirty="0"/>
              <a:t>zinc</a:t>
            </a:r>
          </a:p>
          <a:p>
            <a:pPr algn="ctr"/>
            <a:r>
              <a:rPr lang="en-GB" dirty="0"/>
              <a:t>iron</a:t>
            </a:r>
          </a:p>
          <a:p>
            <a:pPr algn="ctr"/>
            <a:r>
              <a:rPr lang="en-GB" dirty="0"/>
              <a:t>tin</a:t>
            </a:r>
          </a:p>
          <a:p>
            <a:pPr algn="ctr"/>
            <a:r>
              <a:rPr lang="en-GB" dirty="0"/>
              <a:t>lead</a:t>
            </a:r>
          </a:p>
          <a:p>
            <a:pPr algn="ctr"/>
            <a:r>
              <a:rPr lang="en-GB" b="1" i="1" dirty="0"/>
              <a:t>hydrogen</a:t>
            </a:r>
          </a:p>
          <a:p>
            <a:pPr algn="ctr"/>
            <a:r>
              <a:rPr lang="en-GB" dirty="0"/>
              <a:t>copper</a:t>
            </a:r>
          </a:p>
          <a:p>
            <a:pPr algn="ctr"/>
            <a:r>
              <a:rPr lang="en-GB" dirty="0"/>
              <a:t>silver</a:t>
            </a:r>
          </a:p>
          <a:p>
            <a:pPr algn="ctr"/>
            <a:r>
              <a:rPr lang="en-GB" dirty="0"/>
              <a:t>gold</a:t>
            </a:r>
          </a:p>
          <a:p>
            <a:pPr algn="ctr"/>
            <a:r>
              <a:rPr lang="en-GB" dirty="0"/>
              <a:t>platinum</a:t>
            </a:r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E1A26174-C631-46FA-BF0C-DC4BA6B70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410282"/>
              </p:ext>
            </p:extLst>
          </p:nvPr>
        </p:nvGraphicFramePr>
        <p:xfrm>
          <a:off x="395537" y="860613"/>
          <a:ext cx="6919665" cy="475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933">
                  <a:extLst>
                    <a:ext uri="{9D8B030D-6E8A-4147-A177-3AD203B41FA5}">
                      <a16:colId xmlns:a16="http://schemas.microsoft.com/office/drawing/2014/main" val="2720618854"/>
                    </a:ext>
                  </a:extLst>
                </a:gridCol>
                <a:gridCol w="1383933">
                  <a:extLst>
                    <a:ext uri="{9D8B030D-6E8A-4147-A177-3AD203B41FA5}">
                      <a16:colId xmlns:a16="http://schemas.microsoft.com/office/drawing/2014/main" val="632350202"/>
                    </a:ext>
                  </a:extLst>
                </a:gridCol>
                <a:gridCol w="1383933">
                  <a:extLst>
                    <a:ext uri="{9D8B030D-6E8A-4147-A177-3AD203B41FA5}">
                      <a16:colId xmlns:a16="http://schemas.microsoft.com/office/drawing/2014/main" val="1780619143"/>
                    </a:ext>
                  </a:extLst>
                </a:gridCol>
                <a:gridCol w="1383933">
                  <a:extLst>
                    <a:ext uri="{9D8B030D-6E8A-4147-A177-3AD203B41FA5}">
                      <a16:colId xmlns:a16="http://schemas.microsoft.com/office/drawing/2014/main" val="2328645288"/>
                    </a:ext>
                  </a:extLst>
                </a:gridCol>
                <a:gridCol w="1383933">
                  <a:extLst>
                    <a:ext uri="{9D8B030D-6E8A-4147-A177-3AD203B41FA5}">
                      <a16:colId xmlns:a16="http://schemas.microsoft.com/office/drawing/2014/main" val="1190075474"/>
                    </a:ext>
                  </a:extLst>
                </a:gridCol>
              </a:tblGrid>
              <a:tr h="77073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calcium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aluminium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silver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0504384"/>
                  </a:ext>
                </a:extLst>
              </a:tr>
              <a:tr h="9970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calcium nitrate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8728591"/>
                  </a:ext>
                </a:extLst>
              </a:tr>
              <a:tr h="9970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aluminium nitrate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1616695"/>
                  </a:ext>
                </a:extLst>
              </a:tr>
              <a:tr h="9970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tin nitrate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8661060"/>
                  </a:ext>
                </a:extLst>
              </a:tr>
              <a:tr h="99701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silver nitrate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8949345"/>
                  </a:ext>
                </a:extLst>
              </a:tr>
            </a:tbl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722910-C72E-46EA-B1A7-A26C7F229E9F}"/>
              </a:ext>
            </a:extLst>
          </p:cNvPr>
          <p:cNvSpPr txBox="1">
            <a:spLocks/>
          </p:cNvSpPr>
          <p:nvPr/>
        </p:nvSpPr>
        <p:spPr>
          <a:xfrm>
            <a:off x="4114011" y="390525"/>
            <a:ext cx="3700630" cy="5618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Write the word equations for the reactions between the metals and compounds.</a:t>
            </a:r>
          </a:p>
          <a:p>
            <a:endParaRPr lang="en-GB" sz="1400" b="1" u="sng" dirty="0" smtClean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E722910-C72E-46EA-B1A7-A26C7F229E9F}"/>
              </a:ext>
            </a:extLst>
          </p:cNvPr>
          <p:cNvSpPr txBox="1">
            <a:spLocks/>
          </p:cNvSpPr>
          <p:nvPr/>
        </p:nvSpPr>
        <p:spPr>
          <a:xfrm>
            <a:off x="464372" y="303435"/>
            <a:ext cx="3700630" cy="5618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/>
              <a:t>Displacement reactions </a:t>
            </a:r>
            <a:endParaRPr lang="en-GB" sz="2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145</TotalTime>
  <Words>162</Words>
  <Application>Microsoft Office PowerPoint</Application>
  <PresentationFormat>On-screen Show (4:3)</PresentationFormat>
  <Paragraphs>42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How to teach displacement reactions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Displacement reactions</dc:title>
  <dc:creator>Lisa Clatworthy</dc:creator>
  <dc:description>From How to teach displacement reactions, Education in Chemistry rsc.li/2OfpmtQ</dc:description>
  <cp:lastModifiedBy>Lisa Clatworthy</cp:lastModifiedBy>
  <cp:revision>8</cp:revision>
  <dcterms:created xsi:type="dcterms:W3CDTF">2020-01-29T15:24:50Z</dcterms:created>
  <dcterms:modified xsi:type="dcterms:W3CDTF">2020-01-30T16:36:26Z</dcterms:modified>
</cp:coreProperties>
</file>