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0" autoAdjust="0"/>
    <p:restoredTop sz="71156" autoAdjust="0"/>
  </p:normalViewPr>
  <p:slideViewPr>
    <p:cSldViewPr snapToGrid="0" snapToObjects="1">
      <p:cViewPr varScale="1">
        <p:scale>
          <a:sx n="81" d="100"/>
          <a:sy n="81" d="100"/>
        </p:scale>
        <p:origin x="2394" y="84"/>
      </p:cViewPr>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09/02/2024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nanoparticles</a:t>
            </a:r>
            <a:r>
              <a:rPr lang="en-GB" baseline="0" dirty="0"/>
              <a:t> or potable water.</a:t>
            </a:r>
            <a:endParaRPr lang="en-GB" dirty="0"/>
          </a:p>
          <a:p>
            <a:endParaRPr lang="en-GB" dirty="0"/>
          </a:p>
          <a:p>
            <a:r>
              <a:rPr lang="en-GB" dirty="0"/>
              <a:t>Answers</a:t>
            </a:r>
          </a:p>
          <a:p>
            <a:pPr marL="228600" indent="-228600">
              <a:buAutoNum type="arabicPeriod"/>
            </a:pPr>
            <a:r>
              <a:rPr lang="en-GB" baseline="0" dirty="0"/>
              <a:t>A </a:t>
            </a:r>
            <a:r>
              <a:rPr lang="en-GB" baseline="0" dirty="0" err="1"/>
              <a:t>nanoplastic</a:t>
            </a:r>
            <a:r>
              <a:rPr lang="en-GB" baseline="0" dirty="0"/>
              <a:t> is smaller in size than a microplastic (</a:t>
            </a:r>
            <a:r>
              <a:rPr lang="en-GB" baseline="0" dirty="0" err="1"/>
              <a:t>nanoplastic</a:t>
            </a:r>
            <a:r>
              <a:rPr lang="en-GB" baseline="0" dirty="0"/>
              <a:t> below 1000 nm (</a:t>
            </a:r>
            <a:r>
              <a:rPr lang="el-GR" sz="1200" b="0" i="0" kern="1200" dirty="0">
                <a:solidFill>
                  <a:schemeClr val="tx1"/>
                </a:solidFill>
                <a:effectLst/>
                <a:latin typeface="+mn-lt"/>
                <a:ea typeface="+mn-ea"/>
                <a:cs typeface="+mn-cs"/>
              </a:rPr>
              <a:t>1μ</a:t>
            </a:r>
            <a:r>
              <a:rPr lang="en-GB" sz="1200" b="0" i="0" kern="1200" dirty="0">
                <a:solidFill>
                  <a:schemeClr val="tx1"/>
                </a:solidFill>
                <a:effectLst/>
                <a:latin typeface="+mn-lt"/>
                <a:ea typeface="+mn-ea"/>
                <a:cs typeface="+mn-cs"/>
              </a:rPr>
              <a:t>m)</a:t>
            </a:r>
            <a:r>
              <a:rPr lang="en-GB" baseline="0" dirty="0"/>
              <a:t> and microplastic </a:t>
            </a:r>
            <a:r>
              <a:rPr lang="el-GR" sz="1200" b="0" i="0" kern="1200" dirty="0">
                <a:solidFill>
                  <a:schemeClr val="tx1"/>
                </a:solidFill>
                <a:effectLst/>
                <a:latin typeface="+mn-lt"/>
                <a:ea typeface="+mn-ea"/>
                <a:cs typeface="+mn-cs"/>
              </a:rPr>
              <a:t>1μ</a:t>
            </a:r>
            <a:r>
              <a:rPr lang="en-GB" sz="1200" b="0" i="0" kern="1200" dirty="0">
                <a:solidFill>
                  <a:schemeClr val="tx1"/>
                </a:solidFill>
                <a:effectLst/>
                <a:latin typeface="+mn-lt"/>
                <a:ea typeface="+mn-ea"/>
                <a:cs typeface="+mn-cs"/>
              </a:rPr>
              <a:t>m to 5 mm).</a:t>
            </a:r>
            <a:endParaRPr lang="en-GB" baseline="0" dirty="0"/>
          </a:p>
          <a:p>
            <a:pPr marL="228600" indent="-228600">
              <a:buAutoNum type="arabicPeriod"/>
            </a:pPr>
            <a:r>
              <a:rPr lang="en-GB" baseline="0" dirty="0"/>
              <a:t>Many potential sources – from the sides of the bottle, from plastic litter in water sources, from pipes, from household chemicals and cosmetics.</a:t>
            </a:r>
          </a:p>
          <a:p>
            <a:pPr marL="228600" indent="-228600">
              <a:buAutoNum type="arabicPeriod"/>
            </a:pPr>
            <a:r>
              <a:rPr lang="en-GB" baseline="0" dirty="0"/>
              <a:t>The small size means it can pass through the gut into the body and then potentially into any cell.</a:t>
            </a:r>
            <a:endParaRPr lang="en-US"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2/9/2024</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High levels of </a:t>
            </a:r>
            <a:r>
              <a:rPr lang="en-GB" dirty="0" err="1"/>
              <a:t>nanoplastics</a:t>
            </a:r>
            <a:r>
              <a:rPr lang="en-GB" dirty="0"/>
              <a:t> in bottled water</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rsc.li/3SuNqt1</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838776" cy="5040000"/>
          </a:xfrm>
        </p:spPr>
        <p:txBody>
          <a:bodyPr>
            <a:noAutofit/>
          </a:bodyPr>
          <a:lstStyle/>
          <a:p>
            <a:r>
              <a:rPr lang="en-GB" dirty="0"/>
              <a:t>New research reveals that bottled water contains hundreds of thousands of tiny plastic particles, with nanoplastics making up around 90% of the detected particles. The study identified particles from seven plastic types, including commonly used poly(ethene) and polyamide found in plastic bottles. They detected other plastic types, which could not be identified. </a:t>
            </a:r>
          </a:p>
          <a:p>
            <a:r>
              <a:rPr lang="en-GB" dirty="0"/>
              <a:t>Nanoplastics are thought to be more toxic to humans than microplastics because their small size means they can pass more easily from the gut into the body.</a:t>
            </a:r>
          </a:p>
          <a:p>
            <a:endParaRPr lang="en-GB" dirty="0"/>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6798643"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Sinclair Stammers/Science Photo Library</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Microplastics like these can break down into smaller nanoplastics</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508217460"/>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is the difference in size between a </a:t>
                      </a:r>
                      <a:r>
                        <a:rPr lang="en-US" sz="1600" b="0" i="0" baseline="0" dirty="0" err="1">
                          <a:latin typeface="Century Gothic" panose="020B0502020202020204" pitchFamily="34" charset="0"/>
                        </a:rPr>
                        <a:t>nanoplastic</a:t>
                      </a:r>
                      <a:r>
                        <a:rPr lang="en-US" sz="1600" b="0" i="0" baseline="0" dirty="0">
                          <a:latin typeface="Century Gothic" panose="020B0502020202020204" pitchFamily="34" charset="0"/>
                        </a:rPr>
                        <a:t> and </a:t>
                      </a:r>
                      <a:br>
                        <a:rPr lang="en-US" sz="1600" b="0" i="0" baseline="0" dirty="0">
                          <a:latin typeface="Century Gothic" panose="020B0502020202020204" pitchFamily="34" charset="0"/>
                        </a:rPr>
                      </a:br>
                      <a:r>
                        <a:rPr lang="en-US" sz="1600" b="0" i="0" baseline="0" dirty="0">
                          <a:latin typeface="Century Gothic" panose="020B0502020202020204" pitchFamily="34" charset="0"/>
                        </a:rPr>
                        <a:t>a microplastic?</a:t>
                      </a:r>
                    </a:p>
                    <a:p>
                      <a:pPr marL="342900" indent="-342900">
                        <a:lnSpc>
                          <a:spcPct val="100000"/>
                        </a:lnSpc>
                        <a:buAutoNum type="arabicPeriod"/>
                      </a:pPr>
                      <a:r>
                        <a:rPr lang="en-US" sz="1600" b="0" i="0" baseline="0" dirty="0">
                          <a:latin typeface="Century Gothic" panose="020B0502020202020204" pitchFamily="34" charset="0"/>
                        </a:rPr>
                        <a:t>Suggest how some of the </a:t>
                      </a:r>
                      <a:r>
                        <a:rPr lang="en-US" sz="1600" b="0" i="0" baseline="0" dirty="0" err="1">
                          <a:latin typeface="Century Gothic" panose="020B0502020202020204" pitchFamily="34" charset="0"/>
                        </a:rPr>
                        <a:t>nanoplastics</a:t>
                      </a:r>
                      <a:r>
                        <a:rPr lang="en-US" sz="1600" b="0" i="0" baseline="0" dirty="0">
                          <a:latin typeface="Century Gothic" panose="020B0502020202020204" pitchFamily="34" charset="0"/>
                        </a:rPr>
                        <a:t> get into the water.</a:t>
                      </a:r>
                    </a:p>
                    <a:p>
                      <a:pPr marL="342900" indent="-342900">
                        <a:lnSpc>
                          <a:spcPct val="100000"/>
                        </a:lnSpc>
                        <a:buAutoNum type="arabicPeriod"/>
                      </a:pPr>
                      <a:r>
                        <a:rPr lang="en-US" sz="1600" b="0" i="0" baseline="0" dirty="0">
                          <a:latin typeface="Century Gothic" panose="020B0502020202020204" pitchFamily="34" charset="0"/>
                        </a:rPr>
                        <a:t>Why are </a:t>
                      </a:r>
                      <a:r>
                        <a:rPr lang="en-US" sz="1600" b="0" i="0" baseline="0" dirty="0" err="1">
                          <a:latin typeface="Century Gothic" panose="020B0502020202020204" pitchFamily="34" charset="0"/>
                        </a:rPr>
                        <a:t>nanoplastics</a:t>
                      </a:r>
                      <a:r>
                        <a:rPr lang="en-US" sz="1600" b="0" i="0" baseline="0" dirty="0">
                          <a:latin typeface="Century Gothic" panose="020B0502020202020204" pitchFamily="34" charset="0"/>
                        </a:rPr>
                        <a:t> possibly toxic to humans?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BE32765-0D1B-4967-A921-DBD855E7514C}">
  <ds:schemaRefs>
    <ds:schemaRef ds:uri="http://purl.org/dc/elements/1.1/"/>
    <ds:schemaRef ds:uri="6ec2360f-6db7-4557-82fc-01391e7a085b"/>
    <ds:schemaRef ds:uri="09ea5656-4490-4481-bb0e-98dc9cca7dc3"/>
    <ds:schemaRef ds:uri="http://www.w3.org/XML/1998/namespace"/>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0</TotalTime>
  <Words>262</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High levels of nanoplastics in bottled water</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Science; research; teaching; news; teaching; context; secondary; chemistry; nanoparticles; nanoplastics; water; potable</cp:keywords>
  <dc:description>From Education in Chemistry High levels of nanoplastics found in bottled water https://rsc.li/3SuNqt1</dc:description>
  <cp:lastModifiedBy/>
  <cp:revision>1</cp:revision>
  <dcterms:created xsi:type="dcterms:W3CDTF">2022-07-21T16:12:38Z</dcterms:created>
  <dcterms:modified xsi:type="dcterms:W3CDTF">2024-02-09T09:48:19Z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