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4"/>
  </p:notesMasterIdLst>
  <p:sldIdLst>
    <p:sldId id="256" r:id="rId2"/>
    <p:sldId id="263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76"/>
    <a:srgbClr val="54585A"/>
    <a:srgbClr val="DA1883"/>
    <a:srgbClr val="FF9E1B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7030" autoAdjust="0"/>
  </p:normalViewPr>
  <p:slideViewPr>
    <p:cSldViewPr snapToGrid="0" snapToObjects="1">
      <p:cViewPr varScale="1">
        <p:scale>
          <a:sx n="56" d="100"/>
          <a:sy n="56" d="100"/>
        </p:scale>
        <p:origin x="17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12/08/2019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c.org/periodic-table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c.org/learn-chemistry/resource/res00000731/alkali-metals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Title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836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may wish to add additional questions here, depending on which properties you focused on during the demonstration.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4574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Here are six quick fire</a:t>
            </a:r>
            <a:r>
              <a:rPr lang="en-GB" baseline="0" dirty="0" smtClean="0"/>
              <a:t> questions to assess learning.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Answers 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 smtClean="0"/>
              <a:t>It lists</a:t>
            </a:r>
            <a:r>
              <a:rPr lang="en-GB" baseline="0" dirty="0" smtClean="0"/>
              <a:t> and classifies all the elements according to their physical and chemical properties.</a:t>
            </a:r>
          </a:p>
          <a:p>
            <a:pPr marL="228600" indent="-228600">
              <a:buAutoNum type="arabicPeriod"/>
            </a:pPr>
            <a:r>
              <a:rPr lang="en-GB" dirty="0" smtClean="0"/>
              <a:t>A column.</a:t>
            </a:r>
          </a:p>
          <a:p>
            <a:pPr marL="228600" indent="-228600">
              <a:buAutoNum type="arabicPeriod"/>
            </a:pPr>
            <a:r>
              <a:rPr lang="en-GB" dirty="0" smtClean="0"/>
              <a:t>Right-hand side.</a:t>
            </a:r>
          </a:p>
          <a:p>
            <a:pPr marL="228600" indent="-228600">
              <a:buAutoNum type="arabicPeriod"/>
            </a:pPr>
            <a:r>
              <a:rPr lang="en-GB" dirty="0" smtClean="0"/>
              <a:t>Any</a:t>
            </a:r>
            <a:r>
              <a:rPr lang="en-GB" baseline="0" dirty="0" smtClean="0"/>
              <a:t> correct metal: lithium, sodium, potassium, rubidium.</a:t>
            </a:r>
          </a:p>
          <a:p>
            <a:pPr marL="228600" indent="-228600">
              <a:buAutoNum type="arabicPeriod"/>
            </a:pPr>
            <a:r>
              <a:rPr lang="en-GB" baseline="0" dirty="0" smtClean="0"/>
              <a:t>Fe</a:t>
            </a:r>
          </a:p>
          <a:p>
            <a:pPr marL="228600" indent="-228600">
              <a:buAutoNum type="arabicPeriod"/>
            </a:pPr>
            <a:r>
              <a:rPr lang="en-GB" baseline="0" dirty="0" smtClean="0"/>
              <a:t>It decreases.</a:t>
            </a:r>
          </a:p>
          <a:p>
            <a:pPr marL="228600" indent="-228600">
              <a:buAutoNum type="arabicPeriod"/>
            </a:pPr>
            <a:endParaRPr lang="en-GB" baseline="0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444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 good way</a:t>
            </a:r>
            <a:r>
              <a:rPr lang="en-US" baseline="0" dirty="0" smtClean="0"/>
              <a:t> to introduce this idea of classification is to start with a familiar context before moving onto the unfamiliar.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You can use this interactive periodic table from the Royal Society of Chemistry: </a:t>
            </a:r>
            <a:r>
              <a:rPr lang="en-GB" dirty="0" smtClean="0">
                <a:hlinkClick r:id="rId3"/>
              </a:rPr>
              <a:t>http://www.rsc.org/periodic-table/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supermarket, food is grouped according to their characteristics and properties into several different sections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shown in the plan.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 with the class what you might find in each section and why it is important that items are grouped in this way.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may wish to use the questions on the next slide.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717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may wish to print out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class set of this slide for students to fill in as keywords, ideas and elements are met. This can be added to over a number of lessons.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 by asking students to write:</a:t>
            </a:r>
          </a:p>
          <a:p>
            <a:pPr marL="171450" indent="-171450">
              <a:buFontTx/>
              <a:buChar char="-"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names/symbols of the metals and non-metals they have observed.</a:t>
            </a:r>
          </a:p>
          <a:p>
            <a:pPr marL="171450" indent="-171450">
              <a:buFontTx/>
              <a:buChar char="-"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metals on the left.</a:t>
            </a:r>
          </a:p>
          <a:p>
            <a:pPr marL="171450" indent="-171450">
              <a:buFontTx/>
              <a:buChar char="-"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non-metals on the right.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591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Most metals are solids at room temperature, shiny,</a:t>
            </a:r>
            <a:r>
              <a:rPr lang="en-GB" baseline="0" dirty="0" smtClean="0"/>
              <a:t> hard, conduct electricity and heat etc.</a:t>
            </a:r>
          </a:p>
          <a:p>
            <a:endParaRPr lang="en-GB" baseline="0" dirty="0" smtClean="0"/>
          </a:p>
          <a:p>
            <a:r>
              <a:rPr lang="en-GB" baseline="0" dirty="0" smtClean="0"/>
              <a:t>Non-metals can be solids or gases at room temperature, dull etc.</a:t>
            </a:r>
          </a:p>
          <a:p>
            <a:endParaRPr lang="en-GB" baseline="0" dirty="0" smtClean="0"/>
          </a:p>
          <a:p>
            <a:r>
              <a:rPr lang="en-GB" baseline="0" dirty="0" smtClean="0"/>
              <a:t>Metals are found on the left-hand side of the periodic table whereas non-metals are found on the right-hand side.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171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Image credit: </a:t>
            </a:r>
            <a:r>
              <a:rPr lang="pl-PL" baseline="0" dirty="0" smtClean="0"/>
              <a:t>https://openclipart.org/user-detail/papapishu - papadishu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462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If using the blank periodic table, ask the students to shade in and label a group of elements.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312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If using the blank periodic table, ask students to label group 1 the alkali metals and write in the name and symbol for each element.</a:t>
            </a:r>
          </a:p>
          <a:p>
            <a:endParaRPr lang="en-GB" dirty="0" smtClean="0"/>
          </a:p>
          <a:p>
            <a:r>
              <a:rPr lang="en-GB" b="1" dirty="0" smtClean="0">
                <a:effectLst/>
              </a:rPr>
              <a:t>Alkali metals demonstration </a:t>
            </a:r>
          </a:p>
          <a:p>
            <a:r>
              <a:rPr lang="en-GB" dirty="0" smtClean="0">
                <a:hlinkClick r:id="rId3"/>
              </a:rPr>
              <a:t>http://www.rsc.org/learn-chemistry/resource/res00000731/alkali-metals</a:t>
            </a:r>
            <a:endParaRPr lang="en-GB" dirty="0" smtClean="0"/>
          </a:p>
          <a:p>
            <a:r>
              <a:rPr lang="en-GB" dirty="0" smtClean="0">
                <a:effectLst/>
              </a:rPr>
              <a:t>These demonstrations show the similarity of the physical and chemical properties of the alkali metals and the trend in reactivity down group 1 of the periodic table. </a:t>
            </a:r>
          </a:p>
          <a:p>
            <a:endParaRPr lang="en-GB" dirty="0" smtClean="0">
              <a:effectLst/>
            </a:endParaRPr>
          </a:p>
          <a:p>
            <a:r>
              <a:rPr lang="en-GB" dirty="0" smtClean="0">
                <a:effectLst/>
              </a:rPr>
              <a:t>Depending on the group you may wish to add additional columns to this table to cover all the properties included in the demonstration.</a:t>
            </a:r>
          </a:p>
          <a:p>
            <a:r>
              <a:rPr lang="en-GB" dirty="0" smtClean="0">
                <a:effectLst/>
              </a:rPr>
              <a:t>Remember to carry out a risk assessment before doing the demonstration.</a:t>
            </a:r>
            <a:r>
              <a:rPr lang="en-GB" baseline="0" dirty="0" smtClean="0">
                <a:effectLst/>
              </a:rPr>
              <a:t> If you are not familiar with these reactions, do try them out before the lesson.</a:t>
            </a:r>
            <a:endParaRPr lang="en-GB" dirty="0" smtClean="0">
              <a:effectLst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713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610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1602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1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10664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98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563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D2F9E9-1358-D947-8B4D-6D3485810C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83160CC-27CA-2742-ACBC-0AE8C3FE96A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4085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  <p:sldLayoutId id="2147483728" r:id="rId5"/>
    <p:sldLayoutId id="2147483684" r:id="rId6"/>
    <p:sldLayoutId id="2147483685" r:id="rId7"/>
    <p:sldLayoutId id="2147483733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rsc.li/2KuvSeJ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c.org/periodic-tabl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692CC-F9DB-064A-B741-6ECADEA3A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C05187-AAC1-EB42-B801-1B67B4874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800" y="1671173"/>
            <a:ext cx="3833263" cy="1683601"/>
          </a:xfrm>
        </p:spPr>
        <p:txBody>
          <a:bodyPr/>
          <a:lstStyle/>
          <a:p>
            <a:r>
              <a:rPr lang="en-GB" dirty="0" smtClean="0"/>
              <a:t>Introducing the periodic table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A4A9B91-69F6-D74C-BEFE-A57F98DB78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4800" y="3482160"/>
            <a:ext cx="3833263" cy="197458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1800" dirty="0" smtClean="0"/>
              <a:t>Use these lesson ideas to develop your students’ knowledge of and familiarity with the periodic table</a:t>
            </a:r>
            <a:endParaRPr lang="en-GB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667" y="4433026"/>
            <a:ext cx="1804572" cy="12193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9100" y="352652"/>
            <a:ext cx="1457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4976"/>
                </a:solidFill>
              </a:rPr>
              <a:t>From </a:t>
            </a:r>
            <a:r>
              <a:rPr lang="en-GB" sz="1400" i="1" dirty="0" smtClean="0">
                <a:solidFill>
                  <a:srgbClr val="004976"/>
                </a:solidFill>
              </a:rPr>
              <a:t>Education in Chemistry</a:t>
            </a:r>
          </a:p>
          <a:p>
            <a:r>
              <a:rPr lang="en-GB" sz="1400" dirty="0" smtClean="0">
                <a:solidFill>
                  <a:srgbClr val="004976"/>
                </a:solidFill>
                <a:hlinkClick r:id="rId4"/>
              </a:rPr>
              <a:t>rsc.li/2KuvSeJ</a:t>
            </a:r>
            <a:endParaRPr lang="en-GB" sz="1400" dirty="0">
              <a:solidFill>
                <a:srgbClr val="0049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78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10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412059"/>
            <a:ext cx="7995805" cy="2330425"/>
          </a:xfrm>
        </p:spPr>
        <p:txBody>
          <a:bodyPr>
            <a:normAutofit/>
          </a:bodyPr>
          <a:lstStyle/>
          <a:p>
            <a:r>
              <a:rPr lang="en-GB" sz="2600" dirty="0" smtClean="0"/>
              <a:t>Look at the table of data.</a:t>
            </a:r>
          </a:p>
          <a:p>
            <a:r>
              <a:rPr lang="en-GB" sz="2600" dirty="0" smtClean="0"/>
              <a:t>Identify: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 smtClean="0"/>
              <a:t>Patterns and trends in the data.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 smtClean="0"/>
              <a:t>Anomalous results.</a:t>
            </a:r>
            <a:endParaRPr lang="en-GB" sz="2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Physical properties of the group 1 metals</a:t>
            </a:r>
            <a:endParaRPr lang="en-GB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80134"/>
              </p:ext>
            </p:extLst>
          </p:nvPr>
        </p:nvGraphicFramePr>
        <p:xfrm>
          <a:off x="1420091" y="3429000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608170678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06331304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8664243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5087932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Atomic number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Melting point (°C)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Density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(g cm</a:t>
                      </a:r>
                      <a:r>
                        <a:rPr lang="en-GB" baseline="30000" dirty="0" smtClean="0"/>
                        <a:t>-3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3066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Lithium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0.534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129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Sodium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97.8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0.970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0688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Potassium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234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Rhubidium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39.3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1.53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121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4784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11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464014"/>
            <a:ext cx="7995805" cy="233042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Describe how the physical properties of the metals change as you go down group 1.</a:t>
            </a:r>
          </a:p>
          <a:p>
            <a:r>
              <a:rPr lang="en-GB" sz="2400" dirty="0" smtClean="0"/>
              <a:t>Describe how the chemical reaction with water changes as you go down group 1.</a:t>
            </a:r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Conclusion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34280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464014"/>
            <a:ext cx="7995805" cy="3450886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Why do chemists find the periodic table so useful?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What is a group?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Nitrogen is a non-metal. Where is it found in the periodic table?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Name an alkali metal.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Write down the symbol for iron.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Describe how the reactivity of group 1 metals changes as you go down the group.</a:t>
            </a:r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Plenary questions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686312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4121" y="4811620"/>
            <a:ext cx="6815759" cy="1325563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54585A"/>
                </a:solidFill>
                <a:latin typeface="+mn-lt"/>
              </a:rPr>
              <a:t>Think of the periodic table as the classification of elements, according to their different properties.</a:t>
            </a:r>
            <a:br>
              <a:rPr lang="en-GB" sz="2400" dirty="0" smtClean="0">
                <a:solidFill>
                  <a:srgbClr val="54585A"/>
                </a:solidFill>
                <a:latin typeface="+mn-lt"/>
              </a:rPr>
            </a:br>
            <a:endParaRPr lang="en-GB" sz="2400" dirty="0">
              <a:solidFill>
                <a:srgbClr val="54585A"/>
              </a:solidFill>
              <a:latin typeface="+mn-lt"/>
            </a:endParaRPr>
          </a:p>
        </p:txBody>
      </p:sp>
      <p:pic>
        <p:nvPicPr>
          <p:cNvPr id="6" name="Picture 5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130" y="533417"/>
            <a:ext cx="6669740" cy="440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Supermarket floor plan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869204" y="3629121"/>
            <a:ext cx="2592288" cy="12961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Fruit and vegetables</a:t>
            </a:r>
          </a:p>
        </p:txBody>
      </p:sp>
      <p:sp>
        <p:nvSpPr>
          <p:cNvPr id="7" name="Text Placeholder 8"/>
          <p:cNvSpPr txBox="1">
            <a:spLocks/>
          </p:cNvSpPr>
          <p:nvPr/>
        </p:nvSpPr>
        <p:spPr>
          <a:xfrm rot="5400000">
            <a:off x="484405" y="4319519"/>
            <a:ext cx="1947377" cy="647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smtClean="0"/>
              <a:t>Bakery</a:t>
            </a:r>
            <a:endParaRPr lang="en-GB" sz="1800" dirty="0"/>
          </a:p>
        </p:txBody>
      </p:sp>
      <p:sp>
        <p:nvSpPr>
          <p:cNvPr id="8" name="Rectangle 7"/>
          <p:cNvSpPr/>
          <p:nvPr/>
        </p:nvSpPr>
        <p:spPr>
          <a:xfrm>
            <a:off x="4869204" y="5181820"/>
            <a:ext cx="2607156" cy="4352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Fish</a:t>
            </a:r>
          </a:p>
        </p:txBody>
      </p:sp>
      <p:sp>
        <p:nvSpPr>
          <p:cNvPr id="9" name="Rectangle 8"/>
          <p:cNvSpPr/>
          <p:nvPr/>
        </p:nvSpPr>
        <p:spPr>
          <a:xfrm>
            <a:off x="1977984" y="4293955"/>
            <a:ext cx="2592288" cy="6499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Dairy Products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89443" y="5181820"/>
            <a:ext cx="2592288" cy="4352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GB" dirty="0"/>
              <a:t>Delicatessen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77984" y="3350994"/>
            <a:ext cx="2592288" cy="7392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Meat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869204" y="2507858"/>
            <a:ext cx="2592288" cy="8070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Household Items</a:t>
            </a:r>
          </a:p>
        </p:txBody>
      </p:sp>
      <p:sp>
        <p:nvSpPr>
          <p:cNvPr id="14" name="Text Placeholder 8"/>
          <p:cNvSpPr txBox="1">
            <a:spLocks/>
          </p:cNvSpPr>
          <p:nvPr/>
        </p:nvSpPr>
        <p:spPr>
          <a:xfrm rot="5400000">
            <a:off x="445593" y="2175542"/>
            <a:ext cx="2024999" cy="647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 smtClean="0"/>
              <a:t>Confectionery</a:t>
            </a:r>
            <a:endParaRPr lang="en-GB" sz="18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010536" y="1474243"/>
            <a:ext cx="5456493" cy="804235"/>
            <a:chOff x="2019867" y="1324947"/>
            <a:chExt cx="5456493" cy="804235"/>
          </a:xfrm>
        </p:grpSpPr>
        <p:sp>
          <p:nvSpPr>
            <p:cNvPr id="13" name="Rectangle 12"/>
            <p:cNvSpPr/>
            <p:nvPr/>
          </p:nvSpPr>
          <p:spPr>
            <a:xfrm>
              <a:off x="5997292" y="1324947"/>
              <a:ext cx="1479068" cy="8042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Pet Food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19867" y="1324947"/>
              <a:ext cx="1479068" cy="80105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Cereals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498935" y="1324947"/>
              <a:ext cx="2498357" cy="8042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Fruit juices &amp; soft drinks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977984" y="2420531"/>
            <a:ext cx="2592288" cy="7392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Frozen food</a:t>
            </a:r>
          </a:p>
        </p:txBody>
      </p:sp>
    </p:spTree>
    <p:extLst>
      <p:ext uri="{BB962C8B-B14F-4D97-AF65-F5344CB8AC3E}">
        <p14:creationId xmlns:p14="http://schemas.microsoft.com/office/powerpoint/2010/main" val="3686006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4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15548"/>
            <a:ext cx="7995805" cy="3645848"/>
          </a:xfrm>
        </p:spPr>
        <p:txBody>
          <a:bodyPr/>
          <a:lstStyle/>
          <a:p>
            <a:r>
              <a:rPr lang="en-GB" dirty="0" smtClean="0"/>
              <a:t>Where would you find…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Carrots?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Scones?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Chicken?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 smtClean="0"/>
              <a:t>Washing-up liquid?</a:t>
            </a:r>
          </a:p>
          <a:p>
            <a:r>
              <a:rPr lang="en-GB" dirty="0" smtClean="0"/>
              <a:t>Give a reason for your answer.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 the supermarket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1928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5</a:t>
            </a:fld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43" y="365126"/>
            <a:ext cx="7642514" cy="5277138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Fill in the periodic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234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6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15548"/>
            <a:ext cx="7995805" cy="3645848"/>
          </a:xfrm>
        </p:spPr>
        <p:txBody>
          <a:bodyPr/>
          <a:lstStyle/>
          <a:p>
            <a:r>
              <a:rPr lang="en-GB" dirty="0"/>
              <a:t>Most metals __________________</a:t>
            </a:r>
          </a:p>
          <a:p>
            <a:r>
              <a:rPr lang="en-GB" dirty="0"/>
              <a:t>Non-metals ______________ </a:t>
            </a:r>
          </a:p>
          <a:p>
            <a:r>
              <a:rPr lang="en-GB" dirty="0"/>
              <a:t>Metals are found ______________ of the periodic table whereas non-metals are found ______________.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Complete the sentences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010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group of strings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27" y="3356264"/>
            <a:ext cx="2317171" cy="23171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858" y="1452922"/>
            <a:ext cx="3296897" cy="395215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15548"/>
            <a:ext cx="5855278" cy="3645848"/>
          </a:xfrm>
        </p:spPr>
        <p:txBody>
          <a:bodyPr/>
          <a:lstStyle/>
          <a:p>
            <a:r>
              <a:rPr lang="en-GB" dirty="0" smtClean="0"/>
              <a:t>In an orchestra, the violins sit at the front. The double bass sits at the back. Violas and cellos sit in between. Suggest a reason why. </a:t>
            </a:r>
          </a:p>
        </p:txBody>
      </p:sp>
    </p:spTree>
    <p:extLst>
      <p:ext uri="{BB962C8B-B14F-4D97-AF65-F5344CB8AC3E}">
        <p14:creationId xmlns:p14="http://schemas.microsoft.com/office/powerpoint/2010/main" val="2060455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8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15548"/>
            <a:ext cx="7995805" cy="3645848"/>
          </a:xfrm>
        </p:spPr>
        <p:txBody>
          <a:bodyPr/>
          <a:lstStyle/>
          <a:p>
            <a:r>
              <a:rPr lang="en-GB" dirty="0"/>
              <a:t>A column of elements found in the periodic table is known as a ‘group of elements’.</a:t>
            </a:r>
          </a:p>
          <a:p>
            <a:r>
              <a:rPr lang="en-GB" dirty="0"/>
              <a:t>The elements in a group show patterns in their physical </a:t>
            </a:r>
            <a:r>
              <a:rPr lang="en-GB" dirty="0" smtClean="0"/>
              <a:t>properties and </a:t>
            </a:r>
            <a:r>
              <a:rPr lang="en-GB" dirty="0"/>
              <a:t>show a pattern in </a:t>
            </a:r>
            <a:r>
              <a:rPr lang="en-GB" dirty="0" smtClean="0"/>
              <a:t>reactivity or react </a:t>
            </a:r>
            <a:r>
              <a:rPr lang="en-GB" dirty="0"/>
              <a:t>in a similar way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group of elements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636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9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15548"/>
            <a:ext cx="7995805" cy="2330425"/>
          </a:xfrm>
        </p:spPr>
        <p:txBody>
          <a:bodyPr>
            <a:normAutofit/>
          </a:bodyPr>
          <a:lstStyle/>
          <a:p>
            <a:r>
              <a:rPr lang="en-GB" dirty="0"/>
              <a:t>The alkali metals are found in group 1 of the periodic table. </a:t>
            </a:r>
          </a:p>
          <a:p>
            <a:r>
              <a:rPr lang="en-GB" dirty="0"/>
              <a:t>Complete the table as your teacher  demonstrates </a:t>
            </a:r>
            <a:r>
              <a:rPr lang="en-GB" dirty="0" smtClean="0"/>
              <a:t>some properties </a:t>
            </a:r>
            <a:r>
              <a:rPr lang="en-GB" dirty="0"/>
              <a:t>of these metals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group of metals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242905"/>
              </p:ext>
            </p:extLst>
          </p:nvPr>
        </p:nvGraphicFramePr>
        <p:xfrm>
          <a:off x="1420091" y="3849255"/>
          <a:ext cx="6096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608170678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06331304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8664243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5087932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Symbol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Appearance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Reaction with water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3066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Lithium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129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0688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Potassium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2342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4295900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template_LITE_Arial_4x3.pptx [Read-Only]" id="{F9228D1C-6C5D-4166-B9D1-F69FD3F37AED}" vid="{93D228DF-670C-4B52-91AC-35BF48E0B3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EiC download powerpoint template 4_3</Template>
  <TotalTime>88</TotalTime>
  <Words>755</Words>
  <Application>Microsoft Office PowerPoint</Application>
  <PresentationFormat>On-screen Show (4:3)</PresentationFormat>
  <Paragraphs>138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1_RSC_Plain_no footer</vt:lpstr>
      <vt:lpstr>Introducing the periodic table</vt:lpstr>
      <vt:lpstr>Think of the periodic table as the classification of elements, according to their different properties. </vt:lpstr>
      <vt:lpstr>Supermarket floor plan</vt:lpstr>
      <vt:lpstr>At the supermarket</vt:lpstr>
      <vt:lpstr>Fill in the periodic table</vt:lpstr>
      <vt:lpstr>Complete the sentences</vt:lpstr>
      <vt:lpstr>A group of strings</vt:lpstr>
      <vt:lpstr>A group of elements</vt:lpstr>
      <vt:lpstr>A group of metals</vt:lpstr>
      <vt:lpstr>Physical properties of the group 1 metals</vt:lpstr>
      <vt:lpstr>Conclusion</vt:lpstr>
      <vt:lpstr>Plenary questions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the periodic tabl</dc:title>
  <dc:creator>Lisa Clatworthy</dc:creator>
  <dc:description>From How to teach the periodic table, Education in Chemistry, rsc.li/2KuvSeJ</dc:description>
  <cp:lastModifiedBy>Lisa Clatworthy</cp:lastModifiedBy>
  <cp:revision>15</cp:revision>
  <dcterms:created xsi:type="dcterms:W3CDTF">2019-08-08T09:34:16Z</dcterms:created>
  <dcterms:modified xsi:type="dcterms:W3CDTF">2019-08-12T11:39:59Z</dcterms:modified>
</cp:coreProperties>
</file>