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6"/>
  </p:notesMasterIdLst>
  <p:sldIdLst>
    <p:sldId id="294"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84569" autoAdjust="0"/>
  </p:normalViewPr>
  <p:slideViewPr>
    <p:cSldViewPr snapToGrid="0" snapToObjects="1">
      <p:cViewPr varScale="1">
        <p:scale>
          <a:sx n="72" d="100"/>
          <a:sy n="72" d="100"/>
        </p:scale>
        <p:origin x="1426" y="48"/>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8/10/relationships/authors" Target="authors.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39FEE6-68B1-4863-9977-3A95633844E7}" type="datetimeFigureOut">
              <a:rPr lang="en-GB" smtClean="0"/>
              <a:t>23/11/2023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AEAF9-7482-4645-9523-1778CA73848E}" type="slidenum">
              <a:rPr lang="en-GB" smtClean="0"/>
              <a:t>‹#›</a:t>
            </a:fld>
            <a:endParaRPr lang="en-GB"/>
          </a:p>
        </p:txBody>
      </p:sp>
    </p:spTree>
    <p:extLst>
      <p:ext uri="{BB962C8B-B14F-4D97-AF65-F5344CB8AC3E}">
        <p14:creationId xmlns:p14="http://schemas.microsoft.com/office/powerpoint/2010/main" val="26773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summarises a recent article published by </a:t>
            </a:r>
            <a:r>
              <a:rPr lang="en-GB" i="1" dirty="0"/>
              <a:t>Chemistry World</a:t>
            </a:r>
            <a:r>
              <a:rPr lang="en-GB" dirty="0"/>
              <a:t>. Use this as a lesson starter when teaching about the Haber process.</a:t>
            </a:r>
          </a:p>
          <a:p>
            <a:r>
              <a:rPr lang="en-GB" b="0" i="0" dirty="0">
                <a:solidFill>
                  <a:srgbClr val="666666"/>
                </a:solidFill>
                <a:effectLst/>
                <a:latin typeface="Roboto" panose="02000000000000000000" pitchFamily="2" charset="0"/>
              </a:rPr>
              <a:t>Could lasers point the way to a greener, more sustainable way of producing fertilisers?</a:t>
            </a:r>
            <a:endParaRPr lang="en-GB" dirty="0"/>
          </a:p>
          <a:p>
            <a:r>
              <a:rPr lang="en-GB" dirty="0"/>
              <a:t>Answers</a:t>
            </a:r>
          </a:p>
          <a:p>
            <a:pPr marL="228600" indent="-228600">
              <a:buAutoNum type="arabicPeriod"/>
            </a:pPr>
            <a:r>
              <a:rPr lang="en-GB" baseline="0" dirty="0"/>
              <a:t>Nitrogen has a strong triple covalent bond.</a:t>
            </a:r>
          </a:p>
          <a:p>
            <a:pPr marL="228600" indent="-228600">
              <a:buAutoNum type="arabicPeriod"/>
            </a:pPr>
            <a:r>
              <a:rPr lang="en-GB" baseline="0" dirty="0"/>
              <a:t>Li</a:t>
            </a:r>
            <a:r>
              <a:rPr lang="en-GB" baseline="-25000" dirty="0"/>
              <a:t>3</a:t>
            </a:r>
            <a:r>
              <a:rPr lang="en-GB" baseline="0" dirty="0"/>
              <a:t>N + 3 H</a:t>
            </a:r>
            <a:r>
              <a:rPr lang="en-GB" baseline="-25000" dirty="0"/>
              <a:t>2</a:t>
            </a:r>
            <a:r>
              <a:rPr lang="en-GB" baseline="0" dirty="0"/>
              <a:t>O </a:t>
            </a:r>
            <a:r>
              <a:rPr lang="en-GB" baseline="0" dirty="0">
                <a:sym typeface="Wingdings" panose="05000000000000000000" pitchFamily="2" charset="2"/>
              </a:rPr>
              <a:t> NH</a:t>
            </a:r>
            <a:r>
              <a:rPr lang="en-GB" baseline="-25000" dirty="0">
                <a:sym typeface="Wingdings" panose="05000000000000000000" pitchFamily="2" charset="2"/>
              </a:rPr>
              <a:t>3</a:t>
            </a:r>
            <a:r>
              <a:rPr lang="en-GB" baseline="0" dirty="0">
                <a:sym typeface="Wingdings" panose="05000000000000000000" pitchFamily="2" charset="2"/>
              </a:rPr>
              <a:t> + 3 </a:t>
            </a:r>
            <a:r>
              <a:rPr lang="en-GB" baseline="0" dirty="0" err="1">
                <a:sym typeface="Wingdings" panose="05000000000000000000" pitchFamily="2" charset="2"/>
              </a:rPr>
              <a:t>LiOH</a:t>
            </a:r>
            <a:endParaRPr lang="en-GB" baseline="0" dirty="0">
              <a:sym typeface="Wingdings" panose="05000000000000000000" pitchFamily="2" charset="2"/>
            </a:endParaRPr>
          </a:p>
          <a:p>
            <a:pPr marL="228600" indent="-228600">
              <a:buAutoNum type="arabicPeriod"/>
            </a:pPr>
            <a:r>
              <a:rPr lang="en-GB" baseline="0" dirty="0">
                <a:sym typeface="Wingdings" panose="05000000000000000000" pitchFamily="2" charset="2"/>
              </a:rPr>
              <a:t>This process does not need the high pressures and temperatures of the Haber process which will reduce the amount of energy used. The yield is also high so ammonia can be made more efficiently.</a:t>
            </a:r>
            <a:endParaRPr lang="en-GB" baseline="0" dirty="0"/>
          </a:p>
        </p:txBody>
      </p:sp>
      <p:sp>
        <p:nvSpPr>
          <p:cNvPr id="4" name="Slide Number Placeholder 3"/>
          <p:cNvSpPr>
            <a:spLocks noGrp="1"/>
          </p:cNvSpPr>
          <p:nvPr>
            <p:ph type="sldNum" sz="quarter" idx="5"/>
          </p:nvPr>
        </p:nvSpPr>
        <p:spPr/>
        <p:txBody>
          <a:bodyPr/>
          <a:lstStyle/>
          <a:p>
            <a:fld id="{659AEAF9-7482-4645-9523-1778CA73848E}" type="slidenum">
              <a:rPr lang="en-GB" smtClean="0"/>
              <a:t>1</a:t>
            </a:fld>
            <a:endParaRPr lang="en-GB"/>
          </a:p>
        </p:txBody>
      </p:sp>
    </p:spTree>
    <p:extLst>
      <p:ext uri="{BB962C8B-B14F-4D97-AF65-F5344CB8AC3E}">
        <p14:creationId xmlns:p14="http://schemas.microsoft.com/office/powerpoint/2010/main" val="67107881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8" name="Picture 17">
            <a:extLst>
              <a:ext uri="{FF2B5EF4-FFF2-40B4-BE49-F238E27FC236}">
                <a16:creationId xmlns:a16="http://schemas.microsoft.com/office/drawing/2014/main" id="{CE05D642-4592-B14D-98B6-B60260A6476A}"/>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11/23/2023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Science research news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GB" dirty="0"/>
              <a:t>Making ammonia production greener</a:t>
            </a:r>
          </a:p>
        </p:txBody>
      </p:sp>
      <p:sp>
        <p:nvSpPr>
          <p:cNvPr id="10" name="Title 1">
            <a:extLst>
              <a:ext uri="{FF2B5EF4-FFF2-40B4-BE49-F238E27FC236}">
                <a16:creationId xmlns:a16="http://schemas.microsoft.com/office/drawing/2014/main" id="{52C49F36-B0B9-49E7-B398-03B87BDA45BB}"/>
              </a:ext>
            </a:extLst>
          </p:cNvPr>
          <p:cNvSpPr txBox="1">
            <a:spLocks/>
          </p:cNvSpPr>
          <p:nvPr/>
        </p:nvSpPr>
        <p:spPr>
          <a:xfrm>
            <a:off x="540000" y="1055282"/>
            <a:ext cx="10080000" cy="44066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US" sz="1600" dirty="0">
                <a:solidFill>
                  <a:schemeClr val="tx1"/>
                </a:solidFill>
              </a:rPr>
              <a:t>Slide by Neil Goalby. Available from </a:t>
            </a:r>
            <a:r>
              <a:rPr lang="en-US" sz="1600" dirty="0"/>
              <a:t>rsc.li/47nioJy</a:t>
            </a:r>
          </a:p>
        </p:txBody>
      </p:sp>
      <p:sp>
        <p:nvSpPr>
          <p:cNvPr id="8" name="Content Placeholder 2">
            <a:extLst>
              <a:ext uri="{FF2B5EF4-FFF2-40B4-BE49-F238E27FC236}">
                <a16:creationId xmlns:a16="http://schemas.microsoft.com/office/drawing/2014/main" id="{DFFA1DA3-2756-4B86-87AD-EE87219503AB}"/>
              </a:ext>
            </a:extLst>
          </p:cNvPr>
          <p:cNvSpPr txBox="1">
            <a:spLocks/>
          </p:cNvSpPr>
          <p:nvPr/>
        </p:nvSpPr>
        <p:spPr>
          <a:xfrm>
            <a:off x="6838219" y="3622457"/>
            <a:ext cx="3755994" cy="54777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i="1" dirty="0">
                <a:solidFill>
                  <a:srgbClr val="C8102E"/>
                </a:solidFill>
              </a:rPr>
              <a:t>Could lasers point the way to a greener, more sustainable way of producing fertilisers?</a:t>
            </a:r>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499073" y="1438822"/>
            <a:ext cx="6221051" cy="4875930"/>
          </a:xfrm>
        </p:spPr>
        <p:txBody>
          <a:bodyPr>
            <a:noAutofit/>
          </a:bodyPr>
          <a:lstStyle/>
          <a:p>
            <a:r>
              <a:rPr lang="en-GB" dirty="0"/>
              <a:t>Researchers used lasers to convert lithium oxide into metallic lithium. When exposed to air, metallic lithium reacts easily with nitrogen, breaking the strong nitrogen–nitrogen triple covalent bond, and generating lithium nitride. </a:t>
            </a:r>
          </a:p>
          <a:p>
            <a:r>
              <a:rPr lang="en-GB" dirty="0"/>
              <a:t>This salt reacts with water to  produce ammonia and lithium hydroxide at very high yields. The new process uses mild conditions and so offers a green alternative to the Haber process. </a:t>
            </a:r>
          </a:p>
          <a:p>
            <a:r>
              <a:rPr lang="en-GB" dirty="0"/>
              <a:t>The Haber process is very energy intensive as it operates at high temperature and pressure and contributes to high carbon dioxide emissions. </a:t>
            </a:r>
          </a:p>
        </p:txBody>
      </p:sp>
      <p:pic>
        <p:nvPicPr>
          <p:cNvPr id="6" name="Picture 5" descr="A beam of light, outlined in red (labelled CO2 Laser), hits a blue M on a metal square, (the square is labelled Ti Sheet).">
            <a:extLst>
              <a:ext uri="{FF2B5EF4-FFF2-40B4-BE49-F238E27FC236}">
                <a16:creationId xmlns:a16="http://schemas.microsoft.com/office/drawing/2014/main" id="{B63024AB-F669-546D-C943-68CBCFFE08C5}"/>
              </a:ext>
              <a:ext uri="{C183D7F6-B498-43B3-948B-1728B52AA6E4}">
                <adec:decorative xmlns:adec="http://schemas.microsoft.com/office/drawing/2017/decorative" val="0"/>
              </a:ext>
            </a:extLst>
          </p:cNvPr>
          <p:cNvPicPr>
            <a:picLocks noChangeAspect="1"/>
          </p:cNvPicPr>
          <p:nvPr/>
        </p:nvPicPr>
        <p:blipFill>
          <a:blip r:embed="rId3"/>
          <a:srcRect/>
          <a:stretch/>
        </p:blipFill>
        <p:spPr>
          <a:xfrm>
            <a:off x="6840205" y="1115784"/>
            <a:ext cx="3752019" cy="2501346"/>
          </a:xfrm>
          <a:prstGeom prst="rect">
            <a:avLst/>
          </a:prstGeom>
        </p:spPr>
      </p:pic>
      <p:sp>
        <p:nvSpPr>
          <p:cNvPr id="4" name="TextBox 3">
            <a:extLst>
              <a:ext uri="{FF2B5EF4-FFF2-40B4-BE49-F238E27FC236}">
                <a16:creationId xmlns:a16="http://schemas.microsoft.com/office/drawing/2014/main" id="{475E2D19-E3DF-A450-9AB7-76B649665B4A}"/>
              </a:ext>
            </a:extLst>
          </p:cNvPr>
          <p:cNvSpPr txBox="1"/>
          <p:nvPr/>
        </p:nvSpPr>
        <p:spPr>
          <a:xfrm rot="16200000">
            <a:off x="9191685" y="2096702"/>
            <a:ext cx="3027471" cy="215444"/>
          </a:xfrm>
          <a:prstGeom prst="rect">
            <a:avLst/>
          </a:prstGeom>
          <a:noFill/>
        </p:spPr>
        <p:txBody>
          <a:bodyPr wrap="square" rtlCol="0">
            <a:spAutoFit/>
          </a:bodyPr>
          <a:lstStyle/>
          <a:p>
            <a:r>
              <a:rPr lang="nl-NL" sz="800" b="0" i="0" dirty="0">
                <a:solidFill>
                  <a:srgbClr val="172B4D"/>
                </a:solidFill>
                <a:effectLst/>
                <a:latin typeface="-apple-system"/>
              </a:rPr>
              <a:t>© Huize Wang et al 2023</a:t>
            </a:r>
            <a:endParaRPr lang="en-GB" sz="800" strike="sngStrike" dirty="0"/>
          </a:p>
        </p:txBody>
      </p:sp>
      <p:graphicFrame>
        <p:nvGraphicFramePr>
          <p:cNvPr id="11" name="Table 4">
            <a:extLst>
              <a:ext uri="{FF2B5EF4-FFF2-40B4-BE49-F238E27FC236}">
                <a16:creationId xmlns:a16="http://schemas.microsoft.com/office/drawing/2014/main" id="{EEA1A01F-587E-4473-9318-709907EEC958}"/>
              </a:ext>
            </a:extLst>
          </p:cNvPr>
          <p:cNvGraphicFramePr>
            <a:graphicFrameLocks noGrp="1"/>
          </p:cNvGraphicFramePr>
          <p:nvPr>
            <p:extLst>
              <p:ext uri="{D42A27DB-BD31-4B8C-83A1-F6EECF244321}">
                <p14:modId xmlns:p14="http://schemas.microsoft.com/office/powerpoint/2010/main" val="754893954"/>
              </p:ext>
            </p:extLst>
          </p:nvPr>
        </p:nvGraphicFramePr>
        <p:xfrm>
          <a:off x="6796657" y="4624946"/>
          <a:ext cx="4016486" cy="2126442"/>
        </p:xfrm>
        <a:graphic>
          <a:graphicData uri="http://schemas.openxmlformats.org/drawingml/2006/table">
            <a:tbl>
              <a:tblPr firstRow="1" bandRow="1">
                <a:tableStyleId>{5C22544A-7EE6-4342-B048-85BDC9FD1C3A}</a:tableStyleId>
              </a:tblPr>
              <a:tblGrid>
                <a:gridCol w="4016486">
                  <a:extLst>
                    <a:ext uri="{9D8B030D-6E8A-4147-A177-3AD203B41FA5}">
                      <a16:colId xmlns:a16="http://schemas.microsoft.com/office/drawing/2014/main" val="3287607563"/>
                    </a:ext>
                  </a:extLst>
                </a:gridCol>
              </a:tblGrid>
              <a:tr h="432570">
                <a:tc>
                  <a:txBody>
                    <a:bodyPr/>
                    <a:lstStyle/>
                    <a:p>
                      <a:pPr algn="l"/>
                      <a:r>
                        <a:rPr lang="en-US" sz="1600" b="1" i="0" dirty="0">
                          <a:latin typeface="Century Gothic" panose="020B0502020202020204" pitchFamily="34" charset="0"/>
                        </a:rPr>
                        <a:t>Questions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1693872">
                <a:tc>
                  <a:txBody>
                    <a:bodyPr/>
                    <a:lstStyle/>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600" b="0" i="0" baseline="0" dirty="0">
                          <a:latin typeface="Century Gothic" panose="020B0502020202020204" pitchFamily="34" charset="0"/>
                        </a:rPr>
                        <a:t>Why is nitrogen an unreactive gas?</a:t>
                      </a:r>
                    </a:p>
                    <a:p>
                      <a:pPr marL="342900" indent="-342900">
                        <a:lnSpc>
                          <a:spcPct val="100000"/>
                        </a:lnSpc>
                        <a:buAutoNum type="arabicPeriod"/>
                      </a:pPr>
                      <a:r>
                        <a:rPr lang="en-US" sz="1600" b="0" i="0" baseline="0" dirty="0">
                          <a:latin typeface="Century Gothic" panose="020B0502020202020204" pitchFamily="34" charset="0"/>
                        </a:rPr>
                        <a:t>Write a balanced equation for the reaction between Li</a:t>
                      </a:r>
                      <a:r>
                        <a:rPr lang="en-US" sz="1600" b="0" i="0" baseline="-25000" dirty="0">
                          <a:latin typeface="Century Gothic" panose="020B0502020202020204" pitchFamily="34" charset="0"/>
                        </a:rPr>
                        <a:t>3</a:t>
                      </a:r>
                      <a:r>
                        <a:rPr lang="en-US" sz="1600" b="0" i="0" baseline="0" dirty="0">
                          <a:latin typeface="Century Gothic" panose="020B0502020202020204" pitchFamily="34" charset="0"/>
                        </a:rPr>
                        <a:t>N and water.</a:t>
                      </a:r>
                    </a:p>
                    <a:p>
                      <a:pPr marL="342900" indent="-342900">
                        <a:lnSpc>
                          <a:spcPct val="100000"/>
                        </a:lnSpc>
                        <a:buAutoNum type="arabicPeriod"/>
                      </a:pPr>
                      <a:r>
                        <a:rPr lang="en-US" sz="1600" b="0" i="0" baseline="0" dirty="0">
                          <a:latin typeface="Century Gothic" panose="020B0502020202020204" pitchFamily="34" charset="0"/>
                        </a:rPr>
                        <a:t>Explain why this process may have a lower carbon footprint than the Haber process.</a:t>
                      </a: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bl>
          </a:graphicData>
        </a:graphic>
      </p:graphicFrame>
    </p:spTree>
    <p:extLst>
      <p:ext uri="{BB962C8B-B14F-4D97-AF65-F5344CB8AC3E}">
        <p14:creationId xmlns:p14="http://schemas.microsoft.com/office/powerpoint/2010/main" val="4064198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25AB96FA536940AA02DC30CD38AC8D" ma:contentTypeVersion="12" ma:contentTypeDescription="Create a new document." ma:contentTypeScope="" ma:versionID="25b0760d81654acbd279ebabda0cf2cb">
  <xsd:schema xmlns:xsd="http://www.w3.org/2001/XMLSchema" xmlns:xs="http://www.w3.org/2001/XMLSchema" xmlns:p="http://schemas.microsoft.com/office/2006/metadata/properties" xmlns:ns3="6ec2360f-6db7-4557-82fc-01391e7a085b" xmlns:ns4="09ea5656-4490-4481-bb0e-98dc9cca7dc3" targetNamespace="http://schemas.microsoft.com/office/2006/metadata/properties" ma:root="true" ma:fieldsID="ac56c4e4aed44355ee8d4deb59a314da" ns3:_="" ns4:_="">
    <xsd:import namespace="6ec2360f-6db7-4557-82fc-01391e7a085b"/>
    <xsd:import namespace="09ea5656-4490-4481-bb0e-98dc9cca7dc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ec2360f-6db7-4557-82fc-01391e7a085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_activity" ma:index="19"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9ea5656-4490-4481-bb0e-98dc9cca7dc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6ec2360f-6db7-4557-82fc-01391e7a085b" xsi:nil="true"/>
  </documentManagement>
</p:properties>
</file>

<file path=customXml/itemProps1.xml><?xml version="1.0" encoding="utf-8"?>
<ds:datastoreItem xmlns:ds="http://schemas.openxmlformats.org/officeDocument/2006/customXml" ds:itemID="{405F3524-7F39-4A03-893B-39132BD83F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ec2360f-6db7-4557-82fc-01391e7a085b"/>
    <ds:schemaRef ds:uri="09ea5656-4490-4481-bb0e-98dc9cca7d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24FF2A0-C252-4A30-8EDD-02E4F295A901}">
  <ds:schemaRefs>
    <ds:schemaRef ds:uri="http://schemas.microsoft.com/sharepoint/v3/contenttype/forms"/>
  </ds:schemaRefs>
</ds:datastoreItem>
</file>

<file path=customXml/itemProps3.xml><?xml version="1.0" encoding="utf-8"?>
<ds:datastoreItem xmlns:ds="http://schemas.openxmlformats.org/officeDocument/2006/customXml" ds:itemID="{6BE32765-0D1B-4967-A921-DBD855E7514C}">
  <ds:schemaRefs>
    <ds:schemaRef ds:uri="http://www.w3.org/XML/1998/namespace"/>
    <ds:schemaRef ds:uri="6ec2360f-6db7-4557-82fc-01391e7a085b"/>
    <ds:schemaRef ds:uri="http://purl.org/dc/terms/"/>
    <ds:schemaRef ds:uri="09ea5656-4490-4481-bb0e-98dc9cca7dc3"/>
    <ds:schemaRef ds:uri="http://schemas.microsoft.com/office/2006/documentManagement/types"/>
    <ds:schemaRef ds:uri="http://purl.org/dc/elements/1.1/"/>
    <ds:schemaRef ds:uri="http://purl.org/dc/dcmitype/"/>
    <ds:schemaRef ds:uri="http://schemas.microsoft.com/office/infopath/2007/PartnerControl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0</TotalTime>
  <Words>265</Words>
  <Application>Microsoft Office PowerPoint</Application>
  <PresentationFormat>Widescreen</PresentationFormat>
  <Paragraphs>19</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-apple-system</vt:lpstr>
      <vt:lpstr>Arial</vt:lpstr>
      <vt:lpstr>Calibri</vt:lpstr>
      <vt:lpstr>Calibri Light</vt:lpstr>
      <vt:lpstr>Century Gothic</vt:lpstr>
      <vt:lpstr>Roboto</vt:lpstr>
      <vt:lpstr>Office Theme</vt:lpstr>
      <vt:lpstr>Making ammonia production greener</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ammonia production greener </dc:title>
  <dc:creator/>
  <cp:keywords>Science; research; news; teaching; context; secondary; ammonia; Haber-Bosch; fertiliser; laser; lithium; nitrogen; lithium nitride; triple-bond</cp:keywords>
  <dc:description>From Education in Chemistry https://rsc.li/</dc:description>
  <cp:lastModifiedBy/>
  <cp:revision>1</cp:revision>
  <dcterms:created xsi:type="dcterms:W3CDTF">2022-07-21T16:12:38Z</dcterms:created>
  <dcterms:modified xsi:type="dcterms:W3CDTF">2023-11-23T11:08:39Z</dcterms:modified>
  <cp:category>From Education in Chemistry Making ammonia production greener hhtps://rsc.li/47nioJy</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0x010100F425AB96FA536940AA02DC30CD38AC8D</vt:lpwstr>
  </property>
</Properties>
</file>