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97" r:id="rId2"/>
    <p:sldId id="299" r:id="rId3"/>
    <p:sldId id="300" r:id="rId4"/>
    <p:sldId id="314" r:id="rId5"/>
    <p:sldId id="315" r:id="rId6"/>
    <p:sldId id="313" r:id="rId7"/>
    <p:sldId id="316" r:id="rId8"/>
    <p:sldId id="317" r:id="rId9"/>
    <p:sldId id="318" r:id="rId10"/>
    <p:sldId id="319" r:id="rId11"/>
    <p:sldId id="322" r:id="rId12"/>
    <p:sldId id="32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BE0490-048B-22EF-1BC1-1CF64EC4D232}" name="Jo Pugh" initials="JP" userId="1187eaa31d8c3d2c" providerId="Windows Live"/>
  <p188:author id="{93898FDF-1F87-EDD6-6458-059E95E842BE}" name="Kirsty Patterson" initials="KP" userId="S::pattersonk@rsc.org::06c453ef-d90e-4cbc-ba6b-1bf363c3e0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6F62"/>
    <a:srgbClr val="E6F1EF"/>
    <a:srgbClr val="EDF6F9"/>
    <a:srgbClr val="48A9C5"/>
    <a:srgbClr val="FAE7EA"/>
    <a:srgbClr val="F7DBE0"/>
    <a:srgbClr val="F4CFD5"/>
    <a:srgbClr val="FF9E1B"/>
    <a:srgbClr val="C810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777" autoAdjust="0"/>
    <p:restoredTop sz="75743" autoAdjust="0"/>
  </p:normalViewPr>
  <p:slideViewPr>
    <p:cSldViewPr snapToGrid="0" snapToObjects="1">
      <p:cViewPr varScale="1">
        <p:scale>
          <a:sx n="86" d="100"/>
          <a:sy n="86" d="100"/>
        </p:scale>
        <p:origin x="756" y="7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0E32FE-1232-4DB9-B32C-B65F540C2952}" type="datetimeFigureOut">
              <a:rPr lang="en-GB" smtClean="0"/>
              <a:t>04/11/2022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B6FFAE-482F-4806-AEEB-0E74B966742D}" type="slidenum">
              <a:rPr lang="en-GB" smtClean="0"/>
              <a:t>‹#›</a:t>
            </a:fld>
            <a:endParaRPr lang="en-GB"/>
          </a:p>
        </p:txBody>
      </p:sp>
    </p:spTree>
    <p:extLst>
      <p:ext uri="{BB962C8B-B14F-4D97-AF65-F5344CB8AC3E}">
        <p14:creationId xmlns:p14="http://schemas.microsoft.com/office/powerpoint/2010/main" val="335610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du.rsc.org/exhibition-chemistry/the-reaction-between-sodium-and-chlorine/4015463.articl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notes: These slides can be used to introduce Born–Haber cycles, starting with NaCl as on the poster (rsc.li/wheelbarrow), then moving on to ionic compounds involving doubly charged ions.</a:t>
            </a:r>
          </a:p>
          <a:p>
            <a:r>
              <a:rPr lang="en-GB" dirty="0"/>
              <a:t>To connect with prior learning, the enthalpy level diagram for the formation of a covalent compound is revisited to show how enthalpies for bond breaking, followed by bond making combine to give the overall enthalpy change.</a:t>
            </a:r>
          </a:p>
          <a:p>
            <a:r>
              <a:rPr lang="en-GB" dirty="0"/>
              <a:t>Then the formation of a singly charged ionic compound is introduced – same principle, but now more types of bonding are involved, plus the electron transfer steps. </a:t>
            </a:r>
          </a:p>
          <a:p>
            <a:endParaRPr lang="en-GB" dirty="0"/>
          </a:p>
        </p:txBody>
      </p:sp>
      <p:sp>
        <p:nvSpPr>
          <p:cNvPr id="4" name="Slide Number Placeholder 3"/>
          <p:cNvSpPr>
            <a:spLocks noGrp="1"/>
          </p:cNvSpPr>
          <p:nvPr>
            <p:ph type="sldNum" sz="quarter" idx="5"/>
          </p:nvPr>
        </p:nvSpPr>
        <p:spPr/>
        <p:txBody>
          <a:bodyPr/>
          <a:lstStyle/>
          <a:p>
            <a:fld id="{63B6FFAE-482F-4806-AEEB-0E74B966742D}" type="slidenum">
              <a:rPr lang="en-GB" smtClean="0"/>
              <a:t>1</a:t>
            </a:fld>
            <a:endParaRPr lang="en-GB"/>
          </a:p>
        </p:txBody>
      </p:sp>
    </p:spTree>
    <p:extLst>
      <p:ext uri="{BB962C8B-B14F-4D97-AF65-F5344CB8AC3E}">
        <p14:creationId xmlns:p14="http://schemas.microsoft.com/office/powerpoint/2010/main" val="4042291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last cycle zooms out even further, as the lattice enthalpy of MgO is so large due to both ions now being doubly charged.</a:t>
            </a:r>
          </a:p>
          <a:p>
            <a:endParaRPr lang="en-GB" dirty="0"/>
          </a:p>
        </p:txBody>
      </p:sp>
      <p:sp>
        <p:nvSpPr>
          <p:cNvPr id="4" name="Slide Number Placeholder 3"/>
          <p:cNvSpPr>
            <a:spLocks noGrp="1"/>
          </p:cNvSpPr>
          <p:nvPr>
            <p:ph type="sldNum" sz="quarter" idx="5"/>
          </p:nvPr>
        </p:nvSpPr>
        <p:spPr/>
        <p:txBody>
          <a:bodyPr/>
          <a:lstStyle/>
          <a:p>
            <a:fld id="{63B6FFAE-482F-4806-AEEB-0E74B966742D}" type="slidenum">
              <a:rPr lang="en-GB" smtClean="0"/>
              <a:t>10</a:t>
            </a:fld>
            <a:endParaRPr lang="en-GB"/>
          </a:p>
        </p:txBody>
      </p:sp>
    </p:spTree>
    <p:extLst>
      <p:ext uri="{BB962C8B-B14F-4D97-AF65-F5344CB8AC3E}">
        <p14:creationId xmlns:p14="http://schemas.microsoft.com/office/powerpoint/2010/main" val="3529102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3B6FFAE-482F-4806-AEEB-0E74B966742D}" type="slidenum">
              <a:rPr lang="en-GB" smtClean="0"/>
              <a:t>11</a:t>
            </a:fld>
            <a:endParaRPr lang="en-GB"/>
          </a:p>
        </p:txBody>
      </p:sp>
    </p:spTree>
    <p:extLst>
      <p:ext uri="{BB962C8B-B14F-4D97-AF65-F5344CB8AC3E}">
        <p14:creationId xmlns:p14="http://schemas.microsoft.com/office/powerpoint/2010/main" val="709379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these slides contain a lot of animations to progressively build up what can be a complicated picture if seen all at once.</a:t>
            </a:r>
          </a:p>
          <a:p>
            <a:endParaRPr lang="en-US" dirty="0"/>
          </a:p>
          <a:p>
            <a:r>
              <a:rPr lang="en-US" dirty="0"/>
              <a:t>It is recommended that you use a remote presenter that allows you to click and talk at the same time without being tied to computer.</a:t>
            </a:r>
          </a:p>
        </p:txBody>
      </p:sp>
      <p:sp>
        <p:nvSpPr>
          <p:cNvPr id="4" name="Slide Number Placeholder 3"/>
          <p:cNvSpPr>
            <a:spLocks noGrp="1"/>
          </p:cNvSpPr>
          <p:nvPr>
            <p:ph type="sldNum" sz="quarter" idx="5"/>
          </p:nvPr>
        </p:nvSpPr>
        <p:spPr/>
        <p:txBody>
          <a:bodyPr/>
          <a:lstStyle/>
          <a:p>
            <a:fld id="{63B6FFAE-482F-4806-AEEB-0E74B966742D}" type="slidenum">
              <a:rPr lang="en-GB" smtClean="0"/>
              <a:t>2</a:t>
            </a:fld>
            <a:endParaRPr lang="en-GB"/>
          </a:p>
        </p:txBody>
      </p:sp>
    </p:spTree>
    <p:extLst>
      <p:ext uri="{BB962C8B-B14F-4D97-AF65-F5344CB8AC3E}">
        <p14:creationId xmlns:p14="http://schemas.microsoft.com/office/powerpoint/2010/main" val="2740098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calculation of the enthalpy change of formation for each compound is included but the methodology is not explained in detail.</a:t>
            </a:r>
          </a:p>
          <a:p>
            <a:endParaRPr lang="en-US" dirty="0"/>
          </a:p>
          <a:p>
            <a:r>
              <a:rPr lang="en-US"/>
              <a:t>The the primary </a:t>
            </a:r>
            <a:r>
              <a:rPr lang="en-US" dirty="0"/>
              <a:t>aim of the slides is to show how the cycles are built up and the relative magnitudes of the different energy transfers involved.</a:t>
            </a:r>
          </a:p>
        </p:txBody>
      </p:sp>
      <p:sp>
        <p:nvSpPr>
          <p:cNvPr id="4" name="Slide Number Placeholder 3"/>
          <p:cNvSpPr>
            <a:spLocks noGrp="1"/>
          </p:cNvSpPr>
          <p:nvPr>
            <p:ph type="sldNum" sz="quarter" idx="5"/>
          </p:nvPr>
        </p:nvSpPr>
        <p:spPr/>
        <p:txBody>
          <a:bodyPr/>
          <a:lstStyle/>
          <a:p>
            <a:fld id="{63B6FFAE-482F-4806-AEEB-0E74B966742D}" type="slidenum">
              <a:rPr lang="en-GB" smtClean="0"/>
              <a:t>3</a:t>
            </a:fld>
            <a:endParaRPr lang="en-GB"/>
          </a:p>
        </p:txBody>
      </p:sp>
    </p:spTree>
    <p:extLst>
      <p:ext uri="{BB962C8B-B14F-4D97-AF65-F5344CB8AC3E}">
        <p14:creationId xmlns:p14="http://schemas.microsoft.com/office/powerpoint/2010/main" val="1248190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54585A"/>
                </a:solidFill>
                <a:effectLst/>
                <a:uLnTx/>
                <a:uFillTx/>
                <a:latin typeface="Arial" panose="020B0604020202020204" pitchFamily="34" charset="0"/>
                <a:ea typeface="+mn-ea"/>
                <a:cs typeface="Arial" panose="020B0604020202020204" pitchFamily="34" charset="0"/>
              </a:rPr>
              <a:t>First, revisit the formation of a covalent compound: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reviews the calculation using (1) bond enthalpies that you would do to calculate the overall </a:t>
            </a:r>
            <a:r>
              <a:rPr lang="el-GR" dirty="0"/>
              <a:t>Δ</a:t>
            </a:r>
            <a:r>
              <a:rPr lang="en-GB" dirty="0"/>
              <a:t>H</a:t>
            </a:r>
            <a:r>
              <a:rPr lang="en-US" dirty="0"/>
              <a:t> for a reaction just involving covalent molecules, such as the formation of water from hydrogen and oxygen.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can be removed or hidden if the link with bond enthalpies is not needed]</a:t>
            </a:r>
            <a:endParaRPr lang="en-GB" dirty="0"/>
          </a:p>
        </p:txBody>
      </p:sp>
      <p:sp>
        <p:nvSpPr>
          <p:cNvPr id="4" name="Slide Number Placeholder 3"/>
          <p:cNvSpPr>
            <a:spLocks noGrp="1"/>
          </p:cNvSpPr>
          <p:nvPr>
            <p:ph type="sldNum" sz="quarter" idx="5"/>
          </p:nvPr>
        </p:nvSpPr>
        <p:spPr/>
        <p:txBody>
          <a:bodyPr/>
          <a:lstStyle/>
          <a:p>
            <a:fld id="{63B6FFAE-482F-4806-AEEB-0E74B966742D}" type="slidenum">
              <a:rPr lang="en-GB" smtClean="0"/>
              <a:t>4</a:t>
            </a:fld>
            <a:endParaRPr lang="en-GB"/>
          </a:p>
        </p:txBody>
      </p:sp>
    </p:spTree>
    <p:extLst>
      <p:ext uri="{BB962C8B-B14F-4D97-AF65-F5344CB8AC3E}">
        <p14:creationId xmlns:p14="http://schemas.microsoft.com/office/powerpoint/2010/main" val="2948214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1000"/>
              </a:spcBef>
              <a:spcAft>
                <a:spcPct val="0"/>
              </a:spcAft>
              <a:buClrTx/>
              <a:buSzTx/>
              <a:buFont typeface="Arial" panose="020B0604020202020204" pitchFamily="34" charset="0"/>
              <a:buNone/>
              <a:tabLst/>
              <a:defRPr/>
            </a:pPr>
            <a:r>
              <a:rPr lang="en-GB" dirty="0"/>
              <a:t>Then move on to look at the formation of an ionic compound. Same principle, but different types of bonding are involved.</a:t>
            </a:r>
          </a:p>
          <a:p>
            <a:pPr marL="0" marR="0" lvl="0" indent="0" algn="l" defTabSz="914400" rtl="0" eaLnBrk="1" fontAlgn="base" latinLnBrk="0" hangingPunct="1">
              <a:lnSpc>
                <a:spcPct val="100000"/>
              </a:lnSpc>
              <a:spcBef>
                <a:spcPts val="1000"/>
              </a:spcBef>
              <a:spcAft>
                <a:spcPct val="0"/>
              </a:spcAft>
              <a:buClrTx/>
              <a:buSzTx/>
              <a:buFont typeface="Arial" panose="020B0604020202020204" pitchFamily="34" charset="0"/>
              <a:buNone/>
              <a:tabLst/>
              <a:defRPr/>
            </a:pPr>
            <a:endParaRPr lang="en-GB" sz="1200" dirty="0"/>
          </a:p>
          <a:p>
            <a:pPr marL="0" marR="0" lvl="0" indent="0" algn="l" defTabSz="914400" rtl="0" eaLnBrk="1" fontAlgn="base" latinLnBrk="0" hangingPunct="1">
              <a:lnSpc>
                <a:spcPct val="100000"/>
              </a:lnSpc>
              <a:spcBef>
                <a:spcPts val="1000"/>
              </a:spcBef>
              <a:spcAft>
                <a:spcPct val="0"/>
              </a:spcAft>
              <a:buClrTx/>
              <a:buSzTx/>
              <a:buFont typeface="Arial" panose="020B0604020202020204" pitchFamily="34" charset="0"/>
              <a:buNone/>
              <a:tabLst/>
              <a:defRPr/>
            </a:pPr>
            <a:r>
              <a:rPr lang="en-US" sz="1200" dirty="0"/>
              <a:t>Once again, we are looking at (1 and 2) the formation of a compound from its elements.</a:t>
            </a:r>
            <a:endParaRPr lang="en-GB" dirty="0"/>
          </a:p>
          <a:p>
            <a:pPr marL="0" marR="0" lvl="0" indent="0" algn="l" defTabSz="914400" rtl="0" eaLnBrk="1" fontAlgn="base" latinLnBrk="0" hangingPunct="1">
              <a:lnSpc>
                <a:spcPct val="100000"/>
              </a:lnSpc>
              <a:spcBef>
                <a:spcPts val="1000"/>
              </a:spcBef>
              <a:spcAft>
                <a:spcPct val="0"/>
              </a:spcAft>
              <a:buClrTx/>
              <a:buSzTx/>
              <a:buFont typeface="Arial" panose="020B0604020202020204" pitchFamily="34" charset="0"/>
              <a:buNone/>
              <a:tabLst/>
              <a:defRPr/>
            </a:pPr>
            <a:endParaRPr lang="en-GB" dirty="0"/>
          </a:p>
          <a:p>
            <a:pPr marL="0" marR="0" lvl="0" indent="0" algn="l" defTabSz="914400" rtl="0" eaLnBrk="1" fontAlgn="base" latinLnBrk="0" hangingPunct="1">
              <a:lnSpc>
                <a:spcPct val="100000"/>
              </a:lnSpc>
              <a:spcBef>
                <a:spcPts val="1000"/>
              </a:spcBef>
              <a:spcAft>
                <a:spcPct val="0"/>
              </a:spcAft>
              <a:buClrTx/>
              <a:buSzTx/>
              <a:buFont typeface="Arial" panose="020B0604020202020204" pitchFamily="34" charset="0"/>
              <a:buNone/>
              <a:tabLst/>
              <a:defRPr/>
            </a:pPr>
            <a:r>
              <a:rPr lang="en-US" sz="1200" dirty="0"/>
              <a:t>This is a good opportunity to revisit the bonding topic and (3) perhaps also demonstrate the reaction. </a:t>
            </a:r>
            <a:r>
              <a:rPr lang="en-GB" dirty="0"/>
              <a:t>See how to demonstrate this reaction in the lab: </a:t>
            </a:r>
            <a:r>
              <a:rPr lang="en-GB" dirty="0">
                <a:hlinkClick r:id="rId3"/>
              </a:rPr>
              <a:t>https://edu.rsc.org/exhibition-chemistry/the-reaction-between-sodium-and-chlorine/4015463.article</a:t>
            </a:r>
            <a:r>
              <a:rPr lang="en-GB" dirty="0"/>
              <a:t> </a:t>
            </a:r>
          </a:p>
          <a:p>
            <a:pPr marL="0" marR="0" lvl="0" indent="0" algn="l" defTabSz="914400" rtl="0" eaLnBrk="1" fontAlgn="base" latinLnBrk="0" hangingPunct="1">
              <a:lnSpc>
                <a:spcPct val="100000"/>
              </a:lnSpc>
              <a:spcBef>
                <a:spcPts val="1000"/>
              </a:spcBef>
              <a:spcAft>
                <a:spcPct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srgbClr val="54585A"/>
              </a:solidFill>
              <a:effectLst/>
              <a:uLnTx/>
              <a:uFillTx/>
              <a:latin typeface="Arial" panose="020B0604020202020204" pitchFamily="34" charset="0"/>
              <a:ea typeface="+mn-ea"/>
              <a:cs typeface="Arial" panose="020B0604020202020204" pitchFamily="34" charset="0"/>
            </a:endParaRPr>
          </a:p>
          <a:p>
            <a:r>
              <a:rPr lang="en-US" sz="1600" dirty="0"/>
              <a:t>This time, energy is not only needed for bond breaking (4), but also to transfer the electron from the metal to the non-metal. This time though, we are making our compound from (5) unbonded ions, not atoms. </a:t>
            </a:r>
          </a:p>
          <a:p>
            <a:endParaRPr lang="en-US" sz="1600" dirty="0"/>
          </a:p>
          <a:p>
            <a:r>
              <a:rPr lang="en-US" sz="1600" dirty="0"/>
              <a:t>The energy released as the electrostatic attraction between the ions pulls them together to form the solid crystal is (6) the lattice enthalpy.</a:t>
            </a:r>
          </a:p>
          <a:p>
            <a:endParaRPr lang="en-US" sz="1600" dirty="0"/>
          </a:p>
          <a:p>
            <a:r>
              <a:rPr lang="en-US" sz="1600" dirty="0"/>
              <a:t>Let’s (7) now look at </a:t>
            </a:r>
            <a:r>
              <a:rPr lang="en-GB" sz="1600" dirty="0"/>
              <a:t>the detail of the bond breaking and electron transfer.</a:t>
            </a:r>
            <a:endParaRPr lang="en-GB" dirty="0"/>
          </a:p>
          <a:p>
            <a:endParaRPr lang="en-GB" dirty="0"/>
          </a:p>
        </p:txBody>
      </p:sp>
      <p:sp>
        <p:nvSpPr>
          <p:cNvPr id="4" name="Slide Number Placeholder 3"/>
          <p:cNvSpPr>
            <a:spLocks noGrp="1"/>
          </p:cNvSpPr>
          <p:nvPr>
            <p:ph type="sldNum" sz="quarter" idx="5"/>
          </p:nvPr>
        </p:nvSpPr>
        <p:spPr/>
        <p:txBody>
          <a:bodyPr/>
          <a:lstStyle/>
          <a:p>
            <a:fld id="{63B6FFAE-482F-4806-AEEB-0E74B966742D}" type="slidenum">
              <a:rPr lang="en-GB" smtClean="0"/>
              <a:t>5</a:t>
            </a:fld>
            <a:endParaRPr lang="en-GB"/>
          </a:p>
        </p:txBody>
      </p:sp>
    </p:spTree>
    <p:extLst>
      <p:ext uri="{BB962C8B-B14F-4D97-AF65-F5344CB8AC3E}">
        <p14:creationId xmlns:p14="http://schemas.microsoft.com/office/powerpoint/2010/main" val="282283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the metallic bonding in the sodium is broken. This is the (1) </a:t>
            </a:r>
            <a:r>
              <a:rPr lang="en-US" dirty="0" err="1"/>
              <a:t>atomisation</a:t>
            </a:r>
            <a:r>
              <a:rPr lang="en-US" dirty="0"/>
              <a:t> enthalpy.</a:t>
            </a:r>
          </a:p>
          <a:p>
            <a:endParaRPr lang="en-US" dirty="0"/>
          </a:p>
          <a:p>
            <a:r>
              <a:rPr lang="en-US" dirty="0"/>
              <a:t>Then (2) the covalent bonding in the chlorine is broken, which per mole of chlorine atoms is either the (3) </a:t>
            </a:r>
            <a:r>
              <a:rPr lang="en-US" dirty="0" err="1"/>
              <a:t>atomisation</a:t>
            </a:r>
            <a:r>
              <a:rPr lang="en-US" dirty="0"/>
              <a:t> enthalpy or half the bond enthalpy (as two moles of Cl atoms are formed from breaking one mole of bonds).</a:t>
            </a:r>
          </a:p>
          <a:p>
            <a:endParaRPr lang="en-US" dirty="0"/>
          </a:p>
          <a:p>
            <a:r>
              <a:rPr lang="en-US" dirty="0"/>
              <a:t>Now we have to (4) remove the outer electron from the sodium atoms, which students should recognize as the (5) 1</a:t>
            </a:r>
            <a:r>
              <a:rPr lang="en-US" baseline="30000" dirty="0"/>
              <a:t>st</a:t>
            </a:r>
            <a:r>
              <a:rPr lang="en-US" dirty="0"/>
              <a:t> </a:t>
            </a:r>
            <a:r>
              <a:rPr lang="en-US" dirty="0" err="1"/>
              <a:t>ionisation</a:t>
            </a:r>
            <a:r>
              <a:rPr lang="en-US" dirty="0"/>
              <a:t> enthalpy. At this point (6) there is an opportunity to revisit the misconception often picked up at pre-16 that metal atoms ‘want’ to lose their outer electrons.</a:t>
            </a:r>
          </a:p>
          <a:p>
            <a:endParaRPr lang="en-US" dirty="0"/>
          </a:p>
          <a:p>
            <a:r>
              <a:rPr lang="en-US" dirty="0"/>
              <a:t>Finally (7) the electron is transferred to the chlorine atoms to form the gaseous chloride ions, which is the 1</a:t>
            </a:r>
            <a:r>
              <a:rPr lang="en-US" baseline="30000" dirty="0"/>
              <a:t>st</a:t>
            </a:r>
            <a:r>
              <a:rPr lang="en-US" dirty="0"/>
              <a:t> electron affinity.</a:t>
            </a:r>
          </a:p>
          <a:p>
            <a:endParaRPr lang="en-US" dirty="0"/>
          </a:p>
          <a:p>
            <a:r>
              <a:rPr lang="en-US" dirty="0"/>
              <a:t>The overall </a:t>
            </a:r>
            <a:r>
              <a:rPr lang="el-GR" dirty="0"/>
              <a:t>Δ</a:t>
            </a:r>
            <a:r>
              <a:rPr lang="en-US" dirty="0"/>
              <a:t>H (8) can be calculated using Hess’s Law (9 &amp; 10) in a similar way to that used for a bond enthalpy calculation.</a:t>
            </a:r>
          </a:p>
          <a:p>
            <a:endParaRPr lang="en-US" dirty="0"/>
          </a:p>
          <a:p>
            <a:r>
              <a:rPr lang="en-US" dirty="0"/>
              <a:t>Having drawn the cycle to scale, we can see that the most significant components of the process are the energy required for the ionisation of the sodium atoms and that released on forming the ionic lattice. We can also see that the real reason the metal atoms lose their outer electrons is to form the gaseous ions that are then able to form these very strong ionic bonds.</a:t>
            </a:r>
          </a:p>
        </p:txBody>
      </p:sp>
      <p:sp>
        <p:nvSpPr>
          <p:cNvPr id="4" name="Slide Number Placeholder 3"/>
          <p:cNvSpPr>
            <a:spLocks noGrp="1"/>
          </p:cNvSpPr>
          <p:nvPr>
            <p:ph type="sldNum" sz="quarter" idx="5"/>
          </p:nvPr>
        </p:nvSpPr>
        <p:spPr/>
        <p:txBody>
          <a:bodyPr/>
          <a:lstStyle/>
          <a:p>
            <a:fld id="{63B6FFAE-482F-4806-AEEB-0E74B966742D}" type="slidenum">
              <a:rPr lang="en-GB" smtClean="0"/>
              <a:t>6</a:t>
            </a:fld>
            <a:endParaRPr lang="en-GB"/>
          </a:p>
        </p:txBody>
      </p:sp>
    </p:spTree>
    <p:extLst>
      <p:ext uri="{BB962C8B-B14F-4D97-AF65-F5344CB8AC3E}">
        <p14:creationId xmlns:p14="http://schemas.microsoft.com/office/powerpoint/2010/main" val="1781353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now need to zoom out to show how much larger the energies are when multiple charged ions are involved. </a:t>
            </a:r>
            <a:br>
              <a:rPr lang="en-GB" dirty="0"/>
            </a:br>
            <a:endParaRPr kumimoji="0" lang="en-GB" sz="1600" b="0" i="0" u="none" strike="noStrike" kern="1200" cap="none" spc="0" normalizeH="0" baseline="0" noProof="0" dirty="0">
              <a:ln>
                <a:noFill/>
              </a:ln>
              <a:solidFill>
                <a:srgbClr val="54585A"/>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that the NaCl cycle is shown here at the start (and then moved right to get it out of the way). This is so that students can see how much larger the energy changes are for MgCl</a:t>
            </a:r>
            <a:r>
              <a:rPr lang="en-US" baseline="-25000" dirty="0"/>
              <a:t>2</a:t>
            </a:r>
            <a:r>
              <a:rPr lang="en-US" dirty="0"/>
              <a:t> in comparison.</a:t>
            </a:r>
          </a:p>
          <a:p>
            <a:endParaRPr lang="en-GB" dirty="0"/>
          </a:p>
        </p:txBody>
      </p:sp>
      <p:sp>
        <p:nvSpPr>
          <p:cNvPr id="4" name="Slide Number Placeholder 3"/>
          <p:cNvSpPr>
            <a:spLocks noGrp="1"/>
          </p:cNvSpPr>
          <p:nvPr>
            <p:ph type="sldNum" sz="quarter" idx="5"/>
          </p:nvPr>
        </p:nvSpPr>
        <p:spPr/>
        <p:txBody>
          <a:bodyPr/>
          <a:lstStyle/>
          <a:p>
            <a:fld id="{63B6FFAE-482F-4806-AEEB-0E74B966742D}" type="slidenum">
              <a:rPr lang="en-GB" smtClean="0"/>
              <a:t>7</a:t>
            </a:fld>
            <a:endParaRPr lang="en-GB"/>
          </a:p>
        </p:txBody>
      </p:sp>
    </p:spTree>
    <p:extLst>
      <p:ext uri="{BB962C8B-B14F-4D97-AF65-F5344CB8AC3E}">
        <p14:creationId xmlns:p14="http://schemas.microsoft.com/office/powerpoint/2010/main" val="2556820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cycles begin with the lattice enthalpy to give the opportunity to discuss the effect of the increase in charge on the ions on the magnitude of the lattice enthalpy.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rest of the cycle for MgCl</a:t>
            </a:r>
            <a:r>
              <a:rPr lang="en-US" baseline="-25000" dirty="0"/>
              <a:t>2</a:t>
            </a:r>
            <a:r>
              <a:rPr lang="en-US" dirty="0"/>
              <a:t> is then built up in a similar way to the NaCl cycle, noting the additional components needed for a doubly charged metal ion – </a:t>
            </a:r>
            <a:r>
              <a:rPr lang="en-GB" dirty="0">
                <a:latin typeface="Century Gothic" panose="020B0502020202020204" pitchFamily="34" charset="0"/>
              </a:rPr>
              <a:t>the 2</a:t>
            </a:r>
            <a:r>
              <a:rPr lang="en-GB" baseline="30000" dirty="0">
                <a:latin typeface="Century Gothic" panose="020B0502020202020204" pitchFamily="34" charset="0"/>
              </a:rPr>
              <a:t>nd</a:t>
            </a:r>
            <a:r>
              <a:rPr lang="en-GB" dirty="0">
                <a:latin typeface="Century Gothic" panose="020B0502020202020204" pitchFamily="34" charset="0"/>
              </a:rPr>
              <a:t> ionisation enthalpy of Mg and double the atomisation and 1</a:t>
            </a:r>
            <a:r>
              <a:rPr lang="en-GB" baseline="30000" dirty="0">
                <a:latin typeface="Century Gothic" panose="020B0502020202020204" pitchFamily="34" charset="0"/>
              </a:rPr>
              <a:t>st</a:t>
            </a:r>
            <a:r>
              <a:rPr lang="en-GB" dirty="0">
                <a:latin typeface="Century Gothic" panose="020B0502020202020204" pitchFamily="34" charset="0"/>
              </a:rPr>
              <a:t> electron affinity of Cl.</a:t>
            </a:r>
            <a:endParaRPr lang="en-US" dirty="0"/>
          </a:p>
          <a:p>
            <a:endParaRPr lang="en-GB" dirty="0"/>
          </a:p>
        </p:txBody>
      </p:sp>
      <p:sp>
        <p:nvSpPr>
          <p:cNvPr id="4" name="Slide Number Placeholder 3"/>
          <p:cNvSpPr>
            <a:spLocks noGrp="1"/>
          </p:cNvSpPr>
          <p:nvPr>
            <p:ph type="sldNum" sz="quarter" idx="5"/>
          </p:nvPr>
        </p:nvSpPr>
        <p:spPr/>
        <p:txBody>
          <a:bodyPr/>
          <a:lstStyle/>
          <a:p>
            <a:fld id="{63B6FFAE-482F-4806-AEEB-0E74B966742D}" type="slidenum">
              <a:rPr lang="en-GB" smtClean="0"/>
              <a:t>8</a:t>
            </a:fld>
            <a:endParaRPr lang="en-GB"/>
          </a:p>
        </p:txBody>
      </p:sp>
    </p:spTree>
    <p:extLst>
      <p:ext uri="{BB962C8B-B14F-4D97-AF65-F5344CB8AC3E}">
        <p14:creationId xmlns:p14="http://schemas.microsoft.com/office/powerpoint/2010/main" val="2292855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time we need to </a:t>
            </a:r>
            <a:r>
              <a:rPr lang="en-GB" dirty="0">
                <a:latin typeface="Century Gothic" panose="020B0502020202020204" pitchFamily="34" charset="0"/>
              </a:rPr>
              <a:t>double the atomisation and 1</a:t>
            </a:r>
            <a:r>
              <a:rPr lang="en-GB" baseline="30000" dirty="0">
                <a:latin typeface="Century Gothic" panose="020B0502020202020204" pitchFamily="34" charset="0"/>
              </a:rPr>
              <a:t>st</a:t>
            </a:r>
            <a:r>
              <a:rPr lang="en-GB" dirty="0">
                <a:latin typeface="Century Gothic" panose="020B0502020202020204" pitchFamily="34" charset="0"/>
              </a:rPr>
              <a:t> ionisation enthalpy of Na and add in the 2</a:t>
            </a:r>
            <a:r>
              <a:rPr lang="en-GB" baseline="30000" dirty="0">
                <a:latin typeface="Century Gothic" panose="020B0502020202020204" pitchFamily="34" charset="0"/>
              </a:rPr>
              <a:t>nd</a:t>
            </a:r>
            <a:r>
              <a:rPr lang="en-GB" dirty="0">
                <a:latin typeface="Century Gothic" panose="020B0502020202020204" pitchFamily="34" charset="0"/>
              </a:rPr>
              <a:t> electron affinity of O.</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that the second electron affinity of oxygen is large and positive due to the repulsion between the single negative ion and the incoming electron.</a:t>
            </a:r>
          </a:p>
          <a:p>
            <a:endParaRPr lang="en-GB" dirty="0"/>
          </a:p>
        </p:txBody>
      </p:sp>
      <p:sp>
        <p:nvSpPr>
          <p:cNvPr id="4" name="Slide Number Placeholder 3"/>
          <p:cNvSpPr>
            <a:spLocks noGrp="1"/>
          </p:cNvSpPr>
          <p:nvPr>
            <p:ph type="sldNum" sz="quarter" idx="5"/>
          </p:nvPr>
        </p:nvSpPr>
        <p:spPr/>
        <p:txBody>
          <a:bodyPr/>
          <a:lstStyle/>
          <a:p>
            <a:fld id="{63B6FFAE-482F-4806-AEEB-0E74B966742D}" type="slidenum">
              <a:rPr lang="en-GB" smtClean="0"/>
              <a:t>9</a:t>
            </a:fld>
            <a:endParaRPr lang="en-GB"/>
          </a:p>
        </p:txBody>
      </p:sp>
    </p:spTree>
    <p:extLst>
      <p:ext uri="{BB962C8B-B14F-4D97-AF65-F5344CB8AC3E}">
        <p14:creationId xmlns:p14="http://schemas.microsoft.com/office/powerpoint/2010/main" val="2077173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18 years Title, single line, generic photo">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AF6F6A92-0A1B-6442-B281-E7AAAFC416C7}"/>
              </a:ext>
            </a:extLst>
          </p:cNvPr>
          <p:cNvPicPr>
            <a:picLocks/>
          </p:cNvPicPr>
          <p:nvPr userDrawn="1"/>
        </p:nvPicPr>
        <p:blipFill>
          <a:blip r:embed="rId2"/>
          <a:stretch>
            <a:fillRect/>
          </a:stretch>
        </p:blipFill>
        <p:spPr>
          <a:xfrm>
            <a:off x="0" y="0"/>
            <a:ext cx="12196800" cy="6858000"/>
          </a:xfrm>
          <a:prstGeom prst="rect">
            <a:avLst/>
          </a:prstGeom>
        </p:spPr>
      </p:pic>
      <p:pic>
        <p:nvPicPr>
          <p:cNvPr id="17" name="Picture 16">
            <a:extLst>
              <a:ext uri="{FF2B5EF4-FFF2-40B4-BE49-F238E27FC236}">
                <a16:creationId xmlns:a16="http://schemas.microsoft.com/office/drawing/2014/main" id="{A3D2B261-1A14-7849-A9CF-128492A1E3FD}"/>
              </a:ext>
            </a:extLst>
          </p:cNvPr>
          <p:cNvPicPr>
            <a:picLocks noChangeAspect="1"/>
          </p:cNvPicPr>
          <p:nvPr userDrawn="1"/>
        </p:nvPicPr>
        <p:blipFill>
          <a:blip r:embed="rId3"/>
          <a:stretch>
            <a:fillRect/>
          </a:stretch>
        </p:blipFill>
        <p:spPr>
          <a:xfrm>
            <a:off x="5339212" y="0"/>
            <a:ext cx="6858000" cy="6858000"/>
          </a:xfrm>
          <a:prstGeom prst="rect">
            <a:avLst/>
          </a:prstGeom>
        </p:spPr>
      </p:pic>
      <p:pic>
        <p:nvPicPr>
          <p:cNvPr id="9" name="Picture 8">
            <a:extLst>
              <a:ext uri="{FF2B5EF4-FFF2-40B4-BE49-F238E27FC236}">
                <a16:creationId xmlns:a16="http://schemas.microsoft.com/office/drawing/2014/main" id="{8D31613C-D6DA-F740-8AE4-01446FFCB90C}"/>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3" name="Picture 22">
            <a:extLst>
              <a:ext uri="{FF2B5EF4-FFF2-40B4-BE49-F238E27FC236}">
                <a16:creationId xmlns:a16="http://schemas.microsoft.com/office/drawing/2014/main" id="{035F140F-18B5-8A4D-B03E-779CD9AE6B87}"/>
              </a:ext>
            </a:extLst>
          </p:cNvPr>
          <p:cNvPicPr>
            <a:picLocks noChangeAspect="1"/>
          </p:cNvPicPr>
          <p:nvPr userDrawn="1"/>
        </p:nvPicPr>
        <p:blipFill>
          <a:blip r:embed="rId5"/>
          <a:stretch>
            <a:fillRect/>
          </a:stretch>
        </p:blipFill>
        <p:spPr>
          <a:xfrm>
            <a:off x="3633293" y="0"/>
            <a:ext cx="3785480" cy="6858000"/>
          </a:xfrm>
          <a:prstGeom prst="rect">
            <a:avLst/>
          </a:prstGeom>
        </p:spPr>
      </p:pic>
      <p:pic>
        <p:nvPicPr>
          <p:cNvPr id="25" name="Picture 24">
            <a:extLst>
              <a:ext uri="{FF2B5EF4-FFF2-40B4-BE49-F238E27FC236}">
                <a16:creationId xmlns:a16="http://schemas.microsoft.com/office/drawing/2014/main" id="{48FEB49A-05F2-484B-8407-A211080A9368}"/>
              </a:ext>
            </a:extLst>
          </p:cNvPr>
          <p:cNvPicPr>
            <a:picLocks noChangeAspect="1"/>
          </p:cNvPicPr>
          <p:nvPr userDrawn="1"/>
        </p:nvPicPr>
        <p:blipFill>
          <a:blip r:embed="rId6"/>
          <a:stretch>
            <a:fillRect/>
          </a:stretch>
        </p:blipFill>
        <p:spPr>
          <a:xfrm>
            <a:off x="4456757" y="-2"/>
            <a:ext cx="3164400" cy="2822303"/>
          </a:xfrm>
          <a:prstGeom prst="rect">
            <a:avLst/>
          </a:prstGeom>
        </p:spPr>
      </p:pic>
      <p:sp>
        <p:nvSpPr>
          <p:cNvPr id="12" name="Title 1">
            <a:extLst>
              <a:ext uri="{FF2B5EF4-FFF2-40B4-BE49-F238E27FC236}">
                <a16:creationId xmlns:a16="http://schemas.microsoft.com/office/drawing/2014/main" id="{B9705857-C538-2046-9D1A-CCD5C904ACB1}"/>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16–18 years</a:t>
            </a:r>
            <a:endParaRPr lang="en-US" dirty="0"/>
          </a:p>
        </p:txBody>
      </p:sp>
      <p:sp>
        <p:nvSpPr>
          <p:cNvPr id="13" name="Subtitle 2">
            <a:extLst>
              <a:ext uri="{FF2B5EF4-FFF2-40B4-BE49-F238E27FC236}">
                <a16:creationId xmlns:a16="http://schemas.microsoft.com/office/drawing/2014/main" id="{022D449D-FE94-284E-81D9-DEBC47C3A0B6}"/>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4" name="Picture 13">
            <a:extLst>
              <a:ext uri="{FF2B5EF4-FFF2-40B4-BE49-F238E27FC236}">
                <a16:creationId xmlns:a16="http://schemas.microsoft.com/office/drawing/2014/main" id="{DBE8DDE0-7D99-9641-AEF9-04DA212E11DB}"/>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5" name="Picture 14">
            <a:extLst>
              <a:ext uri="{FF2B5EF4-FFF2-40B4-BE49-F238E27FC236}">
                <a16:creationId xmlns:a16="http://schemas.microsoft.com/office/drawing/2014/main" id="{0A0CECE6-7BC3-D946-A35D-EE28B1BE2520}"/>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6" name="Title 1">
            <a:extLst>
              <a:ext uri="{FF2B5EF4-FFF2-40B4-BE49-F238E27FC236}">
                <a16:creationId xmlns:a16="http://schemas.microsoft.com/office/drawing/2014/main" id="{A33F9FAB-8F67-554C-8976-182FAB92D935}"/>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2613207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18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7A0576C-3E91-CA4F-98C4-E9339F2FFE4D}"/>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BC6A373-2BFA-1540-99F5-95BEE73517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D688EFAA-B9C7-D145-B279-80EAB7FAC104}"/>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A0B5FDD1-3215-D24F-AEB7-0939D6FBE629}"/>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0" name="Picture 9">
            <a:extLst>
              <a:ext uri="{FF2B5EF4-FFF2-40B4-BE49-F238E27FC236}">
                <a16:creationId xmlns:a16="http://schemas.microsoft.com/office/drawing/2014/main" id="{D7A4A0CD-D4CD-9F4F-B57A-0250743F9011}"/>
              </a:ext>
            </a:extLst>
          </p:cNvPr>
          <p:cNvPicPr>
            <a:picLocks noChangeAspect="1"/>
          </p:cNvPicPr>
          <p:nvPr userDrawn="1"/>
        </p:nvPicPr>
        <p:blipFill>
          <a:blip r:embed="rId4"/>
          <a:stretch>
            <a:fillRect/>
          </a:stretch>
        </p:blipFill>
        <p:spPr>
          <a:xfrm>
            <a:off x="10832051" y="4777200"/>
            <a:ext cx="1251034" cy="2080800"/>
          </a:xfrm>
          <a:prstGeom prst="rect">
            <a:avLst/>
          </a:prstGeom>
        </p:spPr>
      </p:pic>
      <p:sp>
        <p:nvSpPr>
          <p:cNvPr id="12" name="Content Placeholder 2">
            <a:extLst>
              <a:ext uri="{FF2B5EF4-FFF2-40B4-BE49-F238E27FC236}">
                <a16:creationId xmlns:a16="http://schemas.microsoft.com/office/drawing/2014/main" id="{F5D0D54C-5C01-794D-90CE-50AA9D423D0C}"/>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1995210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6-18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7EB0FE3-AB82-D741-BF8E-593C0DDAC86A}"/>
              </a:ext>
            </a:extLst>
          </p:cNvPr>
          <p:cNvPicPr>
            <a:picLocks/>
          </p:cNvPicPr>
          <p:nvPr userDrawn="1"/>
        </p:nvPicPr>
        <p:blipFill>
          <a:blip r:embed="rId2"/>
          <a:stretch>
            <a:fillRect/>
          </a:stretch>
        </p:blipFill>
        <p:spPr>
          <a:xfrm>
            <a:off x="0" y="0"/>
            <a:ext cx="12196800" cy="6858000"/>
          </a:xfrm>
          <a:prstGeom prst="rect">
            <a:avLst/>
          </a:prstGeom>
        </p:spPr>
      </p:pic>
      <p:pic>
        <p:nvPicPr>
          <p:cNvPr id="12" name="Picture 11">
            <a:extLst>
              <a:ext uri="{FF2B5EF4-FFF2-40B4-BE49-F238E27FC236}">
                <a16:creationId xmlns:a16="http://schemas.microsoft.com/office/drawing/2014/main" id="{E98D5065-4312-E04D-95ED-F94F032D113A}"/>
              </a:ext>
            </a:extLst>
          </p:cNvPr>
          <p:cNvPicPr>
            <a:picLocks noChangeAspect="1"/>
          </p:cNvPicPr>
          <p:nvPr userDrawn="1"/>
        </p:nvPicPr>
        <p:blipFill>
          <a:blip r:embed="rId3"/>
          <a:stretch>
            <a:fillRect/>
          </a:stretch>
        </p:blipFill>
        <p:spPr>
          <a:xfrm>
            <a:off x="5339212" y="0"/>
            <a:ext cx="6858000" cy="6858000"/>
          </a:xfrm>
          <a:prstGeom prst="rect">
            <a:avLst/>
          </a:prstGeom>
        </p:spPr>
      </p:pic>
      <p:pic>
        <p:nvPicPr>
          <p:cNvPr id="13" name="Picture 12">
            <a:extLst>
              <a:ext uri="{FF2B5EF4-FFF2-40B4-BE49-F238E27FC236}">
                <a16:creationId xmlns:a16="http://schemas.microsoft.com/office/drawing/2014/main" id="{4F6326F3-0E88-3840-9E38-194E7D2EB78C}"/>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9" name="Picture 18">
            <a:extLst>
              <a:ext uri="{FF2B5EF4-FFF2-40B4-BE49-F238E27FC236}">
                <a16:creationId xmlns:a16="http://schemas.microsoft.com/office/drawing/2014/main" id="{D33495EF-5145-164C-9D77-A1103BF157A9}"/>
              </a:ext>
            </a:extLst>
          </p:cNvPr>
          <p:cNvPicPr>
            <a:picLocks noChangeAspect="1"/>
          </p:cNvPicPr>
          <p:nvPr userDrawn="1"/>
        </p:nvPicPr>
        <p:blipFill>
          <a:blip r:embed="rId5"/>
          <a:stretch>
            <a:fillRect/>
          </a:stretch>
        </p:blipFill>
        <p:spPr>
          <a:xfrm>
            <a:off x="3633293" y="0"/>
            <a:ext cx="3785480" cy="6858000"/>
          </a:xfrm>
          <a:prstGeom prst="rect">
            <a:avLst/>
          </a:prstGeom>
        </p:spPr>
      </p:pic>
      <p:pic>
        <p:nvPicPr>
          <p:cNvPr id="21" name="Picture 20">
            <a:extLst>
              <a:ext uri="{FF2B5EF4-FFF2-40B4-BE49-F238E27FC236}">
                <a16:creationId xmlns:a16="http://schemas.microsoft.com/office/drawing/2014/main" id="{2954F5F3-8E4F-7A4A-BBC8-4E32DF32B9F1}"/>
              </a:ext>
            </a:extLst>
          </p:cNvPr>
          <p:cNvPicPr>
            <a:picLocks noChangeAspect="1"/>
          </p:cNvPicPr>
          <p:nvPr userDrawn="1"/>
        </p:nvPicPr>
        <p:blipFill>
          <a:blip r:embed="rId6"/>
          <a:stretch>
            <a:fillRect/>
          </a:stretch>
        </p:blipFill>
        <p:spPr>
          <a:xfrm>
            <a:off x="4456757" y="-2"/>
            <a:ext cx="3164400" cy="2822303"/>
          </a:xfrm>
          <a:prstGeom prst="rect">
            <a:avLst/>
          </a:prstGeom>
        </p:spPr>
      </p:pic>
      <p:sp>
        <p:nvSpPr>
          <p:cNvPr id="22" name="Title 1">
            <a:extLst>
              <a:ext uri="{FF2B5EF4-FFF2-40B4-BE49-F238E27FC236}">
                <a16:creationId xmlns:a16="http://schemas.microsoft.com/office/drawing/2014/main" id="{76DE75C8-4478-6042-B5CA-2D3B97A00F0A}"/>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16–18 years</a:t>
            </a:r>
            <a:endParaRPr lang="en-US" dirty="0"/>
          </a:p>
        </p:txBody>
      </p:sp>
      <p:sp>
        <p:nvSpPr>
          <p:cNvPr id="23" name="Subtitle 2">
            <a:extLst>
              <a:ext uri="{FF2B5EF4-FFF2-40B4-BE49-F238E27FC236}">
                <a16:creationId xmlns:a16="http://schemas.microsoft.com/office/drawing/2014/main" id="{E4822845-1AD5-F74B-92EE-A1C89FEECAD5}"/>
              </a:ext>
            </a:extLst>
          </p:cNvPr>
          <p:cNvSpPr>
            <a:spLocks noGrp="1"/>
          </p:cNvSpPr>
          <p:nvPr>
            <p:ph type="subTitle" idx="1" hasCustomPrompt="1"/>
          </p:nvPr>
        </p:nvSpPr>
        <p:spPr>
          <a:xfrm>
            <a:off x="540000" y="1980000"/>
            <a:ext cx="5220000" cy="1610693"/>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59A325A4-82CA-D04B-B04D-EE3746B3E287}"/>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33491CC4-8009-EC43-BEC5-EDC8D0A297D5}"/>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1B70CD04-4691-CA40-851B-7941B0FE95A6}"/>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https://rsc.li/3g</a:t>
            </a:r>
            <a:r>
              <a:rPr lang="en-GB" sz="1600" b="1" i="0" u="sng" kern="1200" dirty="0">
                <a:solidFill>
                  <a:schemeClr val="bg1"/>
                </a:solidFill>
                <a:effectLst/>
                <a:latin typeface="Century Gothic" panose="020B0502020202020204" pitchFamily="34" charset="0"/>
                <a:ea typeface="+mj-ea"/>
                <a:cs typeface="+mj-cs"/>
              </a:rPr>
              <a:t>Z9NHX</a:t>
            </a:r>
            <a:r>
              <a:rPr lang="en-GB" sz="1600" b="1" i="0" u="none" kern="1200" dirty="0">
                <a:solidFill>
                  <a:schemeClr val="bg1"/>
                </a:solidFill>
                <a:effectLst/>
                <a:latin typeface="Century Gothic" panose="020B0502020202020204" pitchFamily="34" charset="0"/>
                <a:ea typeface="+mj-ea"/>
                <a:cs typeface="+mj-cs"/>
              </a:rPr>
              <a:t> </a:t>
            </a:r>
            <a:endParaRPr lang="en-US" sz="1600" u="none" dirty="0">
              <a:solidFill>
                <a:schemeClr val="bg1"/>
              </a:solidFill>
            </a:endParaRPr>
          </a:p>
        </p:txBody>
      </p:sp>
    </p:spTree>
    <p:extLst>
      <p:ext uri="{BB962C8B-B14F-4D97-AF65-F5344CB8AC3E}">
        <p14:creationId xmlns:p14="http://schemas.microsoft.com/office/powerpoint/2010/main" val="1425952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18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AA9F6C4-4FAB-C344-9470-F125D9CB66E1}"/>
              </a:ext>
            </a:extLst>
          </p:cNvPr>
          <p:cNvPicPr>
            <a:picLocks/>
          </p:cNvPicPr>
          <p:nvPr userDrawn="1"/>
        </p:nvPicPr>
        <p:blipFill>
          <a:blip r:embed="rId2"/>
          <a:stretch>
            <a:fillRect/>
          </a:stretch>
        </p:blipFill>
        <p:spPr>
          <a:xfrm>
            <a:off x="0" y="0"/>
            <a:ext cx="12196800" cy="6858000"/>
          </a:xfrm>
          <a:prstGeom prst="rect">
            <a:avLst/>
          </a:prstGeom>
        </p:spPr>
      </p:pic>
      <p:pic>
        <p:nvPicPr>
          <p:cNvPr id="12" name="Picture 11">
            <a:extLst>
              <a:ext uri="{FF2B5EF4-FFF2-40B4-BE49-F238E27FC236}">
                <a16:creationId xmlns:a16="http://schemas.microsoft.com/office/drawing/2014/main" id="{E83FE646-2325-7747-96E1-8BD9D8047F5C}"/>
              </a:ext>
            </a:extLst>
          </p:cNvPr>
          <p:cNvPicPr>
            <a:picLocks noChangeAspect="1"/>
          </p:cNvPicPr>
          <p:nvPr userDrawn="1"/>
        </p:nvPicPr>
        <p:blipFill>
          <a:blip r:embed="rId3"/>
          <a:stretch>
            <a:fillRect/>
          </a:stretch>
        </p:blipFill>
        <p:spPr>
          <a:xfrm>
            <a:off x="5339212" y="0"/>
            <a:ext cx="6858000" cy="6858000"/>
          </a:xfrm>
          <a:prstGeom prst="rect">
            <a:avLst/>
          </a:prstGeom>
        </p:spPr>
      </p:pic>
      <p:pic>
        <p:nvPicPr>
          <p:cNvPr id="13" name="Picture 12">
            <a:extLst>
              <a:ext uri="{FF2B5EF4-FFF2-40B4-BE49-F238E27FC236}">
                <a16:creationId xmlns:a16="http://schemas.microsoft.com/office/drawing/2014/main" id="{84118C1F-D725-064B-8D37-827AEDC372C1}"/>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9" name="Picture 18">
            <a:extLst>
              <a:ext uri="{FF2B5EF4-FFF2-40B4-BE49-F238E27FC236}">
                <a16:creationId xmlns:a16="http://schemas.microsoft.com/office/drawing/2014/main" id="{FB06DE3A-912F-DE4E-A8E5-1D4A70CD95AD}"/>
              </a:ext>
            </a:extLst>
          </p:cNvPr>
          <p:cNvPicPr>
            <a:picLocks noChangeAspect="1"/>
          </p:cNvPicPr>
          <p:nvPr userDrawn="1"/>
        </p:nvPicPr>
        <p:blipFill>
          <a:blip r:embed="rId5"/>
          <a:stretch>
            <a:fillRect/>
          </a:stretch>
        </p:blipFill>
        <p:spPr>
          <a:xfrm>
            <a:off x="3633293" y="0"/>
            <a:ext cx="3785480" cy="6858000"/>
          </a:xfrm>
          <a:prstGeom prst="rect">
            <a:avLst/>
          </a:prstGeom>
        </p:spPr>
      </p:pic>
      <p:pic>
        <p:nvPicPr>
          <p:cNvPr id="21" name="Picture 20">
            <a:extLst>
              <a:ext uri="{FF2B5EF4-FFF2-40B4-BE49-F238E27FC236}">
                <a16:creationId xmlns:a16="http://schemas.microsoft.com/office/drawing/2014/main" id="{A281B70D-898A-CC42-832C-8046948DE4A7}"/>
              </a:ext>
            </a:extLst>
          </p:cNvPr>
          <p:cNvPicPr>
            <a:picLocks noChangeAspect="1"/>
          </p:cNvPicPr>
          <p:nvPr userDrawn="1"/>
        </p:nvPicPr>
        <p:blipFill>
          <a:blip r:embed="rId6"/>
          <a:stretch>
            <a:fillRect/>
          </a:stretch>
        </p:blipFill>
        <p:spPr>
          <a:xfrm>
            <a:off x="4456757" y="-2"/>
            <a:ext cx="3164400" cy="2822303"/>
          </a:xfrm>
          <a:prstGeom prst="rect">
            <a:avLst/>
          </a:prstGeom>
        </p:spPr>
      </p:pic>
      <p:sp>
        <p:nvSpPr>
          <p:cNvPr id="22" name="Title 1">
            <a:extLst>
              <a:ext uri="{FF2B5EF4-FFF2-40B4-BE49-F238E27FC236}">
                <a16:creationId xmlns:a16="http://schemas.microsoft.com/office/drawing/2014/main" id="{E4A704E8-ADDB-0448-BBA7-F7A1ED3F04C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16–18 years</a:t>
            </a:r>
            <a:endParaRPr lang="en-US" dirty="0"/>
          </a:p>
        </p:txBody>
      </p:sp>
      <p:sp>
        <p:nvSpPr>
          <p:cNvPr id="23" name="Subtitle 2">
            <a:extLst>
              <a:ext uri="{FF2B5EF4-FFF2-40B4-BE49-F238E27FC236}">
                <a16:creationId xmlns:a16="http://schemas.microsoft.com/office/drawing/2014/main" id="{57B4D5F7-4033-5F4A-9B26-75759EB71C94}"/>
              </a:ext>
            </a:extLst>
          </p:cNvPr>
          <p:cNvSpPr>
            <a:spLocks noGrp="1"/>
          </p:cNvSpPr>
          <p:nvPr>
            <p:ph type="subTitle" idx="1" hasCustomPrompt="1"/>
          </p:nvPr>
        </p:nvSpPr>
        <p:spPr>
          <a:xfrm>
            <a:off x="540000" y="1980000"/>
            <a:ext cx="5220000" cy="2335522"/>
          </a:xfrm>
        </p:spPr>
        <p:txBody>
          <a:bodyPr lIns="0" tIns="0" rIns="0" bIns="0">
            <a:noAutofit/>
          </a:bodyPr>
          <a:lstStyle>
            <a:lvl1pPr marL="0" indent="0" algn="l">
              <a:spcBef>
                <a:spcPts val="0"/>
              </a:spcBef>
              <a:buNone/>
              <a:defRPr sz="5000" b="1" i="0">
                <a:solidFill>
                  <a:srgbClr val="48A9C5"/>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8B7B3058-F0CC-F34F-A932-9547924D29AB}"/>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69BCCAF6-7DA5-9F40-BA55-A5C3972C6EB1}"/>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67A6266F-D127-F843-B71D-C769EE00408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3394550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6-18 years Content - single column/normal tex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B488D4-3149-244A-8DBD-0EAED19D373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9BC518D6-218F-BB4A-B80A-49A6C38EC01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EBDD7E71-A8DD-8C4A-B29D-28B35751454B}"/>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3E06BDD3-008F-7D4A-ABAB-7C051E525CCC}"/>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592FDCE-C1C4-204C-81AA-055C3B2B5AFC}"/>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9" name="Picture 18">
            <a:extLst>
              <a:ext uri="{FF2B5EF4-FFF2-40B4-BE49-F238E27FC236}">
                <a16:creationId xmlns:a16="http://schemas.microsoft.com/office/drawing/2014/main" id="{E71652B6-A6AF-1444-A402-E4D4EDC4F71B}"/>
              </a:ext>
            </a:extLst>
          </p:cNvPr>
          <p:cNvPicPr>
            <a:picLocks noChangeAspect="1"/>
          </p:cNvPicPr>
          <p:nvPr userDrawn="1"/>
        </p:nvPicPr>
        <p:blipFill>
          <a:blip r:embed="rId4"/>
          <a:stretch>
            <a:fillRect/>
          </a:stretch>
        </p:blipFill>
        <p:spPr>
          <a:xfrm>
            <a:off x="10832051" y="4777200"/>
            <a:ext cx="1251034" cy="2080800"/>
          </a:xfrm>
          <a:prstGeom prst="rect">
            <a:avLst/>
          </a:prstGeom>
        </p:spPr>
      </p:pic>
    </p:spTree>
    <p:extLst>
      <p:ext uri="{BB962C8B-B14F-4D97-AF65-F5344CB8AC3E}">
        <p14:creationId xmlns:p14="http://schemas.microsoft.com/office/powerpoint/2010/main" val="1593365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18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636721A-F3AF-B848-8440-DCB07D633C2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9" name="Title 1">
            <a:extLst>
              <a:ext uri="{FF2B5EF4-FFF2-40B4-BE49-F238E27FC236}">
                <a16:creationId xmlns:a16="http://schemas.microsoft.com/office/drawing/2014/main" id="{42DC986E-0352-E64E-851E-BD5A775547B7}"/>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671AC354-D282-6045-8C36-8B78E1A17570}"/>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94017A38-DF60-CC4A-BAF4-F8277A3AD6A5}"/>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4" name="Picture 13">
            <a:extLst>
              <a:ext uri="{FF2B5EF4-FFF2-40B4-BE49-F238E27FC236}">
                <a16:creationId xmlns:a16="http://schemas.microsoft.com/office/drawing/2014/main" id="{8AACF90D-9AB8-2546-B57E-5473D5CC4B19}"/>
              </a:ext>
            </a:extLst>
          </p:cNvPr>
          <p:cNvPicPr>
            <a:picLocks noChangeAspect="1"/>
          </p:cNvPicPr>
          <p:nvPr userDrawn="1"/>
        </p:nvPicPr>
        <p:blipFill>
          <a:blip r:embed="rId4"/>
          <a:stretch>
            <a:fillRect/>
          </a:stretch>
        </p:blipFill>
        <p:spPr>
          <a:xfrm>
            <a:off x="10832051" y="4777200"/>
            <a:ext cx="1251034" cy="2080800"/>
          </a:xfrm>
          <a:prstGeom prst="rect">
            <a:avLst/>
          </a:prstGeom>
        </p:spPr>
      </p:pic>
      <p:sp>
        <p:nvSpPr>
          <p:cNvPr id="15" name="Content Placeholder 2">
            <a:extLst>
              <a:ext uri="{FF2B5EF4-FFF2-40B4-BE49-F238E27FC236}">
                <a16:creationId xmlns:a16="http://schemas.microsoft.com/office/drawing/2014/main" id="{AEF46002-6741-4942-BE78-AC0CD9F4EB89}"/>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48A9C5"/>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2508086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18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2CC2F7C-CD59-A34D-8F97-2017C4E920DE}"/>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9" name="Title 1">
            <a:extLst>
              <a:ext uri="{FF2B5EF4-FFF2-40B4-BE49-F238E27FC236}">
                <a16:creationId xmlns:a16="http://schemas.microsoft.com/office/drawing/2014/main" id="{1436D6DC-9728-CB44-989C-851D1AC8C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9CDA2EED-AF96-6440-AB5A-5D4EA44F84BE}"/>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DC8FA10A-1827-A748-BA42-D96FDBE2E621}"/>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4" name="Picture 13">
            <a:extLst>
              <a:ext uri="{FF2B5EF4-FFF2-40B4-BE49-F238E27FC236}">
                <a16:creationId xmlns:a16="http://schemas.microsoft.com/office/drawing/2014/main" id="{B69E0EC2-D69C-C245-8534-1634AF0932E2}"/>
              </a:ext>
            </a:extLst>
          </p:cNvPr>
          <p:cNvPicPr>
            <a:picLocks noChangeAspect="1"/>
          </p:cNvPicPr>
          <p:nvPr userDrawn="1"/>
        </p:nvPicPr>
        <p:blipFill>
          <a:blip r:embed="rId4"/>
          <a:stretch>
            <a:fillRect/>
          </a:stretch>
        </p:blipFill>
        <p:spPr>
          <a:xfrm>
            <a:off x="10832051" y="4777200"/>
            <a:ext cx="1251034" cy="2080800"/>
          </a:xfrm>
          <a:prstGeom prst="rect">
            <a:avLst/>
          </a:prstGeom>
        </p:spPr>
      </p:pic>
      <p:sp>
        <p:nvSpPr>
          <p:cNvPr id="15" name="Content Placeholder 2">
            <a:extLst>
              <a:ext uri="{FF2B5EF4-FFF2-40B4-BE49-F238E27FC236}">
                <a16:creationId xmlns:a16="http://schemas.microsoft.com/office/drawing/2014/main" id="{D276AE61-AA03-734B-A9C0-8E4CB13654D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48A9C5"/>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429337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6-18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2120EC3-15E8-7941-95E8-A64D2E42F1EB}"/>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2EB1397B-325E-1D49-A3F5-3F20D09D7CD4}"/>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71F5508-80E2-7D46-B6C2-7535ECEBA713}"/>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4" name="Picture 13">
            <a:extLst>
              <a:ext uri="{FF2B5EF4-FFF2-40B4-BE49-F238E27FC236}">
                <a16:creationId xmlns:a16="http://schemas.microsoft.com/office/drawing/2014/main" id="{717FBBF5-4572-EB41-829B-16A4C2F971E6}"/>
              </a:ext>
            </a:extLst>
          </p:cNvPr>
          <p:cNvPicPr>
            <a:picLocks noChangeAspect="1"/>
          </p:cNvPicPr>
          <p:nvPr userDrawn="1"/>
        </p:nvPicPr>
        <p:blipFill>
          <a:blip r:embed="rId4"/>
          <a:stretch>
            <a:fillRect/>
          </a:stretch>
        </p:blipFill>
        <p:spPr>
          <a:xfrm>
            <a:off x="10832051" y="4777200"/>
            <a:ext cx="1251034" cy="20808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2781652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18 years Content plus image - single column/normal tex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9631071-1860-AE49-9DE6-CCDBA71855C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1" name="Rectangle 10">
            <a:extLst>
              <a:ext uri="{FF2B5EF4-FFF2-40B4-BE49-F238E27FC236}">
                <a16:creationId xmlns:a16="http://schemas.microsoft.com/office/drawing/2014/main" id="{F52A0378-6E9E-7C44-8688-00410B95B021}"/>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E06385E0-A5C1-BC42-B513-BDD5137341F9}"/>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3" name="Picture 12">
            <a:extLst>
              <a:ext uri="{FF2B5EF4-FFF2-40B4-BE49-F238E27FC236}">
                <a16:creationId xmlns:a16="http://schemas.microsoft.com/office/drawing/2014/main" id="{FFB62181-4BB3-044A-955F-88BC98233B24}"/>
              </a:ext>
            </a:extLst>
          </p:cNvPr>
          <p:cNvPicPr>
            <a:picLocks noChangeAspect="1"/>
          </p:cNvPicPr>
          <p:nvPr userDrawn="1"/>
        </p:nvPicPr>
        <p:blipFill>
          <a:blip r:embed="rId4"/>
          <a:stretch>
            <a:fillRect/>
          </a:stretch>
        </p:blipFill>
        <p:spPr>
          <a:xfrm>
            <a:off x="10832051" y="4777200"/>
            <a:ext cx="1251034" cy="20808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1223809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6-18 years Tab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B488D4-3149-244A-8DBD-0EAED19D373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3E06BDD3-008F-7D4A-ABAB-7C051E525CCC}"/>
              </a:ext>
            </a:extLst>
          </p:cNvPr>
          <p:cNvSpPr/>
          <p:nvPr userDrawn="1"/>
        </p:nvSpPr>
        <p:spPr>
          <a:xfrm>
            <a:off x="11382000" y="0"/>
            <a:ext cx="810000" cy="6858000"/>
          </a:xfrm>
          <a:prstGeom prst="rect">
            <a:avLst/>
          </a:prstGeom>
          <a:solidFill>
            <a:srgbClr val="004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592FDCE-C1C4-204C-81AA-055C3B2B5AFC}"/>
              </a:ext>
            </a:extLst>
          </p:cNvPr>
          <p:cNvPicPr>
            <a:picLocks noChangeAspect="1"/>
          </p:cNvPicPr>
          <p:nvPr userDrawn="1"/>
        </p:nvPicPr>
        <p:blipFill>
          <a:blip r:embed="rId3"/>
          <a:stretch>
            <a:fillRect/>
          </a:stretch>
        </p:blipFill>
        <p:spPr>
          <a:xfrm>
            <a:off x="11020969" y="4643257"/>
            <a:ext cx="1167461" cy="2214743"/>
          </a:xfrm>
          <a:prstGeom prst="rect">
            <a:avLst/>
          </a:prstGeom>
        </p:spPr>
      </p:pic>
      <p:pic>
        <p:nvPicPr>
          <p:cNvPr id="19" name="Picture 18">
            <a:extLst>
              <a:ext uri="{FF2B5EF4-FFF2-40B4-BE49-F238E27FC236}">
                <a16:creationId xmlns:a16="http://schemas.microsoft.com/office/drawing/2014/main" id="{E71652B6-A6AF-1444-A402-E4D4EDC4F71B}"/>
              </a:ext>
            </a:extLst>
          </p:cNvPr>
          <p:cNvPicPr>
            <a:picLocks noChangeAspect="1"/>
          </p:cNvPicPr>
          <p:nvPr userDrawn="1"/>
        </p:nvPicPr>
        <p:blipFill>
          <a:blip r:embed="rId4"/>
          <a:stretch>
            <a:fillRect/>
          </a:stretch>
        </p:blipFill>
        <p:spPr>
          <a:xfrm>
            <a:off x="10832051" y="4777200"/>
            <a:ext cx="1251034" cy="2080800"/>
          </a:xfrm>
          <a:prstGeom prst="rect">
            <a:avLst/>
          </a:prstGeom>
        </p:spPr>
      </p:pic>
      <p:sp>
        <p:nvSpPr>
          <p:cNvPr id="8" name="Content Placeholder 2">
            <a:extLst>
              <a:ext uri="{FF2B5EF4-FFF2-40B4-BE49-F238E27FC236}">
                <a16:creationId xmlns:a16="http://schemas.microsoft.com/office/drawing/2014/main" id="{FA8339F7-49D8-AC44-8CD3-955ED9344AEA}"/>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9" name="Title 1">
            <a:extLst>
              <a:ext uri="{FF2B5EF4-FFF2-40B4-BE49-F238E27FC236}">
                <a16:creationId xmlns:a16="http://schemas.microsoft.com/office/drawing/2014/main" id="{C455DB5C-93F1-E348-AFE8-37027926E555}"/>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48A9C5"/>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349488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11/4/2022</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6" r:id="rId1"/>
    <p:sldLayoutId id="2147483663" r:id="rId2"/>
    <p:sldLayoutId id="2147483680" r:id="rId3"/>
    <p:sldLayoutId id="2147483664" r:id="rId4"/>
    <p:sldLayoutId id="2147483673" r:id="rId5"/>
    <p:sldLayoutId id="2147483669" r:id="rId6"/>
    <p:sldLayoutId id="2147483688" r:id="rId7"/>
    <p:sldLayoutId id="2147483691" r:id="rId8"/>
    <p:sldLayoutId id="2147483693" r:id="rId9"/>
    <p:sldLayoutId id="214748368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6.gif"/><Relationship Id="rId7" Type="http://schemas.openxmlformats.org/officeDocument/2006/relationships/hyperlink" Target="https://edu.rsc.org/exhibition-chemistry/the-reaction-between-sodium-and-chlorine/4015463.article" TargetMode="Externa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6.gif"/></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microsoft.com/office/2007/relationships/hdphoto" Target="../media/hdphoto1.wdp"/><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microsoft.com/office/2007/relationships/hdphoto" Target="../media/hdphoto1.wdp"/><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FF322-6A4C-3A46-B344-2441C752DBAB}"/>
              </a:ext>
            </a:extLst>
          </p:cNvPr>
          <p:cNvSpPr>
            <a:spLocks noGrp="1"/>
          </p:cNvSpPr>
          <p:nvPr>
            <p:ph type="ctrTitle"/>
          </p:nvPr>
        </p:nvSpPr>
        <p:spPr/>
        <p:txBody>
          <a:bodyPr/>
          <a:lstStyle/>
          <a:p>
            <a:r>
              <a:rPr lang="en-US" dirty="0"/>
              <a:t>16–18 years</a:t>
            </a:r>
          </a:p>
        </p:txBody>
      </p:sp>
      <p:sp>
        <p:nvSpPr>
          <p:cNvPr id="3" name="Subtitle 2">
            <a:extLst>
              <a:ext uri="{FF2B5EF4-FFF2-40B4-BE49-F238E27FC236}">
                <a16:creationId xmlns:a16="http://schemas.microsoft.com/office/drawing/2014/main" id="{299D8518-C9E4-E94A-B755-7B1325DA9900}"/>
              </a:ext>
            </a:extLst>
          </p:cNvPr>
          <p:cNvSpPr>
            <a:spLocks noGrp="1"/>
          </p:cNvSpPr>
          <p:nvPr>
            <p:ph type="subTitle" idx="1"/>
          </p:nvPr>
        </p:nvSpPr>
        <p:spPr/>
        <p:txBody>
          <a:bodyPr/>
          <a:lstStyle/>
          <a:p>
            <a:r>
              <a:rPr lang="en-US" dirty="0"/>
              <a:t>Born–Haber cycles</a:t>
            </a:r>
          </a:p>
        </p:txBody>
      </p:sp>
      <p:sp>
        <p:nvSpPr>
          <p:cNvPr id="5" name="Oval 4">
            <a:extLst>
              <a:ext uri="{FF2B5EF4-FFF2-40B4-BE49-F238E27FC236}">
                <a16:creationId xmlns:a16="http://schemas.microsoft.com/office/drawing/2014/main" id="{C4D3A7A5-B0FC-C2CF-7F74-AF5FA063F885}"/>
              </a:ext>
            </a:extLst>
          </p:cNvPr>
          <p:cNvSpPr/>
          <p:nvPr/>
        </p:nvSpPr>
        <p:spPr>
          <a:xfrm>
            <a:off x="8805854" y="-862094"/>
            <a:ext cx="4333437" cy="4333437"/>
          </a:xfrm>
          <a:prstGeom prst="ellipse">
            <a:avLst/>
          </a:prstGeom>
          <a:blipFill>
            <a:blip r:embed="rId3"/>
            <a:stretch>
              <a:fillRect/>
            </a:stretch>
          </a:blipFill>
          <a:ln w="127000">
            <a:solidFill>
              <a:srgbClr val="0049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6316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6">
            <a:extLst>
              <a:ext uri="{FF2B5EF4-FFF2-40B4-BE49-F238E27FC236}">
                <a16:creationId xmlns:a16="http://schemas.microsoft.com/office/drawing/2014/main" id="{12C4BED8-FD9F-9BDC-1B94-B10624B79A97}"/>
              </a:ext>
            </a:extLst>
          </p:cNvPr>
          <p:cNvSpPr>
            <a:spLocks noChangeArrowheads="1"/>
          </p:cNvSpPr>
          <p:nvPr/>
        </p:nvSpPr>
        <p:spPr bwMode="auto">
          <a:xfrm>
            <a:off x="8179158" y="734149"/>
            <a:ext cx="1449501" cy="288032"/>
          </a:xfrm>
          <a:prstGeom prst="rect">
            <a:avLst/>
          </a:prstGeom>
          <a:solidFill>
            <a:schemeClr val="bg1"/>
          </a:solidFill>
          <a:ln w="9525">
            <a:noFill/>
            <a:miter lim="800000"/>
            <a:headEnd/>
            <a:tailEnd/>
          </a:ln>
        </p:spPr>
        <p:txBody>
          <a:bodyPr lIns="0" tIns="0" rIns="0" bIns="0"/>
          <a:lstStyle/>
          <a:p>
            <a:pPr eaLnBrk="0" fontAlgn="base" hangingPunct="0">
              <a:spcAft>
                <a:spcPct val="0"/>
              </a:spcAft>
            </a:pPr>
            <a:r>
              <a:rPr lang="en-GB" sz="1300" dirty="0">
                <a:solidFill>
                  <a:srgbClr val="000000"/>
                </a:solidFill>
                <a:latin typeface="Century Gothic" panose="020B0502020202020204" pitchFamily="34" charset="0"/>
              </a:rPr>
              <a:t>Unbonded ions</a:t>
            </a:r>
          </a:p>
        </p:txBody>
      </p:sp>
      <p:sp>
        <p:nvSpPr>
          <p:cNvPr id="5" name="Vertical Title 1">
            <a:extLst>
              <a:ext uri="{FF2B5EF4-FFF2-40B4-BE49-F238E27FC236}">
                <a16:creationId xmlns:a16="http://schemas.microsoft.com/office/drawing/2014/main" id="{DD9B77FD-CB59-2846-855E-3C7B574CAB3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Formation of an ionic compound with 2+ and 2- ions</a:t>
            </a:r>
            <a:endParaRPr lang="en-US" sz="2200" b="1" i="0" dirty="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40842B79-0FF1-8849-8F1E-80E013A592B6}"/>
              </a:ext>
            </a:extLst>
          </p:cNvPr>
          <p:cNvSpPr>
            <a:spLocks noGrp="1"/>
          </p:cNvSpPr>
          <p:nvPr>
            <p:ph type="title"/>
          </p:nvPr>
        </p:nvSpPr>
        <p:spPr>
          <a:xfrm>
            <a:off x="540000" y="540001"/>
            <a:ext cx="5455993" cy="383170"/>
          </a:xfrm>
        </p:spPr>
        <p:txBody>
          <a:bodyPr/>
          <a:lstStyle/>
          <a:p>
            <a:r>
              <a:rPr lang="en-US" dirty="0"/>
              <a:t>Formation of </a:t>
            </a:r>
            <a:r>
              <a:rPr lang="en-US" dirty="0">
                <a:latin typeface="Cambria Math" panose="02040503050406030204" pitchFamily="18" charset="0"/>
                <a:ea typeface="Cambria Math" panose="02040503050406030204" pitchFamily="18" charset="0"/>
              </a:rPr>
              <a:t>MgO(s)</a:t>
            </a:r>
          </a:p>
        </p:txBody>
      </p:sp>
      <p:sp>
        <p:nvSpPr>
          <p:cNvPr id="69" name="Rectangle 12">
            <a:extLst>
              <a:ext uri="{FF2B5EF4-FFF2-40B4-BE49-F238E27FC236}">
                <a16:creationId xmlns:a16="http://schemas.microsoft.com/office/drawing/2014/main" id="{F6A84169-97C1-FB1D-B7E3-DB17A5D63683}"/>
              </a:ext>
            </a:extLst>
          </p:cNvPr>
          <p:cNvSpPr>
            <a:spLocks noChangeArrowheads="1"/>
          </p:cNvSpPr>
          <p:nvPr/>
        </p:nvSpPr>
        <p:spPr bwMode="auto">
          <a:xfrm>
            <a:off x="5250612" y="4879393"/>
            <a:ext cx="1440061" cy="360040"/>
          </a:xfrm>
          <a:prstGeom prst="rect">
            <a:avLst/>
          </a:prstGeom>
          <a:noFill/>
          <a:ln w="9525">
            <a:noFill/>
            <a:miter lim="800000"/>
            <a:headEnd/>
            <a:tailEnd/>
          </a:ln>
        </p:spPr>
        <p:txBody>
          <a:bodyPr/>
          <a:lstStyle/>
          <a:p>
            <a:pPr eaLnBrk="0" fontAlgn="base" hangingPunct="0">
              <a:spcBef>
                <a:spcPct val="20000"/>
              </a:spcBef>
              <a:spcAft>
                <a:spcPct val="0"/>
              </a:spcAft>
            </a:pPr>
            <a:r>
              <a:rPr lang="en-GB" sz="1100" b="1" dirty="0">
                <a:solidFill>
                  <a:srgbClr val="3333CC"/>
                </a:solidFill>
                <a:latin typeface="Cambria Math" panose="02040503050406030204" pitchFamily="18" charset="0"/>
                <a:ea typeface="Cambria Math" panose="02040503050406030204" pitchFamily="18" charset="0"/>
              </a:rPr>
              <a:t>Mg(g)  +   </a:t>
            </a:r>
            <a:r>
              <a:rPr lang="en-GB" sz="1100" b="1" dirty="0">
                <a:solidFill>
                  <a:srgbClr val="FF0000"/>
                </a:solidFill>
                <a:latin typeface="Cambria Math" panose="02040503050406030204" pitchFamily="18" charset="0"/>
                <a:ea typeface="Cambria Math" panose="02040503050406030204" pitchFamily="18" charset="0"/>
              </a:rPr>
              <a:t>½</a:t>
            </a:r>
            <a:r>
              <a:rPr lang="en-GB" sz="1100" b="1" dirty="0">
                <a:solidFill>
                  <a:srgbClr val="3333CC"/>
                </a:solidFill>
                <a:latin typeface="Cambria Math" panose="02040503050406030204" pitchFamily="18" charset="0"/>
                <a:ea typeface="Cambria Math" panose="02040503050406030204" pitchFamily="18" charset="0"/>
              </a:rPr>
              <a:t>O</a:t>
            </a:r>
            <a:r>
              <a:rPr lang="en-GB" sz="1100" b="1" baseline="-25000" dirty="0">
                <a:solidFill>
                  <a:srgbClr val="3333CC"/>
                </a:solidFill>
                <a:latin typeface="Cambria Math" panose="02040503050406030204" pitchFamily="18" charset="0"/>
                <a:ea typeface="Cambria Math" panose="02040503050406030204" pitchFamily="18" charset="0"/>
              </a:rPr>
              <a:t>2</a:t>
            </a:r>
            <a:r>
              <a:rPr lang="en-GB" sz="1100" b="1" dirty="0">
                <a:solidFill>
                  <a:srgbClr val="3333CC"/>
                </a:solidFill>
                <a:latin typeface="Cambria Math" panose="02040503050406030204" pitchFamily="18" charset="0"/>
                <a:ea typeface="Cambria Math" panose="02040503050406030204" pitchFamily="18" charset="0"/>
              </a:rPr>
              <a:t>(g)</a:t>
            </a:r>
          </a:p>
        </p:txBody>
      </p:sp>
      <p:sp>
        <p:nvSpPr>
          <p:cNvPr id="74" name="Rectangle 12">
            <a:extLst>
              <a:ext uri="{FF2B5EF4-FFF2-40B4-BE49-F238E27FC236}">
                <a16:creationId xmlns:a16="http://schemas.microsoft.com/office/drawing/2014/main" id="{367AE960-67C1-C566-9B0A-54321CF30E8C}"/>
              </a:ext>
            </a:extLst>
          </p:cNvPr>
          <p:cNvSpPr>
            <a:spLocks noChangeArrowheads="1"/>
          </p:cNvSpPr>
          <p:nvPr/>
        </p:nvSpPr>
        <p:spPr bwMode="auto">
          <a:xfrm>
            <a:off x="5258434" y="5114392"/>
            <a:ext cx="1440160" cy="287213"/>
          </a:xfrm>
          <a:prstGeom prst="rect">
            <a:avLst/>
          </a:prstGeom>
          <a:noFill/>
          <a:ln w="9525">
            <a:noFill/>
            <a:miter lim="800000"/>
            <a:headEnd/>
            <a:tailEnd/>
          </a:ln>
        </p:spPr>
        <p:txBody>
          <a:bodyPr/>
          <a:lstStyle/>
          <a:p>
            <a:pPr eaLnBrk="0" fontAlgn="base" hangingPunct="0">
              <a:spcBef>
                <a:spcPct val="20000"/>
              </a:spcBef>
              <a:spcAft>
                <a:spcPct val="0"/>
              </a:spcAft>
            </a:pPr>
            <a:r>
              <a:rPr lang="en-GB" sz="1100" b="1" dirty="0">
                <a:solidFill>
                  <a:srgbClr val="3333CC"/>
                </a:solidFill>
                <a:latin typeface="Cambria Math" panose="02040503050406030204" pitchFamily="18" charset="0"/>
                <a:ea typeface="Cambria Math" panose="02040503050406030204" pitchFamily="18" charset="0"/>
              </a:rPr>
              <a:t>Mg(s)  +   </a:t>
            </a:r>
            <a:r>
              <a:rPr lang="en-GB" sz="1100" b="1" dirty="0">
                <a:solidFill>
                  <a:srgbClr val="FF0000"/>
                </a:solidFill>
                <a:latin typeface="Cambria Math" panose="02040503050406030204" pitchFamily="18" charset="0"/>
                <a:ea typeface="Cambria Math" panose="02040503050406030204" pitchFamily="18" charset="0"/>
              </a:rPr>
              <a:t>½</a:t>
            </a:r>
            <a:r>
              <a:rPr lang="en-GB" sz="1100" b="1" dirty="0">
                <a:solidFill>
                  <a:srgbClr val="3333CC"/>
                </a:solidFill>
                <a:latin typeface="Cambria Math" panose="02040503050406030204" pitchFamily="18" charset="0"/>
                <a:ea typeface="Cambria Math" panose="02040503050406030204" pitchFamily="18" charset="0"/>
              </a:rPr>
              <a:t>O</a:t>
            </a:r>
            <a:r>
              <a:rPr lang="en-GB" sz="1100" b="1" baseline="-25000" dirty="0">
                <a:solidFill>
                  <a:srgbClr val="3333CC"/>
                </a:solidFill>
                <a:latin typeface="Cambria Math" panose="02040503050406030204" pitchFamily="18" charset="0"/>
                <a:ea typeface="Cambria Math" panose="02040503050406030204" pitchFamily="18" charset="0"/>
              </a:rPr>
              <a:t>2</a:t>
            </a:r>
            <a:r>
              <a:rPr lang="en-GB" sz="1100" b="1" dirty="0">
                <a:solidFill>
                  <a:srgbClr val="3333CC"/>
                </a:solidFill>
                <a:latin typeface="Cambria Math" panose="02040503050406030204" pitchFamily="18" charset="0"/>
                <a:ea typeface="Cambria Math" panose="02040503050406030204" pitchFamily="18" charset="0"/>
              </a:rPr>
              <a:t>(g)</a:t>
            </a:r>
          </a:p>
        </p:txBody>
      </p:sp>
      <p:sp>
        <p:nvSpPr>
          <p:cNvPr id="75" name="Rectangle 15">
            <a:extLst>
              <a:ext uri="{FF2B5EF4-FFF2-40B4-BE49-F238E27FC236}">
                <a16:creationId xmlns:a16="http://schemas.microsoft.com/office/drawing/2014/main" id="{D0521992-3925-CE5F-5A26-D58F3E0FF960}"/>
              </a:ext>
            </a:extLst>
          </p:cNvPr>
          <p:cNvSpPr>
            <a:spLocks noChangeArrowheads="1"/>
          </p:cNvSpPr>
          <p:nvPr/>
        </p:nvSpPr>
        <p:spPr bwMode="auto">
          <a:xfrm>
            <a:off x="6356404" y="5659210"/>
            <a:ext cx="431676" cy="360238"/>
          </a:xfrm>
          <a:prstGeom prst="rect">
            <a:avLst/>
          </a:prstGeom>
          <a:noFill/>
          <a:ln w="9525">
            <a:noFill/>
            <a:miter lim="800000"/>
            <a:headEnd/>
            <a:tailEnd/>
          </a:ln>
        </p:spPr>
        <p:txBody>
          <a:bodyPr/>
          <a:lstStyle/>
          <a:p>
            <a:pPr eaLnBrk="0" fontAlgn="base" hangingPunct="0">
              <a:spcBef>
                <a:spcPct val="20000"/>
              </a:spcBef>
              <a:spcAft>
                <a:spcPct val="0"/>
              </a:spcAft>
            </a:pPr>
            <a:r>
              <a:rPr lang="en-GB" sz="1300" b="1" dirty="0">
                <a:solidFill>
                  <a:srgbClr val="FF0000"/>
                </a:solidFill>
                <a:latin typeface="Symbol" pitchFamily="18" charset="2"/>
              </a:rPr>
              <a:t>D</a:t>
            </a:r>
            <a:r>
              <a:rPr lang="en-GB" sz="1300" b="1" i="1" dirty="0">
                <a:solidFill>
                  <a:srgbClr val="FF0000"/>
                </a:solidFill>
                <a:latin typeface="Arial" charset="0"/>
              </a:rPr>
              <a:t>H</a:t>
            </a:r>
            <a:endParaRPr lang="en-GB" sz="1300" b="1" i="1" dirty="0">
              <a:solidFill>
                <a:srgbClr val="3333CC"/>
              </a:solidFill>
              <a:latin typeface="Arial" charset="0"/>
            </a:endParaRPr>
          </a:p>
        </p:txBody>
      </p:sp>
      <p:sp>
        <p:nvSpPr>
          <p:cNvPr id="76" name="Rectangle 103">
            <a:extLst>
              <a:ext uri="{FF2B5EF4-FFF2-40B4-BE49-F238E27FC236}">
                <a16:creationId xmlns:a16="http://schemas.microsoft.com/office/drawing/2014/main" id="{B140E93D-85BC-48CE-5104-751C0673650A}"/>
              </a:ext>
            </a:extLst>
          </p:cNvPr>
          <p:cNvSpPr>
            <a:spLocks noChangeArrowheads="1"/>
          </p:cNvSpPr>
          <p:nvPr/>
        </p:nvSpPr>
        <p:spPr bwMode="auto">
          <a:xfrm>
            <a:off x="7353293" y="411180"/>
            <a:ext cx="1584176" cy="288032"/>
          </a:xfrm>
          <a:prstGeom prst="rect">
            <a:avLst/>
          </a:prstGeom>
          <a:noFill/>
          <a:ln w="9525">
            <a:noFill/>
            <a:miter lim="800000"/>
            <a:headEnd/>
            <a:tailEnd/>
          </a:ln>
        </p:spPr>
        <p:txBody>
          <a:bodyPr/>
          <a:lstStyle/>
          <a:p>
            <a:pPr eaLnBrk="0" fontAlgn="base" hangingPunct="0">
              <a:spcBef>
                <a:spcPct val="20000"/>
              </a:spcBef>
              <a:spcAft>
                <a:spcPct val="0"/>
              </a:spcAft>
            </a:pPr>
            <a:r>
              <a:rPr lang="en-GB" sz="1100" b="1" dirty="0">
                <a:solidFill>
                  <a:srgbClr val="3333CC"/>
                </a:solidFill>
                <a:latin typeface="Cambria Math" panose="02040503050406030204" pitchFamily="18" charset="0"/>
                <a:ea typeface="Cambria Math" panose="02040503050406030204" pitchFamily="18" charset="0"/>
              </a:rPr>
              <a:t>Mg</a:t>
            </a:r>
            <a:r>
              <a:rPr lang="en-GB" sz="1100" b="1" baseline="30000" dirty="0">
                <a:solidFill>
                  <a:srgbClr val="3333CC"/>
                </a:solidFill>
                <a:latin typeface="Cambria Math" panose="02040503050406030204" pitchFamily="18" charset="0"/>
                <a:ea typeface="Cambria Math" panose="02040503050406030204" pitchFamily="18" charset="0"/>
              </a:rPr>
              <a:t>2+</a:t>
            </a:r>
            <a:r>
              <a:rPr lang="en-GB" sz="1100" b="1" dirty="0">
                <a:solidFill>
                  <a:srgbClr val="3333CC"/>
                </a:solidFill>
                <a:latin typeface="Cambria Math" panose="02040503050406030204" pitchFamily="18" charset="0"/>
                <a:ea typeface="Cambria Math" panose="02040503050406030204" pitchFamily="18" charset="0"/>
              </a:rPr>
              <a:t>(g)  +   O</a:t>
            </a:r>
            <a:r>
              <a:rPr lang="en-GB" sz="1100" b="1" baseline="30000" dirty="0">
                <a:solidFill>
                  <a:srgbClr val="3333CC"/>
                </a:solidFill>
                <a:latin typeface="Cambria Math" panose="02040503050406030204" pitchFamily="18" charset="0"/>
                <a:ea typeface="Cambria Math" panose="02040503050406030204" pitchFamily="18" charset="0"/>
              </a:rPr>
              <a:t>2</a:t>
            </a:r>
            <a:r>
              <a:rPr lang="en-GB" sz="11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100" b="1" dirty="0">
                <a:solidFill>
                  <a:srgbClr val="3333CC"/>
                </a:solidFill>
                <a:latin typeface="Cambria Math" panose="02040503050406030204" pitchFamily="18" charset="0"/>
                <a:ea typeface="Cambria Math" panose="02040503050406030204" pitchFamily="18" charset="0"/>
              </a:rPr>
              <a:t>(g)  </a:t>
            </a:r>
          </a:p>
        </p:txBody>
      </p:sp>
      <p:grpSp>
        <p:nvGrpSpPr>
          <p:cNvPr id="77" name="Group 123">
            <a:extLst>
              <a:ext uri="{FF2B5EF4-FFF2-40B4-BE49-F238E27FC236}">
                <a16:creationId xmlns:a16="http://schemas.microsoft.com/office/drawing/2014/main" id="{FF9B0C41-111B-C2B6-BCB2-242F2CE23BD5}"/>
              </a:ext>
            </a:extLst>
          </p:cNvPr>
          <p:cNvGrpSpPr>
            <a:grpSpLocks noChangeAspect="1"/>
          </p:cNvGrpSpPr>
          <p:nvPr/>
        </p:nvGrpSpPr>
        <p:grpSpPr bwMode="auto">
          <a:xfrm>
            <a:off x="5206180" y="5370888"/>
            <a:ext cx="1726405" cy="360528"/>
            <a:chOff x="1838" y="2795"/>
            <a:chExt cx="1087" cy="227"/>
          </a:xfrm>
        </p:grpSpPr>
        <p:sp>
          <p:nvSpPr>
            <p:cNvPr id="78" name="Line 10">
              <a:extLst>
                <a:ext uri="{FF2B5EF4-FFF2-40B4-BE49-F238E27FC236}">
                  <a16:creationId xmlns:a16="http://schemas.microsoft.com/office/drawing/2014/main" id="{04B16F9B-E1B1-DB4E-3DBB-8FFAAE6951D9}"/>
                </a:ext>
              </a:extLst>
            </p:cNvPr>
            <p:cNvSpPr>
              <a:spLocks noChangeShapeType="1"/>
            </p:cNvSpPr>
            <p:nvPr/>
          </p:nvSpPr>
          <p:spPr bwMode="auto">
            <a:xfrm flipV="1">
              <a:off x="1882" y="2795"/>
              <a:ext cx="1043"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79" name="Rectangle 104">
              <a:extLst>
                <a:ext uri="{FF2B5EF4-FFF2-40B4-BE49-F238E27FC236}">
                  <a16:creationId xmlns:a16="http://schemas.microsoft.com/office/drawing/2014/main" id="{53DB4690-9149-3477-D0DD-80CCFF220388}"/>
                </a:ext>
              </a:extLst>
            </p:cNvPr>
            <p:cNvSpPr>
              <a:spLocks noChangeArrowheads="1"/>
            </p:cNvSpPr>
            <p:nvPr/>
          </p:nvSpPr>
          <p:spPr bwMode="auto">
            <a:xfrm>
              <a:off x="1838" y="2795"/>
              <a:ext cx="659" cy="227"/>
            </a:xfrm>
            <a:prstGeom prst="rect">
              <a:avLst/>
            </a:prstGeom>
            <a:noFill/>
            <a:ln w="9525">
              <a:noFill/>
              <a:miter lim="800000"/>
              <a:headEnd/>
              <a:tailEnd/>
            </a:ln>
          </p:spPr>
          <p:txBody>
            <a:bodyPr/>
            <a:lstStyle/>
            <a:p>
              <a:pPr eaLnBrk="0" fontAlgn="base" hangingPunct="0">
                <a:spcBef>
                  <a:spcPct val="20000"/>
                </a:spcBef>
                <a:spcAft>
                  <a:spcPct val="0"/>
                </a:spcAft>
              </a:pPr>
              <a:r>
                <a:rPr lang="en-GB" sz="1300" dirty="0">
                  <a:solidFill>
                    <a:srgbClr val="000000"/>
                  </a:solidFill>
                  <a:latin typeface="Century Gothic" panose="020B0502020202020204" pitchFamily="34" charset="0"/>
                </a:rPr>
                <a:t>Reactants</a:t>
              </a:r>
            </a:p>
          </p:txBody>
        </p:sp>
      </p:grpSp>
      <p:grpSp>
        <p:nvGrpSpPr>
          <p:cNvPr id="81" name="Group 124">
            <a:extLst>
              <a:ext uri="{FF2B5EF4-FFF2-40B4-BE49-F238E27FC236}">
                <a16:creationId xmlns:a16="http://schemas.microsoft.com/office/drawing/2014/main" id="{C10601A1-6CEA-70D1-D271-AF75E8830EF9}"/>
              </a:ext>
            </a:extLst>
          </p:cNvPr>
          <p:cNvGrpSpPr>
            <a:grpSpLocks noChangeAspect="1"/>
          </p:cNvGrpSpPr>
          <p:nvPr/>
        </p:nvGrpSpPr>
        <p:grpSpPr bwMode="auto">
          <a:xfrm>
            <a:off x="6572106" y="5382319"/>
            <a:ext cx="2444581" cy="1000126"/>
            <a:chOff x="2503" y="2537"/>
            <a:chExt cx="1636" cy="1260"/>
          </a:xfrm>
        </p:grpSpPr>
        <p:sp>
          <p:nvSpPr>
            <p:cNvPr id="82" name="Line 9">
              <a:extLst>
                <a:ext uri="{FF2B5EF4-FFF2-40B4-BE49-F238E27FC236}">
                  <a16:creationId xmlns:a16="http://schemas.microsoft.com/office/drawing/2014/main" id="{D532E110-4B20-84C7-89B7-44AD0113A8E5}"/>
                </a:ext>
              </a:extLst>
            </p:cNvPr>
            <p:cNvSpPr>
              <a:spLocks noChangeShapeType="1"/>
            </p:cNvSpPr>
            <p:nvPr/>
          </p:nvSpPr>
          <p:spPr bwMode="auto">
            <a:xfrm>
              <a:off x="2503" y="3612"/>
              <a:ext cx="1590"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83" name="Rectangle 13">
              <a:extLst>
                <a:ext uri="{FF2B5EF4-FFF2-40B4-BE49-F238E27FC236}">
                  <a16:creationId xmlns:a16="http://schemas.microsoft.com/office/drawing/2014/main" id="{00DB5D47-1E33-6289-B2DD-A71EC503D43B}"/>
                </a:ext>
              </a:extLst>
            </p:cNvPr>
            <p:cNvSpPr>
              <a:spLocks noChangeArrowheads="1"/>
            </p:cNvSpPr>
            <p:nvPr/>
          </p:nvSpPr>
          <p:spPr bwMode="auto">
            <a:xfrm>
              <a:off x="3559" y="3289"/>
              <a:ext cx="533" cy="317"/>
            </a:xfrm>
            <a:prstGeom prst="rect">
              <a:avLst/>
            </a:prstGeom>
            <a:noFill/>
            <a:ln w="9525">
              <a:noFill/>
              <a:miter lim="800000"/>
              <a:headEnd/>
              <a:tailEnd/>
            </a:ln>
          </p:spPr>
          <p:txBody>
            <a:bodyPr/>
            <a:lstStyle/>
            <a:p>
              <a:pPr eaLnBrk="0" fontAlgn="base" hangingPunct="0">
                <a:spcBef>
                  <a:spcPct val="20000"/>
                </a:spcBef>
                <a:spcAft>
                  <a:spcPct val="0"/>
                </a:spcAft>
              </a:pPr>
              <a:r>
                <a:rPr lang="en-GB" sz="1100" b="1" dirty="0">
                  <a:solidFill>
                    <a:srgbClr val="3333CC"/>
                  </a:solidFill>
                  <a:latin typeface="Cambria Math" panose="02040503050406030204" pitchFamily="18" charset="0"/>
                  <a:ea typeface="Cambria Math" panose="02040503050406030204" pitchFamily="18" charset="0"/>
                </a:rPr>
                <a:t>MgO(s)</a:t>
              </a:r>
            </a:p>
          </p:txBody>
        </p:sp>
        <p:sp>
          <p:nvSpPr>
            <p:cNvPr id="84" name="Line 14">
              <a:extLst>
                <a:ext uri="{FF2B5EF4-FFF2-40B4-BE49-F238E27FC236}">
                  <a16:creationId xmlns:a16="http://schemas.microsoft.com/office/drawing/2014/main" id="{E065CD13-94F2-760D-CB12-46AFE1B843C0}"/>
                </a:ext>
              </a:extLst>
            </p:cNvPr>
            <p:cNvSpPr>
              <a:spLocks noChangeShapeType="1"/>
            </p:cNvSpPr>
            <p:nvPr/>
          </p:nvSpPr>
          <p:spPr bwMode="auto">
            <a:xfrm flipH="1">
              <a:off x="2643" y="2537"/>
              <a:ext cx="0" cy="1075"/>
            </a:xfrm>
            <a:prstGeom prst="line">
              <a:avLst/>
            </a:prstGeom>
            <a:noFill/>
            <a:ln w="28575">
              <a:solidFill>
                <a:srgbClr val="FF0000"/>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85" name="Rectangle 105">
              <a:extLst>
                <a:ext uri="{FF2B5EF4-FFF2-40B4-BE49-F238E27FC236}">
                  <a16:creationId xmlns:a16="http://schemas.microsoft.com/office/drawing/2014/main" id="{DBE7B518-72A7-1BFA-388C-3C83C26813E8}"/>
                </a:ext>
              </a:extLst>
            </p:cNvPr>
            <p:cNvSpPr>
              <a:spLocks noChangeArrowheads="1"/>
            </p:cNvSpPr>
            <p:nvPr/>
          </p:nvSpPr>
          <p:spPr bwMode="auto">
            <a:xfrm>
              <a:off x="3487" y="3525"/>
              <a:ext cx="652" cy="272"/>
            </a:xfrm>
            <a:prstGeom prst="rect">
              <a:avLst/>
            </a:prstGeom>
            <a:noFill/>
            <a:ln w="9525">
              <a:noFill/>
              <a:miter lim="800000"/>
              <a:headEnd/>
              <a:tailEnd/>
            </a:ln>
          </p:spPr>
          <p:txBody>
            <a:bodyPr/>
            <a:lstStyle/>
            <a:p>
              <a:pPr eaLnBrk="0" fontAlgn="base" hangingPunct="0">
                <a:spcBef>
                  <a:spcPct val="20000"/>
                </a:spcBef>
                <a:spcAft>
                  <a:spcPct val="0"/>
                </a:spcAft>
              </a:pPr>
              <a:r>
                <a:rPr lang="en-GB" sz="1300" dirty="0">
                  <a:solidFill>
                    <a:srgbClr val="000000"/>
                  </a:solidFill>
                  <a:latin typeface="Century Gothic" panose="020B0502020202020204" pitchFamily="34" charset="0"/>
                </a:rPr>
                <a:t>Products</a:t>
              </a:r>
            </a:p>
          </p:txBody>
        </p:sp>
      </p:grpSp>
      <p:sp>
        <p:nvSpPr>
          <p:cNvPr id="86" name="Rectangle 112">
            <a:extLst>
              <a:ext uri="{FF2B5EF4-FFF2-40B4-BE49-F238E27FC236}">
                <a16:creationId xmlns:a16="http://schemas.microsoft.com/office/drawing/2014/main" id="{7F724D6D-65AA-1755-F9D3-3B386236DFA7}"/>
              </a:ext>
            </a:extLst>
          </p:cNvPr>
          <p:cNvSpPr>
            <a:spLocks noChangeArrowheads="1"/>
          </p:cNvSpPr>
          <p:nvPr/>
        </p:nvSpPr>
        <p:spPr bwMode="auto">
          <a:xfrm>
            <a:off x="8100000" y="3276000"/>
            <a:ext cx="1259991" cy="1008509"/>
          </a:xfrm>
          <a:prstGeom prst="rect">
            <a:avLst/>
          </a:prstGeom>
          <a:noFill/>
          <a:ln w="9525">
            <a:noFill/>
            <a:miter lim="800000"/>
            <a:headEnd/>
            <a:tailEnd/>
          </a:ln>
        </p:spPr>
        <p:txBody>
          <a:bodyPr/>
          <a:lstStyle/>
          <a:p>
            <a:pPr eaLnBrk="0" fontAlgn="base" hangingPunct="0">
              <a:spcBef>
                <a:spcPct val="20000"/>
              </a:spcBef>
              <a:spcAft>
                <a:spcPct val="0"/>
              </a:spcAft>
            </a:pPr>
            <a:r>
              <a:rPr lang="en-GB" sz="1300" i="1" dirty="0">
                <a:solidFill>
                  <a:srgbClr val="000000"/>
                </a:solidFill>
                <a:latin typeface="Century Gothic" panose="020B0502020202020204" pitchFamily="34" charset="0"/>
              </a:rPr>
              <a:t>Total energy released on making new bonds</a:t>
            </a:r>
          </a:p>
        </p:txBody>
      </p:sp>
      <p:sp>
        <p:nvSpPr>
          <p:cNvPr id="87" name="Rectangle 116">
            <a:extLst>
              <a:ext uri="{FF2B5EF4-FFF2-40B4-BE49-F238E27FC236}">
                <a16:creationId xmlns:a16="http://schemas.microsoft.com/office/drawing/2014/main" id="{9FFBB7D5-AAD0-8FBD-2551-F759F3AFF3DD}"/>
              </a:ext>
            </a:extLst>
          </p:cNvPr>
          <p:cNvSpPr>
            <a:spLocks noChangeArrowheads="1"/>
          </p:cNvSpPr>
          <p:nvPr/>
        </p:nvSpPr>
        <p:spPr bwMode="auto">
          <a:xfrm>
            <a:off x="6767324" y="5416880"/>
            <a:ext cx="974164" cy="792088"/>
          </a:xfrm>
          <a:prstGeom prst="rect">
            <a:avLst/>
          </a:prstGeom>
          <a:noFill/>
          <a:ln w="9525">
            <a:noFill/>
            <a:miter lim="800000"/>
            <a:headEnd/>
            <a:tailEnd/>
          </a:ln>
        </p:spPr>
        <p:txBody>
          <a:bodyPr/>
          <a:lstStyle/>
          <a:p>
            <a:pPr eaLnBrk="0" fontAlgn="base" hangingPunct="0">
              <a:spcBef>
                <a:spcPct val="20000"/>
              </a:spcBef>
              <a:spcAft>
                <a:spcPct val="0"/>
              </a:spcAft>
            </a:pPr>
            <a:r>
              <a:rPr lang="en-GB" sz="1400" i="1" dirty="0">
                <a:solidFill>
                  <a:srgbClr val="000000"/>
                </a:solidFill>
                <a:latin typeface="Century Gothic" panose="020B0502020202020204" pitchFamily="34" charset="0"/>
              </a:rPr>
              <a:t>Overall</a:t>
            </a:r>
            <a:br>
              <a:rPr lang="en-GB" sz="1400" i="1" dirty="0">
                <a:solidFill>
                  <a:srgbClr val="000000"/>
                </a:solidFill>
                <a:latin typeface="Century Gothic" panose="020B0502020202020204" pitchFamily="34" charset="0"/>
              </a:rPr>
            </a:br>
            <a:r>
              <a:rPr lang="en-GB" sz="1400" i="1" dirty="0">
                <a:solidFill>
                  <a:srgbClr val="000000"/>
                </a:solidFill>
                <a:latin typeface="Century Gothic" panose="020B0502020202020204" pitchFamily="34" charset="0"/>
              </a:rPr>
              <a:t>energy change</a:t>
            </a:r>
          </a:p>
        </p:txBody>
      </p:sp>
      <p:sp>
        <p:nvSpPr>
          <p:cNvPr id="113" name="Line 108">
            <a:extLst>
              <a:ext uri="{FF2B5EF4-FFF2-40B4-BE49-F238E27FC236}">
                <a16:creationId xmlns:a16="http://schemas.microsoft.com/office/drawing/2014/main" id="{AF7C34FF-B2CD-C8DF-27A1-98825DC698D1}"/>
              </a:ext>
            </a:extLst>
          </p:cNvPr>
          <p:cNvSpPr>
            <a:spLocks noChangeAspect="1" noChangeShapeType="1"/>
          </p:cNvSpPr>
          <p:nvPr/>
        </p:nvSpPr>
        <p:spPr bwMode="auto">
          <a:xfrm>
            <a:off x="8085600" y="655200"/>
            <a:ext cx="750" cy="5580000"/>
          </a:xfrm>
          <a:prstGeom prst="line">
            <a:avLst/>
          </a:prstGeom>
          <a:noFill/>
          <a:ln w="28575">
            <a:solidFill>
              <a:srgbClr val="3233CD"/>
            </a:solidFill>
            <a:round/>
            <a:headEnd/>
            <a:tailEnd type="triangle" w="med" len="sm"/>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122" name="Rectangle 112">
            <a:extLst>
              <a:ext uri="{FF2B5EF4-FFF2-40B4-BE49-F238E27FC236}">
                <a16:creationId xmlns:a16="http://schemas.microsoft.com/office/drawing/2014/main" id="{C1A56091-54AF-C1F7-B447-2A4A9C12CC26}"/>
              </a:ext>
            </a:extLst>
          </p:cNvPr>
          <p:cNvSpPr>
            <a:spLocks noChangeArrowheads="1"/>
          </p:cNvSpPr>
          <p:nvPr/>
        </p:nvSpPr>
        <p:spPr bwMode="auto">
          <a:xfrm>
            <a:off x="7236000" y="3348000"/>
            <a:ext cx="864096"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100" b="1" dirty="0">
                <a:solidFill>
                  <a:srgbClr val="008000"/>
                </a:solidFill>
                <a:latin typeface="Century Gothic" panose="020B0502020202020204" pitchFamily="34" charset="0"/>
              </a:rPr>
              <a:t>Lattice enthalpy</a:t>
            </a:r>
          </a:p>
        </p:txBody>
      </p:sp>
      <p:sp>
        <p:nvSpPr>
          <p:cNvPr id="125" name="Line 11">
            <a:extLst>
              <a:ext uri="{FF2B5EF4-FFF2-40B4-BE49-F238E27FC236}">
                <a16:creationId xmlns:a16="http://schemas.microsoft.com/office/drawing/2014/main" id="{596B1918-26AE-936C-7FB6-59E982433CF2}"/>
              </a:ext>
            </a:extLst>
          </p:cNvPr>
          <p:cNvSpPr>
            <a:spLocks noChangeAspect="1" noChangeShapeType="1"/>
          </p:cNvSpPr>
          <p:nvPr/>
        </p:nvSpPr>
        <p:spPr bwMode="auto">
          <a:xfrm flipV="1">
            <a:off x="7220128" y="657432"/>
            <a:ext cx="1440000"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dirty="0">
              <a:solidFill>
                <a:srgbClr val="000000"/>
              </a:solidFill>
              <a:latin typeface="Times New Roman" pitchFamily="18" charset="0"/>
            </a:endParaRPr>
          </a:p>
        </p:txBody>
      </p:sp>
      <p:sp>
        <p:nvSpPr>
          <p:cNvPr id="126" name="Line 11">
            <a:extLst>
              <a:ext uri="{FF2B5EF4-FFF2-40B4-BE49-F238E27FC236}">
                <a16:creationId xmlns:a16="http://schemas.microsoft.com/office/drawing/2014/main" id="{D2639653-7E42-229F-A964-4F983AF63009}"/>
              </a:ext>
            </a:extLst>
          </p:cNvPr>
          <p:cNvSpPr>
            <a:spLocks noChangeAspect="1" noChangeShapeType="1"/>
          </p:cNvSpPr>
          <p:nvPr/>
        </p:nvSpPr>
        <p:spPr bwMode="auto">
          <a:xfrm flipV="1">
            <a:off x="5275912" y="4734951"/>
            <a:ext cx="1296144"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27" name="Line 107">
            <a:extLst>
              <a:ext uri="{FF2B5EF4-FFF2-40B4-BE49-F238E27FC236}">
                <a16:creationId xmlns:a16="http://schemas.microsoft.com/office/drawing/2014/main" id="{FB707CE1-4AE7-02FE-BB5F-02D77792D8C0}"/>
              </a:ext>
            </a:extLst>
          </p:cNvPr>
          <p:cNvSpPr>
            <a:spLocks noChangeShapeType="1"/>
          </p:cNvSpPr>
          <p:nvPr/>
        </p:nvSpPr>
        <p:spPr bwMode="auto">
          <a:xfrm flipV="1">
            <a:off x="5923984" y="5133908"/>
            <a:ext cx="0" cy="212400"/>
          </a:xfrm>
          <a:prstGeom prst="line">
            <a:avLst/>
          </a:prstGeom>
          <a:noFill/>
          <a:ln w="28575">
            <a:solidFill>
              <a:srgbClr val="3233CD"/>
            </a:solidFill>
            <a:round/>
            <a:headEnd/>
            <a:tailEnd type="triangle" w="med" len="sm"/>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28" name="Line 11">
            <a:extLst>
              <a:ext uri="{FF2B5EF4-FFF2-40B4-BE49-F238E27FC236}">
                <a16:creationId xmlns:a16="http://schemas.microsoft.com/office/drawing/2014/main" id="{27394289-DD31-EC9E-6202-C82F45425865}"/>
              </a:ext>
            </a:extLst>
          </p:cNvPr>
          <p:cNvSpPr>
            <a:spLocks noChangeAspect="1" noChangeShapeType="1"/>
          </p:cNvSpPr>
          <p:nvPr/>
        </p:nvSpPr>
        <p:spPr bwMode="auto">
          <a:xfrm flipV="1">
            <a:off x="5275912" y="5132049"/>
            <a:ext cx="1296144"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29" name="Rectangle 112">
            <a:extLst>
              <a:ext uri="{FF2B5EF4-FFF2-40B4-BE49-F238E27FC236}">
                <a16:creationId xmlns:a16="http://schemas.microsoft.com/office/drawing/2014/main" id="{0920A40B-95A9-94A1-F447-D8BEC9BDD578}"/>
              </a:ext>
            </a:extLst>
          </p:cNvPr>
          <p:cNvSpPr>
            <a:spLocks noChangeArrowheads="1"/>
          </p:cNvSpPr>
          <p:nvPr/>
        </p:nvSpPr>
        <p:spPr bwMode="auto">
          <a:xfrm>
            <a:off x="6216208" y="5094991"/>
            <a:ext cx="1728192" cy="288032"/>
          </a:xfrm>
          <a:prstGeom prst="rect">
            <a:avLst/>
          </a:prstGeom>
          <a:noFill/>
          <a:ln w="9525">
            <a:noFill/>
            <a:miter lim="800000"/>
            <a:headEnd/>
            <a:tailEnd/>
          </a:ln>
        </p:spPr>
        <p:txBody>
          <a:bodyPr/>
          <a:lstStyle/>
          <a:p>
            <a:pPr algn="r" eaLnBrk="0" fontAlgn="base" hangingPunct="0">
              <a:spcBef>
                <a:spcPct val="20000"/>
              </a:spcBef>
              <a:spcAft>
                <a:spcPct val="0"/>
              </a:spcAft>
            </a:pPr>
            <a:r>
              <a:rPr lang="en-GB" sz="1100" b="1" dirty="0">
                <a:solidFill>
                  <a:srgbClr val="008000"/>
                </a:solidFill>
                <a:latin typeface="Century Gothic" panose="020B0502020202020204" pitchFamily="34" charset="0"/>
              </a:rPr>
              <a:t>Atomisation enthalpy</a:t>
            </a:r>
          </a:p>
        </p:txBody>
      </p:sp>
      <p:sp>
        <p:nvSpPr>
          <p:cNvPr id="130" name="Line 107">
            <a:extLst>
              <a:ext uri="{FF2B5EF4-FFF2-40B4-BE49-F238E27FC236}">
                <a16:creationId xmlns:a16="http://schemas.microsoft.com/office/drawing/2014/main" id="{9762FA4D-BBE5-CBEF-8494-0A88BDAB6A84}"/>
              </a:ext>
            </a:extLst>
          </p:cNvPr>
          <p:cNvSpPr>
            <a:spLocks noChangeAspect="1" noChangeShapeType="1"/>
          </p:cNvSpPr>
          <p:nvPr/>
        </p:nvSpPr>
        <p:spPr bwMode="auto">
          <a:xfrm flipV="1">
            <a:off x="5923984" y="4749938"/>
            <a:ext cx="0" cy="360000"/>
          </a:xfrm>
          <a:prstGeom prst="line">
            <a:avLst/>
          </a:prstGeom>
          <a:noFill/>
          <a:ln w="28575">
            <a:solidFill>
              <a:srgbClr val="3233CD"/>
            </a:solidFill>
            <a:round/>
            <a:headEnd/>
            <a:tailEnd type="triangle" w="med" len="sm"/>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31" name="Rectangle 12">
            <a:extLst>
              <a:ext uri="{FF2B5EF4-FFF2-40B4-BE49-F238E27FC236}">
                <a16:creationId xmlns:a16="http://schemas.microsoft.com/office/drawing/2014/main" id="{547797BB-0354-079F-4221-0EB93345D1CF}"/>
              </a:ext>
            </a:extLst>
          </p:cNvPr>
          <p:cNvSpPr>
            <a:spLocks noChangeArrowheads="1"/>
          </p:cNvSpPr>
          <p:nvPr/>
        </p:nvSpPr>
        <p:spPr bwMode="auto">
          <a:xfrm>
            <a:off x="5294142" y="4474676"/>
            <a:ext cx="1338270"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100" b="1" dirty="0">
                <a:solidFill>
                  <a:srgbClr val="3333CC"/>
                </a:solidFill>
                <a:latin typeface="Cambria Math" panose="02040503050406030204" pitchFamily="18" charset="0"/>
                <a:ea typeface="Cambria Math" panose="02040503050406030204" pitchFamily="18" charset="0"/>
              </a:rPr>
              <a:t>Mg(g) +   O(g)</a:t>
            </a:r>
          </a:p>
        </p:txBody>
      </p:sp>
      <p:sp>
        <p:nvSpPr>
          <p:cNvPr id="132" name="Rectangle 112">
            <a:extLst>
              <a:ext uri="{FF2B5EF4-FFF2-40B4-BE49-F238E27FC236}">
                <a16:creationId xmlns:a16="http://schemas.microsoft.com/office/drawing/2014/main" id="{E65C0641-6979-48EB-1A0C-5EE0306DA5C0}"/>
              </a:ext>
            </a:extLst>
          </p:cNvPr>
          <p:cNvSpPr>
            <a:spLocks noChangeArrowheads="1"/>
          </p:cNvSpPr>
          <p:nvPr/>
        </p:nvSpPr>
        <p:spPr bwMode="auto">
          <a:xfrm>
            <a:off x="5795812" y="4717705"/>
            <a:ext cx="1872208"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100" b="1" dirty="0">
                <a:solidFill>
                  <a:srgbClr val="008000"/>
                </a:solidFill>
                <a:latin typeface="Century Gothic" panose="020B0502020202020204" pitchFamily="34" charset="0"/>
              </a:rPr>
              <a:t>Atomisation or </a:t>
            </a:r>
            <a:r>
              <a:rPr lang="en-GB" sz="1100" b="1" dirty="0">
                <a:solidFill>
                  <a:srgbClr val="FF0000"/>
                </a:solidFill>
                <a:latin typeface="Century Gothic" panose="020B0502020202020204" pitchFamily="34" charset="0"/>
              </a:rPr>
              <a:t>½ </a:t>
            </a:r>
            <a:r>
              <a:rPr lang="en-GB" sz="1100" b="1" dirty="0">
                <a:solidFill>
                  <a:srgbClr val="008000"/>
                </a:solidFill>
                <a:latin typeface="Century Gothic" panose="020B0502020202020204" pitchFamily="34" charset="0"/>
              </a:rPr>
              <a:t>bond enthalpy</a:t>
            </a:r>
          </a:p>
        </p:txBody>
      </p:sp>
      <p:sp>
        <p:nvSpPr>
          <p:cNvPr id="133" name="Line 11">
            <a:extLst>
              <a:ext uri="{FF2B5EF4-FFF2-40B4-BE49-F238E27FC236}">
                <a16:creationId xmlns:a16="http://schemas.microsoft.com/office/drawing/2014/main" id="{D4A7586C-A4F7-BCC7-9D10-05516E4287F4}"/>
              </a:ext>
            </a:extLst>
          </p:cNvPr>
          <p:cNvSpPr>
            <a:spLocks noChangeAspect="1" noChangeShapeType="1"/>
          </p:cNvSpPr>
          <p:nvPr/>
        </p:nvSpPr>
        <p:spPr bwMode="auto">
          <a:xfrm flipV="1">
            <a:off x="5203905" y="3643181"/>
            <a:ext cx="1584175"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34" name="Line 107">
            <a:extLst>
              <a:ext uri="{FF2B5EF4-FFF2-40B4-BE49-F238E27FC236}">
                <a16:creationId xmlns:a16="http://schemas.microsoft.com/office/drawing/2014/main" id="{B0E47C13-E199-6A66-8EFD-EF84B569230E}"/>
              </a:ext>
            </a:extLst>
          </p:cNvPr>
          <p:cNvSpPr>
            <a:spLocks noChangeShapeType="1"/>
          </p:cNvSpPr>
          <p:nvPr/>
        </p:nvSpPr>
        <p:spPr bwMode="auto">
          <a:xfrm flipV="1">
            <a:off x="5923984" y="3646598"/>
            <a:ext cx="0" cy="1080000"/>
          </a:xfrm>
          <a:prstGeom prst="line">
            <a:avLst/>
          </a:prstGeom>
          <a:noFill/>
          <a:ln w="28575">
            <a:solidFill>
              <a:srgbClr val="3233CD"/>
            </a:solidFill>
            <a:round/>
            <a:headEnd/>
            <a:tailEnd type="triangle" w="med" len="sm"/>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35" name="Rectangle 12">
            <a:extLst>
              <a:ext uri="{FF2B5EF4-FFF2-40B4-BE49-F238E27FC236}">
                <a16:creationId xmlns:a16="http://schemas.microsoft.com/office/drawing/2014/main" id="{3F03DB04-0BA3-5DDA-9D1F-F7AC833D73BB}"/>
              </a:ext>
            </a:extLst>
          </p:cNvPr>
          <p:cNvSpPr>
            <a:spLocks noChangeArrowheads="1"/>
          </p:cNvSpPr>
          <p:nvPr/>
        </p:nvSpPr>
        <p:spPr bwMode="auto">
          <a:xfrm>
            <a:off x="5211904" y="3377844"/>
            <a:ext cx="1869511"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100" b="1" dirty="0">
                <a:solidFill>
                  <a:srgbClr val="3333CC"/>
                </a:solidFill>
                <a:latin typeface="Cambria Math" panose="02040503050406030204" pitchFamily="18" charset="0"/>
                <a:ea typeface="Cambria Math" panose="02040503050406030204" pitchFamily="18" charset="0"/>
              </a:rPr>
              <a:t>Mg</a:t>
            </a:r>
            <a:r>
              <a:rPr lang="en-GB" sz="1100" b="1" baseline="30000" dirty="0">
                <a:solidFill>
                  <a:srgbClr val="3333CC"/>
                </a:solidFill>
                <a:latin typeface="Cambria Math" panose="02040503050406030204" pitchFamily="18" charset="0"/>
                <a:ea typeface="Cambria Math" panose="02040503050406030204" pitchFamily="18" charset="0"/>
              </a:rPr>
              <a:t>+</a:t>
            </a:r>
            <a:r>
              <a:rPr lang="en-GB" sz="1100" b="1" dirty="0">
                <a:solidFill>
                  <a:srgbClr val="3333CC"/>
                </a:solidFill>
                <a:latin typeface="Cambria Math" panose="02040503050406030204" pitchFamily="18" charset="0"/>
                <a:ea typeface="Cambria Math" panose="02040503050406030204" pitchFamily="18" charset="0"/>
              </a:rPr>
              <a:t>(g) +    e</a:t>
            </a:r>
            <a:r>
              <a:rPr lang="en-GB" sz="11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100" b="1" dirty="0">
                <a:solidFill>
                  <a:srgbClr val="3333CC"/>
                </a:solidFill>
                <a:latin typeface="Cambria Math" panose="02040503050406030204" pitchFamily="18" charset="0"/>
                <a:ea typeface="Cambria Math" panose="02040503050406030204" pitchFamily="18" charset="0"/>
              </a:rPr>
              <a:t>  + </a:t>
            </a:r>
            <a:r>
              <a:rPr lang="en-GB" sz="1100" b="1" dirty="0">
                <a:solidFill>
                  <a:srgbClr val="FF0000"/>
                </a:solidFill>
                <a:latin typeface="Cambria Math" panose="02040503050406030204" pitchFamily="18" charset="0"/>
                <a:ea typeface="Cambria Math" panose="02040503050406030204" pitchFamily="18" charset="0"/>
              </a:rPr>
              <a:t> </a:t>
            </a:r>
            <a:r>
              <a:rPr lang="en-GB" sz="1100" b="1" dirty="0">
                <a:solidFill>
                  <a:srgbClr val="3333CC"/>
                </a:solidFill>
                <a:latin typeface="Cambria Math" panose="02040503050406030204" pitchFamily="18" charset="0"/>
                <a:ea typeface="Cambria Math" panose="02040503050406030204" pitchFamily="18" charset="0"/>
              </a:rPr>
              <a:t>O(g)</a:t>
            </a:r>
          </a:p>
        </p:txBody>
      </p:sp>
      <p:sp>
        <p:nvSpPr>
          <p:cNvPr id="136" name="Rectangle 112">
            <a:extLst>
              <a:ext uri="{FF2B5EF4-FFF2-40B4-BE49-F238E27FC236}">
                <a16:creationId xmlns:a16="http://schemas.microsoft.com/office/drawing/2014/main" id="{984CB2AD-1AF8-8504-A08B-DF2F2EBEDA6E}"/>
              </a:ext>
            </a:extLst>
          </p:cNvPr>
          <p:cNvSpPr>
            <a:spLocks noChangeArrowheads="1"/>
          </p:cNvSpPr>
          <p:nvPr/>
        </p:nvSpPr>
        <p:spPr bwMode="auto">
          <a:xfrm>
            <a:off x="5419928" y="3859205"/>
            <a:ext cx="1296144"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100" b="1" dirty="0">
                <a:solidFill>
                  <a:srgbClr val="008000"/>
                </a:solidFill>
                <a:latin typeface="Century Gothic" panose="020B0502020202020204" pitchFamily="34" charset="0"/>
              </a:rPr>
              <a:t>1</a:t>
            </a:r>
            <a:r>
              <a:rPr lang="en-GB" sz="1100" b="1" baseline="30000" dirty="0">
                <a:solidFill>
                  <a:srgbClr val="008000"/>
                </a:solidFill>
                <a:latin typeface="Century Gothic" panose="020B0502020202020204" pitchFamily="34" charset="0"/>
              </a:rPr>
              <a:t>st</a:t>
            </a:r>
            <a:r>
              <a:rPr lang="en-GB" sz="1100" b="1" dirty="0">
                <a:solidFill>
                  <a:srgbClr val="008000"/>
                </a:solidFill>
                <a:latin typeface="Century Gothic" panose="020B0502020202020204" pitchFamily="34" charset="0"/>
              </a:rPr>
              <a:t>   ionisation enthalpy</a:t>
            </a:r>
          </a:p>
        </p:txBody>
      </p:sp>
      <p:sp>
        <p:nvSpPr>
          <p:cNvPr id="137" name="Rectangle 110">
            <a:extLst>
              <a:ext uri="{FF2B5EF4-FFF2-40B4-BE49-F238E27FC236}">
                <a16:creationId xmlns:a16="http://schemas.microsoft.com/office/drawing/2014/main" id="{05EDC90B-8089-F1E2-E61B-5E7945F46E79}"/>
              </a:ext>
            </a:extLst>
          </p:cNvPr>
          <p:cNvSpPr>
            <a:spLocks noChangeArrowheads="1"/>
          </p:cNvSpPr>
          <p:nvPr/>
        </p:nvSpPr>
        <p:spPr bwMode="auto">
          <a:xfrm>
            <a:off x="4483826" y="5114577"/>
            <a:ext cx="738208" cy="267742"/>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300" b="1" dirty="0">
                <a:solidFill>
                  <a:srgbClr val="800080"/>
                </a:solidFill>
                <a:latin typeface="Century Gothic" panose="020B0502020202020204" pitchFamily="34" charset="0"/>
              </a:rPr>
              <a:t>148 kJ</a:t>
            </a:r>
            <a:endParaRPr lang="en-GB" sz="1300" b="1" baseline="30000" dirty="0">
              <a:solidFill>
                <a:srgbClr val="800080"/>
              </a:solidFill>
              <a:latin typeface="Century Gothic" panose="020B0502020202020204" pitchFamily="34" charset="0"/>
            </a:endParaRPr>
          </a:p>
        </p:txBody>
      </p:sp>
      <p:sp>
        <p:nvSpPr>
          <p:cNvPr id="138" name="Rectangle 110">
            <a:extLst>
              <a:ext uri="{FF2B5EF4-FFF2-40B4-BE49-F238E27FC236}">
                <a16:creationId xmlns:a16="http://schemas.microsoft.com/office/drawing/2014/main" id="{7E52BEFC-0FFC-72D6-2B34-273454413647}"/>
              </a:ext>
            </a:extLst>
          </p:cNvPr>
          <p:cNvSpPr>
            <a:spLocks noChangeArrowheads="1"/>
          </p:cNvSpPr>
          <p:nvPr/>
        </p:nvSpPr>
        <p:spPr bwMode="auto">
          <a:xfrm>
            <a:off x="4483824" y="4734951"/>
            <a:ext cx="702129" cy="320201"/>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300" b="1" dirty="0">
                <a:solidFill>
                  <a:srgbClr val="800080"/>
                </a:solidFill>
                <a:latin typeface="Century Gothic" panose="020B0502020202020204" pitchFamily="34" charset="0"/>
              </a:rPr>
              <a:t>249 kJ</a:t>
            </a:r>
            <a:endParaRPr lang="en-GB" sz="1300" b="1" baseline="30000" dirty="0">
              <a:solidFill>
                <a:srgbClr val="800080"/>
              </a:solidFill>
              <a:latin typeface="Century Gothic" panose="020B0502020202020204" pitchFamily="34" charset="0"/>
            </a:endParaRPr>
          </a:p>
        </p:txBody>
      </p:sp>
      <p:sp>
        <p:nvSpPr>
          <p:cNvPr id="139" name="Rectangle 110">
            <a:extLst>
              <a:ext uri="{FF2B5EF4-FFF2-40B4-BE49-F238E27FC236}">
                <a16:creationId xmlns:a16="http://schemas.microsoft.com/office/drawing/2014/main" id="{64A69E67-5065-B066-BBFE-E6914163F151}"/>
              </a:ext>
            </a:extLst>
          </p:cNvPr>
          <p:cNvSpPr>
            <a:spLocks noChangeArrowheads="1"/>
          </p:cNvSpPr>
          <p:nvPr/>
        </p:nvSpPr>
        <p:spPr bwMode="auto">
          <a:xfrm>
            <a:off x="4483824" y="3931216"/>
            <a:ext cx="728079" cy="277532"/>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300" b="1" dirty="0">
                <a:solidFill>
                  <a:srgbClr val="800080"/>
                </a:solidFill>
                <a:latin typeface="Century Gothic" panose="020B0502020202020204" pitchFamily="34" charset="0"/>
              </a:rPr>
              <a:t>738 kJ</a:t>
            </a:r>
            <a:endParaRPr lang="en-GB" sz="1300" b="1" baseline="30000" dirty="0">
              <a:solidFill>
                <a:srgbClr val="800080"/>
              </a:solidFill>
              <a:latin typeface="Century Gothic" panose="020B0502020202020204" pitchFamily="34" charset="0"/>
            </a:endParaRPr>
          </a:p>
        </p:txBody>
      </p:sp>
      <p:sp>
        <p:nvSpPr>
          <p:cNvPr id="140" name="Rectangle 110">
            <a:extLst>
              <a:ext uri="{FF2B5EF4-FFF2-40B4-BE49-F238E27FC236}">
                <a16:creationId xmlns:a16="http://schemas.microsoft.com/office/drawing/2014/main" id="{163A899E-0921-76AC-8E1A-4BCC3FEC4213}"/>
              </a:ext>
            </a:extLst>
          </p:cNvPr>
          <p:cNvSpPr>
            <a:spLocks noChangeArrowheads="1"/>
          </p:cNvSpPr>
          <p:nvPr/>
        </p:nvSpPr>
        <p:spPr bwMode="auto">
          <a:xfrm>
            <a:off x="7060184" y="3816000"/>
            <a:ext cx="930279" cy="285736"/>
          </a:xfrm>
          <a:prstGeom prst="rect">
            <a:avLst/>
          </a:prstGeom>
          <a:noFill/>
          <a:ln w="9525">
            <a:solidFill>
              <a:schemeClr val="tx2"/>
            </a:solidFill>
            <a:miter lim="800000"/>
            <a:headEnd/>
            <a:tailEnd/>
          </a:ln>
        </p:spPr>
        <p:txBody>
          <a:bodyPr/>
          <a:lstStyle/>
          <a:p>
            <a:pPr algn="r" eaLnBrk="0" fontAlgn="base" hangingPunct="0">
              <a:spcBef>
                <a:spcPct val="20000"/>
              </a:spcBef>
              <a:spcAft>
                <a:spcPct val="0"/>
              </a:spcAft>
            </a:pPr>
            <a:r>
              <a:rPr lang="en-GB" sz="1300" b="1" dirty="0">
                <a:solidFill>
                  <a:srgbClr val="800080"/>
                </a:solidFill>
                <a:latin typeface="Century Gothic" panose="020B0502020202020204" pitchFamily="34" charset="0"/>
              </a:rPr>
              <a:t>-3791 kJ</a:t>
            </a:r>
            <a:endParaRPr lang="en-GB" sz="1300" b="1" baseline="30000" dirty="0">
              <a:solidFill>
                <a:srgbClr val="800080"/>
              </a:solidFill>
              <a:latin typeface="Century Gothic" panose="020B0502020202020204" pitchFamily="34" charset="0"/>
            </a:endParaRPr>
          </a:p>
        </p:txBody>
      </p:sp>
      <p:sp>
        <p:nvSpPr>
          <p:cNvPr id="141" name="Rectangle 113">
            <a:extLst>
              <a:ext uri="{FF2B5EF4-FFF2-40B4-BE49-F238E27FC236}">
                <a16:creationId xmlns:a16="http://schemas.microsoft.com/office/drawing/2014/main" id="{D5CA9D82-AC35-448B-B975-93B1181E70B0}"/>
              </a:ext>
            </a:extLst>
          </p:cNvPr>
          <p:cNvSpPr>
            <a:spLocks noChangeArrowheads="1"/>
          </p:cNvSpPr>
          <p:nvPr/>
        </p:nvSpPr>
        <p:spPr bwMode="auto">
          <a:xfrm>
            <a:off x="5544000" y="5670000"/>
            <a:ext cx="1188000" cy="288000"/>
          </a:xfrm>
          <a:prstGeom prst="rect">
            <a:avLst/>
          </a:prstGeom>
          <a:solidFill>
            <a:schemeClr val="bg1"/>
          </a:solidFill>
          <a:ln w="9525">
            <a:solidFill>
              <a:schemeClr val="tx1"/>
            </a:solidFill>
            <a:miter lim="800000"/>
            <a:headEnd/>
            <a:tailEnd/>
          </a:ln>
        </p:spPr>
        <p:txBody>
          <a:bodyPr/>
          <a:lstStyle/>
          <a:p>
            <a:pPr eaLnBrk="0" fontAlgn="base" hangingPunct="0">
              <a:spcBef>
                <a:spcPct val="20000"/>
              </a:spcBef>
              <a:spcAft>
                <a:spcPct val="0"/>
              </a:spcAft>
            </a:pPr>
            <a:r>
              <a:rPr lang="en-GB" sz="1300" b="1" dirty="0">
                <a:solidFill>
                  <a:srgbClr val="FF0000"/>
                </a:solidFill>
                <a:latin typeface="Symbol" pitchFamily="18" charset="2"/>
              </a:rPr>
              <a:t>D</a:t>
            </a:r>
            <a:r>
              <a:rPr lang="en-GB" sz="1300" b="1" i="1" dirty="0">
                <a:solidFill>
                  <a:srgbClr val="FF0000"/>
                </a:solidFill>
                <a:latin typeface="Century Gothic" panose="020B0502020202020204" pitchFamily="34" charset="0"/>
              </a:rPr>
              <a:t>H</a:t>
            </a:r>
            <a:r>
              <a:rPr lang="en-GB" sz="1300" b="1" dirty="0">
                <a:solidFill>
                  <a:srgbClr val="FF0000"/>
                </a:solidFill>
                <a:latin typeface="Century Gothic" panose="020B0502020202020204" pitchFamily="34" charset="0"/>
              </a:rPr>
              <a:t> =</a:t>
            </a:r>
            <a:endParaRPr lang="en-GB" sz="1300" b="1" dirty="0">
              <a:solidFill>
                <a:srgbClr val="800080"/>
              </a:solidFill>
              <a:latin typeface="Century Gothic" panose="020B0502020202020204" pitchFamily="34" charset="0"/>
            </a:endParaRPr>
          </a:p>
        </p:txBody>
      </p:sp>
      <p:sp>
        <p:nvSpPr>
          <p:cNvPr id="142" name="Rectangle 110">
            <a:extLst>
              <a:ext uri="{FF2B5EF4-FFF2-40B4-BE49-F238E27FC236}">
                <a16:creationId xmlns:a16="http://schemas.microsoft.com/office/drawing/2014/main" id="{9B2B170B-1995-FEAB-827B-E9AF06C2AF01}"/>
              </a:ext>
            </a:extLst>
          </p:cNvPr>
          <p:cNvSpPr>
            <a:spLocks noChangeArrowheads="1"/>
          </p:cNvSpPr>
          <p:nvPr/>
        </p:nvSpPr>
        <p:spPr bwMode="auto">
          <a:xfrm>
            <a:off x="5957424" y="5670445"/>
            <a:ext cx="926982" cy="362320"/>
          </a:xfrm>
          <a:prstGeom prst="rect">
            <a:avLst/>
          </a:prstGeom>
          <a:noFill/>
          <a:ln w="9525">
            <a:noFill/>
            <a:miter lim="800000"/>
            <a:headEnd/>
            <a:tailEnd/>
          </a:ln>
        </p:spPr>
        <p:txBody>
          <a:bodyPr/>
          <a:lstStyle/>
          <a:p>
            <a:pPr eaLnBrk="0" fontAlgn="base" hangingPunct="0">
              <a:spcBef>
                <a:spcPct val="20000"/>
              </a:spcBef>
              <a:spcAft>
                <a:spcPct val="0"/>
              </a:spcAft>
            </a:pPr>
            <a:r>
              <a:rPr lang="en-GB" sz="1300" b="1" dirty="0">
                <a:solidFill>
                  <a:srgbClr val="800080"/>
                </a:solidFill>
                <a:latin typeface="Century Gothic" panose="020B0502020202020204" pitchFamily="34" charset="0"/>
              </a:rPr>
              <a:t>– 593 kJ</a:t>
            </a:r>
            <a:endParaRPr lang="en-GB" sz="1300" b="1" baseline="30000" dirty="0">
              <a:solidFill>
                <a:srgbClr val="800080"/>
              </a:solidFill>
              <a:latin typeface="Century Gothic" panose="020B0502020202020204" pitchFamily="34" charset="0"/>
            </a:endParaRPr>
          </a:p>
        </p:txBody>
      </p:sp>
      <p:sp>
        <p:nvSpPr>
          <p:cNvPr id="144" name="Rectangle 110">
            <a:extLst>
              <a:ext uri="{FF2B5EF4-FFF2-40B4-BE49-F238E27FC236}">
                <a16:creationId xmlns:a16="http://schemas.microsoft.com/office/drawing/2014/main" id="{0385AB2B-76E3-72E9-ABE6-6EAB18E1D9DF}"/>
              </a:ext>
            </a:extLst>
          </p:cNvPr>
          <p:cNvSpPr>
            <a:spLocks noChangeArrowheads="1"/>
          </p:cNvSpPr>
          <p:nvPr/>
        </p:nvSpPr>
        <p:spPr bwMode="auto">
          <a:xfrm>
            <a:off x="4483824" y="2563064"/>
            <a:ext cx="810318" cy="277533"/>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300" b="1" dirty="0">
                <a:solidFill>
                  <a:srgbClr val="800080"/>
                </a:solidFill>
                <a:latin typeface="Century Gothic" panose="020B0502020202020204" pitchFamily="34" charset="0"/>
              </a:rPr>
              <a:t>1451 kJ</a:t>
            </a:r>
            <a:endParaRPr lang="en-GB" sz="1300" b="1" baseline="30000" dirty="0">
              <a:solidFill>
                <a:srgbClr val="800080"/>
              </a:solidFill>
              <a:latin typeface="Century Gothic" panose="020B0502020202020204" pitchFamily="34" charset="0"/>
            </a:endParaRPr>
          </a:p>
        </p:txBody>
      </p:sp>
      <p:sp>
        <p:nvSpPr>
          <p:cNvPr id="145" name="Line 107">
            <a:extLst>
              <a:ext uri="{FF2B5EF4-FFF2-40B4-BE49-F238E27FC236}">
                <a16:creationId xmlns:a16="http://schemas.microsoft.com/office/drawing/2014/main" id="{BEC60711-9EA3-0E14-3E0C-AC03396335A1}"/>
              </a:ext>
            </a:extLst>
          </p:cNvPr>
          <p:cNvSpPr>
            <a:spLocks noChangeShapeType="1"/>
          </p:cNvSpPr>
          <p:nvPr/>
        </p:nvSpPr>
        <p:spPr bwMode="auto">
          <a:xfrm flipV="1">
            <a:off x="5923984" y="1531881"/>
            <a:ext cx="0" cy="2088000"/>
          </a:xfrm>
          <a:prstGeom prst="line">
            <a:avLst/>
          </a:prstGeom>
          <a:noFill/>
          <a:ln w="28575">
            <a:solidFill>
              <a:srgbClr val="3233CD"/>
            </a:solidFill>
            <a:round/>
            <a:headEnd/>
            <a:tailEnd type="triangle" w="med" len="sm"/>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46" name="Line 11">
            <a:extLst>
              <a:ext uri="{FF2B5EF4-FFF2-40B4-BE49-F238E27FC236}">
                <a16:creationId xmlns:a16="http://schemas.microsoft.com/office/drawing/2014/main" id="{47CBE0C7-A57A-B009-E79D-B3ED80F0FAC9}"/>
              </a:ext>
            </a:extLst>
          </p:cNvPr>
          <p:cNvSpPr>
            <a:spLocks noChangeAspect="1" noChangeShapeType="1"/>
          </p:cNvSpPr>
          <p:nvPr/>
        </p:nvSpPr>
        <p:spPr bwMode="auto">
          <a:xfrm flipV="1">
            <a:off x="5203904" y="1531649"/>
            <a:ext cx="1872208"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47" name="Rectangle 12">
            <a:extLst>
              <a:ext uri="{FF2B5EF4-FFF2-40B4-BE49-F238E27FC236}">
                <a16:creationId xmlns:a16="http://schemas.microsoft.com/office/drawing/2014/main" id="{E8CB90E0-CC77-5FAA-16C0-23E572386F51}"/>
              </a:ext>
            </a:extLst>
          </p:cNvPr>
          <p:cNvSpPr>
            <a:spLocks noChangeArrowheads="1"/>
          </p:cNvSpPr>
          <p:nvPr/>
        </p:nvSpPr>
        <p:spPr bwMode="auto">
          <a:xfrm>
            <a:off x="5203905" y="1267737"/>
            <a:ext cx="1594709"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100" b="1" dirty="0">
                <a:solidFill>
                  <a:srgbClr val="3333CC"/>
                </a:solidFill>
                <a:latin typeface="Cambria Math" panose="02040503050406030204" pitchFamily="18" charset="0"/>
                <a:ea typeface="Cambria Math" panose="02040503050406030204" pitchFamily="18" charset="0"/>
              </a:rPr>
              <a:t>Mg</a:t>
            </a:r>
            <a:r>
              <a:rPr lang="en-GB" sz="1100" b="1" baseline="30000" dirty="0">
                <a:solidFill>
                  <a:srgbClr val="3333CC"/>
                </a:solidFill>
                <a:latin typeface="Cambria Math" panose="02040503050406030204" pitchFamily="18" charset="0"/>
                <a:ea typeface="Cambria Math" panose="02040503050406030204" pitchFamily="18" charset="0"/>
              </a:rPr>
              <a:t>2+</a:t>
            </a:r>
            <a:r>
              <a:rPr lang="en-GB" sz="1100" b="1" dirty="0">
                <a:solidFill>
                  <a:srgbClr val="3333CC"/>
                </a:solidFill>
                <a:latin typeface="Cambria Math" panose="02040503050406030204" pitchFamily="18" charset="0"/>
                <a:ea typeface="Cambria Math" panose="02040503050406030204" pitchFamily="18" charset="0"/>
              </a:rPr>
              <a:t>(g) + </a:t>
            </a:r>
            <a:r>
              <a:rPr lang="en-GB" sz="1100" b="1" dirty="0">
                <a:solidFill>
                  <a:srgbClr val="FF0000"/>
                </a:solidFill>
                <a:latin typeface="Cambria Math" panose="02040503050406030204" pitchFamily="18" charset="0"/>
                <a:ea typeface="Cambria Math" panose="02040503050406030204" pitchFamily="18" charset="0"/>
              </a:rPr>
              <a:t>2</a:t>
            </a:r>
            <a:r>
              <a:rPr lang="en-GB" sz="1100" b="1" dirty="0">
                <a:solidFill>
                  <a:srgbClr val="3333CC"/>
                </a:solidFill>
                <a:latin typeface="Cambria Math" panose="02040503050406030204" pitchFamily="18" charset="0"/>
                <a:ea typeface="Cambria Math" panose="02040503050406030204" pitchFamily="18" charset="0"/>
              </a:rPr>
              <a:t>e</a:t>
            </a:r>
            <a:r>
              <a:rPr lang="en-GB" sz="11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100" b="1" dirty="0">
                <a:solidFill>
                  <a:srgbClr val="3333CC"/>
                </a:solidFill>
                <a:latin typeface="Cambria Math" panose="02040503050406030204" pitchFamily="18" charset="0"/>
                <a:ea typeface="Cambria Math" panose="02040503050406030204" pitchFamily="18" charset="0"/>
              </a:rPr>
              <a:t> + O(g)</a:t>
            </a:r>
          </a:p>
        </p:txBody>
      </p:sp>
      <p:sp>
        <p:nvSpPr>
          <p:cNvPr id="148" name="Rectangle 112">
            <a:extLst>
              <a:ext uri="{FF2B5EF4-FFF2-40B4-BE49-F238E27FC236}">
                <a16:creationId xmlns:a16="http://schemas.microsoft.com/office/drawing/2014/main" id="{4F972229-1D7F-A792-DEBC-273354313810}"/>
              </a:ext>
            </a:extLst>
          </p:cNvPr>
          <p:cNvSpPr>
            <a:spLocks noChangeArrowheads="1"/>
          </p:cNvSpPr>
          <p:nvPr/>
        </p:nvSpPr>
        <p:spPr bwMode="auto">
          <a:xfrm>
            <a:off x="5419928" y="2491056"/>
            <a:ext cx="1296144"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100" b="1" dirty="0">
                <a:solidFill>
                  <a:srgbClr val="008000"/>
                </a:solidFill>
                <a:latin typeface="Century Gothic" panose="020B0502020202020204" pitchFamily="34" charset="0"/>
              </a:rPr>
              <a:t>2</a:t>
            </a:r>
            <a:r>
              <a:rPr lang="en-GB" sz="1100" b="1" baseline="30000" dirty="0">
                <a:solidFill>
                  <a:srgbClr val="008000"/>
                </a:solidFill>
                <a:latin typeface="Century Gothic" panose="020B0502020202020204" pitchFamily="34" charset="0"/>
              </a:rPr>
              <a:t>nd</a:t>
            </a:r>
            <a:r>
              <a:rPr lang="en-GB" sz="1100" b="1" dirty="0">
                <a:solidFill>
                  <a:srgbClr val="008000"/>
                </a:solidFill>
                <a:latin typeface="Century Gothic" panose="020B0502020202020204" pitchFamily="34" charset="0"/>
              </a:rPr>
              <a:t>   ionisation enthalpy</a:t>
            </a:r>
          </a:p>
        </p:txBody>
      </p:sp>
      <p:sp>
        <p:nvSpPr>
          <p:cNvPr id="149" name="Line 107">
            <a:extLst>
              <a:ext uri="{FF2B5EF4-FFF2-40B4-BE49-F238E27FC236}">
                <a16:creationId xmlns:a16="http://schemas.microsoft.com/office/drawing/2014/main" id="{731F3C87-181F-1B49-7876-21E5D48588EB}"/>
              </a:ext>
            </a:extLst>
          </p:cNvPr>
          <p:cNvSpPr>
            <a:spLocks noChangeAspect="1" noChangeShapeType="1"/>
          </p:cNvSpPr>
          <p:nvPr/>
        </p:nvSpPr>
        <p:spPr bwMode="auto">
          <a:xfrm flipV="1">
            <a:off x="7487535" y="649196"/>
            <a:ext cx="0" cy="1080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50" name="Rectangle 112">
            <a:extLst>
              <a:ext uri="{FF2B5EF4-FFF2-40B4-BE49-F238E27FC236}">
                <a16:creationId xmlns:a16="http://schemas.microsoft.com/office/drawing/2014/main" id="{1BA33BAA-B854-C213-CCA5-CB5562E34A85}"/>
              </a:ext>
            </a:extLst>
          </p:cNvPr>
          <p:cNvSpPr>
            <a:spLocks noChangeArrowheads="1"/>
          </p:cNvSpPr>
          <p:nvPr/>
        </p:nvSpPr>
        <p:spPr bwMode="auto">
          <a:xfrm>
            <a:off x="5666185" y="1491300"/>
            <a:ext cx="1728192" cy="288032"/>
          </a:xfrm>
          <a:prstGeom prst="rect">
            <a:avLst/>
          </a:prstGeom>
          <a:noFill/>
          <a:ln w="9525">
            <a:noFill/>
            <a:miter lim="800000"/>
            <a:headEnd/>
            <a:tailEnd/>
          </a:ln>
        </p:spPr>
        <p:txBody>
          <a:bodyPr/>
          <a:lstStyle/>
          <a:p>
            <a:pPr algn="r" eaLnBrk="0" fontAlgn="base" hangingPunct="0">
              <a:spcBef>
                <a:spcPct val="20000"/>
              </a:spcBef>
              <a:spcAft>
                <a:spcPct val="0"/>
              </a:spcAft>
            </a:pPr>
            <a:r>
              <a:rPr lang="en-GB" sz="1100" b="1" dirty="0">
                <a:solidFill>
                  <a:srgbClr val="008000"/>
                </a:solidFill>
                <a:latin typeface="Century Gothic" panose="020B0502020202020204" pitchFamily="34" charset="0"/>
              </a:rPr>
              <a:t>1</a:t>
            </a:r>
            <a:r>
              <a:rPr lang="en-GB" sz="1100" b="1" baseline="30000" dirty="0">
                <a:solidFill>
                  <a:srgbClr val="008000"/>
                </a:solidFill>
                <a:latin typeface="Century Gothic" panose="020B0502020202020204" pitchFamily="34" charset="0"/>
              </a:rPr>
              <a:t>st</a:t>
            </a:r>
            <a:r>
              <a:rPr lang="en-GB" sz="1100" b="1" dirty="0">
                <a:solidFill>
                  <a:srgbClr val="008000"/>
                </a:solidFill>
                <a:latin typeface="Century Gothic" panose="020B0502020202020204" pitchFamily="34" charset="0"/>
              </a:rPr>
              <a:t> electron  affinity</a:t>
            </a:r>
          </a:p>
        </p:txBody>
      </p:sp>
      <p:sp>
        <p:nvSpPr>
          <p:cNvPr id="151" name="Rectangle 110">
            <a:extLst>
              <a:ext uri="{FF2B5EF4-FFF2-40B4-BE49-F238E27FC236}">
                <a16:creationId xmlns:a16="http://schemas.microsoft.com/office/drawing/2014/main" id="{6CDC8A98-5B81-BC51-F34B-F39786A53BBE}"/>
              </a:ext>
            </a:extLst>
          </p:cNvPr>
          <p:cNvSpPr>
            <a:spLocks noChangeArrowheads="1"/>
          </p:cNvSpPr>
          <p:nvPr/>
        </p:nvSpPr>
        <p:spPr bwMode="auto">
          <a:xfrm>
            <a:off x="6690674" y="1136282"/>
            <a:ext cx="703704" cy="260984"/>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300" b="1" dirty="0">
                <a:solidFill>
                  <a:srgbClr val="800080"/>
                </a:solidFill>
                <a:latin typeface="Century Gothic" panose="020B0502020202020204" pitchFamily="34" charset="0"/>
              </a:rPr>
              <a:t>753 kJ</a:t>
            </a:r>
            <a:endParaRPr lang="en-GB" sz="1300" b="1" baseline="30000" dirty="0">
              <a:solidFill>
                <a:srgbClr val="800080"/>
              </a:solidFill>
              <a:latin typeface="Century Gothic" panose="020B0502020202020204" pitchFamily="34" charset="0"/>
            </a:endParaRPr>
          </a:p>
        </p:txBody>
      </p:sp>
      <p:sp>
        <p:nvSpPr>
          <p:cNvPr id="152" name="Rectangle 110">
            <a:extLst>
              <a:ext uri="{FF2B5EF4-FFF2-40B4-BE49-F238E27FC236}">
                <a16:creationId xmlns:a16="http://schemas.microsoft.com/office/drawing/2014/main" id="{11113F8C-ABB2-1A17-2EF8-DE14A0201F7B}"/>
              </a:ext>
            </a:extLst>
          </p:cNvPr>
          <p:cNvSpPr>
            <a:spLocks noChangeArrowheads="1"/>
          </p:cNvSpPr>
          <p:nvPr/>
        </p:nvSpPr>
        <p:spPr bwMode="auto">
          <a:xfrm>
            <a:off x="6356032" y="2059005"/>
            <a:ext cx="797874" cy="229215"/>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300" b="1" dirty="0">
                <a:solidFill>
                  <a:srgbClr val="800080"/>
                </a:solidFill>
                <a:latin typeface="Century Gothic" panose="020B0502020202020204" pitchFamily="34" charset="0"/>
              </a:rPr>
              <a:t>-141 kJ</a:t>
            </a:r>
            <a:endParaRPr lang="en-GB" sz="1300" b="1" baseline="30000" dirty="0">
              <a:solidFill>
                <a:srgbClr val="800080"/>
              </a:solidFill>
              <a:latin typeface="Century Gothic" panose="020B0502020202020204" pitchFamily="34" charset="0"/>
            </a:endParaRPr>
          </a:p>
        </p:txBody>
      </p:sp>
      <p:sp>
        <p:nvSpPr>
          <p:cNvPr id="153" name="Line 107">
            <a:extLst>
              <a:ext uri="{FF2B5EF4-FFF2-40B4-BE49-F238E27FC236}">
                <a16:creationId xmlns:a16="http://schemas.microsoft.com/office/drawing/2014/main" id="{A17B08AE-B2D2-26F4-B1A5-773B078DEAC9}"/>
              </a:ext>
            </a:extLst>
          </p:cNvPr>
          <p:cNvSpPr>
            <a:spLocks noChangeShapeType="1"/>
          </p:cNvSpPr>
          <p:nvPr/>
        </p:nvSpPr>
        <p:spPr bwMode="auto">
          <a:xfrm flipH="1">
            <a:off x="6813145" y="1543533"/>
            <a:ext cx="0" cy="201600"/>
          </a:xfrm>
          <a:prstGeom prst="line">
            <a:avLst/>
          </a:prstGeom>
          <a:noFill/>
          <a:ln w="28575">
            <a:solidFill>
              <a:srgbClr val="3233CD"/>
            </a:solidFill>
            <a:round/>
            <a:headEnd/>
            <a:tailEnd type="triangle" w="med" len="sm"/>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54" name="Rectangle 12">
            <a:extLst>
              <a:ext uri="{FF2B5EF4-FFF2-40B4-BE49-F238E27FC236}">
                <a16:creationId xmlns:a16="http://schemas.microsoft.com/office/drawing/2014/main" id="{A3727747-C588-6CF4-9A57-9310FC42D682}"/>
              </a:ext>
            </a:extLst>
          </p:cNvPr>
          <p:cNvSpPr>
            <a:spLocks noChangeArrowheads="1"/>
          </p:cNvSpPr>
          <p:nvPr/>
        </p:nvSpPr>
        <p:spPr bwMode="auto">
          <a:xfrm>
            <a:off x="6356033" y="1732393"/>
            <a:ext cx="1548635"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100" b="1" dirty="0">
                <a:solidFill>
                  <a:srgbClr val="3333CC"/>
                </a:solidFill>
                <a:latin typeface="Cambria Math" panose="02040503050406030204" pitchFamily="18" charset="0"/>
                <a:ea typeface="Cambria Math" panose="02040503050406030204" pitchFamily="18" charset="0"/>
              </a:rPr>
              <a:t>Mg</a:t>
            </a:r>
            <a:r>
              <a:rPr lang="en-GB" sz="1100" b="1" baseline="30000" dirty="0">
                <a:solidFill>
                  <a:srgbClr val="3333CC"/>
                </a:solidFill>
                <a:latin typeface="Cambria Math" panose="02040503050406030204" pitchFamily="18" charset="0"/>
                <a:ea typeface="Cambria Math" panose="02040503050406030204" pitchFamily="18" charset="0"/>
              </a:rPr>
              <a:t>+</a:t>
            </a:r>
            <a:r>
              <a:rPr lang="en-GB" sz="1100" b="1" dirty="0">
                <a:solidFill>
                  <a:srgbClr val="3333CC"/>
                </a:solidFill>
                <a:latin typeface="Cambria Math" panose="02040503050406030204" pitchFamily="18" charset="0"/>
                <a:ea typeface="Cambria Math" panose="02040503050406030204" pitchFamily="18" charset="0"/>
              </a:rPr>
              <a:t>(g) +  e</a:t>
            </a:r>
            <a:r>
              <a:rPr lang="en-GB" sz="11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100" b="1" dirty="0">
                <a:solidFill>
                  <a:srgbClr val="3333CC"/>
                </a:solidFill>
                <a:latin typeface="Cambria Math" panose="02040503050406030204" pitchFamily="18" charset="0"/>
                <a:ea typeface="Cambria Math" panose="02040503050406030204" pitchFamily="18" charset="0"/>
              </a:rPr>
              <a:t>  + </a:t>
            </a:r>
            <a:r>
              <a:rPr lang="en-GB" sz="1100" b="1" dirty="0">
                <a:solidFill>
                  <a:srgbClr val="FF0000"/>
                </a:solidFill>
                <a:latin typeface="Cambria Math" panose="02040503050406030204" pitchFamily="18" charset="0"/>
                <a:ea typeface="Cambria Math" panose="02040503050406030204" pitchFamily="18" charset="0"/>
              </a:rPr>
              <a:t> </a:t>
            </a:r>
            <a:r>
              <a:rPr lang="en-GB" sz="1100" b="1" dirty="0">
                <a:solidFill>
                  <a:srgbClr val="3333CC"/>
                </a:solidFill>
                <a:latin typeface="Cambria Math" panose="02040503050406030204" pitchFamily="18" charset="0"/>
                <a:ea typeface="Cambria Math" panose="02040503050406030204" pitchFamily="18" charset="0"/>
              </a:rPr>
              <a:t>O</a:t>
            </a:r>
            <a:r>
              <a:rPr lang="en-GB" sz="11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100" b="1" dirty="0">
                <a:solidFill>
                  <a:srgbClr val="3333CC"/>
                </a:solidFill>
                <a:latin typeface="Cambria Math" panose="02040503050406030204" pitchFamily="18" charset="0"/>
                <a:ea typeface="Cambria Math" panose="02040503050406030204" pitchFamily="18" charset="0"/>
              </a:rPr>
              <a:t>(g)</a:t>
            </a:r>
          </a:p>
        </p:txBody>
      </p:sp>
      <p:sp>
        <p:nvSpPr>
          <p:cNvPr id="155" name="Rectangle 112">
            <a:extLst>
              <a:ext uri="{FF2B5EF4-FFF2-40B4-BE49-F238E27FC236}">
                <a16:creationId xmlns:a16="http://schemas.microsoft.com/office/drawing/2014/main" id="{DF90F337-3296-FB85-2CA6-F66481BFFA13}"/>
              </a:ext>
            </a:extLst>
          </p:cNvPr>
          <p:cNvSpPr>
            <a:spLocks noChangeArrowheads="1"/>
          </p:cNvSpPr>
          <p:nvPr/>
        </p:nvSpPr>
        <p:spPr bwMode="auto">
          <a:xfrm>
            <a:off x="5920601" y="687855"/>
            <a:ext cx="1540143"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2</a:t>
            </a:r>
            <a:r>
              <a:rPr lang="en-GB" sz="1200" b="1" baseline="30000" dirty="0">
                <a:solidFill>
                  <a:srgbClr val="008000"/>
                </a:solidFill>
                <a:latin typeface="Century Gothic" panose="020B0502020202020204" pitchFamily="34" charset="0"/>
              </a:rPr>
              <a:t>nd</a:t>
            </a:r>
            <a:r>
              <a:rPr lang="en-GB" sz="1200" b="1" dirty="0">
                <a:solidFill>
                  <a:srgbClr val="008000"/>
                </a:solidFill>
                <a:latin typeface="Century Gothic" panose="020B0502020202020204" pitchFamily="34" charset="0"/>
              </a:rPr>
              <a:t> electron affinity</a:t>
            </a:r>
          </a:p>
        </p:txBody>
      </p:sp>
      <p:sp>
        <p:nvSpPr>
          <p:cNvPr id="156" name="Line 11">
            <a:extLst>
              <a:ext uri="{FF2B5EF4-FFF2-40B4-BE49-F238E27FC236}">
                <a16:creationId xmlns:a16="http://schemas.microsoft.com/office/drawing/2014/main" id="{CE7A3A47-E2CD-44BA-BF7B-C542D7EA605F}"/>
              </a:ext>
            </a:extLst>
          </p:cNvPr>
          <p:cNvSpPr>
            <a:spLocks noChangeAspect="1" noChangeShapeType="1"/>
          </p:cNvSpPr>
          <p:nvPr/>
        </p:nvSpPr>
        <p:spPr bwMode="auto">
          <a:xfrm flipV="1">
            <a:off x="6428040" y="1749104"/>
            <a:ext cx="1440160"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pic>
        <p:nvPicPr>
          <p:cNvPr id="159" name="Picture 158">
            <a:extLst>
              <a:ext uri="{FF2B5EF4-FFF2-40B4-BE49-F238E27FC236}">
                <a16:creationId xmlns:a16="http://schemas.microsoft.com/office/drawing/2014/main" id="{3BD770F6-257C-0F31-C1B7-D8B9CBFE071C}"/>
              </a:ext>
            </a:extLst>
          </p:cNvPr>
          <p:cNvPicPr>
            <a:picLocks noChangeAspect="1"/>
          </p:cNvPicPr>
          <p:nvPr/>
        </p:nvPicPr>
        <p:blipFill>
          <a:blip r:embed="rId3"/>
          <a:stretch>
            <a:fillRect/>
          </a:stretch>
        </p:blipFill>
        <p:spPr>
          <a:xfrm>
            <a:off x="8127865" y="5367865"/>
            <a:ext cx="642620" cy="642620"/>
          </a:xfrm>
          <a:prstGeom prst="rect">
            <a:avLst/>
          </a:prstGeom>
          <a:effectLst>
            <a:softEdge rad="12700"/>
          </a:effectLst>
        </p:spPr>
      </p:pic>
      <p:sp>
        <p:nvSpPr>
          <p:cNvPr id="3" name="Rectangle 16">
            <a:extLst>
              <a:ext uri="{FF2B5EF4-FFF2-40B4-BE49-F238E27FC236}">
                <a16:creationId xmlns:a16="http://schemas.microsoft.com/office/drawing/2014/main" id="{8BFBF726-FBED-A599-3608-297DE344ED6C}"/>
              </a:ext>
            </a:extLst>
          </p:cNvPr>
          <p:cNvSpPr>
            <a:spLocks noChangeArrowheads="1"/>
          </p:cNvSpPr>
          <p:nvPr/>
        </p:nvSpPr>
        <p:spPr bwMode="auto">
          <a:xfrm>
            <a:off x="5328000" y="6516000"/>
            <a:ext cx="2879725" cy="431800"/>
          </a:xfrm>
          <a:prstGeom prst="rect">
            <a:avLst/>
          </a:prstGeom>
          <a:noFill/>
          <a:ln w="9525">
            <a:noFill/>
            <a:miter lim="800000"/>
            <a:headEnd/>
            <a:tailEnd/>
          </a:ln>
        </p:spPr>
        <p:txBody>
          <a:bodyPr/>
          <a:lstStyle/>
          <a:p>
            <a:pPr eaLnBrk="0" fontAlgn="base" hangingPunct="0">
              <a:spcBef>
                <a:spcPct val="20000"/>
              </a:spcBef>
              <a:spcAft>
                <a:spcPct val="0"/>
              </a:spcAft>
            </a:pPr>
            <a:r>
              <a:rPr lang="en-GB" sz="1300" dirty="0">
                <a:solidFill>
                  <a:srgbClr val="000000"/>
                </a:solidFill>
                <a:latin typeface="Century Gothic" panose="020B0502020202020204" pitchFamily="34" charset="0"/>
              </a:rPr>
              <a:t>Progress of the reaction</a:t>
            </a:r>
          </a:p>
        </p:txBody>
      </p:sp>
      <p:sp>
        <p:nvSpPr>
          <p:cNvPr id="4" name="Rectangle 17">
            <a:extLst>
              <a:ext uri="{FF2B5EF4-FFF2-40B4-BE49-F238E27FC236}">
                <a16:creationId xmlns:a16="http://schemas.microsoft.com/office/drawing/2014/main" id="{A04DA4AD-D1C2-B7BE-7410-4FB11ECA6C20}"/>
              </a:ext>
            </a:extLst>
          </p:cNvPr>
          <p:cNvSpPr>
            <a:spLocks noChangeArrowheads="1"/>
          </p:cNvSpPr>
          <p:nvPr/>
        </p:nvSpPr>
        <p:spPr bwMode="auto">
          <a:xfrm>
            <a:off x="2736000" y="4500000"/>
            <a:ext cx="1582737" cy="2160588"/>
          </a:xfrm>
          <a:prstGeom prst="rect">
            <a:avLst/>
          </a:prstGeom>
          <a:noFill/>
          <a:ln w="9525">
            <a:noFill/>
            <a:miter lim="800000"/>
            <a:headEnd/>
            <a:tailEnd/>
          </a:ln>
        </p:spPr>
        <p:txBody>
          <a:bodyPr/>
          <a:lstStyle/>
          <a:p>
            <a:pPr algn="r" eaLnBrk="0" fontAlgn="base" hangingPunct="0">
              <a:spcBef>
                <a:spcPct val="20000"/>
              </a:spcBef>
              <a:spcAft>
                <a:spcPct val="0"/>
              </a:spcAft>
            </a:pPr>
            <a:r>
              <a:rPr lang="en-GB" sz="1300" dirty="0">
                <a:solidFill>
                  <a:srgbClr val="000000"/>
                </a:solidFill>
                <a:latin typeface="Century Gothic" panose="020B0502020202020204" pitchFamily="34" charset="0"/>
              </a:rPr>
              <a:t>Enthalpy: </a:t>
            </a:r>
            <a:r>
              <a:rPr lang="en-GB" sz="1300" i="1" dirty="0">
                <a:solidFill>
                  <a:srgbClr val="000000"/>
                </a:solidFill>
                <a:latin typeface="Century Gothic" panose="020B0502020202020204" pitchFamily="34" charset="0"/>
              </a:rPr>
              <a:t>H</a:t>
            </a:r>
          </a:p>
          <a:p>
            <a:pPr algn="r" eaLnBrk="0" fontAlgn="base" hangingPunct="0">
              <a:spcBef>
                <a:spcPct val="20000"/>
              </a:spcBef>
              <a:spcAft>
                <a:spcPct val="0"/>
              </a:spcAft>
            </a:pPr>
            <a:r>
              <a:rPr lang="en-GB" sz="1300" dirty="0">
                <a:solidFill>
                  <a:srgbClr val="000000"/>
                </a:solidFill>
                <a:latin typeface="Century Gothic" panose="020B0502020202020204" pitchFamily="34" charset="0"/>
              </a:rPr>
              <a:t>(kJ)</a:t>
            </a:r>
          </a:p>
        </p:txBody>
      </p:sp>
      <p:sp>
        <p:nvSpPr>
          <p:cNvPr id="7" name="Line 6">
            <a:extLst>
              <a:ext uri="{FF2B5EF4-FFF2-40B4-BE49-F238E27FC236}">
                <a16:creationId xmlns:a16="http://schemas.microsoft.com/office/drawing/2014/main" id="{2E016D23-C1A8-0465-1FDC-18D00DA63138}"/>
              </a:ext>
            </a:extLst>
          </p:cNvPr>
          <p:cNvSpPr>
            <a:spLocks noChangeShapeType="1"/>
          </p:cNvSpPr>
          <p:nvPr/>
        </p:nvSpPr>
        <p:spPr bwMode="auto">
          <a:xfrm>
            <a:off x="4320000" y="6534000"/>
            <a:ext cx="5689600" cy="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1300">
              <a:solidFill>
                <a:srgbClr val="000000"/>
              </a:solidFill>
              <a:latin typeface="Times New Roman" pitchFamily="18" charset="0"/>
            </a:endParaRPr>
          </a:p>
        </p:txBody>
      </p:sp>
      <p:sp>
        <p:nvSpPr>
          <p:cNvPr id="8" name="Line 7">
            <a:extLst>
              <a:ext uri="{FF2B5EF4-FFF2-40B4-BE49-F238E27FC236}">
                <a16:creationId xmlns:a16="http://schemas.microsoft.com/office/drawing/2014/main" id="{6541F411-FBF2-F862-2E59-355247CC21AD}"/>
              </a:ext>
            </a:extLst>
          </p:cNvPr>
          <p:cNvSpPr>
            <a:spLocks noChangeShapeType="1"/>
          </p:cNvSpPr>
          <p:nvPr/>
        </p:nvSpPr>
        <p:spPr bwMode="auto">
          <a:xfrm flipH="1" flipV="1">
            <a:off x="4320000" y="1494000"/>
            <a:ext cx="0" cy="504000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1300">
              <a:solidFill>
                <a:srgbClr val="000000"/>
              </a:solidFill>
              <a:latin typeface="Times New Roman" pitchFamily="18" charset="0"/>
            </a:endParaRPr>
          </a:p>
        </p:txBody>
      </p:sp>
      <p:pic>
        <p:nvPicPr>
          <p:cNvPr id="9" name="Picture 8">
            <a:extLst>
              <a:ext uri="{FF2B5EF4-FFF2-40B4-BE49-F238E27FC236}">
                <a16:creationId xmlns:a16="http://schemas.microsoft.com/office/drawing/2014/main" id="{2221C0DD-351E-0E16-8367-4262965672F5}"/>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56000" y="4211999"/>
            <a:ext cx="1273048" cy="1859788"/>
          </a:xfrm>
          <a:prstGeom prst="rect">
            <a:avLst/>
          </a:prstGeom>
        </p:spPr>
      </p:pic>
      <p:sp>
        <p:nvSpPr>
          <p:cNvPr id="10" name="Rectangle 112">
            <a:extLst>
              <a:ext uri="{FF2B5EF4-FFF2-40B4-BE49-F238E27FC236}">
                <a16:creationId xmlns:a16="http://schemas.microsoft.com/office/drawing/2014/main" id="{2984ADE9-F36E-3A73-12CD-9563C8E59BE7}"/>
              </a:ext>
            </a:extLst>
          </p:cNvPr>
          <p:cNvSpPr>
            <a:spLocks noChangeArrowheads="1"/>
          </p:cNvSpPr>
          <p:nvPr/>
        </p:nvSpPr>
        <p:spPr bwMode="auto">
          <a:xfrm>
            <a:off x="472926" y="1357679"/>
            <a:ext cx="2805123" cy="1499821"/>
          </a:xfrm>
          <a:prstGeom prst="rect">
            <a:avLst/>
          </a:prstGeom>
          <a:noFill/>
          <a:ln w="9525">
            <a:noFill/>
            <a:miter lim="800000"/>
            <a:headEnd/>
            <a:tailEnd/>
          </a:ln>
        </p:spPr>
        <p:txBody>
          <a:bodyPr/>
          <a:lstStyle/>
          <a:p>
            <a:pPr eaLnBrk="0" fontAlgn="base" hangingPunct="0">
              <a:spcBef>
                <a:spcPct val="20000"/>
              </a:spcBef>
              <a:spcAft>
                <a:spcPct val="0"/>
              </a:spcAft>
            </a:pPr>
            <a:r>
              <a:rPr lang="en-GB" dirty="0">
                <a:latin typeface="Century Gothic" panose="020B0502020202020204" pitchFamily="34" charset="0"/>
              </a:rPr>
              <a:t>The lattice enthalpy is now so large, we have to zoom out a bit more.</a:t>
            </a:r>
          </a:p>
        </p:txBody>
      </p:sp>
      <p:sp>
        <p:nvSpPr>
          <p:cNvPr id="11" name="Rectangle 112">
            <a:extLst>
              <a:ext uri="{FF2B5EF4-FFF2-40B4-BE49-F238E27FC236}">
                <a16:creationId xmlns:a16="http://schemas.microsoft.com/office/drawing/2014/main" id="{3C7B2ECC-6937-BEFF-2143-9B0A3EF16B4E}"/>
              </a:ext>
            </a:extLst>
          </p:cNvPr>
          <p:cNvSpPr>
            <a:spLocks noChangeArrowheads="1"/>
          </p:cNvSpPr>
          <p:nvPr/>
        </p:nvSpPr>
        <p:spPr bwMode="auto">
          <a:xfrm>
            <a:off x="472926" y="6172932"/>
            <a:ext cx="3343018" cy="356716"/>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latin typeface="Century Gothic" panose="020B0502020202020204" pitchFamily="34" charset="0"/>
              </a:rPr>
              <a:t>Here is the </a:t>
            </a:r>
            <a:r>
              <a:rPr lang="en-GB" sz="1400" dirty="0">
                <a:latin typeface="Cambria Math" panose="02040503050406030204" pitchFamily="18" charset="0"/>
                <a:ea typeface="Cambria Math" panose="02040503050406030204" pitchFamily="18" charset="0"/>
              </a:rPr>
              <a:t>NaCl</a:t>
            </a:r>
            <a:r>
              <a:rPr lang="en-GB" sz="1400" dirty="0">
                <a:latin typeface="Century Gothic" panose="020B0502020202020204" pitchFamily="34" charset="0"/>
              </a:rPr>
              <a:t> cycle for scale</a:t>
            </a:r>
          </a:p>
        </p:txBody>
      </p:sp>
    </p:spTree>
    <p:extLst>
      <p:ext uri="{BB962C8B-B14F-4D97-AF65-F5344CB8AC3E}">
        <p14:creationId xmlns:p14="http://schemas.microsoft.com/office/powerpoint/2010/main" val="299469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4/3*#ppt_w"/>
                                          </p:val>
                                        </p:tav>
                                        <p:tav tm="100000">
                                          <p:val>
                                            <p:strVal val="#ppt_w"/>
                                          </p:val>
                                        </p:tav>
                                      </p:tavLst>
                                    </p:anim>
                                    <p:anim calcmode="lin" valueType="num">
                                      <p:cBhvr>
                                        <p:cTn id="8" dur="500" fill="hold"/>
                                        <p:tgtEl>
                                          <p:spTgt spid="9"/>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13"/>
                                        </p:tgtEl>
                                        <p:attrNameLst>
                                          <p:attrName>style.visibility</p:attrName>
                                        </p:attrNameLst>
                                      </p:cBhvr>
                                      <p:to>
                                        <p:strVal val="visible"/>
                                      </p:to>
                                    </p:set>
                                    <p:animEffect transition="in" filter="wipe(up)">
                                      <p:cBhvr>
                                        <p:cTn id="12" dur="1250"/>
                                        <p:tgtEl>
                                          <p:spTgt spid="1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2"/>
                                        </p:tgtEl>
                                        <p:attrNameLst>
                                          <p:attrName>style.visibility</p:attrName>
                                        </p:attrNameLst>
                                      </p:cBhvr>
                                      <p:to>
                                        <p:strVal val="visible"/>
                                      </p:to>
                                    </p:set>
                                    <p:animEffect transition="in" filter="fade">
                                      <p:cBhvr>
                                        <p:cTn id="15" dur="500"/>
                                        <p:tgtEl>
                                          <p:spTgt spid="12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0"/>
                                        </p:tgtEl>
                                        <p:attrNameLst>
                                          <p:attrName>style.visibility</p:attrName>
                                        </p:attrNameLst>
                                      </p:cBhvr>
                                      <p:to>
                                        <p:strVal val="visible"/>
                                      </p:to>
                                    </p:set>
                                    <p:animEffect transition="in" filter="fade">
                                      <p:cBhvr>
                                        <p:cTn id="21" dur="500"/>
                                        <p:tgtEl>
                                          <p:spTgt spid="140"/>
                                        </p:tgtEl>
                                      </p:cBhvr>
                                    </p:animEffect>
                                  </p:childTnLst>
                                </p:cTn>
                              </p:par>
                            </p:childTnLst>
                          </p:cTn>
                        </p:par>
                        <p:par>
                          <p:cTn id="22" fill="hold">
                            <p:stCondLst>
                              <p:cond delay="1750"/>
                            </p:stCondLst>
                            <p:childTnLst>
                              <p:par>
                                <p:cTn id="23" presetID="10" presetClass="entr" presetSubtype="0" fill="hold" nodeType="afterEffect">
                                  <p:stCondLst>
                                    <p:cond delay="0"/>
                                  </p:stCondLst>
                                  <p:childTnLst>
                                    <p:set>
                                      <p:cBhvr>
                                        <p:cTn id="24" dur="1" fill="hold">
                                          <p:stCondLst>
                                            <p:cond delay="0"/>
                                          </p:stCondLst>
                                        </p:cTn>
                                        <p:tgtEl>
                                          <p:spTgt spid="159"/>
                                        </p:tgtEl>
                                        <p:attrNameLst>
                                          <p:attrName>style.visibility</p:attrName>
                                        </p:attrNameLst>
                                      </p:cBhvr>
                                      <p:to>
                                        <p:strVal val="visible"/>
                                      </p:to>
                                    </p:set>
                                    <p:animEffect transition="in" filter="fade">
                                      <p:cBhvr>
                                        <p:cTn id="25" dur="500"/>
                                        <p:tgtEl>
                                          <p:spTgt spid="15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27"/>
                                        </p:tgtEl>
                                        <p:attrNameLst>
                                          <p:attrName>style.visibility</p:attrName>
                                        </p:attrNameLst>
                                      </p:cBhvr>
                                      <p:to>
                                        <p:strVal val="visible"/>
                                      </p:to>
                                    </p:set>
                                    <p:animEffect transition="in" filter="wipe(down)">
                                      <p:cBhvr>
                                        <p:cTn id="30" dur="1000"/>
                                        <p:tgtEl>
                                          <p:spTgt spid="127"/>
                                        </p:tgtEl>
                                      </p:cBhvr>
                                    </p:animEffect>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128"/>
                                        </p:tgtEl>
                                        <p:attrNameLst>
                                          <p:attrName>style.visibility</p:attrName>
                                        </p:attrNameLst>
                                      </p:cBhvr>
                                      <p:to>
                                        <p:strVal val="visible"/>
                                      </p:to>
                                    </p:set>
                                    <p:animEffect transition="in" filter="fade">
                                      <p:cBhvr>
                                        <p:cTn id="34" dur="500"/>
                                        <p:tgtEl>
                                          <p:spTgt spid="12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9"/>
                                        </p:tgtEl>
                                        <p:attrNameLst>
                                          <p:attrName>style.visibility</p:attrName>
                                        </p:attrNameLst>
                                      </p:cBhvr>
                                      <p:to>
                                        <p:strVal val="visible"/>
                                      </p:to>
                                    </p:set>
                                    <p:animEffect transition="in" filter="fade">
                                      <p:cBhvr>
                                        <p:cTn id="37" dur="500"/>
                                        <p:tgtEl>
                                          <p:spTgt spid="1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37"/>
                                        </p:tgtEl>
                                        <p:attrNameLst>
                                          <p:attrName>style.visibility</p:attrName>
                                        </p:attrNameLst>
                                      </p:cBhvr>
                                      <p:to>
                                        <p:strVal val="visible"/>
                                      </p:to>
                                    </p:set>
                                    <p:animEffect transition="in" filter="fade">
                                      <p:cBhvr>
                                        <p:cTn id="43" dur="500"/>
                                        <p:tgtEl>
                                          <p:spTgt spid="13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30"/>
                                        </p:tgtEl>
                                        <p:attrNameLst>
                                          <p:attrName>style.visibility</p:attrName>
                                        </p:attrNameLst>
                                      </p:cBhvr>
                                      <p:to>
                                        <p:strVal val="visible"/>
                                      </p:to>
                                    </p:set>
                                    <p:animEffect transition="in" filter="wipe(down)">
                                      <p:cBhvr>
                                        <p:cTn id="48" dur="1000"/>
                                        <p:tgtEl>
                                          <p:spTgt spid="130"/>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126"/>
                                        </p:tgtEl>
                                        <p:attrNameLst>
                                          <p:attrName>style.visibility</p:attrName>
                                        </p:attrNameLst>
                                      </p:cBhvr>
                                      <p:to>
                                        <p:strVal val="visible"/>
                                      </p:to>
                                    </p:set>
                                    <p:animEffect transition="in" filter="fade">
                                      <p:cBhvr>
                                        <p:cTn id="52" dur="500"/>
                                        <p:tgtEl>
                                          <p:spTgt spid="12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31"/>
                                        </p:tgtEl>
                                        <p:attrNameLst>
                                          <p:attrName>style.visibility</p:attrName>
                                        </p:attrNameLst>
                                      </p:cBhvr>
                                      <p:to>
                                        <p:strVal val="visible"/>
                                      </p:to>
                                    </p:set>
                                    <p:animEffect transition="in" filter="fade">
                                      <p:cBhvr>
                                        <p:cTn id="55" dur="500"/>
                                        <p:tgtEl>
                                          <p:spTgt spid="13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2"/>
                                        </p:tgtEl>
                                        <p:attrNameLst>
                                          <p:attrName>style.visibility</p:attrName>
                                        </p:attrNameLst>
                                      </p:cBhvr>
                                      <p:to>
                                        <p:strVal val="visible"/>
                                      </p:to>
                                    </p:set>
                                    <p:animEffect transition="in" filter="fade">
                                      <p:cBhvr>
                                        <p:cTn id="58" dur="500"/>
                                        <p:tgtEl>
                                          <p:spTgt spid="13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8"/>
                                        </p:tgtEl>
                                        <p:attrNameLst>
                                          <p:attrName>style.visibility</p:attrName>
                                        </p:attrNameLst>
                                      </p:cBhvr>
                                      <p:to>
                                        <p:strVal val="visible"/>
                                      </p:to>
                                    </p:set>
                                    <p:animEffect transition="in" filter="fade">
                                      <p:cBhvr>
                                        <p:cTn id="61" dur="500"/>
                                        <p:tgtEl>
                                          <p:spTgt spid="138"/>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134"/>
                                        </p:tgtEl>
                                        <p:attrNameLst>
                                          <p:attrName>style.visibility</p:attrName>
                                        </p:attrNameLst>
                                      </p:cBhvr>
                                      <p:to>
                                        <p:strVal val="visible"/>
                                      </p:to>
                                    </p:set>
                                    <p:animEffect transition="in" filter="wipe(down)">
                                      <p:cBhvr>
                                        <p:cTn id="66" dur="1000"/>
                                        <p:tgtEl>
                                          <p:spTgt spid="134"/>
                                        </p:tgtEl>
                                      </p:cBhvr>
                                    </p:animEffect>
                                  </p:childTnLst>
                                </p:cTn>
                              </p:par>
                            </p:childTnLst>
                          </p:cTn>
                        </p:par>
                        <p:par>
                          <p:cTn id="67" fill="hold">
                            <p:stCondLst>
                              <p:cond delay="1000"/>
                            </p:stCondLst>
                            <p:childTnLst>
                              <p:par>
                                <p:cTn id="68" presetID="10" presetClass="entr" presetSubtype="0" fill="hold" grpId="0" nodeType="afterEffect">
                                  <p:stCondLst>
                                    <p:cond delay="0"/>
                                  </p:stCondLst>
                                  <p:childTnLst>
                                    <p:set>
                                      <p:cBhvr>
                                        <p:cTn id="69" dur="1" fill="hold">
                                          <p:stCondLst>
                                            <p:cond delay="0"/>
                                          </p:stCondLst>
                                        </p:cTn>
                                        <p:tgtEl>
                                          <p:spTgt spid="133"/>
                                        </p:tgtEl>
                                        <p:attrNameLst>
                                          <p:attrName>style.visibility</p:attrName>
                                        </p:attrNameLst>
                                      </p:cBhvr>
                                      <p:to>
                                        <p:strVal val="visible"/>
                                      </p:to>
                                    </p:set>
                                    <p:animEffect transition="in" filter="fade">
                                      <p:cBhvr>
                                        <p:cTn id="70" dur="500"/>
                                        <p:tgtEl>
                                          <p:spTgt spid="13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35"/>
                                        </p:tgtEl>
                                        <p:attrNameLst>
                                          <p:attrName>style.visibility</p:attrName>
                                        </p:attrNameLst>
                                      </p:cBhvr>
                                      <p:to>
                                        <p:strVal val="visible"/>
                                      </p:to>
                                    </p:set>
                                    <p:animEffect transition="in" filter="fade">
                                      <p:cBhvr>
                                        <p:cTn id="73" dur="500"/>
                                        <p:tgtEl>
                                          <p:spTgt spid="13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6"/>
                                        </p:tgtEl>
                                        <p:attrNameLst>
                                          <p:attrName>style.visibility</p:attrName>
                                        </p:attrNameLst>
                                      </p:cBhvr>
                                      <p:to>
                                        <p:strVal val="visible"/>
                                      </p:to>
                                    </p:set>
                                    <p:animEffect transition="in" filter="fade">
                                      <p:cBhvr>
                                        <p:cTn id="76" dur="500"/>
                                        <p:tgtEl>
                                          <p:spTgt spid="13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39"/>
                                        </p:tgtEl>
                                        <p:attrNameLst>
                                          <p:attrName>style.visibility</p:attrName>
                                        </p:attrNameLst>
                                      </p:cBhvr>
                                      <p:to>
                                        <p:strVal val="visible"/>
                                      </p:to>
                                    </p:set>
                                    <p:animEffect transition="in" filter="fade">
                                      <p:cBhvr>
                                        <p:cTn id="79" dur="500"/>
                                        <p:tgtEl>
                                          <p:spTgt spid="139"/>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145"/>
                                        </p:tgtEl>
                                        <p:attrNameLst>
                                          <p:attrName>style.visibility</p:attrName>
                                        </p:attrNameLst>
                                      </p:cBhvr>
                                      <p:to>
                                        <p:strVal val="visible"/>
                                      </p:to>
                                    </p:set>
                                    <p:animEffect transition="in" filter="wipe(down)">
                                      <p:cBhvr>
                                        <p:cTn id="84" dur="1000"/>
                                        <p:tgtEl>
                                          <p:spTgt spid="145"/>
                                        </p:tgtEl>
                                      </p:cBhvr>
                                    </p:animEffect>
                                  </p:childTnLst>
                                </p:cTn>
                              </p:par>
                            </p:childTnLst>
                          </p:cTn>
                        </p:par>
                        <p:par>
                          <p:cTn id="85" fill="hold">
                            <p:stCondLst>
                              <p:cond delay="1000"/>
                            </p:stCondLst>
                            <p:childTnLst>
                              <p:par>
                                <p:cTn id="86" presetID="10" presetClass="entr" presetSubtype="0" fill="hold" grpId="0" nodeType="afterEffect">
                                  <p:stCondLst>
                                    <p:cond delay="0"/>
                                  </p:stCondLst>
                                  <p:childTnLst>
                                    <p:set>
                                      <p:cBhvr>
                                        <p:cTn id="87" dur="1" fill="hold">
                                          <p:stCondLst>
                                            <p:cond delay="0"/>
                                          </p:stCondLst>
                                        </p:cTn>
                                        <p:tgtEl>
                                          <p:spTgt spid="146"/>
                                        </p:tgtEl>
                                        <p:attrNameLst>
                                          <p:attrName>style.visibility</p:attrName>
                                        </p:attrNameLst>
                                      </p:cBhvr>
                                      <p:to>
                                        <p:strVal val="visible"/>
                                      </p:to>
                                    </p:set>
                                    <p:animEffect transition="in" filter="fade">
                                      <p:cBhvr>
                                        <p:cTn id="88" dur="500"/>
                                        <p:tgtEl>
                                          <p:spTgt spid="14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47"/>
                                        </p:tgtEl>
                                        <p:attrNameLst>
                                          <p:attrName>style.visibility</p:attrName>
                                        </p:attrNameLst>
                                      </p:cBhvr>
                                      <p:to>
                                        <p:strVal val="visible"/>
                                      </p:to>
                                    </p:set>
                                    <p:animEffect transition="in" filter="fade">
                                      <p:cBhvr>
                                        <p:cTn id="91" dur="500"/>
                                        <p:tgtEl>
                                          <p:spTgt spid="147"/>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48"/>
                                        </p:tgtEl>
                                        <p:attrNameLst>
                                          <p:attrName>style.visibility</p:attrName>
                                        </p:attrNameLst>
                                      </p:cBhvr>
                                      <p:to>
                                        <p:strVal val="visible"/>
                                      </p:to>
                                    </p:set>
                                    <p:animEffect transition="in" filter="fade">
                                      <p:cBhvr>
                                        <p:cTn id="94" dur="500"/>
                                        <p:tgtEl>
                                          <p:spTgt spid="14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44"/>
                                        </p:tgtEl>
                                        <p:attrNameLst>
                                          <p:attrName>style.visibility</p:attrName>
                                        </p:attrNameLst>
                                      </p:cBhvr>
                                      <p:to>
                                        <p:strVal val="visible"/>
                                      </p:to>
                                    </p:set>
                                    <p:animEffect transition="in" filter="fade">
                                      <p:cBhvr>
                                        <p:cTn id="97" dur="500"/>
                                        <p:tgtEl>
                                          <p:spTgt spid="144"/>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1" fill="hold" grpId="0" nodeType="clickEffect">
                                  <p:stCondLst>
                                    <p:cond delay="0"/>
                                  </p:stCondLst>
                                  <p:childTnLst>
                                    <p:set>
                                      <p:cBhvr>
                                        <p:cTn id="101" dur="1" fill="hold">
                                          <p:stCondLst>
                                            <p:cond delay="0"/>
                                          </p:stCondLst>
                                        </p:cTn>
                                        <p:tgtEl>
                                          <p:spTgt spid="153"/>
                                        </p:tgtEl>
                                        <p:attrNameLst>
                                          <p:attrName>style.visibility</p:attrName>
                                        </p:attrNameLst>
                                      </p:cBhvr>
                                      <p:to>
                                        <p:strVal val="visible"/>
                                      </p:to>
                                    </p:set>
                                    <p:animEffect transition="in" filter="wipe(up)">
                                      <p:cBhvr>
                                        <p:cTn id="102" dur="1000"/>
                                        <p:tgtEl>
                                          <p:spTgt spid="15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54"/>
                                        </p:tgtEl>
                                        <p:attrNameLst>
                                          <p:attrName>style.visibility</p:attrName>
                                        </p:attrNameLst>
                                      </p:cBhvr>
                                      <p:to>
                                        <p:strVal val="visible"/>
                                      </p:to>
                                    </p:set>
                                    <p:animEffect transition="in" filter="fade">
                                      <p:cBhvr>
                                        <p:cTn id="105" dur="500"/>
                                        <p:tgtEl>
                                          <p:spTgt spid="15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50"/>
                                        </p:tgtEl>
                                        <p:attrNameLst>
                                          <p:attrName>style.visibility</p:attrName>
                                        </p:attrNameLst>
                                      </p:cBhvr>
                                      <p:to>
                                        <p:strVal val="visible"/>
                                      </p:to>
                                    </p:set>
                                    <p:animEffect transition="in" filter="fade">
                                      <p:cBhvr>
                                        <p:cTn id="108" dur="500"/>
                                        <p:tgtEl>
                                          <p:spTgt spid="150"/>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52"/>
                                        </p:tgtEl>
                                        <p:attrNameLst>
                                          <p:attrName>style.visibility</p:attrName>
                                        </p:attrNameLst>
                                      </p:cBhvr>
                                      <p:to>
                                        <p:strVal val="visible"/>
                                      </p:to>
                                    </p:set>
                                    <p:animEffect transition="in" filter="fade">
                                      <p:cBhvr>
                                        <p:cTn id="111" dur="500"/>
                                        <p:tgtEl>
                                          <p:spTgt spid="152"/>
                                        </p:tgtEl>
                                      </p:cBhvr>
                                    </p:animEffect>
                                  </p:childTnLst>
                                </p:cTn>
                              </p:par>
                            </p:childTnLst>
                          </p:cTn>
                        </p:par>
                        <p:par>
                          <p:cTn id="112" fill="hold">
                            <p:stCondLst>
                              <p:cond delay="1000"/>
                            </p:stCondLst>
                            <p:childTnLst>
                              <p:par>
                                <p:cTn id="113" presetID="10" presetClass="entr" presetSubtype="0" fill="hold" grpId="0" nodeType="afterEffect">
                                  <p:stCondLst>
                                    <p:cond delay="0"/>
                                  </p:stCondLst>
                                  <p:childTnLst>
                                    <p:set>
                                      <p:cBhvr>
                                        <p:cTn id="114" dur="1" fill="hold">
                                          <p:stCondLst>
                                            <p:cond delay="0"/>
                                          </p:stCondLst>
                                        </p:cTn>
                                        <p:tgtEl>
                                          <p:spTgt spid="156"/>
                                        </p:tgtEl>
                                        <p:attrNameLst>
                                          <p:attrName>style.visibility</p:attrName>
                                        </p:attrNameLst>
                                      </p:cBhvr>
                                      <p:to>
                                        <p:strVal val="visible"/>
                                      </p:to>
                                    </p:set>
                                    <p:animEffect transition="in" filter="fade">
                                      <p:cBhvr>
                                        <p:cTn id="115" dur="500"/>
                                        <p:tgtEl>
                                          <p:spTgt spid="156"/>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4" fill="hold" grpId="0" nodeType="clickEffect">
                                  <p:stCondLst>
                                    <p:cond delay="0"/>
                                  </p:stCondLst>
                                  <p:childTnLst>
                                    <p:set>
                                      <p:cBhvr>
                                        <p:cTn id="119" dur="1" fill="hold">
                                          <p:stCondLst>
                                            <p:cond delay="0"/>
                                          </p:stCondLst>
                                        </p:cTn>
                                        <p:tgtEl>
                                          <p:spTgt spid="149"/>
                                        </p:tgtEl>
                                        <p:attrNameLst>
                                          <p:attrName>style.visibility</p:attrName>
                                        </p:attrNameLst>
                                      </p:cBhvr>
                                      <p:to>
                                        <p:strVal val="visible"/>
                                      </p:to>
                                    </p:set>
                                    <p:animEffect transition="in" filter="wipe(down)">
                                      <p:cBhvr>
                                        <p:cTn id="120" dur="1000"/>
                                        <p:tgtEl>
                                          <p:spTgt spid="14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55"/>
                                        </p:tgtEl>
                                        <p:attrNameLst>
                                          <p:attrName>style.visibility</p:attrName>
                                        </p:attrNameLst>
                                      </p:cBhvr>
                                      <p:to>
                                        <p:strVal val="visible"/>
                                      </p:to>
                                    </p:set>
                                    <p:animEffect transition="in" filter="fade">
                                      <p:cBhvr>
                                        <p:cTn id="123" dur="500"/>
                                        <p:tgtEl>
                                          <p:spTgt spid="155"/>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51"/>
                                        </p:tgtEl>
                                        <p:attrNameLst>
                                          <p:attrName>style.visibility</p:attrName>
                                        </p:attrNameLst>
                                      </p:cBhvr>
                                      <p:to>
                                        <p:strVal val="visible"/>
                                      </p:to>
                                    </p:set>
                                    <p:animEffect transition="in" filter="fade">
                                      <p:cBhvr>
                                        <p:cTn id="126" dur="500"/>
                                        <p:tgtEl>
                                          <p:spTgt spid="151"/>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141">
                                            <p:bg/>
                                          </p:spTgt>
                                        </p:tgtEl>
                                        <p:attrNameLst>
                                          <p:attrName>style.visibility</p:attrName>
                                        </p:attrNameLst>
                                      </p:cBhvr>
                                      <p:to>
                                        <p:strVal val="visible"/>
                                      </p:to>
                                    </p:set>
                                    <p:animEffect transition="in" filter="fade">
                                      <p:cBhvr>
                                        <p:cTn id="131" dur="500"/>
                                        <p:tgtEl>
                                          <p:spTgt spid="141">
                                            <p:bg/>
                                          </p:spTgt>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41">
                                            <p:txEl>
                                              <p:pRg st="0" end="0"/>
                                            </p:txEl>
                                          </p:spTgt>
                                        </p:tgtEl>
                                        <p:attrNameLst>
                                          <p:attrName>style.visibility</p:attrName>
                                        </p:attrNameLst>
                                      </p:cBhvr>
                                      <p:to>
                                        <p:strVal val="visible"/>
                                      </p:to>
                                    </p:set>
                                    <p:animEffect transition="in" filter="fade">
                                      <p:cBhvr>
                                        <p:cTn id="134" dur="500"/>
                                        <p:tgtEl>
                                          <p:spTgt spid="141">
                                            <p:txEl>
                                              <p:pRg st="0" end="0"/>
                                            </p:txEl>
                                          </p:spTgt>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grpId="0" nodeType="clickEffect">
                                  <p:stCondLst>
                                    <p:cond delay="0"/>
                                  </p:stCondLst>
                                  <p:childTnLst>
                                    <p:set>
                                      <p:cBhvr>
                                        <p:cTn id="138" dur="1" fill="hold">
                                          <p:stCondLst>
                                            <p:cond delay="0"/>
                                          </p:stCondLst>
                                        </p:cTn>
                                        <p:tgtEl>
                                          <p:spTgt spid="142"/>
                                        </p:tgtEl>
                                        <p:attrNameLst>
                                          <p:attrName>style.visibility</p:attrName>
                                        </p:attrNameLst>
                                      </p:cBhvr>
                                      <p:to>
                                        <p:strVal val="visible"/>
                                      </p:to>
                                    </p:set>
                                    <p:animEffect transition="in" filter="fade">
                                      <p:cBhvr>
                                        <p:cTn id="139"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86" grpId="0"/>
      <p:bldP spid="113" grpId="0" animBg="1"/>
      <p:bldP spid="122" grpId="0"/>
      <p:bldP spid="126" grpId="0" animBg="1"/>
      <p:bldP spid="127" grpId="0" animBg="1"/>
      <p:bldP spid="128" grpId="0" animBg="1"/>
      <p:bldP spid="129" grpId="0"/>
      <p:bldP spid="130" grpId="0" animBg="1"/>
      <p:bldP spid="131" grpId="0"/>
      <p:bldP spid="132" grpId="0"/>
      <p:bldP spid="133" grpId="0" animBg="1"/>
      <p:bldP spid="134" grpId="0" animBg="1"/>
      <p:bldP spid="135" grpId="0"/>
      <p:bldP spid="136" grpId="0"/>
      <p:bldP spid="137" grpId="0" animBg="1"/>
      <p:bldP spid="138" grpId="0" animBg="1"/>
      <p:bldP spid="139" grpId="0" animBg="1"/>
      <p:bldP spid="140" grpId="0" animBg="1"/>
      <p:bldP spid="141" grpId="0" uiExpand="1" build="p" animBg="1"/>
      <p:bldP spid="142" grpId="0"/>
      <p:bldP spid="144" grpId="0" animBg="1"/>
      <p:bldP spid="145" grpId="0" animBg="1"/>
      <p:bldP spid="146" grpId="0" animBg="1"/>
      <p:bldP spid="147" grpId="0"/>
      <p:bldP spid="148" grpId="0"/>
      <p:bldP spid="149" grpId="0" animBg="1"/>
      <p:bldP spid="150" grpId="0"/>
      <p:bldP spid="151" grpId="0" animBg="1"/>
      <p:bldP spid="152" grpId="0" animBg="1"/>
      <p:bldP spid="153" grpId="0" animBg="1"/>
      <p:bldP spid="154" grpId="0"/>
      <p:bldP spid="155" grpId="0"/>
      <p:bldP spid="1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FD097-8F9A-60CD-804D-C0984B4DE7C9}"/>
              </a:ext>
            </a:extLst>
          </p:cNvPr>
          <p:cNvSpPr>
            <a:spLocks noGrp="1"/>
          </p:cNvSpPr>
          <p:nvPr>
            <p:ph type="title"/>
          </p:nvPr>
        </p:nvSpPr>
        <p:spPr/>
        <p:txBody>
          <a:bodyPr/>
          <a:lstStyle/>
          <a:p>
            <a:r>
              <a:rPr lang="en-GB" dirty="0"/>
              <a:t>Worksheet</a:t>
            </a:r>
          </a:p>
        </p:txBody>
      </p:sp>
      <p:sp>
        <p:nvSpPr>
          <p:cNvPr id="3" name="Content Placeholder 2">
            <a:extLst>
              <a:ext uri="{FF2B5EF4-FFF2-40B4-BE49-F238E27FC236}">
                <a16:creationId xmlns:a16="http://schemas.microsoft.com/office/drawing/2014/main" id="{25C8962E-CBDA-371D-F1F3-34A209217447}"/>
              </a:ext>
            </a:extLst>
          </p:cNvPr>
          <p:cNvSpPr>
            <a:spLocks noGrp="1"/>
          </p:cNvSpPr>
          <p:nvPr>
            <p:ph idx="1"/>
          </p:nvPr>
        </p:nvSpPr>
        <p:spPr>
          <a:xfrm>
            <a:off x="540000" y="1260000"/>
            <a:ext cx="4793210" cy="5040000"/>
          </a:xfrm>
        </p:spPr>
        <p:txBody>
          <a:bodyPr>
            <a:normAutofit/>
          </a:bodyPr>
          <a:lstStyle/>
          <a:p>
            <a:pPr marL="0" indent="0"/>
            <a:r>
              <a:rPr lang="en-GB" dirty="0"/>
              <a:t>Now have a go at the activities in the worksheet.</a:t>
            </a:r>
          </a:p>
          <a:p>
            <a:pPr marL="0" indent="0">
              <a:lnSpc>
                <a:spcPct val="107000"/>
              </a:lnSpc>
              <a:spcAft>
                <a:spcPts val="600"/>
              </a:spcAft>
            </a:pPr>
            <a:r>
              <a:rPr lang="en-GB" sz="1800" dirty="0">
                <a:effectLst/>
                <a:latin typeface="Century Gothic" panose="020B0502020202020204" pitchFamily="34" charset="0"/>
                <a:ea typeface="Calibri" panose="020F0502020204030204" pitchFamily="34" charset="0"/>
                <a:cs typeface="Arial" panose="020B0604020202020204" pitchFamily="34" charset="0"/>
              </a:rPr>
              <a:t>This activity uses a set of cut out arrows drawn to scale to represent the component enthalpy changes that make up Born–Haber cycles for the formation of </a:t>
            </a:r>
            <a:r>
              <a:rPr lang="en-GB" sz="1800" dirty="0">
                <a:effectLst/>
                <a:latin typeface="Cambria Math" panose="02040503050406030204" pitchFamily="18" charset="0"/>
                <a:ea typeface="Calibri" panose="020F0502020204030204" pitchFamily="34" charset="0"/>
                <a:cs typeface="Arial" panose="020B0604020202020204" pitchFamily="34" charset="0"/>
              </a:rPr>
              <a:t>NaCl(s)</a:t>
            </a:r>
            <a:r>
              <a:rPr lang="en-GB" sz="1800" dirty="0">
                <a:effectLst/>
                <a:latin typeface="Century Gothic" panose="020B0502020202020204" pitchFamily="34" charset="0"/>
                <a:ea typeface="Calibri" panose="020F0502020204030204" pitchFamily="34" charset="0"/>
                <a:cs typeface="Arial" panose="020B0604020202020204" pitchFamily="34" charset="0"/>
              </a:rPr>
              <a:t>, </a:t>
            </a:r>
            <a:r>
              <a:rPr lang="en-GB" sz="1800" dirty="0">
                <a:effectLst/>
                <a:latin typeface="Cambria Math" panose="02040503050406030204" pitchFamily="18" charset="0"/>
                <a:ea typeface="Calibri" panose="020F0502020204030204" pitchFamily="34" charset="0"/>
                <a:cs typeface="Arial" panose="020B0604020202020204" pitchFamily="34" charset="0"/>
              </a:rPr>
              <a:t>MgCl</a:t>
            </a:r>
            <a:r>
              <a:rPr lang="en-GB" sz="1800" baseline="-25000" dirty="0">
                <a:effectLst/>
                <a:latin typeface="Cambria Math" panose="02040503050406030204" pitchFamily="18" charset="0"/>
                <a:ea typeface="Calibri" panose="020F0502020204030204" pitchFamily="34" charset="0"/>
                <a:cs typeface="Arial" panose="020B0604020202020204" pitchFamily="34" charset="0"/>
              </a:rPr>
              <a:t>2</a:t>
            </a:r>
            <a:r>
              <a:rPr lang="en-GB" sz="1800" dirty="0">
                <a:effectLst/>
                <a:latin typeface="Cambria Math" panose="02040503050406030204" pitchFamily="18" charset="0"/>
                <a:ea typeface="Calibri" panose="020F0502020204030204" pitchFamily="34" charset="0"/>
                <a:cs typeface="Arial" panose="020B0604020202020204" pitchFamily="34" charset="0"/>
              </a:rPr>
              <a:t>(s)</a:t>
            </a:r>
            <a:r>
              <a:rPr lang="en-GB" sz="1800" dirty="0">
                <a:effectLst/>
                <a:latin typeface="Century Gothic" panose="020B0502020202020204" pitchFamily="34" charset="0"/>
                <a:ea typeface="Calibri" panose="020F0502020204030204" pitchFamily="34" charset="0"/>
                <a:cs typeface="Arial" panose="020B0604020202020204" pitchFamily="34" charset="0"/>
              </a:rPr>
              <a:t>, </a:t>
            </a:r>
            <a:r>
              <a:rPr lang="en-GB" sz="1800" dirty="0">
                <a:effectLst/>
                <a:latin typeface="Cambria Math" panose="02040503050406030204" pitchFamily="18" charset="0"/>
                <a:ea typeface="Calibri" panose="020F0502020204030204" pitchFamily="34" charset="0"/>
                <a:cs typeface="Arial" panose="020B0604020202020204" pitchFamily="34" charset="0"/>
              </a:rPr>
              <a:t>Na</a:t>
            </a:r>
            <a:r>
              <a:rPr lang="en-GB" sz="1800" baseline="-25000" dirty="0">
                <a:effectLst/>
                <a:latin typeface="Cambria Math" panose="02040503050406030204" pitchFamily="18" charset="0"/>
                <a:ea typeface="Calibri" panose="020F0502020204030204" pitchFamily="34" charset="0"/>
                <a:cs typeface="Arial" panose="020B0604020202020204" pitchFamily="34" charset="0"/>
              </a:rPr>
              <a:t>2</a:t>
            </a:r>
            <a:r>
              <a:rPr lang="en-GB" sz="1800" dirty="0">
                <a:effectLst/>
                <a:latin typeface="Cambria Math" panose="02040503050406030204" pitchFamily="18" charset="0"/>
                <a:ea typeface="Calibri" panose="020F0502020204030204" pitchFamily="34" charset="0"/>
                <a:cs typeface="Arial" panose="020B0604020202020204" pitchFamily="34" charset="0"/>
              </a:rPr>
              <a:t>O(s)</a:t>
            </a:r>
            <a:r>
              <a:rPr lang="en-GB" sz="1800" dirty="0">
                <a:effectLst/>
                <a:latin typeface="Century Gothic" panose="020B0502020202020204" pitchFamily="34" charset="0"/>
                <a:ea typeface="Calibri" panose="020F0502020204030204" pitchFamily="34" charset="0"/>
                <a:cs typeface="Arial" panose="020B0604020202020204" pitchFamily="34" charset="0"/>
              </a:rPr>
              <a:t> and </a:t>
            </a:r>
            <a:r>
              <a:rPr lang="en-GB" sz="1800" dirty="0">
                <a:effectLst/>
                <a:latin typeface="Cambria Math" panose="02040503050406030204" pitchFamily="18" charset="0"/>
                <a:ea typeface="Calibri" panose="020F0502020204030204" pitchFamily="34" charset="0"/>
                <a:cs typeface="Arial" panose="020B0604020202020204" pitchFamily="34" charset="0"/>
              </a:rPr>
              <a:t>MgO(s)</a:t>
            </a:r>
            <a:r>
              <a:rPr lang="en-GB" sz="1800" dirty="0">
                <a:effectLst/>
                <a:latin typeface="Century Gothic" panose="020B0502020202020204" pitchFamily="34" charset="0"/>
                <a:ea typeface="Calibri" panose="020F0502020204030204" pitchFamily="34" charset="0"/>
                <a:cs typeface="Arial" panose="020B0604020202020204" pitchFamily="34" charset="0"/>
              </a:rPr>
              <a:t> from their elements. </a:t>
            </a:r>
          </a:p>
          <a:p>
            <a:pPr marL="0" indent="0">
              <a:lnSpc>
                <a:spcPct val="107000"/>
              </a:lnSpc>
              <a:spcAft>
                <a:spcPts val="600"/>
              </a:spcAft>
            </a:pPr>
            <a:endParaRPr lang="en-GB" dirty="0">
              <a:ea typeface="Calibri" panose="020F0502020204030204" pitchFamily="34" charset="0"/>
              <a:cs typeface="Arial" panose="020B0604020202020204" pitchFamily="34" charset="0"/>
            </a:endParaRPr>
          </a:p>
          <a:p>
            <a:pPr marL="0" indent="0">
              <a:lnSpc>
                <a:spcPct val="107000"/>
              </a:lnSpc>
              <a:spcAft>
                <a:spcPts val="600"/>
              </a:spcAft>
            </a:pPr>
            <a:r>
              <a:rPr lang="en-GB" sz="1800" dirty="0">
                <a:effectLst/>
                <a:latin typeface="Century Gothic" panose="020B0502020202020204" pitchFamily="34" charset="0"/>
                <a:ea typeface="Calibri" panose="020F0502020204030204" pitchFamily="34" charset="0"/>
                <a:cs typeface="Arial" panose="020B0604020202020204" pitchFamily="34" charset="0"/>
              </a:rPr>
              <a:t>You will need to decide the correct arrangement of enthalpy changes for each cycle and make sure that the endothermic arrows point up and the exothermic arrows point down.</a:t>
            </a:r>
          </a:p>
        </p:txBody>
      </p:sp>
      <p:pic>
        <p:nvPicPr>
          <p:cNvPr id="4" name="Picture 3">
            <a:extLst>
              <a:ext uri="{FF2B5EF4-FFF2-40B4-BE49-F238E27FC236}">
                <a16:creationId xmlns:a16="http://schemas.microsoft.com/office/drawing/2014/main" id="{230DEBEF-12BE-E13A-BD85-090CDB99D409}"/>
              </a:ext>
            </a:extLst>
          </p:cNvPr>
          <p:cNvPicPr>
            <a:picLocks noChangeAspect="1"/>
          </p:cNvPicPr>
          <p:nvPr/>
        </p:nvPicPr>
        <p:blipFill>
          <a:blip r:embed="rId3"/>
          <a:stretch>
            <a:fillRect/>
          </a:stretch>
        </p:blipFill>
        <p:spPr>
          <a:xfrm rot="334256">
            <a:off x="5574281" y="576322"/>
            <a:ext cx="3629076" cy="5143093"/>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70C49D0D-401E-FC0E-193A-50C613136142}"/>
              </a:ext>
            </a:extLst>
          </p:cNvPr>
          <p:cNvPicPr>
            <a:picLocks noChangeAspect="1"/>
          </p:cNvPicPr>
          <p:nvPr/>
        </p:nvPicPr>
        <p:blipFill>
          <a:blip r:embed="rId4"/>
          <a:stretch>
            <a:fillRect/>
          </a:stretch>
        </p:blipFill>
        <p:spPr>
          <a:xfrm rot="345258">
            <a:off x="7099951" y="1318079"/>
            <a:ext cx="3603977" cy="510752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61355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83409E3-06BE-1AED-85E7-2B9E4B36285C}"/>
              </a:ext>
            </a:extLst>
          </p:cNvPr>
          <p:cNvSpPr>
            <a:spLocks noGrp="1"/>
          </p:cNvSpPr>
          <p:nvPr>
            <p:ph type="title"/>
          </p:nvPr>
        </p:nvSpPr>
        <p:spPr/>
        <p:txBody>
          <a:bodyPr/>
          <a:lstStyle/>
          <a:p>
            <a:r>
              <a:rPr lang="en-GB" dirty="0"/>
              <a:t>Data</a:t>
            </a:r>
          </a:p>
        </p:txBody>
      </p:sp>
      <p:graphicFrame>
        <p:nvGraphicFramePr>
          <p:cNvPr id="7" name="Table 6">
            <a:extLst>
              <a:ext uri="{FF2B5EF4-FFF2-40B4-BE49-F238E27FC236}">
                <a16:creationId xmlns:a16="http://schemas.microsoft.com/office/drawing/2014/main" id="{49CF4DB5-9D2B-E6A1-92EA-ABCB596EB78D}"/>
              </a:ext>
            </a:extLst>
          </p:cNvPr>
          <p:cNvGraphicFramePr>
            <a:graphicFrameLocks noGrp="1"/>
          </p:cNvGraphicFramePr>
          <p:nvPr>
            <p:extLst>
              <p:ext uri="{D42A27DB-BD31-4B8C-83A1-F6EECF244321}">
                <p14:modId xmlns:p14="http://schemas.microsoft.com/office/powerpoint/2010/main" val="1633330076"/>
              </p:ext>
            </p:extLst>
          </p:nvPr>
        </p:nvGraphicFramePr>
        <p:xfrm>
          <a:off x="585851" y="2552291"/>
          <a:ext cx="9988298" cy="2142490"/>
        </p:xfrm>
        <a:graphic>
          <a:graphicData uri="http://schemas.openxmlformats.org/drawingml/2006/table">
            <a:tbl>
              <a:tblPr firstRow="1" firstCol="1" bandRow="1"/>
              <a:tblGrid>
                <a:gridCol w="3496828">
                  <a:extLst>
                    <a:ext uri="{9D8B030D-6E8A-4147-A177-3AD203B41FA5}">
                      <a16:colId xmlns:a16="http://schemas.microsoft.com/office/drawing/2014/main" val="1235478390"/>
                    </a:ext>
                  </a:extLst>
                </a:gridCol>
                <a:gridCol w="1622596">
                  <a:extLst>
                    <a:ext uri="{9D8B030D-6E8A-4147-A177-3AD203B41FA5}">
                      <a16:colId xmlns:a16="http://schemas.microsoft.com/office/drawing/2014/main" val="834516166"/>
                    </a:ext>
                  </a:extLst>
                </a:gridCol>
                <a:gridCol w="1622596">
                  <a:extLst>
                    <a:ext uri="{9D8B030D-6E8A-4147-A177-3AD203B41FA5}">
                      <a16:colId xmlns:a16="http://schemas.microsoft.com/office/drawing/2014/main" val="3850659888"/>
                    </a:ext>
                  </a:extLst>
                </a:gridCol>
                <a:gridCol w="1622596">
                  <a:extLst>
                    <a:ext uri="{9D8B030D-6E8A-4147-A177-3AD203B41FA5}">
                      <a16:colId xmlns:a16="http://schemas.microsoft.com/office/drawing/2014/main" val="3910963121"/>
                    </a:ext>
                  </a:extLst>
                </a:gridCol>
                <a:gridCol w="1623682">
                  <a:extLst>
                    <a:ext uri="{9D8B030D-6E8A-4147-A177-3AD203B41FA5}">
                      <a16:colId xmlns:a16="http://schemas.microsoft.com/office/drawing/2014/main" val="84586350"/>
                    </a:ext>
                  </a:extLst>
                </a:gridCol>
              </a:tblGrid>
              <a:tr h="306070">
                <a:tc>
                  <a:txBody>
                    <a:bodyPr/>
                    <a:lstStyle/>
                    <a:p>
                      <a:pPr marL="453390" marR="21590" indent="-226695" algn="ctr">
                        <a:lnSpc>
                          <a:spcPct val="107000"/>
                        </a:lnSpc>
                        <a:spcBef>
                          <a:spcPts val="300"/>
                        </a:spcBef>
                        <a:spcAft>
                          <a:spcPts val="300"/>
                        </a:spcAft>
                      </a:pPr>
                      <a:r>
                        <a:rPr lang="en-GB" sz="1000" b="1">
                          <a:solidFill>
                            <a:srgbClr val="004976"/>
                          </a:solidFill>
                          <a:effectLst/>
                          <a:latin typeface="Century Gothic" panose="020B0502020202020204" pitchFamily="34" charset="0"/>
                          <a:ea typeface="Calibri" panose="020F0502020204030204" pitchFamily="34" charset="0"/>
                        </a:rPr>
                        <a:t> </a:t>
                      </a:r>
                      <a:endParaRPr lang="en-GB" sz="10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gridSpan="4">
                  <a:txBody>
                    <a:bodyPr/>
                    <a:lstStyle/>
                    <a:p>
                      <a:pPr marL="453390" marR="20955" indent="-226695" algn="ctr">
                        <a:lnSpc>
                          <a:spcPct val="107000"/>
                        </a:lnSpc>
                        <a:spcBef>
                          <a:spcPts val="300"/>
                        </a:spcBef>
                        <a:spcAft>
                          <a:spcPts val="300"/>
                        </a:spcAft>
                      </a:pPr>
                      <a:r>
                        <a:rPr lang="en-GB" sz="1400" b="1" dirty="0" err="1">
                          <a:solidFill>
                            <a:srgbClr val="004976"/>
                          </a:solidFill>
                          <a:effectLst/>
                          <a:latin typeface="Symbol" panose="05050102010706020507" pitchFamily="18" charset="2"/>
                          <a:ea typeface="Calibri" panose="020F0502020204030204" pitchFamily="34" charset="0"/>
                        </a:rPr>
                        <a:t>D</a:t>
                      </a:r>
                      <a:r>
                        <a:rPr lang="en-GB" sz="1400" b="1" i="1" dirty="0" err="1">
                          <a:solidFill>
                            <a:srgbClr val="004976"/>
                          </a:solidFill>
                          <a:effectLst/>
                          <a:latin typeface="Century Gothic" panose="020B0502020202020204" pitchFamily="34" charset="0"/>
                          <a:ea typeface="Calibri" panose="020F0502020204030204" pitchFamily="34" charset="0"/>
                        </a:rPr>
                        <a:t>H</a:t>
                      </a:r>
                      <a:r>
                        <a:rPr lang="en-GB" sz="1400" b="1" i="1" strike="sngStrike" baseline="30000" dirty="0" err="1">
                          <a:solidFill>
                            <a:srgbClr val="004976"/>
                          </a:solidFill>
                          <a:effectLst/>
                          <a:latin typeface="Century Gothic" panose="020B0502020202020204" pitchFamily="34" charset="0"/>
                          <a:ea typeface="Calibri" panose="020F0502020204030204" pitchFamily="34" charset="0"/>
                        </a:rPr>
                        <a:t>o</a:t>
                      </a:r>
                      <a:r>
                        <a:rPr lang="en-GB" sz="1400" b="1" i="1" baseline="30000" dirty="0">
                          <a:solidFill>
                            <a:srgbClr val="004976"/>
                          </a:solidFill>
                          <a:effectLst/>
                          <a:latin typeface="Century Gothic" panose="020B0502020202020204" pitchFamily="34" charset="0"/>
                          <a:ea typeface="Calibri" panose="020F0502020204030204" pitchFamily="34" charset="0"/>
                        </a:rPr>
                        <a:t> </a:t>
                      </a:r>
                      <a:r>
                        <a:rPr lang="en-GB" sz="1400" b="1" dirty="0">
                          <a:solidFill>
                            <a:srgbClr val="004976"/>
                          </a:solidFill>
                          <a:effectLst/>
                          <a:latin typeface="Century Gothic" panose="020B0502020202020204" pitchFamily="34" charset="0"/>
                          <a:ea typeface="Calibri" panose="020F0502020204030204" pitchFamily="34" charset="0"/>
                        </a:rPr>
                        <a:t>/ kJ mol</a:t>
                      </a:r>
                      <a:r>
                        <a:rPr lang="en-GB" sz="1400" b="1" baseline="30000" dirty="0">
                          <a:solidFill>
                            <a:srgbClr val="004976"/>
                          </a:solidFill>
                          <a:effectLst/>
                          <a:latin typeface="Century Gothic" panose="020B0502020202020204" pitchFamily="34" charset="0"/>
                          <a:ea typeface="Calibri" panose="020F0502020204030204" pitchFamily="34" charset="0"/>
                        </a:rPr>
                        <a:t>-1</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294489750"/>
                  </a:ext>
                </a:extLst>
              </a:tr>
              <a:tr h="306070">
                <a:tc>
                  <a:txBody>
                    <a:bodyPr/>
                    <a:lstStyle/>
                    <a:p>
                      <a:pPr marR="21590" indent="-226695" algn="l">
                        <a:lnSpc>
                          <a:spcPct val="107000"/>
                        </a:lnSpc>
                        <a:spcBef>
                          <a:spcPts val="300"/>
                        </a:spcBef>
                        <a:spcAft>
                          <a:spcPts val="300"/>
                        </a:spcAft>
                      </a:pPr>
                      <a:r>
                        <a:rPr lang="en-GB" sz="1400" b="1" dirty="0">
                          <a:solidFill>
                            <a:srgbClr val="004976"/>
                          </a:solidFill>
                          <a:effectLst/>
                          <a:latin typeface="Century Gothic" panose="020B0502020202020204" pitchFamily="34" charset="0"/>
                          <a:ea typeface="Calibri" panose="020F0502020204030204" pitchFamily="34" charset="0"/>
                        </a:rPr>
                        <a:t>Enthalpy change</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a:txBody>
                    <a:bodyPr/>
                    <a:lstStyle/>
                    <a:p>
                      <a:pPr indent="-226695" algn="ctr">
                        <a:lnSpc>
                          <a:spcPct val="107000"/>
                        </a:lnSpc>
                        <a:spcAft>
                          <a:spcPts val="600"/>
                        </a:spcAft>
                      </a:pPr>
                      <a:r>
                        <a:rPr lang="en-GB" sz="1400" b="1" dirty="0">
                          <a:solidFill>
                            <a:srgbClr val="004976"/>
                          </a:solidFill>
                          <a:effectLst/>
                          <a:latin typeface="Century Gothic" panose="020B0502020202020204" pitchFamily="34" charset="0"/>
                          <a:ea typeface="Calibri" panose="020F0502020204030204" pitchFamily="34" charset="0"/>
                        </a:rPr>
                        <a:t>  Sodium</a:t>
                      </a:r>
                      <a:endParaRPr lang="en-GB" sz="1400" dirty="0">
                        <a:effectLst/>
                        <a:latin typeface="Arial" panose="020B0604020202020204" pitchFamily="34" charset="0"/>
                        <a:ea typeface="Calibri" panose="020F0502020204030204" pitchFamily="34"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a:txBody>
                    <a:bodyPr/>
                    <a:lstStyle/>
                    <a:p>
                      <a:pPr indent="-226695" algn="ctr">
                        <a:lnSpc>
                          <a:spcPct val="107000"/>
                        </a:lnSpc>
                        <a:spcAft>
                          <a:spcPts val="600"/>
                        </a:spcAft>
                      </a:pPr>
                      <a:r>
                        <a:rPr lang="en-GB" sz="1400" b="1" dirty="0">
                          <a:solidFill>
                            <a:srgbClr val="004976"/>
                          </a:solidFill>
                          <a:effectLst/>
                          <a:latin typeface="Century Gothic" panose="020B0502020202020204" pitchFamily="34" charset="0"/>
                          <a:ea typeface="Calibri" panose="020F0502020204030204" pitchFamily="34" charset="0"/>
                        </a:rPr>
                        <a:t>Magnesium</a:t>
                      </a:r>
                      <a:endParaRPr lang="en-GB" sz="1400" dirty="0">
                        <a:effectLst/>
                        <a:latin typeface="Arial" panose="020B0604020202020204" pitchFamily="34" charset="0"/>
                        <a:ea typeface="Calibri" panose="020F0502020204030204" pitchFamily="34"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a:txBody>
                    <a:bodyPr/>
                    <a:lstStyle/>
                    <a:p>
                      <a:pPr indent="-226695" algn="ctr">
                        <a:lnSpc>
                          <a:spcPct val="107000"/>
                        </a:lnSpc>
                        <a:spcAft>
                          <a:spcPts val="600"/>
                        </a:spcAft>
                      </a:pPr>
                      <a:r>
                        <a:rPr lang="en-GB" sz="1400" b="1" dirty="0">
                          <a:solidFill>
                            <a:srgbClr val="004976"/>
                          </a:solidFill>
                          <a:effectLst/>
                          <a:latin typeface="Century Gothic" panose="020B0502020202020204" pitchFamily="34" charset="0"/>
                          <a:ea typeface="Calibri" panose="020F0502020204030204" pitchFamily="34" charset="0"/>
                        </a:rPr>
                        <a:t>Chlorine</a:t>
                      </a:r>
                      <a:endParaRPr lang="en-GB" sz="1400" dirty="0">
                        <a:effectLst/>
                        <a:latin typeface="Arial" panose="020B0604020202020204" pitchFamily="34" charset="0"/>
                        <a:ea typeface="Calibri" panose="020F0502020204030204" pitchFamily="34"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a:txBody>
                    <a:bodyPr/>
                    <a:lstStyle/>
                    <a:p>
                      <a:pPr indent="-226695" algn="ctr">
                        <a:lnSpc>
                          <a:spcPct val="107000"/>
                        </a:lnSpc>
                        <a:spcAft>
                          <a:spcPts val="600"/>
                        </a:spcAft>
                      </a:pPr>
                      <a:r>
                        <a:rPr lang="en-GB" sz="1400" b="1" dirty="0">
                          <a:solidFill>
                            <a:srgbClr val="004976"/>
                          </a:solidFill>
                          <a:effectLst/>
                          <a:latin typeface="Century Gothic" panose="020B0502020202020204" pitchFamily="34" charset="0"/>
                          <a:ea typeface="Calibri" panose="020F0502020204030204" pitchFamily="34" charset="0"/>
                        </a:rPr>
                        <a:t>Oxygen</a:t>
                      </a:r>
                      <a:endParaRPr lang="en-GB" sz="1400" dirty="0">
                        <a:effectLst/>
                        <a:latin typeface="Arial" panose="020B0604020202020204" pitchFamily="34" charset="0"/>
                        <a:ea typeface="Calibri" panose="020F0502020204030204" pitchFamily="34"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extLst>
                  <a:ext uri="{0D108BD9-81ED-4DB2-BD59-A6C34878D82A}">
                    <a16:rowId xmlns:a16="http://schemas.microsoft.com/office/drawing/2014/main" val="2039288535"/>
                  </a:ext>
                </a:extLst>
              </a:tr>
              <a:tr h="306070">
                <a:tc>
                  <a:txBody>
                    <a:bodyPr/>
                    <a:lstStyle/>
                    <a:p>
                      <a:pPr indent="-226695" algn="l">
                        <a:lnSpc>
                          <a:spcPct val="107000"/>
                        </a:lnSpc>
                        <a:spcAft>
                          <a:spcPts val="600"/>
                        </a:spcAft>
                      </a:pPr>
                      <a:r>
                        <a:rPr lang="en-GB" sz="1400" dirty="0">
                          <a:effectLst/>
                          <a:latin typeface="Century Gothic" panose="020B0502020202020204" pitchFamily="34" charset="0"/>
                          <a:ea typeface="Calibri" panose="020F0502020204030204" pitchFamily="34" charset="0"/>
                        </a:rPr>
                        <a:t>Atomisation enthalpy</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+107</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5715" algn="ctr">
                        <a:lnSpc>
                          <a:spcPct val="107000"/>
                        </a:lnSpc>
                        <a:spcAft>
                          <a:spcPts val="600"/>
                        </a:spcAft>
                        <a:tabLst>
                          <a:tab pos="1011555" algn="l"/>
                        </a:tabLst>
                      </a:pPr>
                      <a:r>
                        <a:rPr lang="en-GB" sz="1400">
                          <a:effectLst/>
                          <a:latin typeface="Century Gothic" panose="020B0502020202020204" pitchFamily="34" charset="0"/>
                          <a:ea typeface="Calibri" panose="020F0502020204030204" pitchFamily="34" charset="0"/>
                        </a:rPr>
                        <a:t>+148</a:t>
                      </a:r>
                      <a:endParaRPr lang="en-GB" sz="14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+121</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+249</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6000514"/>
                  </a:ext>
                </a:extLst>
              </a:tr>
              <a:tr h="306070">
                <a:tc>
                  <a:txBody>
                    <a:bodyPr/>
                    <a:lstStyle/>
                    <a:p>
                      <a:pPr indent="-226695" algn="l">
                        <a:lnSpc>
                          <a:spcPct val="107000"/>
                        </a:lnSpc>
                        <a:spcAft>
                          <a:spcPts val="600"/>
                        </a:spcAft>
                      </a:pPr>
                      <a:r>
                        <a:rPr lang="en-GB" sz="1400" dirty="0">
                          <a:effectLst/>
                          <a:latin typeface="Century Gothic" panose="020B0502020202020204" pitchFamily="34" charset="0"/>
                          <a:ea typeface="Calibri" panose="020F0502020204030204" pitchFamily="34" charset="0"/>
                        </a:rPr>
                        <a:t>First ionisation enthalpy</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+496</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1430"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+738</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71755"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 </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71755" indent="-107950"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 </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748394702"/>
                  </a:ext>
                </a:extLst>
              </a:tr>
              <a:tr h="306070">
                <a:tc>
                  <a:txBody>
                    <a:bodyPr/>
                    <a:lstStyle/>
                    <a:p>
                      <a:pPr marL="226695" indent="-226695" algn="l">
                        <a:lnSpc>
                          <a:spcPct val="107000"/>
                        </a:lnSpc>
                        <a:spcAft>
                          <a:spcPts val="600"/>
                        </a:spcAft>
                      </a:pPr>
                      <a:r>
                        <a:rPr lang="en-GB" sz="1400" dirty="0">
                          <a:effectLst/>
                          <a:latin typeface="Century Gothic" panose="020B0502020202020204" pitchFamily="34" charset="0"/>
                          <a:ea typeface="Calibri" panose="020F0502020204030204" pitchFamily="34" charset="0"/>
                        </a:rPr>
                        <a:t>Second ionisation enthalpy</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71755" indent="-107950" algn="ctr">
                        <a:lnSpc>
                          <a:spcPct val="107000"/>
                        </a:lnSpc>
                        <a:spcAft>
                          <a:spcPts val="600"/>
                        </a:spcAft>
                        <a:tabLst>
                          <a:tab pos="1011555" algn="l"/>
                        </a:tabLst>
                      </a:pPr>
                      <a:r>
                        <a:rPr lang="en-GB" sz="1000">
                          <a:effectLst/>
                          <a:latin typeface="Century Gothic" panose="020B0502020202020204" pitchFamily="34" charset="0"/>
                          <a:ea typeface="Calibri" panose="020F0502020204030204" pitchFamily="34" charset="0"/>
                        </a:rPr>
                        <a:t> </a:t>
                      </a:r>
                      <a:endParaRPr lang="en-GB" sz="10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11430" indent="-571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+1451</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71755" indent="-107950"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 </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71755" indent="-107950"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 </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527453383"/>
                  </a:ext>
                </a:extLst>
              </a:tr>
              <a:tr h="306070">
                <a:tc>
                  <a:txBody>
                    <a:bodyPr/>
                    <a:lstStyle/>
                    <a:p>
                      <a:pPr marL="226695" indent="-226695" algn="l">
                        <a:lnSpc>
                          <a:spcPct val="107000"/>
                        </a:lnSpc>
                        <a:spcAft>
                          <a:spcPts val="600"/>
                        </a:spcAft>
                      </a:pPr>
                      <a:r>
                        <a:rPr lang="en-GB" sz="1400" dirty="0">
                          <a:effectLst/>
                          <a:latin typeface="Century Gothic" panose="020B0502020202020204" pitchFamily="34" charset="0"/>
                          <a:ea typeface="Calibri" panose="020F0502020204030204" pitchFamily="34" charset="0"/>
                        </a:rPr>
                        <a:t>First electron affinity</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71755" indent="-107950" algn="ctr">
                        <a:lnSpc>
                          <a:spcPct val="107000"/>
                        </a:lnSpc>
                        <a:spcAft>
                          <a:spcPts val="600"/>
                        </a:spcAft>
                        <a:tabLst>
                          <a:tab pos="1011555" algn="l"/>
                        </a:tabLst>
                      </a:pPr>
                      <a:r>
                        <a:rPr lang="en-GB" sz="1000">
                          <a:effectLst/>
                          <a:latin typeface="Century Gothic" panose="020B0502020202020204" pitchFamily="34" charset="0"/>
                          <a:ea typeface="Calibri" panose="020F0502020204030204" pitchFamily="34" charset="0"/>
                        </a:rPr>
                        <a:t> </a:t>
                      </a:r>
                      <a:endParaRPr lang="en-GB" sz="10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71755" indent="-107950" algn="ctr">
                        <a:lnSpc>
                          <a:spcPct val="107000"/>
                        </a:lnSpc>
                        <a:spcAft>
                          <a:spcPts val="600"/>
                        </a:spcAft>
                        <a:tabLst>
                          <a:tab pos="1011555" algn="l"/>
                        </a:tabLst>
                      </a:pPr>
                      <a:r>
                        <a:rPr lang="en-GB" sz="1000">
                          <a:effectLst/>
                          <a:latin typeface="Century Gothic" panose="020B0502020202020204" pitchFamily="34" charset="0"/>
                          <a:ea typeface="Calibri" panose="020F0502020204030204" pitchFamily="34" charset="0"/>
                        </a:rPr>
                        <a:t> </a:t>
                      </a:r>
                      <a:endParaRPr lang="en-GB" sz="10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-349</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-141</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2733443"/>
                  </a:ext>
                </a:extLst>
              </a:tr>
              <a:tr h="306070">
                <a:tc>
                  <a:txBody>
                    <a:bodyPr/>
                    <a:lstStyle/>
                    <a:p>
                      <a:pPr marL="226695" indent="-226695" algn="l">
                        <a:lnSpc>
                          <a:spcPct val="107000"/>
                        </a:lnSpc>
                        <a:spcAft>
                          <a:spcPts val="600"/>
                        </a:spcAft>
                      </a:pPr>
                      <a:r>
                        <a:rPr lang="en-GB" sz="1400" dirty="0">
                          <a:effectLst/>
                          <a:latin typeface="Century Gothic" panose="020B0502020202020204" pitchFamily="34" charset="0"/>
                          <a:ea typeface="Calibri" panose="020F0502020204030204" pitchFamily="34" charset="0"/>
                        </a:rPr>
                        <a:t>Second electron affinity</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71755" indent="-107950" algn="ctr">
                        <a:lnSpc>
                          <a:spcPct val="107000"/>
                        </a:lnSpc>
                        <a:spcAft>
                          <a:spcPts val="600"/>
                        </a:spcAft>
                        <a:tabLst>
                          <a:tab pos="1011555" algn="l"/>
                        </a:tabLst>
                      </a:pPr>
                      <a:r>
                        <a:rPr lang="en-GB" sz="1000">
                          <a:effectLst/>
                          <a:latin typeface="Century Gothic" panose="020B0502020202020204" pitchFamily="34" charset="0"/>
                          <a:ea typeface="Calibri" panose="020F0502020204030204" pitchFamily="34" charset="0"/>
                        </a:rPr>
                        <a:t> </a:t>
                      </a:r>
                      <a:endParaRPr lang="en-GB" sz="10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71755" indent="-107950" algn="ctr">
                        <a:lnSpc>
                          <a:spcPct val="107000"/>
                        </a:lnSpc>
                        <a:spcAft>
                          <a:spcPts val="600"/>
                        </a:spcAft>
                        <a:tabLst>
                          <a:tab pos="1011555" algn="l"/>
                        </a:tabLst>
                      </a:pPr>
                      <a:r>
                        <a:rPr lang="en-GB" sz="1000" dirty="0">
                          <a:effectLst/>
                          <a:latin typeface="Century Gothic" panose="020B0502020202020204" pitchFamily="34" charset="0"/>
                          <a:ea typeface="Calibri" panose="020F0502020204030204" pitchFamily="34" charset="0"/>
                        </a:rPr>
                        <a:t> </a:t>
                      </a:r>
                      <a:endParaRPr lang="en-GB" sz="10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R="71755" indent="-107950" algn="ctr">
                        <a:lnSpc>
                          <a:spcPct val="107000"/>
                        </a:lnSpc>
                        <a:spcAft>
                          <a:spcPts val="600"/>
                        </a:spcAft>
                        <a:tabLst>
                          <a:tab pos="1011555" algn="l"/>
                        </a:tabLst>
                      </a:pPr>
                      <a:r>
                        <a:rPr lang="en-GB" sz="1000" dirty="0">
                          <a:effectLst/>
                          <a:latin typeface="Century Gothic" panose="020B0502020202020204" pitchFamily="34" charset="0"/>
                          <a:ea typeface="Calibri" panose="020F0502020204030204" pitchFamily="34" charset="0"/>
                        </a:rPr>
                        <a:t> </a:t>
                      </a:r>
                      <a:endParaRPr lang="en-GB" sz="10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+753</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9737866"/>
                  </a:ext>
                </a:extLst>
              </a:tr>
            </a:tbl>
          </a:graphicData>
        </a:graphic>
      </p:graphicFrame>
      <p:graphicFrame>
        <p:nvGraphicFramePr>
          <p:cNvPr id="13" name="Content Placeholder 12">
            <a:extLst>
              <a:ext uri="{FF2B5EF4-FFF2-40B4-BE49-F238E27FC236}">
                <a16:creationId xmlns:a16="http://schemas.microsoft.com/office/drawing/2014/main" id="{63CE4CCE-5A47-E62B-E8C3-C2AA433FE802}"/>
              </a:ext>
            </a:extLst>
          </p:cNvPr>
          <p:cNvGraphicFramePr>
            <a:graphicFrameLocks noGrp="1"/>
          </p:cNvGraphicFramePr>
          <p:nvPr>
            <p:ph idx="1"/>
            <p:extLst>
              <p:ext uri="{D42A27DB-BD31-4B8C-83A1-F6EECF244321}">
                <p14:modId xmlns:p14="http://schemas.microsoft.com/office/powerpoint/2010/main" val="3367593245"/>
              </p:ext>
            </p:extLst>
          </p:nvPr>
        </p:nvGraphicFramePr>
        <p:xfrm>
          <a:off x="585852" y="4910012"/>
          <a:ext cx="9988297" cy="1357884"/>
        </p:xfrm>
        <a:graphic>
          <a:graphicData uri="http://schemas.openxmlformats.org/drawingml/2006/table">
            <a:tbl>
              <a:tblPr firstRow="1" firstCol="1" bandRow="1"/>
              <a:tblGrid>
                <a:gridCol w="3473984">
                  <a:extLst>
                    <a:ext uri="{9D8B030D-6E8A-4147-A177-3AD203B41FA5}">
                      <a16:colId xmlns:a16="http://schemas.microsoft.com/office/drawing/2014/main" val="4141668049"/>
                    </a:ext>
                  </a:extLst>
                </a:gridCol>
                <a:gridCol w="1611996">
                  <a:extLst>
                    <a:ext uri="{9D8B030D-6E8A-4147-A177-3AD203B41FA5}">
                      <a16:colId xmlns:a16="http://schemas.microsoft.com/office/drawing/2014/main" val="3387801768"/>
                    </a:ext>
                  </a:extLst>
                </a:gridCol>
                <a:gridCol w="1611996">
                  <a:extLst>
                    <a:ext uri="{9D8B030D-6E8A-4147-A177-3AD203B41FA5}">
                      <a16:colId xmlns:a16="http://schemas.microsoft.com/office/drawing/2014/main" val="3138364144"/>
                    </a:ext>
                  </a:extLst>
                </a:gridCol>
                <a:gridCol w="1611996">
                  <a:extLst>
                    <a:ext uri="{9D8B030D-6E8A-4147-A177-3AD203B41FA5}">
                      <a16:colId xmlns:a16="http://schemas.microsoft.com/office/drawing/2014/main" val="2389640091"/>
                    </a:ext>
                  </a:extLst>
                </a:gridCol>
                <a:gridCol w="1678325">
                  <a:extLst>
                    <a:ext uri="{9D8B030D-6E8A-4147-A177-3AD203B41FA5}">
                      <a16:colId xmlns:a16="http://schemas.microsoft.com/office/drawing/2014/main" val="1662037341"/>
                    </a:ext>
                  </a:extLst>
                </a:gridCol>
              </a:tblGrid>
              <a:tr h="306070">
                <a:tc>
                  <a:txBody>
                    <a:bodyPr/>
                    <a:lstStyle/>
                    <a:p>
                      <a:pPr marL="453390" marR="21590" indent="-226695" algn="ctr">
                        <a:lnSpc>
                          <a:spcPct val="107000"/>
                        </a:lnSpc>
                        <a:spcBef>
                          <a:spcPts val="300"/>
                        </a:spcBef>
                        <a:spcAft>
                          <a:spcPts val="300"/>
                        </a:spcAft>
                      </a:pPr>
                      <a:r>
                        <a:rPr lang="en-GB" sz="1400" b="1">
                          <a:solidFill>
                            <a:srgbClr val="004976"/>
                          </a:solidFill>
                          <a:effectLst/>
                          <a:latin typeface="Century Gothic" panose="020B0502020202020204" pitchFamily="34" charset="0"/>
                          <a:ea typeface="Calibri" panose="020F0502020204030204" pitchFamily="34" charset="0"/>
                        </a:rPr>
                        <a:t> </a:t>
                      </a:r>
                      <a:endParaRPr lang="en-GB" sz="14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gridSpan="4">
                  <a:txBody>
                    <a:bodyPr/>
                    <a:lstStyle/>
                    <a:p>
                      <a:pPr marL="453390" marR="20955" indent="-226695" algn="ctr">
                        <a:lnSpc>
                          <a:spcPct val="107000"/>
                        </a:lnSpc>
                        <a:spcBef>
                          <a:spcPts val="300"/>
                        </a:spcBef>
                        <a:spcAft>
                          <a:spcPts val="300"/>
                        </a:spcAft>
                      </a:pPr>
                      <a:r>
                        <a:rPr lang="en-GB" sz="1400" b="1">
                          <a:solidFill>
                            <a:srgbClr val="004976"/>
                          </a:solidFill>
                          <a:effectLst/>
                          <a:latin typeface="Symbol" panose="05050102010706020507" pitchFamily="18" charset="2"/>
                          <a:ea typeface="Calibri" panose="020F0502020204030204" pitchFamily="34" charset="0"/>
                        </a:rPr>
                        <a:t>D</a:t>
                      </a:r>
                      <a:r>
                        <a:rPr lang="en-GB" sz="1400" b="1" i="1">
                          <a:solidFill>
                            <a:srgbClr val="004976"/>
                          </a:solidFill>
                          <a:effectLst/>
                          <a:latin typeface="Century Gothic" panose="020B0502020202020204" pitchFamily="34" charset="0"/>
                          <a:ea typeface="Calibri" panose="020F0502020204030204" pitchFamily="34" charset="0"/>
                        </a:rPr>
                        <a:t>H</a:t>
                      </a:r>
                      <a:r>
                        <a:rPr lang="en-GB" sz="1400" b="1" i="1" strike="sngStrike" baseline="30000">
                          <a:solidFill>
                            <a:srgbClr val="004976"/>
                          </a:solidFill>
                          <a:effectLst/>
                          <a:latin typeface="Century Gothic" panose="020B0502020202020204" pitchFamily="34" charset="0"/>
                          <a:ea typeface="Calibri" panose="020F0502020204030204" pitchFamily="34" charset="0"/>
                        </a:rPr>
                        <a:t>o</a:t>
                      </a:r>
                      <a:r>
                        <a:rPr lang="en-GB" sz="1400" b="1" i="1" baseline="30000">
                          <a:solidFill>
                            <a:srgbClr val="004976"/>
                          </a:solidFill>
                          <a:effectLst/>
                          <a:latin typeface="Century Gothic" panose="020B0502020202020204" pitchFamily="34" charset="0"/>
                          <a:ea typeface="Calibri" panose="020F0502020204030204" pitchFamily="34" charset="0"/>
                        </a:rPr>
                        <a:t> </a:t>
                      </a:r>
                      <a:r>
                        <a:rPr lang="en-GB" sz="1400" b="1">
                          <a:solidFill>
                            <a:srgbClr val="004976"/>
                          </a:solidFill>
                          <a:effectLst/>
                          <a:latin typeface="Century Gothic" panose="020B0502020202020204" pitchFamily="34" charset="0"/>
                          <a:ea typeface="Calibri" panose="020F0502020204030204" pitchFamily="34" charset="0"/>
                        </a:rPr>
                        <a:t>/ kJ mol</a:t>
                      </a:r>
                      <a:r>
                        <a:rPr lang="en-GB" sz="1400" b="1" baseline="30000">
                          <a:solidFill>
                            <a:srgbClr val="004976"/>
                          </a:solidFill>
                          <a:effectLst/>
                          <a:latin typeface="Century Gothic" panose="020B0502020202020204" pitchFamily="34" charset="0"/>
                          <a:ea typeface="Calibri" panose="020F0502020204030204" pitchFamily="34" charset="0"/>
                        </a:rPr>
                        <a:t>-1</a:t>
                      </a:r>
                      <a:endParaRPr lang="en-GB" sz="14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86971594"/>
                  </a:ext>
                </a:extLst>
              </a:tr>
              <a:tr h="306070">
                <a:tc>
                  <a:txBody>
                    <a:bodyPr/>
                    <a:lstStyle/>
                    <a:p>
                      <a:pPr marR="21590" indent="-226695" algn="l">
                        <a:lnSpc>
                          <a:spcPct val="107000"/>
                        </a:lnSpc>
                        <a:spcBef>
                          <a:spcPts val="300"/>
                        </a:spcBef>
                        <a:spcAft>
                          <a:spcPts val="300"/>
                        </a:spcAft>
                      </a:pPr>
                      <a:r>
                        <a:rPr lang="en-GB" sz="1400" b="1">
                          <a:solidFill>
                            <a:srgbClr val="004976"/>
                          </a:solidFill>
                          <a:effectLst/>
                          <a:latin typeface="Century Gothic" panose="020B0502020202020204" pitchFamily="34" charset="0"/>
                          <a:ea typeface="Calibri" panose="020F0502020204030204" pitchFamily="34" charset="0"/>
                        </a:rPr>
                        <a:t>Enthalpy change</a:t>
                      </a:r>
                      <a:endParaRPr lang="en-GB" sz="14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a:txBody>
                    <a:bodyPr/>
                    <a:lstStyle/>
                    <a:p>
                      <a:pPr indent="-226695" algn="ctr">
                        <a:lnSpc>
                          <a:spcPct val="107000"/>
                        </a:lnSpc>
                        <a:spcAft>
                          <a:spcPts val="600"/>
                        </a:spcAft>
                      </a:pPr>
                      <a:r>
                        <a:rPr lang="en-GB" sz="1400" b="1" dirty="0">
                          <a:solidFill>
                            <a:srgbClr val="004976"/>
                          </a:solidFill>
                          <a:effectLst/>
                          <a:latin typeface="Century Gothic" panose="020B0502020202020204" pitchFamily="34" charset="0"/>
                          <a:ea typeface="Calibri" panose="020F0502020204030204" pitchFamily="34" charset="0"/>
                        </a:rPr>
                        <a:t>Sodium </a:t>
                      </a:r>
                      <a:br>
                        <a:rPr lang="en-GB" sz="1400" b="1" dirty="0">
                          <a:solidFill>
                            <a:srgbClr val="004976"/>
                          </a:solidFill>
                          <a:effectLst/>
                          <a:latin typeface="Century Gothic" panose="020B0502020202020204" pitchFamily="34" charset="0"/>
                          <a:ea typeface="Calibri" panose="020F0502020204030204" pitchFamily="34" charset="0"/>
                        </a:rPr>
                      </a:br>
                      <a:r>
                        <a:rPr lang="en-GB" sz="1400" b="1" dirty="0">
                          <a:solidFill>
                            <a:srgbClr val="004976"/>
                          </a:solidFill>
                          <a:effectLst/>
                          <a:latin typeface="Century Gothic" panose="020B0502020202020204" pitchFamily="34" charset="0"/>
                          <a:ea typeface="Calibri" panose="020F0502020204030204" pitchFamily="34" charset="0"/>
                        </a:rPr>
                        <a:t>chloride</a:t>
                      </a:r>
                      <a:endParaRPr lang="en-GB" sz="1400" dirty="0">
                        <a:effectLst/>
                        <a:latin typeface="Arial" panose="020B0604020202020204" pitchFamily="34" charset="0"/>
                        <a:ea typeface="Calibri" panose="020F0502020204030204" pitchFamily="34"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a:txBody>
                    <a:bodyPr/>
                    <a:lstStyle/>
                    <a:p>
                      <a:pPr indent="-226695" algn="ctr">
                        <a:lnSpc>
                          <a:spcPct val="107000"/>
                        </a:lnSpc>
                        <a:spcAft>
                          <a:spcPts val="600"/>
                        </a:spcAft>
                      </a:pPr>
                      <a:r>
                        <a:rPr lang="en-GB" sz="1400" b="1" dirty="0">
                          <a:solidFill>
                            <a:srgbClr val="004976"/>
                          </a:solidFill>
                          <a:effectLst/>
                          <a:latin typeface="Century Gothic" panose="020B0502020202020204" pitchFamily="34" charset="0"/>
                          <a:ea typeface="Calibri" panose="020F0502020204030204" pitchFamily="34" charset="0"/>
                        </a:rPr>
                        <a:t>Magnesium chloride</a:t>
                      </a:r>
                      <a:endParaRPr lang="en-GB" sz="1400" dirty="0">
                        <a:effectLst/>
                        <a:latin typeface="Arial" panose="020B0604020202020204" pitchFamily="34" charset="0"/>
                        <a:ea typeface="Calibri" panose="020F0502020204030204" pitchFamily="34"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a:txBody>
                    <a:bodyPr/>
                    <a:lstStyle/>
                    <a:p>
                      <a:pPr indent="-226695" algn="ctr">
                        <a:lnSpc>
                          <a:spcPct val="107000"/>
                        </a:lnSpc>
                        <a:spcAft>
                          <a:spcPts val="600"/>
                        </a:spcAft>
                      </a:pPr>
                      <a:r>
                        <a:rPr lang="en-GB" sz="1400" b="1" dirty="0">
                          <a:solidFill>
                            <a:srgbClr val="004976"/>
                          </a:solidFill>
                          <a:effectLst/>
                          <a:latin typeface="Century Gothic" panose="020B0502020202020204" pitchFamily="34" charset="0"/>
                          <a:ea typeface="Calibri" panose="020F0502020204030204" pitchFamily="34" charset="0"/>
                        </a:rPr>
                        <a:t>Sodium </a:t>
                      </a:r>
                      <a:br>
                        <a:rPr lang="en-GB" sz="1400" b="1" dirty="0">
                          <a:solidFill>
                            <a:srgbClr val="004976"/>
                          </a:solidFill>
                          <a:effectLst/>
                          <a:latin typeface="Century Gothic" panose="020B0502020202020204" pitchFamily="34" charset="0"/>
                          <a:ea typeface="Calibri" panose="020F0502020204030204" pitchFamily="34" charset="0"/>
                        </a:rPr>
                      </a:br>
                      <a:r>
                        <a:rPr lang="en-GB" sz="1400" b="1" dirty="0">
                          <a:solidFill>
                            <a:srgbClr val="004976"/>
                          </a:solidFill>
                          <a:effectLst/>
                          <a:latin typeface="Century Gothic" panose="020B0502020202020204" pitchFamily="34" charset="0"/>
                          <a:ea typeface="Calibri" panose="020F0502020204030204" pitchFamily="34" charset="0"/>
                        </a:rPr>
                        <a:t>oxide</a:t>
                      </a:r>
                      <a:endParaRPr lang="en-GB" sz="1400" dirty="0">
                        <a:effectLst/>
                        <a:latin typeface="Arial" panose="020B0604020202020204" pitchFamily="34" charset="0"/>
                        <a:ea typeface="Calibri" panose="020F0502020204030204" pitchFamily="34"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tc>
                  <a:txBody>
                    <a:bodyPr/>
                    <a:lstStyle/>
                    <a:p>
                      <a:pPr indent="-226695" algn="ctr">
                        <a:lnSpc>
                          <a:spcPct val="107000"/>
                        </a:lnSpc>
                        <a:spcAft>
                          <a:spcPts val="600"/>
                        </a:spcAft>
                      </a:pPr>
                      <a:r>
                        <a:rPr lang="en-GB" sz="1400" b="1" dirty="0">
                          <a:solidFill>
                            <a:srgbClr val="004976"/>
                          </a:solidFill>
                          <a:effectLst/>
                          <a:latin typeface="Century Gothic" panose="020B0502020202020204" pitchFamily="34" charset="0"/>
                          <a:ea typeface="Calibri" panose="020F0502020204030204" pitchFamily="34" charset="0"/>
                        </a:rPr>
                        <a:t>Magnesium</a:t>
                      </a:r>
                      <a:br>
                        <a:rPr lang="en-GB" sz="1400" b="1" dirty="0">
                          <a:solidFill>
                            <a:srgbClr val="004976"/>
                          </a:solidFill>
                          <a:effectLst/>
                          <a:latin typeface="Century Gothic" panose="020B0502020202020204" pitchFamily="34" charset="0"/>
                          <a:ea typeface="Calibri" panose="020F0502020204030204" pitchFamily="34" charset="0"/>
                        </a:rPr>
                      </a:br>
                      <a:r>
                        <a:rPr lang="en-GB" sz="1400" b="1" dirty="0">
                          <a:solidFill>
                            <a:srgbClr val="004976"/>
                          </a:solidFill>
                          <a:effectLst/>
                          <a:latin typeface="Century Gothic" panose="020B0502020202020204" pitchFamily="34" charset="0"/>
                          <a:ea typeface="Calibri" panose="020F0502020204030204" pitchFamily="34" charset="0"/>
                        </a:rPr>
                        <a:t> oxide</a:t>
                      </a:r>
                      <a:endParaRPr lang="en-GB" sz="1400" dirty="0">
                        <a:effectLst/>
                        <a:latin typeface="Arial" panose="020B0604020202020204" pitchFamily="34" charset="0"/>
                        <a:ea typeface="Calibri" panose="020F0502020204030204" pitchFamily="34"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DDE8"/>
                    </a:solidFill>
                  </a:tcPr>
                </a:tc>
                <a:extLst>
                  <a:ext uri="{0D108BD9-81ED-4DB2-BD59-A6C34878D82A}">
                    <a16:rowId xmlns:a16="http://schemas.microsoft.com/office/drawing/2014/main" val="3341740641"/>
                  </a:ext>
                </a:extLst>
              </a:tr>
              <a:tr h="306070">
                <a:tc>
                  <a:txBody>
                    <a:bodyPr/>
                    <a:lstStyle/>
                    <a:p>
                      <a:pPr indent="-226695" algn="l">
                        <a:lnSpc>
                          <a:spcPct val="107000"/>
                        </a:lnSpc>
                        <a:spcAft>
                          <a:spcPts val="600"/>
                        </a:spcAft>
                      </a:pPr>
                      <a:r>
                        <a:rPr lang="en-GB" sz="1400">
                          <a:effectLst/>
                          <a:latin typeface="Century Gothic" panose="020B0502020202020204" pitchFamily="34" charset="0"/>
                          <a:ea typeface="Calibri" panose="020F0502020204030204" pitchFamily="34" charset="0"/>
                        </a:rPr>
                        <a:t>Lattice enthalpy</a:t>
                      </a:r>
                      <a:endParaRPr lang="en-GB" sz="14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-790</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1430"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-2524</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-2528</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-3791</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0567596"/>
                  </a:ext>
                </a:extLst>
              </a:tr>
              <a:tr h="306070">
                <a:tc>
                  <a:txBody>
                    <a:bodyPr/>
                    <a:lstStyle/>
                    <a:p>
                      <a:pPr indent="-226695" algn="l">
                        <a:lnSpc>
                          <a:spcPct val="107000"/>
                        </a:lnSpc>
                        <a:spcAft>
                          <a:spcPts val="600"/>
                        </a:spcAft>
                      </a:pPr>
                      <a:r>
                        <a:rPr lang="en-GB" sz="1400">
                          <a:effectLst/>
                          <a:latin typeface="Century Gothic" panose="020B0502020202020204" pitchFamily="34" charset="0"/>
                          <a:ea typeface="Calibri" panose="020F0502020204030204" pitchFamily="34" charset="0"/>
                        </a:rPr>
                        <a:t>Enthalpy change of formation</a:t>
                      </a:r>
                      <a:endParaRPr lang="en-GB" sz="140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-415</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11430"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-643</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-461</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lgn="ctr">
                        <a:lnSpc>
                          <a:spcPct val="107000"/>
                        </a:lnSpc>
                        <a:spcAft>
                          <a:spcPts val="600"/>
                        </a:spcAft>
                        <a:tabLst>
                          <a:tab pos="1011555" algn="l"/>
                        </a:tabLst>
                      </a:pPr>
                      <a:r>
                        <a:rPr lang="en-GB" sz="1400" dirty="0">
                          <a:effectLst/>
                          <a:latin typeface="Century Gothic" panose="020B0502020202020204" pitchFamily="34" charset="0"/>
                          <a:ea typeface="Calibri" panose="020F0502020204030204" pitchFamily="34" charset="0"/>
                        </a:rPr>
                        <a:t>-593</a:t>
                      </a:r>
                      <a:endParaRPr lang="en-GB" sz="1400" dirty="0">
                        <a:effectLst/>
                        <a:latin typeface="Arial" panose="020B0604020202020204" pitchFamily="34" charset="0"/>
                        <a:ea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0700580"/>
                  </a:ext>
                </a:extLst>
              </a:tr>
            </a:tbl>
          </a:graphicData>
        </a:graphic>
      </p:graphicFrame>
      <p:sp>
        <p:nvSpPr>
          <p:cNvPr id="17" name="TextBox 16">
            <a:extLst>
              <a:ext uri="{FF2B5EF4-FFF2-40B4-BE49-F238E27FC236}">
                <a16:creationId xmlns:a16="http://schemas.microsoft.com/office/drawing/2014/main" id="{334A96BC-DDFC-14AD-5161-4AB672C8B796}"/>
              </a:ext>
            </a:extLst>
          </p:cNvPr>
          <p:cNvSpPr txBox="1"/>
          <p:nvPr/>
        </p:nvSpPr>
        <p:spPr>
          <a:xfrm>
            <a:off x="585852" y="1257300"/>
            <a:ext cx="9988298" cy="1200329"/>
          </a:xfrm>
          <a:prstGeom prst="rect">
            <a:avLst/>
          </a:prstGeom>
          <a:noFill/>
        </p:spPr>
        <p:txBody>
          <a:bodyPr wrap="square" rtlCol="0">
            <a:spAutoFit/>
          </a:bodyPr>
          <a:lstStyle/>
          <a:p>
            <a:r>
              <a:rPr lang="en-GB" sz="1800" dirty="0">
                <a:effectLst/>
                <a:latin typeface="Century Gothic" panose="020B0502020202020204" pitchFamily="34" charset="0"/>
                <a:ea typeface="Calibri" panose="020F0502020204030204" pitchFamily="34" charset="0"/>
                <a:cs typeface="Arial" panose="020B0604020202020204" pitchFamily="34" charset="0"/>
              </a:rPr>
              <a:t>The values for some of the standard enthalpy changes involved in Born–Haber cycles vary between different data books. Below is a summary of the values used in this resource, which may differ slightly from those seen in textbooks or exam questions.</a:t>
            </a:r>
          </a:p>
          <a:p>
            <a:endParaRPr lang="en-GB" dirty="0"/>
          </a:p>
        </p:txBody>
      </p:sp>
    </p:spTree>
    <p:extLst>
      <p:ext uri="{BB962C8B-B14F-4D97-AF65-F5344CB8AC3E}">
        <p14:creationId xmlns:p14="http://schemas.microsoft.com/office/powerpoint/2010/main" val="617461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D8218-2EAA-0744-9CB0-4B70E3A946A6}"/>
              </a:ext>
            </a:extLst>
          </p:cNvPr>
          <p:cNvSpPr>
            <a:spLocks noGrp="1"/>
          </p:cNvSpPr>
          <p:nvPr>
            <p:ph type="title"/>
          </p:nvPr>
        </p:nvSpPr>
        <p:spPr/>
        <p:txBody>
          <a:bodyPr/>
          <a:lstStyle/>
          <a:p>
            <a:r>
              <a:rPr lang="en-US" dirty="0"/>
              <a:t>Introduction</a:t>
            </a:r>
          </a:p>
        </p:txBody>
      </p:sp>
      <p:pic>
        <p:nvPicPr>
          <p:cNvPr id="6" name="Content Placeholder 5">
            <a:extLst>
              <a:ext uri="{FF2B5EF4-FFF2-40B4-BE49-F238E27FC236}">
                <a16:creationId xmlns:a16="http://schemas.microsoft.com/office/drawing/2014/main" id="{89A79FD4-5B44-4E08-9674-1E39BA7C0D47}"/>
              </a:ext>
            </a:extLst>
          </p:cNvPr>
          <p:cNvPicPr>
            <a:picLocks noGrp="1" noChangeAspect="1"/>
          </p:cNvPicPr>
          <p:nvPr>
            <p:ph idx="1"/>
          </p:nvPr>
        </p:nvPicPr>
        <p:blipFill>
          <a:blip r:embed="rId3"/>
          <a:srcRect/>
          <a:stretch/>
        </p:blipFill>
        <p:spPr>
          <a:xfrm rot="483931">
            <a:off x="6173490" y="680341"/>
            <a:ext cx="4197859" cy="54973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Vertical Title 1">
            <a:extLst>
              <a:ext uri="{FF2B5EF4-FFF2-40B4-BE49-F238E27FC236}">
                <a16:creationId xmlns:a16="http://schemas.microsoft.com/office/drawing/2014/main" id="{76D69270-DF54-0F49-8E8A-A56623E50520}"/>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sp>
        <p:nvSpPr>
          <p:cNvPr id="7" name="Content Placeholder 2">
            <a:extLst>
              <a:ext uri="{FF2B5EF4-FFF2-40B4-BE49-F238E27FC236}">
                <a16:creationId xmlns:a16="http://schemas.microsoft.com/office/drawing/2014/main" id="{2C97F917-9784-CE27-B569-53DFABDD8033}"/>
              </a:ext>
            </a:extLst>
          </p:cNvPr>
          <p:cNvSpPr txBox="1">
            <a:spLocks/>
          </p:cNvSpPr>
          <p:nvPr/>
        </p:nvSpPr>
        <p:spPr>
          <a:xfrm>
            <a:off x="540000" y="1620000"/>
            <a:ext cx="5040000" cy="4698000"/>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spcAft>
                <a:spcPts val="600"/>
              </a:spcAft>
              <a:buClr>
                <a:srgbClr val="004976"/>
              </a:buClr>
            </a:pPr>
            <a:r>
              <a:rPr lang="en-GB" sz="1800" dirty="0">
                <a:ea typeface="Calibri" panose="020F0502020204030204" pitchFamily="34" charset="0"/>
                <a:cs typeface="Arial" panose="020B0604020202020204" pitchFamily="34" charset="0"/>
              </a:rPr>
              <a:t>Born–Haber cycles were developed to calculate the lattice enthalpy of an ionic compound using Hess’s law. </a:t>
            </a:r>
          </a:p>
          <a:p>
            <a:pPr algn="just">
              <a:lnSpc>
                <a:spcPct val="150000"/>
              </a:lnSpc>
              <a:spcAft>
                <a:spcPts val="600"/>
              </a:spcAft>
              <a:buClr>
                <a:srgbClr val="004976"/>
              </a:buClr>
            </a:pPr>
            <a:r>
              <a:rPr lang="en-GB" sz="1800" dirty="0">
                <a:ea typeface="Calibri" panose="020F0502020204030204" pitchFamily="34" charset="0"/>
                <a:cs typeface="Arial" panose="020B0604020202020204" pitchFamily="34" charset="0"/>
              </a:rPr>
              <a:t>For this you need to know the standard enthalpy change of formation as well as the various enthalpy changes needed to make the gaseous ions from the elements in their standard states.</a:t>
            </a:r>
          </a:p>
        </p:txBody>
      </p:sp>
    </p:spTree>
    <p:extLst>
      <p:ext uri="{BB962C8B-B14F-4D97-AF65-F5344CB8AC3E}">
        <p14:creationId xmlns:p14="http://schemas.microsoft.com/office/powerpoint/2010/main" val="2304309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4051A-2D2C-FA46-8C59-1205A9BB233F}"/>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6053042A-60A3-6F4C-9EBA-BAA2F1B6F071}"/>
              </a:ext>
            </a:extLst>
          </p:cNvPr>
          <p:cNvSpPr>
            <a:spLocks noGrp="1"/>
          </p:cNvSpPr>
          <p:nvPr>
            <p:ph idx="1"/>
          </p:nvPr>
        </p:nvSpPr>
        <p:spPr>
          <a:xfrm>
            <a:off x="540000" y="1620000"/>
            <a:ext cx="10080000" cy="4576084"/>
          </a:xfrm>
        </p:spPr>
        <p:txBody>
          <a:bodyPr>
            <a:normAutofit/>
          </a:bodyPr>
          <a:lstStyle/>
          <a:p>
            <a:pPr marL="342900" lvl="0" indent="-342900" algn="just">
              <a:lnSpc>
                <a:spcPct val="150000"/>
              </a:lnSpc>
              <a:spcAft>
                <a:spcPts val="600"/>
              </a:spcAft>
              <a:buClr>
                <a:srgbClr val="004976"/>
              </a:buClr>
              <a:buFont typeface="+mj-lt"/>
              <a:buAutoNum type="arabicPeriod"/>
            </a:pPr>
            <a:r>
              <a:rPr lang="en-GB" sz="1800" dirty="0">
                <a:effectLst/>
                <a:latin typeface="Century Gothic" panose="020B0502020202020204" pitchFamily="34" charset="0"/>
                <a:ea typeface="Calibri" panose="020F0502020204030204" pitchFamily="34" charset="0"/>
                <a:cs typeface="Arial" panose="020B0604020202020204" pitchFamily="34" charset="0"/>
              </a:rPr>
              <a:t>Construct Born–Haber cycles involving singly and doubly charged cations and anions.</a:t>
            </a:r>
          </a:p>
          <a:p>
            <a:pPr marL="342900" lvl="0" indent="-342900" algn="just">
              <a:lnSpc>
                <a:spcPct val="150000"/>
              </a:lnSpc>
              <a:spcAft>
                <a:spcPts val="600"/>
              </a:spcAft>
              <a:buClr>
                <a:srgbClr val="004976"/>
              </a:buClr>
              <a:buFont typeface="+mj-lt"/>
              <a:buAutoNum type="arabicPeriod"/>
            </a:pPr>
            <a:r>
              <a:rPr lang="en-GB" sz="1800" dirty="0">
                <a:effectLst/>
                <a:latin typeface="Century Gothic" panose="020B0502020202020204" pitchFamily="34" charset="0"/>
                <a:ea typeface="Calibri" panose="020F0502020204030204" pitchFamily="34" charset="0"/>
                <a:cs typeface="Arial" panose="020B0604020202020204" pitchFamily="34" charset="0"/>
              </a:rPr>
              <a:t>Compare the relative sizes of the enthalpy changes involved in different Born–Haber cycles.</a:t>
            </a:r>
          </a:p>
          <a:p>
            <a:pPr marL="342900" lvl="0" indent="-342900" algn="just">
              <a:lnSpc>
                <a:spcPct val="150000"/>
              </a:lnSpc>
              <a:spcAft>
                <a:spcPts val="600"/>
              </a:spcAft>
              <a:buClr>
                <a:srgbClr val="004976"/>
              </a:buClr>
              <a:buFont typeface="+mj-lt"/>
              <a:buAutoNum type="arabicPeriod"/>
            </a:pPr>
            <a:r>
              <a:rPr lang="en-GB" sz="1800" dirty="0">
                <a:effectLst/>
                <a:latin typeface="Century Gothic" panose="020B0502020202020204" pitchFamily="34" charset="0"/>
                <a:ea typeface="Calibri" panose="020F0502020204030204" pitchFamily="34" charset="0"/>
                <a:cs typeface="Arial" panose="020B0604020202020204" pitchFamily="34" charset="0"/>
              </a:rPr>
              <a:t>Explain the relative magnitudes of enthalpy changes involving transferring electrons from and to atoms and ions.</a:t>
            </a:r>
          </a:p>
          <a:p>
            <a:pPr marL="342900" lvl="0" indent="-342900" algn="just">
              <a:lnSpc>
                <a:spcPct val="150000"/>
              </a:lnSpc>
              <a:spcAft>
                <a:spcPts val="600"/>
              </a:spcAft>
              <a:buClr>
                <a:srgbClr val="004976"/>
              </a:buClr>
              <a:buFont typeface="+mj-lt"/>
              <a:buAutoNum type="arabicPeriod"/>
            </a:pPr>
            <a:r>
              <a:rPr lang="en-GB" sz="1800" dirty="0">
                <a:effectLst/>
                <a:latin typeface="Century Gothic" panose="020B0502020202020204" pitchFamily="34" charset="0"/>
                <a:ea typeface="Calibri" panose="020F0502020204030204" pitchFamily="34" charset="0"/>
                <a:cs typeface="Arial" panose="020B0604020202020204" pitchFamily="34" charset="0"/>
              </a:rPr>
              <a:t>Calculate an unknown enthalpy change using Hess’s Law, given suitable data about the other enthalpy changes in a Born–Haber cycle. </a:t>
            </a:r>
          </a:p>
          <a:p>
            <a:pPr marL="0" indent="0">
              <a:buNone/>
            </a:pPr>
            <a:endParaRPr lang="en-GB" dirty="0"/>
          </a:p>
        </p:txBody>
      </p:sp>
      <p:sp>
        <p:nvSpPr>
          <p:cNvPr id="4" name="Vertical Title 1">
            <a:extLst>
              <a:ext uri="{FF2B5EF4-FFF2-40B4-BE49-F238E27FC236}">
                <a16:creationId xmlns:a16="http://schemas.microsoft.com/office/drawing/2014/main" id="{7D94A1A7-3388-3842-8AF8-0C015DE6544F}"/>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Learning objectives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58249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0842B79-0FF1-8849-8F1E-80E013A592B6}"/>
              </a:ext>
            </a:extLst>
          </p:cNvPr>
          <p:cNvSpPr>
            <a:spLocks noGrp="1"/>
          </p:cNvSpPr>
          <p:nvPr>
            <p:ph type="title"/>
          </p:nvPr>
        </p:nvSpPr>
        <p:spPr>
          <a:xfrm>
            <a:off x="540000" y="540000"/>
            <a:ext cx="10080000" cy="440661"/>
          </a:xfrm>
        </p:spPr>
        <p:txBody>
          <a:bodyPr/>
          <a:lstStyle/>
          <a:p>
            <a:r>
              <a:rPr lang="en-US" dirty="0"/>
              <a:t>Formation of </a:t>
            </a:r>
            <a:r>
              <a:rPr lang="en-US" dirty="0">
                <a:latin typeface="Cambria Math" panose="02040503050406030204" pitchFamily="18" charset="0"/>
                <a:ea typeface="Cambria Math" panose="02040503050406030204" pitchFamily="18" charset="0"/>
              </a:rPr>
              <a:t>H</a:t>
            </a:r>
            <a:r>
              <a:rPr lang="en-US" baseline="-25000" dirty="0">
                <a:latin typeface="Cambria Math" panose="02040503050406030204" pitchFamily="18" charset="0"/>
                <a:ea typeface="Cambria Math" panose="02040503050406030204" pitchFamily="18" charset="0"/>
              </a:rPr>
              <a:t>2</a:t>
            </a:r>
            <a:r>
              <a:rPr lang="en-US" dirty="0">
                <a:latin typeface="Cambria Math" panose="02040503050406030204" pitchFamily="18" charset="0"/>
                <a:ea typeface="Cambria Math" panose="02040503050406030204" pitchFamily="18" charset="0"/>
              </a:rPr>
              <a:t>O(g)</a:t>
            </a:r>
            <a:r>
              <a:rPr lang="en-US" dirty="0"/>
              <a:t> </a:t>
            </a:r>
          </a:p>
        </p:txBody>
      </p:sp>
      <p:pic>
        <p:nvPicPr>
          <p:cNvPr id="8" name="Picture 7">
            <a:extLst>
              <a:ext uri="{FF2B5EF4-FFF2-40B4-BE49-F238E27FC236}">
                <a16:creationId xmlns:a16="http://schemas.microsoft.com/office/drawing/2014/main" id="{4FB4107F-51F8-6404-32AC-3FF45104B5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28520" y="850360"/>
            <a:ext cx="907960" cy="656822"/>
          </a:xfrm>
          <a:prstGeom prst="rect">
            <a:avLst/>
          </a:prstGeom>
        </p:spPr>
      </p:pic>
      <p:sp>
        <p:nvSpPr>
          <p:cNvPr id="9" name="Line 6">
            <a:extLst>
              <a:ext uri="{FF2B5EF4-FFF2-40B4-BE49-F238E27FC236}">
                <a16:creationId xmlns:a16="http://schemas.microsoft.com/office/drawing/2014/main" id="{249432B4-8CC4-BAC8-1F9F-268CDCC1EDFC}"/>
              </a:ext>
            </a:extLst>
          </p:cNvPr>
          <p:cNvSpPr>
            <a:spLocks noChangeShapeType="1"/>
          </p:cNvSpPr>
          <p:nvPr/>
        </p:nvSpPr>
        <p:spPr bwMode="auto">
          <a:xfrm>
            <a:off x="4320000" y="6534000"/>
            <a:ext cx="5689600" cy="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dirty="0">
              <a:solidFill>
                <a:srgbClr val="000000"/>
              </a:solidFill>
              <a:latin typeface="Times New Roman" pitchFamily="18" charset="0"/>
            </a:endParaRPr>
          </a:p>
        </p:txBody>
      </p:sp>
      <p:sp>
        <p:nvSpPr>
          <p:cNvPr id="10" name="Line 7">
            <a:extLst>
              <a:ext uri="{FF2B5EF4-FFF2-40B4-BE49-F238E27FC236}">
                <a16:creationId xmlns:a16="http://schemas.microsoft.com/office/drawing/2014/main" id="{DD6C1BAC-5F4B-A344-317E-A7C5A139CA25}"/>
              </a:ext>
            </a:extLst>
          </p:cNvPr>
          <p:cNvSpPr>
            <a:spLocks noChangeShapeType="1"/>
          </p:cNvSpPr>
          <p:nvPr/>
        </p:nvSpPr>
        <p:spPr bwMode="auto">
          <a:xfrm flipV="1">
            <a:off x="4320000" y="1494000"/>
            <a:ext cx="670" cy="504000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dirty="0">
              <a:solidFill>
                <a:srgbClr val="000000"/>
              </a:solidFill>
              <a:latin typeface="Times New Roman" pitchFamily="18" charset="0"/>
            </a:endParaRPr>
          </a:p>
        </p:txBody>
      </p:sp>
      <p:sp>
        <p:nvSpPr>
          <p:cNvPr id="11" name="Rectangle 15">
            <a:extLst>
              <a:ext uri="{FF2B5EF4-FFF2-40B4-BE49-F238E27FC236}">
                <a16:creationId xmlns:a16="http://schemas.microsoft.com/office/drawing/2014/main" id="{EF34EF37-E78F-8BBF-1980-B58B7BBFBF5F}"/>
              </a:ext>
            </a:extLst>
          </p:cNvPr>
          <p:cNvSpPr>
            <a:spLocks noChangeArrowheads="1"/>
          </p:cNvSpPr>
          <p:nvPr/>
        </p:nvSpPr>
        <p:spPr bwMode="auto">
          <a:xfrm>
            <a:off x="6204384" y="5170643"/>
            <a:ext cx="575692" cy="431775"/>
          </a:xfrm>
          <a:prstGeom prst="rect">
            <a:avLst/>
          </a:prstGeom>
          <a:noFill/>
          <a:ln w="9525">
            <a:noFill/>
            <a:miter lim="800000"/>
            <a:headEnd/>
            <a:tailEnd/>
          </a:ln>
        </p:spPr>
        <p:txBody>
          <a:bodyPr/>
          <a:lstStyle/>
          <a:p>
            <a:pPr eaLnBrk="0" fontAlgn="base" hangingPunct="0">
              <a:spcBef>
                <a:spcPct val="20000"/>
              </a:spcBef>
              <a:spcAft>
                <a:spcPct val="0"/>
              </a:spcAft>
            </a:pPr>
            <a:r>
              <a:rPr lang="en-GB" sz="2200" b="1" dirty="0">
                <a:solidFill>
                  <a:srgbClr val="FF0000"/>
                </a:solidFill>
                <a:latin typeface="Symbol" pitchFamily="18" charset="2"/>
              </a:rPr>
              <a:t>D</a:t>
            </a:r>
            <a:r>
              <a:rPr lang="en-GB" sz="2000" b="1" i="1" dirty="0">
                <a:solidFill>
                  <a:srgbClr val="FF0000"/>
                </a:solidFill>
                <a:latin typeface="Arial" charset="0"/>
              </a:rPr>
              <a:t>H</a:t>
            </a:r>
            <a:endParaRPr lang="en-GB" sz="2000" b="1" i="1" dirty="0">
              <a:solidFill>
                <a:srgbClr val="3333CC"/>
              </a:solidFill>
              <a:latin typeface="Arial" charset="0"/>
            </a:endParaRPr>
          </a:p>
        </p:txBody>
      </p:sp>
      <p:sp>
        <p:nvSpPr>
          <p:cNvPr id="12" name="Rectangle 16">
            <a:extLst>
              <a:ext uri="{FF2B5EF4-FFF2-40B4-BE49-F238E27FC236}">
                <a16:creationId xmlns:a16="http://schemas.microsoft.com/office/drawing/2014/main" id="{7921EFE5-CE9B-CDC4-47FF-0184C25A5A81}"/>
              </a:ext>
            </a:extLst>
          </p:cNvPr>
          <p:cNvSpPr>
            <a:spLocks noChangeArrowheads="1"/>
          </p:cNvSpPr>
          <p:nvPr/>
        </p:nvSpPr>
        <p:spPr bwMode="auto">
          <a:xfrm>
            <a:off x="5922000" y="6480000"/>
            <a:ext cx="3172976" cy="431800"/>
          </a:xfrm>
          <a:prstGeom prst="rect">
            <a:avLst/>
          </a:prstGeom>
          <a:noFill/>
          <a:ln w="9525">
            <a:noFill/>
            <a:miter lim="800000"/>
            <a:headEnd/>
            <a:tailEnd/>
          </a:ln>
        </p:spPr>
        <p:txBody>
          <a:bodyPr/>
          <a:lstStyle/>
          <a:p>
            <a:pPr eaLnBrk="0" fontAlgn="base" hangingPunct="0">
              <a:spcBef>
                <a:spcPct val="20000"/>
              </a:spcBef>
              <a:spcAft>
                <a:spcPct val="0"/>
              </a:spcAft>
            </a:pPr>
            <a:r>
              <a:rPr lang="en-GB" dirty="0">
                <a:solidFill>
                  <a:srgbClr val="000000"/>
                </a:solidFill>
                <a:latin typeface="Century Gothic" panose="020B0502020202020204" pitchFamily="34" charset="0"/>
              </a:rPr>
              <a:t>Progress of the reaction</a:t>
            </a:r>
          </a:p>
        </p:txBody>
      </p:sp>
      <p:sp>
        <p:nvSpPr>
          <p:cNvPr id="13" name="Rectangle 17">
            <a:extLst>
              <a:ext uri="{FF2B5EF4-FFF2-40B4-BE49-F238E27FC236}">
                <a16:creationId xmlns:a16="http://schemas.microsoft.com/office/drawing/2014/main" id="{F93A5411-26D1-6545-6D55-82075D5A87A9}"/>
              </a:ext>
            </a:extLst>
          </p:cNvPr>
          <p:cNvSpPr>
            <a:spLocks noChangeArrowheads="1"/>
          </p:cNvSpPr>
          <p:nvPr/>
        </p:nvSpPr>
        <p:spPr bwMode="auto">
          <a:xfrm>
            <a:off x="2747256" y="3253648"/>
            <a:ext cx="1582737" cy="2160588"/>
          </a:xfrm>
          <a:prstGeom prst="rect">
            <a:avLst/>
          </a:prstGeom>
          <a:noFill/>
          <a:ln w="9525">
            <a:noFill/>
            <a:miter lim="800000"/>
            <a:headEnd/>
            <a:tailEnd/>
          </a:ln>
        </p:spPr>
        <p:txBody>
          <a:bodyPr/>
          <a:lstStyle/>
          <a:p>
            <a:pPr algn="r" eaLnBrk="0" fontAlgn="base" hangingPunct="0">
              <a:spcBef>
                <a:spcPct val="20000"/>
              </a:spcBef>
              <a:spcAft>
                <a:spcPct val="0"/>
              </a:spcAft>
            </a:pPr>
            <a:r>
              <a:rPr lang="en-GB" dirty="0">
                <a:solidFill>
                  <a:srgbClr val="000000"/>
                </a:solidFill>
                <a:latin typeface="Century Gothic" panose="020B0502020202020204" pitchFamily="34" charset="0"/>
              </a:rPr>
              <a:t>Enthalpy: </a:t>
            </a:r>
            <a:r>
              <a:rPr lang="en-GB" i="1" dirty="0">
                <a:solidFill>
                  <a:srgbClr val="000000"/>
                </a:solidFill>
                <a:latin typeface="Century Gothic" panose="020B0502020202020204" pitchFamily="34" charset="0"/>
              </a:rPr>
              <a:t>H</a:t>
            </a:r>
          </a:p>
          <a:p>
            <a:pPr algn="r" eaLnBrk="0" fontAlgn="base" hangingPunct="0">
              <a:spcBef>
                <a:spcPct val="20000"/>
              </a:spcBef>
              <a:spcAft>
                <a:spcPct val="0"/>
              </a:spcAft>
            </a:pPr>
            <a:r>
              <a:rPr lang="en-GB" dirty="0">
                <a:solidFill>
                  <a:srgbClr val="000000"/>
                </a:solidFill>
                <a:latin typeface="Century Gothic" panose="020B0502020202020204" pitchFamily="34" charset="0"/>
              </a:rPr>
              <a:t>(kJ)</a:t>
            </a:r>
          </a:p>
        </p:txBody>
      </p:sp>
      <p:grpSp>
        <p:nvGrpSpPr>
          <p:cNvPr id="14" name="Group 123">
            <a:extLst>
              <a:ext uri="{FF2B5EF4-FFF2-40B4-BE49-F238E27FC236}">
                <a16:creationId xmlns:a16="http://schemas.microsoft.com/office/drawing/2014/main" id="{6BA9C103-E3CB-E9AA-9241-A25906C9517C}"/>
              </a:ext>
            </a:extLst>
          </p:cNvPr>
          <p:cNvGrpSpPr>
            <a:grpSpLocks/>
          </p:cNvGrpSpPr>
          <p:nvPr/>
        </p:nvGrpSpPr>
        <p:grpSpPr bwMode="auto">
          <a:xfrm>
            <a:off x="4620432" y="4802342"/>
            <a:ext cx="2303463" cy="431800"/>
            <a:chOff x="1474" y="2790"/>
            <a:chExt cx="1451" cy="272"/>
          </a:xfrm>
        </p:grpSpPr>
        <p:sp>
          <p:nvSpPr>
            <p:cNvPr id="15" name="Line 10">
              <a:extLst>
                <a:ext uri="{FF2B5EF4-FFF2-40B4-BE49-F238E27FC236}">
                  <a16:creationId xmlns:a16="http://schemas.microsoft.com/office/drawing/2014/main" id="{63E38A85-D9F7-46D1-9456-D2CD4823FCBE}"/>
                </a:ext>
              </a:extLst>
            </p:cNvPr>
            <p:cNvSpPr>
              <a:spLocks noChangeShapeType="1"/>
            </p:cNvSpPr>
            <p:nvPr/>
          </p:nvSpPr>
          <p:spPr bwMode="auto">
            <a:xfrm>
              <a:off x="1474" y="2795"/>
              <a:ext cx="1451"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16" name="Rectangle 104">
              <a:extLst>
                <a:ext uri="{FF2B5EF4-FFF2-40B4-BE49-F238E27FC236}">
                  <a16:creationId xmlns:a16="http://schemas.microsoft.com/office/drawing/2014/main" id="{F259D462-7511-DDFC-72DA-523B52EA5560}"/>
                </a:ext>
              </a:extLst>
            </p:cNvPr>
            <p:cNvSpPr>
              <a:spLocks noChangeArrowheads="1"/>
            </p:cNvSpPr>
            <p:nvPr/>
          </p:nvSpPr>
          <p:spPr bwMode="auto">
            <a:xfrm>
              <a:off x="1810" y="2790"/>
              <a:ext cx="862" cy="272"/>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solidFill>
                    <a:srgbClr val="000000"/>
                  </a:solidFill>
                  <a:latin typeface="Century Gothic" panose="020B0502020202020204" pitchFamily="34" charset="0"/>
                </a:rPr>
                <a:t>Reactants</a:t>
              </a:r>
            </a:p>
          </p:txBody>
        </p:sp>
      </p:grpSp>
      <p:sp>
        <p:nvSpPr>
          <p:cNvPr id="17" name="Line 108">
            <a:extLst>
              <a:ext uri="{FF2B5EF4-FFF2-40B4-BE49-F238E27FC236}">
                <a16:creationId xmlns:a16="http://schemas.microsoft.com/office/drawing/2014/main" id="{BE504F0C-B1E9-BABE-92F2-16FE4BA4B5A3}"/>
              </a:ext>
            </a:extLst>
          </p:cNvPr>
          <p:cNvSpPr>
            <a:spLocks noChangeShapeType="1"/>
          </p:cNvSpPr>
          <p:nvPr/>
        </p:nvSpPr>
        <p:spPr bwMode="auto">
          <a:xfrm>
            <a:off x="7789081" y="1516457"/>
            <a:ext cx="0" cy="4644000"/>
          </a:xfrm>
          <a:prstGeom prst="line">
            <a:avLst/>
          </a:prstGeom>
          <a:noFill/>
          <a:ln w="28575">
            <a:solidFill>
              <a:srgbClr val="3233CD"/>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18" name="Rectangle 111">
            <a:extLst>
              <a:ext uri="{FF2B5EF4-FFF2-40B4-BE49-F238E27FC236}">
                <a16:creationId xmlns:a16="http://schemas.microsoft.com/office/drawing/2014/main" id="{25360540-01CE-651F-03F0-BFBAA915AF9F}"/>
              </a:ext>
            </a:extLst>
          </p:cNvPr>
          <p:cNvSpPr>
            <a:spLocks noChangeArrowheads="1"/>
          </p:cNvSpPr>
          <p:nvPr/>
        </p:nvSpPr>
        <p:spPr bwMode="auto">
          <a:xfrm>
            <a:off x="5922000" y="2599500"/>
            <a:ext cx="1444190" cy="1152525"/>
          </a:xfrm>
          <a:prstGeom prst="rect">
            <a:avLst/>
          </a:prstGeom>
          <a:noFill/>
          <a:ln w="9525">
            <a:noFill/>
            <a:miter lim="800000"/>
            <a:headEnd/>
            <a:tailEnd/>
          </a:ln>
        </p:spPr>
        <p:txBody>
          <a:bodyPr/>
          <a:lstStyle/>
          <a:p>
            <a:pPr eaLnBrk="0" fontAlgn="base" hangingPunct="0">
              <a:spcBef>
                <a:spcPct val="20000"/>
              </a:spcBef>
              <a:spcAft>
                <a:spcPct val="0"/>
              </a:spcAft>
            </a:pPr>
            <a:r>
              <a:rPr lang="en-GB" sz="1600" i="1" dirty="0">
                <a:solidFill>
                  <a:srgbClr val="000000"/>
                </a:solidFill>
                <a:latin typeface="Century Gothic" panose="020B0502020202020204" pitchFamily="34" charset="0"/>
              </a:rPr>
              <a:t>Total energy needed to break all bonds</a:t>
            </a:r>
          </a:p>
        </p:txBody>
      </p:sp>
      <p:sp>
        <p:nvSpPr>
          <p:cNvPr id="19" name="Rectangle 112">
            <a:extLst>
              <a:ext uri="{FF2B5EF4-FFF2-40B4-BE49-F238E27FC236}">
                <a16:creationId xmlns:a16="http://schemas.microsoft.com/office/drawing/2014/main" id="{6FF63ECA-C03B-9B73-9FDE-5AF1D9EC5EFE}"/>
              </a:ext>
            </a:extLst>
          </p:cNvPr>
          <p:cNvSpPr>
            <a:spLocks noChangeArrowheads="1"/>
          </p:cNvSpPr>
          <p:nvPr/>
        </p:nvSpPr>
        <p:spPr bwMode="auto">
          <a:xfrm>
            <a:off x="7793999" y="2592625"/>
            <a:ext cx="1512345" cy="1152525"/>
          </a:xfrm>
          <a:prstGeom prst="rect">
            <a:avLst/>
          </a:prstGeom>
          <a:noFill/>
          <a:ln w="9525">
            <a:noFill/>
            <a:miter lim="800000"/>
            <a:headEnd/>
            <a:tailEnd/>
          </a:ln>
        </p:spPr>
        <p:txBody>
          <a:bodyPr/>
          <a:lstStyle/>
          <a:p>
            <a:pPr eaLnBrk="0" fontAlgn="base" hangingPunct="0">
              <a:spcBef>
                <a:spcPct val="20000"/>
              </a:spcBef>
              <a:spcAft>
                <a:spcPct val="0"/>
              </a:spcAft>
            </a:pPr>
            <a:r>
              <a:rPr lang="en-GB" sz="1600" i="1" dirty="0">
                <a:solidFill>
                  <a:srgbClr val="000000"/>
                </a:solidFill>
                <a:latin typeface="Century Gothic" panose="020B0502020202020204" pitchFamily="34" charset="0"/>
              </a:rPr>
              <a:t>Total energy released  on making new bonds</a:t>
            </a:r>
          </a:p>
        </p:txBody>
      </p:sp>
      <p:grpSp>
        <p:nvGrpSpPr>
          <p:cNvPr id="20" name="Group 125">
            <a:extLst>
              <a:ext uri="{FF2B5EF4-FFF2-40B4-BE49-F238E27FC236}">
                <a16:creationId xmlns:a16="http://schemas.microsoft.com/office/drawing/2014/main" id="{1420731E-2056-00AC-DCCA-A53C6F84BFDF}"/>
              </a:ext>
            </a:extLst>
          </p:cNvPr>
          <p:cNvGrpSpPr>
            <a:grpSpLocks/>
          </p:cNvGrpSpPr>
          <p:nvPr/>
        </p:nvGrpSpPr>
        <p:grpSpPr bwMode="auto">
          <a:xfrm>
            <a:off x="5628496" y="1498757"/>
            <a:ext cx="2447926" cy="3311525"/>
            <a:chOff x="2109" y="709"/>
            <a:chExt cx="1542" cy="2086"/>
          </a:xfrm>
        </p:grpSpPr>
        <p:sp>
          <p:nvSpPr>
            <p:cNvPr id="21" name="Rectangle 106">
              <a:extLst>
                <a:ext uri="{FF2B5EF4-FFF2-40B4-BE49-F238E27FC236}">
                  <a16:creationId xmlns:a16="http://schemas.microsoft.com/office/drawing/2014/main" id="{C5618E74-BDC8-4123-6E12-2D0F546681C3}"/>
                </a:ext>
              </a:extLst>
            </p:cNvPr>
            <p:cNvSpPr>
              <a:spLocks noChangeArrowheads="1"/>
            </p:cNvSpPr>
            <p:nvPr/>
          </p:nvSpPr>
          <p:spPr bwMode="auto">
            <a:xfrm>
              <a:off x="2307" y="709"/>
              <a:ext cx="1226" cy="272"/>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solidFill>
                    <a:srgbClr val="000000"/>
                  </a:solidFill>
                  <a:latin typeface="Century Gothic" panose="020B0502020202020204" pitchFamily="34" charset="0"/>
                </a:rPr>
                <a:t>Unbonded atoms</a:t>
              </a:r>
            </a:p>
          </p:txBody>
        </p:sp>
        <p:sp>
          <p:nvSpPr>
            <p:cNvPr id="22" name="Line 107">
              <a:extLst>
                <a:ext uri="{FF2B5EF4-FFF2-40B4-BE49-F238E27FC236}">
                  <a16:creationId xmlns:a16="http://schemas.microsoft.com/office/drawing/2014/main" id="{5AFE06C7-B4E5-7C8C-9B7D-0FB5FF869430}"/>
                </a:ext>
              </a:extLst>
            </p:cNvPr>
            <p:cNvSpPr>
              <a:spLocks noChangeShapeType="1"/>
            </p:cNvSpPr>
            <p:nvPr/>
          </p:nvSpPr>
          <p:spPr bwMode="auto">
            <a:xfrm flipH="1" flipV="1">
              <a:off x="2290" y="725"/>
              <a:ext cx="0" cy="2070"/>
            </a:xfrm>
            <a:prstGeom prst="line">
              <a:avLst/>
            </a:prstGeom>
            <a:noFill/>
            <a:ln w="28575">
              <a:solidFill>
                <a:srgbClr val="3233CD"/>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23" name="Line 11">
              <a:extLst>
                <a:ext uri="{FF2B5EF4-FFF2-40B4-BE49-F238E27FC236}">
                  <a16:creationId xmlns:a16="http://schemas.microsoft.com/office/drawing/2014/main" id="{2C67C817-3B75-E395-3777-F1CA335B4EB5}"/>
                </a:ext>
              </a:extLst>
            </p:cNvPr>
            <p:cNvSpPr>
              <a:spLocks noChangeShapeType="1"/>
            </p:cNvSpPr>
            <p:nvPr/>
          </p:nvSpPr>
          <p:spPr bwMode="auto">
            <a:xfrm>
              <a:off x="2109" y="727"/>
              <a:ext cx="1542"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sz="2400" dirty="0">
                <a:solidFill>
                  <a:srgbClr val="000000"/>
                </a:solidFill>
                <a:latin typeface="Times New Roman" pitchFamily="18" charset="0"/>
              </a:endParaRPr>
            </a:p>
          </p:txBody>
        </p:sp>
      </p:grpSp>
      <p:sp>
        <p:nvSpPr>
          <p:cNvPr id="24" name="Line 9">
            <a:extLst>
              <a:ext uri="{FF2B5EF4-FFF2-40B4-BE49-F238E27FC236}">
                <a16:creationId xmlns:a16="http://schemas.microsoft.com/office/drawing/2014/main" id="{BB3AD9A2-66C9-A404-F49E-D32F51F18682}"/>
              </a:ext>
            </a:extLst>
          </p:cNvPr>
          <p:cNvSpPr>
            <a:spLocks noChangeShapeType="1"/>
          </p:cNvSpPr>
          <p:nvPr/>
        </p:nvSpPr>
        <p:spPr bwMode="auto">
          <a:xfrm>
            <a:off x="6636433" y="6178952"/>
            <a:ext cx="2232027"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25" name="Line 14">
            <a:extLst>
              <a:ext uri="{FF2B5EF4-FFF2-40B4-BE49-F238E27FC236}">
                <a16:creationId xmlns:a16="http://schemas.microsoft.com/office/drawing/2014/main" id="{E157C20B-9DFE-E021-1A0B-ABE242247A30}"/>
              </a:ext>
            </a:extLst>
          </p:cNvPr>
          <p:cNvSpPr>
            <a:spLocks noChangeShapeType="1"/>
          </p:cNvSpPr>
          <p:nvPr/>
        </p:nvSpPr>
        <p:spPr bwMode="auto">
          <a:xfrm>
            <a:off x="6780448" y="4810800"/>
            <a:ext cx="0" cy="1368152"/>
          </a:xfrm>
          <a:prstGeom prst="line">
            <a:avLst/>
          </a:prstGeom>
          <a:noFill/>
          <a:ln w="28575">
            <a:solidFill>
              <a:srgbClr val="FF0000"/>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26" name="Rectangle 116">
            <a:extLst>
              <a:ext uri="{FF2B5EF4-FFF2-40B4-BE49-F238E27FC236}">
                <a16:creationId xmlns:a16="http://schemas.microsoft.com/office/drawing/2014/main" id="{F8A4522E-D54B-7AE3-7CF2-50FB7E32C544}"/>
              </a:ext>
            </a:extLst>
          </p:cNvPr>
          <p:cNvSpPr>
            <a:spLocks noChangeArrowheads="1"/>
          </p:cNvSpPr>
          <p:nvPr/>
        </p:nvSpPr>
        <p:spPr bwMode="auto">
          <a:xfrm>
            <a:off x="4620432" y="5144006"/>
            <a:ext cx="1750289" cy="750821"/>
          </a:xfrm>
          <a:prstGeom prst="rect">
            <a:avLst/>
          </a:prstGeom>
          <a:noFill/>
          <a:ln w="9525">
            <a:noFill/>
            <a:miter lim="800000"/>
            <a:headEnd/>
            <a:tailEnd/>
          </a:ln>
        </p:spPr>
        <p:txBody>
          <a:bodyPr/>
          <a:lstStyle/>
          <a:p>
            <a:pPr algn="r" eaLnBrk="0" fontAlgn="base" hangingPunct="0">
              <a:spcBef>
                <a:spcPct val="20000"/>
              </a:spcBef>
              <a:spcAft>
                <a:spcPct val="0"/>
              </a:spcAft>
            </a:pPr>
            <a:r>
              <a:rPr lang="en-GB" sz="1600" i="1" dirty="0">
                <a:solidFill>
                  <a:srgbClr val="000000"/>
                </a:solidFill>
                <a:latin typeface="Century Gothic" panose="020B0502020202020204" pitchFamily="34" charset="0"/>
              </a:rPr>
              <a:t>Overall energy</a:t>
            </a:r>
            <a:br>
              <a:rPr lang="en-GB" sz="1600" i="1" dirty="0">
                <a:solidFill>
                  <a:srgbClr val="000000"/>
                </a:solidFill>
                <a:latin typeface="Century Gothic" panose="020B0502020202020204" pitchFamily="34" charset="0"/>
              </a:rPr>
            </a:br>
            <a:r>
              <a:rPr lang="en-GB" sz="1600" i="1" dirty="0">
                <a:solidFill>
                  <a:srgbClr val="000000"/>
                </a:solidFill>
                <a:latin typeface="Century Gothic" panose="020B0502020202020204" pitchFamily="34" charset="0"/>
              </a:rPr>
              <a:t>change</a:t>
            </a:r>
          </a:p>
        </p:txBody>
      </p:sp>
      <p:sp>
        <p:nvSpPr>
          <p:cNvPr id="27" name="Rectangle 105">
            <a:extLst>
              <a:ext uri="{FF2B5EF4-FFF2-40B4-BE49-F238E27FC236}">
                <a16:creationId xmlns:a16="http://schemas.microsoft.com/office/drawing/2014/main" id="{A65BE0F0-786C-741E-0B6C-AD3C7379372F}"/>
              </a:ext>
            </a:extLst>
          </p:cNvPr>
          <p:cNvSpPr>
            <a:spLocks noChangeArrowheads="1"/>
          </p:cNvSpPr>
          <p:nvPr/>
        </p:nvSpPr>
        <p:spPr bwMode="auto">
          <a:xfrm>
            <a:off x="7931958" y="6177042"/>
            <a:ext cx="1216109" cy="361950"/>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solidFill>
                  <a:srgbClr val="000000"/>
                </a:solidFill>
                <a:latin typeface="Century Gothic" panose="020B0502020202020204" pitchFamily="34" charset="0"/>
              </a:rPr>
              <a:t>Products</a:t>
            </a:r>
          </a:p>
        </p:txBody>
      </p:sp>
      <p:sp>
        <p:nvSpPr>
          <p:cNvPr id="28" name="Rectangle 12">
            <a:extLst>
              <a:ext uri="{FF2B5EF4-FFF2-40B4-BE49-F238E27FC236}">
                <a16:creationId xmlns:a16="http://schemas.microsoft.com/office/drawing/2014/main" id="{C3E066CB-CC07-08E4-6D36-1AA849A9C68D}"/>
              </a:ext>
            </a:extLst>
          </p:cNvPr>
          <p:cNvSpPr>
            <a:spLocks noChangeArrowheads="1"/>
          </p:cNvSpPr>
          <p:nvPr/>
        </p:nvSpPr>
        <p:spPr bwMode="auto">
          <a:xfrm>
            <a:off x="4980249" y="4378481"/>
            <a:ext cx="1800671" cy="503237"/>
          </a:xfrm>
          <a:prstGeom prst="rect">
            <a:avLst/>
          </a:prstGeom>
          <a:noFill/>
          <a:ln w="9525">
            <a:noFill/>
            <a:miter lim="800000"/>
            <a:headEnd/>
            <a:tailEnd/>
          </a:ln>
        </p:spPr>
        <p:txBody>
          <a:bodyPr/>
          <a:lstStyle/>
          <a:p>
            <a:pPr eaLnBrk="0" fontAlgn="base" hangingPunct="0">
              <a:spcBef>
                <a:spcPct val="20000"/>
              </a:spcBef>
              <a:spcAft>
                <a:spcPct val="0"/>
              </a:spcAft>
            </a:pPr>
            <a:r>
              <a:rPr lang="en-GB" b="1" dirty="0">
                <a:solidFill>
                  <a:srgbClr val="FF0000"/>
                </a:solidFill>
                <a:latin typeface="Cambria Math" panose="02040503050406030204" pitchFamily="18" charset="0"/>
                <a:ea typeface="Cambria Math" panose="02040503050406030204" pitchFamily="18" charset="0"/>
              </a:rPr>
              <a:t>2</a:t>
            </a:r>
            <a:r>
              <a:rPr lang="en-GB" b="1" dirty="0">
                <a:solidFill>
                  <a:srgbClr val="3333CC"/>
                </a:solidFill>
                <a:latin typeface="Cambria Math" panose="02040503050406030204" pitchFamily="18" charset="0"/>
                <a:ea typeface="Cambria Math" panose="02040503050406030204" pitchFamily="18" charset="0"/>
              </a:rPr>
              <a:t>H</a:t>
            </a:r>
            <a:r>
              <a:rPr lang="en-GB" b="1" baseline="-25000" dirty="0">
                <a:solidFill>
                  <a:srgbClr val="3333CC"/>
                </a:solidFill>
                <a:latin typeface="Cambria Math" panose="02040503050406030204" pitchFamily="18" charset="0"/>
                <a:ea typeface="Cambria Math" panose="02040503050406030204" pitchFamily="18" charset="0"/>
              </a:rPr>
              <a:t>2</a:t>
            </a:r>
            <a:r>
              <a:rPr lang="en-GB" sz="1400" b="1" dirty="0">
                <a:solidFill>
                  <a:srgbClr val="3333CC"/>
                </a:solidFill>
                <a:latin typeface="Cambria Math" panose="02040503050406030204" pitchFamily="18" charset="0"/>
                <a:ea typeface="Cambria Math" panose="02040503050406030204" pitchFamily="18" charset="0"/>
              </a:rPr>
              <a:t>(g)</a:t>
            </a:r>
            <a:r>
              <a:rPr lang="en-GB" b="1" dirty="0">
                <a:solidFill>
                  <a:srgbClr val="3333CC"/>
                </a:solidFill>
                <a:latin typeface="Cambria Math" panose="02040503050406030204" pitchFamily="18" charset="0"/>
                <a:ea typeface="Cambria Math" panose="02040503050406030204" pitchFamily="18" charset="0"/>
              </a:rPr>
              <a:t> +  O</a:t>
            </a:r>
            <a:r>
              <a:rPr lang="en-GB" b="1" baseline="-25000" dirty="0">
                <a:solidFill>
                  <a:srgbClr val="3333CC"/>
                </a:solidFill>
                <a:latin typeface="Cambria Math" panose="02040503050406030204" pitchFamily="18" charset="0"/>
                <a:ea typeface="Cambria Math" panose="02040503050406030204" pitchFamily="18" charset="0"/>
              </a:rPr>
              <a:t>2</a:t>
            </a:r>
            <a:r>
              <a:rPr lang="en-GB" sz="1400" b="1" dirty="0">
                <a:solidFill>
                  <a:srgbClr val="3333CC"/>
                </a:solidFill>
                <a:latin typeface="Cambria Math" panose="02040503050406030204" pitchFamily="18" charset="0"/>
                <a:ea typeface="Cambria Math" panose="02040503050406030204" pitchFamily="18" charset="0"/>
              </a:rPr>
              <a:t>(g)</a:t>
            </a:r>
            <a:r>
              <a:rPr lang="en-GB" sz="2000" b="1" dirty="0">
                <a:solidFill>
                  <a:srgbClr val="3333CC"/>
                </a:solidFill>
                <a:latin typeface="Cambria Math" panose="02040503050406030204" pitchFamily="18" charset="0"/>
                <a:ea typeface="Cambria Math" panose="02040503050406030204" pitchFamily="18" charset="0"/>
              </a:rPr>
              <a:t>  </a:t>
            </a:r>
          </a:p>
        </p:txBody>
      </p:sp>
      <p:sp>
        <p:nvSpPr>
          <p:cNvPr id="29" name="Rectangle 103">
            <a:extLst>
              <a:ext uri="{FF2B5EF4-FFF2-40B4-BE49-F238E27FC236}">
                <a16:creationId xmlns:a16="http://schemas.microsoft.com/office/drawing/2014/main" id="{FF198498-123E-B00D-C460-B367D814BEEE}"/>
              </a:ext>
            </a:extLst>
          </p:cNvPr>
          <p:cNvSpPr>
            <a:spLocks noChangeArrowheads="1"/>
          </p:cNvSpPr>
          <p:nvPr/>
        </p:nvSpPr>
        <p:spPr bwMode="auto">
          <a:xfrm>
            <a:off x="6060294" y="1138392"/>
            <a:ext cx="1801812" cy="503238"/>
          </a:xfrm>
          <a:prstGeom prst="rect">
            <a:avLst/>
          </a:prstGeom>
          <a:noFill/>
          <a:ln w="9525">
            <a:noFill/>
            <a:miter lim="800000"/>
            <a:headEnd/>
            <a:tailEnd/>
          </a:ln>
        </p:spPr>
        <p:txBody>
          <a:bodyPr/>
          <a:lstStyle/>
          <a:p>
            <a:pPr eaLnBrk="0" fontAlgn="base" hangingPunct="0">
              <a:spcBef>
                <a:spcPct val="20000"/>
              </a:spcBef>
              <a:spcAft>
                <a:spcPct val="0"/>
              </a:spcAft>
            </a:pPr>
            <a:r>
              <a:rPr lang="en-GB" b="1" dirty="0">
                <a:solidFill>
                  <a:srgbClr val="FF0000"/>
                </a:solidFill>
                <a:latin typeface="Cambria Math" panose="02040503050406030204" pitchFamily="18" charset="0"/>
                <a:ea typeface="Cambria Math" panose="02040503050406030204" pitchFamily="18" charset="0"/>
              </a:rPr>
              <a:t>4</a:t>
            </a:r>
            <a:r>
              <a:rPr lang="en-GB" b="1" dirty="0">
                <a:solidFill>
                  <a:srgbClr val="3333CC"/>
                </a:solidFill>
                <a:latin typeface="Cambria Math" panose="02040503050406030204" pitchFamily="18" charset="0"/>
                <a:ea typeface="Cambria Math" panose="02040503050406030204" pitchFamily="18" charset="0"/>
              </a:rPr>
              <a:t>H</a:t>
            </a:r>
            <a:r>
              <a:rPr lang="en-GB" sz="1400" b="1" dirty="0">
                <a:solidFill>
                  <a:srgbClr val="3333CC"/>
                </a:solidFill>
                <a:latin typeface="Cambria Math" panose="02040503050406030204" pitchFamily="18" charset="0"/>
                <a:ea typeface="Cambria Math" panose="02040503050406030204" pitchFamily="18" charset="0"/>
              </a:rPr>
              <a:t>(g)</a:t>
            </a:r>
            <a:r>
              <a:rPr lang="en-GB" b="1" dirty="0">
                <a:solidFill>
                  <a:srgbClr val="3333CC"/>
                </a:solidFill>
                <a:latin typeface="Cambria Math" panose="02040503050406030204" pitchFamily="18" charset="0"/>
                <a:ea typeface="Cambria Math" panose="02040503050406030204" pitchFamily="18" charset="0"/>
              </a:rPr>
              <a:t>  +  </a:t>
            </a:r>
            <a:r>
              <a:rPr lang="en-GB" b="1" dirty="0">
                <a:solidFill>
                  <a:srgbClr val="FF0000"/>
                </a:solidFill>
                <a:latin typeface="Cambria Math" panose="02040503050406030204" pitchFamily="18" charset="0"/>
                <a:ea typeface="Cambria Math" panose="02040503050406030204" pitchFamily="18" charset="0"/>
              </a:rPr>
              <a:t>2</a:t>
            </a:r>
            <a:r>
              <a:rPr lang="en-GB" b="1" dirty="0">
                <a:solidFill>
                  <a:srgbClr val="3333CC"/>
                </a:solidFill>
                <a:latin typeface="Cambria Math" panose="02040503050406030204" pitchFamily="18" charset="0"/>
                <a:ea typeface="Cambria Math" panose="02040503050406030204" pitchFamily="18" charset="0"/>
              </a:rPr>
              <a:t>O</a:t>
            </a:r>
            <a:r>
              <a:rPr lang="en-GB" sz="1400" b="1" dirty="0">
                <a:solidFill>
                  <a:srgbClr val="3333CC"/>
                </a:solidFill>
                <a:latin typeface="Cambria Math" panose="02040503050406030204" pitchFamily="18" charset="0"/>
                <a:ea typeface="Cambria Math" panose="02040503050406030204" pitchFamily="18" charset="0"/>
              </a:rPr>
              <a:t>(g)</a:t>
            </a:r>
            <a:r>
              <a:rPr lang="en-GB" sz="2000" b="1" dirty="0">
                <a:solidFill>
                  <a:srgbClr val="3333CC"/>
                </a:solidFill>
                <a:latin typeface="Cambria Math" panose="02040503050406030204" pitchFamily="18" charset="0"/>
                <a:ea typeface="Cambria Math" panose="02040503050406030204" pitchFamily="18" charset="0"/>
              </a:rPr>
              <a:t>  </a:t>
            </a:r>
          </a:p>
        </p:txBody>
      </p:sp>
      <p:sp>
        <p:nvSpPr>
          <p:cNvPr id="30" name="Rectangle 13">
            <a:extLst>
              <a:ext uri="{FF2B5EF4-FFF2-40B4-BE49-F238E27FC236}">
                <a16:creationId xmlns:a16="http://schemas.microsoft.com/office/drawing/2014/main" id="{ED2BF148-3538-B88A-D6CE-067BE282F7B8}"/>
              </a:ext>
            </a:extLst>
          </p:cNvPr>
          <p:cNvSpPr>
            <a:spLocks noChangeArrowheads="1"/>
          </p:cNvSpPr>
          <p:nvPr/>
        </p:nvSpPr>
        <p:spPr bwMode="auto">
          <a:xfrm>
            <a:off x="7932575" y="5818912"/>
            <a:ext cx="1079273" cy="360040"/>
          </a:xfrm>
          <a:prstGeom prst="rect">
            <a:avLst/>
          </a:prstGeom>
          <a:noFill/>
          <a:ln w="9525">
            <a:noFill/>
            <a:miter lim="800000"/>
            <a:headEnd/>
            <a:tailEnd/>
          </a:ln>
        </p:spPr>
        <p:txBody>
          <a:bodyPr/>
          <a:lstStyle/>
          <a:p>
            <a:pPr eaLnBrk="0" fontAlgn="base" hangingPunct="0">
              <a:spcBef>
                <a:spcPct val="20000"/>
              </a:spcBef>
              <a:spcAft>
                <a:spcPct val="0"/>
              </a:spcAft>
            </a:pPr>
            <a:r>
              <a:rPr lang="en-GB" b="1" dirty="0">
                <a:solidFill>
                  <a:srgbClr val="FF0000"/>
                </a:solidFill>
                <a:latin typeface="Cambria Math" panose="02040503050406030204" pitchFamily="18" charset="0"/>
                <a:ea typeface="Cambria Math" panose="02040503050406030204" pitchFamily="18" charset="0"/>
              </a:rPr>
              <a:t>2</a:t>
            </a:r>
            <a:r>
              <a:rPr lang="en-GB" b="1" dirty="0">
                <a:solidFill>
                  <a:srgbClr val="3333CC"/>
                </a:solidFill>
                <a:latin typeface="Cambria Math" panose="02040503050406030204" pitchFamily="18" charset="0"/>
                <a:ea typeface="Cambria Math" panose="02040503050406030204" pitchFamily="18" charset="0"/>
              </a:rPr>
              <a:t>H</a:t>
            </a:r>
            <a:r>
              <a:rPr lang="en-GB" b="1" baseline="-25000" dirty="0">
                <a:solidFill>
                  <a:srgbClr val="3333CC"/>
                </a:solidFill>
                <a:latin typeface="Cambria Math" panose="02040503050406030204" pitchFamily="18" charset="0"/>
                <a:ea typeface="Cambria Math" panose="02040503050406030204" pitchFamily="18" charset="0"/>
              </a:rPr>
              <a:t>2</a:t>
            </a:r>
            <a:r>
              <a:rPr lang="en-GB" b="1" dirty="0">
                <a:solidFill>
                  <a:srgbClr val="3333CC"/>
                </a:solidFill>
                <a:latin typeface="Cambria Math" panose="02040503050406030204" pitchFamily="18" charset="0"/>
                <a:ea typeface="Cambria Math" panose="02040503050406030204" pitchFamily="18" charset="0"/>
              </a:rPr>
              <a:t>O</a:t>
            </a:r>
            <a:r>
              <a:rPr lang="en-GB" sz="1400" b="1" dirty="0">
                <a:solidFill>
                  <a:srgbClr val="3333CC"/>
                </a:solidFill>
                <a:latin typeface="Cambria Math" panose="02040503050406030204" pitchFamily="18" charset="0"/>
                <a:ea typeface="Cambria Math" panose="02040503050406030204" pitchFamily="18" charset="0"/>
              </a:rPr>
              <a:t>(</a:t>
            </a:r>
            <a:r>
              <a:rPr lang="en-GB" sz="1400" b="1" i="1" dirty="0">
                <a:solidFill>
                  <a:srgbClr val="3333CC"/>
                </a:solidFill>
                <a:latin typeface="Cambria Math" panose="02040503050406030204" pitchFamily="18" charset="0"/>
                <a:ea typeface="Cambria Math" panose="02040503050406030204" pitchFamily="18" charset="0"/>
                <a:cs typeface="Times New Roman"/>
              </a:rPr>
              <a:t>g</a:t>
            </a:r>
            <a:r>
              <a:rPr lang="en-GB" sz="1400" b="1" dirty="0">
                <a:solidFill>
                  <a:srgbClr val="3333CC"/>
                </a:solidFill>
                <a:latin typeface="Cambria Math" panose="02040503050406030204" pitchFamily="18" charset="0"/>
                <a:ea typeface="Cambria Math" panose="02040503050406030204" pitchFamily="18" charset="0"/>
              </a:rPr>
              <a:t>)</a:t>
            </a:r>
            <a:endParaRPr lang="en-GB" sz="2000" b="1" dirty="0">
              <a:solidFill>
                <a:srgbClr val="3333CC"/>
              </a:solidFill>
              <a:latin typeface="Cambria Math" panose="02040503050406030204" pitchFamily="18" charset="0"/>
              <a:ea typeface="Cambria Math" panose="02040503050406030204" pitchFamily="18" charset="0"/>
            </a:endParaRPr>
          </a:p>
        </p:txBody>
      </p:sp>
      <p:sp>
        <p:nvSpPr>
          <p:cNvPr id="32" name="Rectangle 112">
            <a:extLst>
              <a:ext uri="{FF2B5EF4-FFF2-40B4-BE49-F238E27FC236}">
                <a16:creationId xmlns:a16="http://schemas.microsoft.com/office/drawing/2014/main" id="{1AE3E489-3D34-418C-77AC-FFC935511D0F}"/>
              </a:ext>
            </a:extLst>
          </p:cNvPr>
          <p:cNvSpPr>
            <a:spLocks noChangeArrowheads="1"/>
          </p:cNvSpPr>
          <p:nvPr/>
        </p:nvSpPr>
        <p:spPr bwMode="auto">
          <a:xfrm>
            <a:off x="472927" y="1357679"/>
            <a:ext cx="2171266" cy="2071321"/>
          </a:xfrm>
          <a:prstGeom prst="rect">
            <a:avLst/>
          </a:prstGeom>
          <a:noFill/>
          <a:ln w="9525">
            <a:noFill/>
            <a:miter lim="800000"/>
            <a:headEnd/>
            <a:tailEnd/>
          </a:ln>
        </p:spPr>
        <p:txBody>
          <a:bodyPr/>
          <a:lstStyle/>
          <a:p>
            <a:pPr eaLnBrk="0" fontAlgn="base" hangingPunct="0">
              <a:spcBef>
                <a:spcPct val="20000"/>
              </a:spcBef>
              <a:spcAft>
                <a:spcPct val="0"/>
              </a:spcAft>
            </a:pPr>
            <a:r>
              <a:rPr lang="en-GB" dirty="0">
                <a:latin typeface="Century Gothic" panose="020B0502020202020204" pitchFamily="34" charset="0"/>
              </a:rPr>
              <a:t>For covalent molecules, </a:t>
            </a:r>
            <a:r>
              <a:rPr lang="en-GB" b="1" dirty="0">
                <a:solidFill>
                  <a:srgbClr val="008000"/>
                </a:solidFill>
                <a:latin typeface="Century Gothic" panose="020B0502020202020204" pitchFamily="34" charset="0"/>
              </a:rPr>
              <a:t>bond enthalpies</a:t>
            </a:r>
            <a:r>
              <a:rPr lang="en-GB" dirty="0">
                <a:solidFill>
                  <a:srgbClr val="006F62"/>
                </a:solidFill>
                <a:latin typeface="Century Gothic" panose="020B0502020202020204" pitchFamily="34" charset="0"/>
              </a:rPr>
              <a:t> </a:t>
            </a:r>
            <a:r>
              <a:rPr lang="en-GB" dirty="0">
                <a:latin typeface="Century Gothic" panose="020B0502020202020204" pitchFamily="34" charset="0"/>
              </a:rPr>
              <a:t>give the relative strengths of all the bonds broken and made.</a:t>
            </a:r>
          </a:p>
        </p:txBody>
      </p:sp>
      <p:pic>
        <p:nvPicPr>
          <p:cNvPr id="33" name="Picture 32">
            <a:extLst>
              <a:ext uri="{FF2B5EF4-FFF2-40B4-BE49-F238E27FC236}">
                <a16:creationId xmlns:a16="http://schemas.microsoft.com/office/drawing/2014/main" id="{7C480594-2F0D-B007-C99C-38B5F2E71D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0254" y="3696785"/>
            <a:ext cx="792083" cy="695934"/>
          </a:xfrm>
          <a:prstGeom prst="rect">
            <a:avLst/>
          </a:prstGeom>
        </p:spPr>
      </p:pic>
      <p:pic>
        <p:nvPicPr>
          <p:cNvPr id="36" name="Picture 35" descr="H2Og2.png">
            <a:extLst>
              <a:ext uri="{FF2B5EF4-FFF2-40B4-BE49-F238E27FC236}">
                <a16:creationId xmlns:a16="http://schemas.microsoft.com/office/drawing/2014/main" id="{AFCF67BD-45C5-A2A9-F5BB-1E976D3D098B}"/>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905602" y="4993888"/>
            <a:ext cx="1036751" cy="803728"/>
          </a:xfrm>
          <a:prstGeom prst="rect">
            <a:avLst/>
          </a:prstGeom>
        </p:spPr>
      </p:pic>
      <p:sp>
        <p:nvSpPr>
          <p:cNvPr id="37" name="Rectangle 109">
            <a:extLst>
              <a:ext uri="{FF2B5EF4-FFF2-40B4-BE49-F238E27FC236}">
                <a16:creationId xmlns:a16="http://schemas.microsoft.com/office/drawing/2014/main" id="{04BCA996-C21D-C914-52F3-AE5A9BF2A821}"/>
              </a:ext>
            </a:extLst>
          </p:cNvPr>
          <p:cNvSpPr>
            <a:spLocks noChangeArrowheads="1"/>
          </p:cNvSpPr>
          <p:nvPr/>
        </p:nvSpPr>
        <p:spPr bwMode="auto">
          <a:xfrm>
            <a:off x="4719849" y="2649670"/>
            <a:ext cx="1093593" cy="937354"/>
          </a:xfrm>
          <a:prstGeom prst="rect">
            <a:avLst/>
          </a:prstGeom>
          <a:noFill/>
          <a:ln w="9525">
            <a:solidFill>
              <a:srgbClr val="000000"/>
            </a:solidFill>
            <a:miter lim="800000"/>
            <a:headEnd/>
            <a:tailEnd/>
          </a:ln>
        </p:spPr>
        <p:txBody>
          <a:bodyPr/>
          <a:lstStyle/>
          <a:p>
            <a:pPr marL="0" marR="0" lvl="0" indent="0" algn="r" defTabSz="914400" eaLnBrk="0" fontAlgn="base" latinLnBrk="0" hangingPunct="0">
              <a:lnSpc>
                <a:spcPct val="100000"/>
              </a:lnSpc>
              <a:spcBef>
                <a:spcPct val="20000"/>
              </a:spcBef>
              <a:spcAft>
                <a:spcPct val="0"/>
              </a:spcAft>
              <a:buClrTx/>
              <a:buSzTx/>
              <a:buFontTx/>
              <a:buNone/>
              <a:tabLst/>
              <a:defRPr/>
            </a:pPr>
            <a:r>
              <a:rPr kumimoji="0" lang="en-GB" sz="1600" b="1" i="0" u="none" strike="noStrike" kern="0" cap="none" spc="0" normalizeH="0" baseline="0" noProof="0" dirty="0">
                <a:ln>
                  <a:noFill/>
                </a:ln>
                <a:solidFill>
                  <a:srgbClr val="FF0000"/>
                </a:solidFill>
                <a:effectLst/>
                <a:uLnTx/>
                <a:uFillTx/>
                <a:latin typeface="Century Gothic" panose="020B0502020202020204" pitchFamily="34" charset="0"/>
                <a:ea typeface="Cambria Math" panose="02040503050406030204" pitchFamily="18" charset="0"/>
              </a:rPr>
              <a:t>2</a:t>
            </a:r>
            <a:r>
              <a:rPr kumimoji="0" lang="en-GB" sz="1600" b="1" i="0" u="none" strike="noStrike" kern="0" cap="none" spc="0" normalizeH="0" baseline="0" noProof="0" dirty="0">
                <a:ln>
                  <a:noFill/>
                </a:ln>
                <a:solidFill>
                  <a:srgbClr val="000000"/>
                </a:solidFill>
                <a:effectLst/>
                <a:uLnTx/>
                <a:uFillTx/>
                <a:latin typeface="Century Gothic" panose="020B0502020202020204" pitchFamily="34" charset="0"/>
                <a:ea typeface="Cambria Math" panose="02040503050406030204" pitchFamily="18" charset="0"/>
              </a:rPr>
              <a:t> x </a:t>
            </a:r>
            <a:r>
              <a:rPr kumimoji="0" lang="en-GB" sz="1600" b="1" i="0" u="none" strike="noStrike" kern="0" cap="none" spc="0" normalizeH="0" baseline="0" noProof="0" dirty="0">
                <a:ln>
                  <a:noFill/>
                </a:ln>
                <a:solidFill>
                  <a:srgbClr val="800080"/>
                </a:solidFill>
                <a:effectLst/>
                <a:uLnTx/>
                <a:uFillTx/>
                <a:latin typeface="Century Gothic" panose="020B0502020202020204" pitchFamily="34" charset="0"/>
                <a:ea typeface="Cambria Math" panose="02040503050406030204" pitchFamily="18" charset="0"/>
              </a:rPr>
              <a:t>436</a:t>
            </a:r>
          </a:p>
          <a:p>
            <a:pPr marL="0" marR="0" lvl="0" indent="0" algn="r" defTabSz="914400" eaLnBrk="0" fontAlgn="base" latinLnBrk="0" hangingPunct="0">
              <a:lnSpc>
                <a:spcPct val="100000"/>
              </a:lnSpc>
              <a:spcBef>
                <a:spcPct val="20000"/>
              </a:spcBef>
              <a:spcAft>
                <a:spcPct val="0"/>
              </a:spcAft>
              <a:buClrTx/>
              <a:buSzTx/>
              <a:buFontTx/>
              <a:buNone/>
              <a:tabLst/>
              <a:defRPr/>
            </a:pPr>
            <a:r>
              <a:rPr kumimoji="0" lang="en-GB" sz="1600" b="1" i="0" u="none" strike="noStrike" kern="0" cap="none" spc="0" normalizeH="0" baseline="0" noProof="0" dirty="0">
                <a:ln>
                  <a:noFill/>
                </a:ln>
                <a:solidFill>
                  <a:srgbClr val="000000"/>
                </a:solidFill>
                <a:effectLst/>
                <a:uLnTx/>
                <a:uFillTx/>
                <a:latin typeface="Century Gothic" panose="020B0502020202020204" pitchFamily="34" charset="0"/>
                <a:ea typeface="Cambria Math" panose="02040503050406030204" pitchFamily="18" charset="0"/>
              </a:rPr>
              <a:t>+ </a:t>
            </a:r>
            <a:r>
              <a:rPr kumimoji="0" lang="en-GB" sz="1600" b="1" i="0" u="none" strike="noStrike" kern="0" cap="none" spc="0" normalizeH="0" baseline="0" noProof="0" dirty="0">
                <a:ln>
                  <a:noFill/>
                </a:ln>
                <a:solidFill>
                  <a:srgbClr val="800080"/>
                </a:solidFill>
                <a:effectLst/>
                <a:uLnTx/>
                <a:uFillTx/>
                <a:latin typeface="Century Gothic" panose="020B0502020202020204" pitchFamily="34" charset="0"/>
                <a:ea typeface="Cambria Math" panose="02040503050406030204" pitchFamily="18" charset="0"/>
              </a:rPr>
              <a:t>498</a:t>
            </a:r>
          </a:p>
          <a:p>
            <a:pPr marL="0" marR="0" lvl="0" indent="0" algn="r" defTabSz="914400" eaLnBrk="0" fontAlgn="base" latinLnBrk="0" hangingPunct="0">
              <a:lnSpc>
                <a:spcPct val="100000"/>
              </a:lnSpc>
              <a:spcBef>
                <a:spcPct val="20000"/>
              </a:spcBef>
              <a:spcAft>
                <a:spcPct val="0"/>
              </a:spcAft>
              <a:buClrTx/>
              <a:buSzTx/>
              <a:buFontTx/>
              <a:buNone/>
              <a:tabLst/>
              <a:defRPr/>
            </a:pPr>
            <a:r>
              <a:rPr kumimoji="0" lang="en-GB" sz="1600" b="1" i="0" u="none" strike="noStrike" kern="0" cap="none" spc="0" normalizeH="0" baseline="0" noProof="0" dirty="0">
                <a:ln>
                  <a:noFill/>
                </a:ln>
                <a:solidFill>
                  <a:srgbClr val="000000"/>
                </a:solidFill>
                <a:effectLst/>
                <a:uLnTx/>
                <a:uFillTx/>
                <a:latin typeface="Century Gothic" panose="020B0502020202020204" pitchFamily="34" charset="0"/>
                <a:ea typeface="Cambria Math" panose="02040503050406030204" pitchFamily="18" charset="0"/>
              </a:rPr>
              <a:t>= </a:t>
            </a:r>
            <a:r>
              <a:rPr kumimoji="0" lang="en-GB" sz="1600" b="1" i="0" u="none" strike="noStrike" kern="0" cap="none" spc="0" normalizeH="0" baseline="0" noProof="0" dirty="0">
                <a:ln>
                  <a:noFill/>
                </a:ln>
                <a:solidFill>
                  <a:srgbClr val="800080"/>
                </a:solidFill>
                <a:effectLst/>
                <a:uLnTx/>
                <a:uFillTx/>
                <a:latin typeface="Century Gothic" panose="020B0502020202020204" pitchFamily="34" charset="0"/>
                <a:ea typeface="Cambria Math" panose="02040503050406030204" pitchFamily="18" charset="0"/>
              </a:rPr>
              <a:t>1370 kJ</a:t>
            </a:r>
          </a:p>
        </p:txBody>
      </p:sp>
      <p:sp>
        <p:nvSpPr>
          <p:cNvPr id="38" name="Rectangle 110">
            <a:extLst>
              <a:ext uri="{FF2B5EF4-FFF2-40B4-BE49-F238E27FC236}">
                <a16:creationId xmlns:a16="http://schemas.microsoft.com/office/drawing/2014/main" id="{90ACB429-EDA3-D394-186D-14BFEB7D885C}"/>
              </a:ext>
            </a:extLst>
          </p:cNvPr>
          <p:cNvSpPr>
            <a:spLocks noChangeArrowheads="1"/>
          </p:cNvSpPr>
          <p:nvPr/>
        </p:nvSpPr>
        <p:spPr bwMode="auto">
          <a:xfrm>
            <a:off x="7878867" y="3692307"/>
            <a:ext cx="1216109" cy="620256"/>
          </a:xfrm>
          <a:prstGeom prst="rect">
            <a:avLst/>
          </a:prstGeom>
          <a:noFill/>
          <a:ln w="9525">
            <a:solidFill>
              <a:srgbClr val="000000"/>
            </a:solidFill>
            <a:miter lim="800000"/>
            <a:headEnd/>
            <a:tailEnd/>
          </a:ln>
        </p:spPr>
        <p:txBody>
          <a:bodyPr/>
          <a:lstStyle/>
          <a:p>
            <a:pPr marL="0" marR="0" lvl="0" indent="0" defTabSz="914400" eaLnBrk="0" fontAlgn="base" latinLnBrk="0" hangingPunct="0">
              <a:lnSpc>
                <a:spcPct val="100000"/>
              </a:lnSpc>
              <a:spcBef>
                <a:spcPct val="20000"/>
              </a:spcBef>
              <a:spcAft>
                <a:spcPct val="0"/>
              </a:spcAft>
              <a:buClrTx/>
              <a:buSzTx/>
              <a:buFontTx/>
              <a:buNone/>
              <a:tabLst/>
              <a:defRPr/>
            </a:pPr>
            <a:r>
              <a:rPr kumimoji="0" lang="en-GB" sz="1600" b="1" i="0" u="none" strike="noStrike" kern="0" cap="none" spc="0" normalizeH="0" baseline="0" noProof="0" dirty="0">
                <a:ln>
                  <a:noFill/>
                </a:ln>
                <a:solidFill>
                  <a:srgbClr val="FF0000"/>
                </a:solidFill>
                <a:effectLst/>
                <a:uLnTx/>
                <a:uFillTx/>
                <a:latin typeface="Century Gothic" panose="020B0502020202020204" pitchFamily="34" charset="0"/>
              </a:rPr>
              <a:t>4</a:t>
            </a:r>
            <a:r>
              <a:rPr kumimoji="0" lang="en-GB" sz="1600" b="1" i="0" u="none" strike="noStrike" kern="0" cap="none" spc="0" normalizeH="0" baseline="0" noProof="0" dirty="0">
                <a:ln>
                  <a:noFill/>
                </a:ln>
                <a:solidFill>
                  <a:srgbClr val="000000"/>
                </a:solidFill>
                <a:effectLst/>
                <a:uLnTx/>
                <a:uFillTx/>
                <a:latin typeface="Century Gothic" panose="020B0502020202020204" pitchFamily="34" charset="0"/>
              </a:rPr>
              <a:t> x </a:t>
            </a:r>
            <a:r>
              <a:rPr kumimoji="0" lang="en-GB" sz="1600" b="1" i="0" u="none" strike="noStrike" kern="0" cap="none" spc="0" normalizeH="0" baseline="0" noProof="0" dirty="0">
                <a:ln>
                  <a:noFill/>
                </a:ln>
                <a:solidFill>
                  <a:srgbClr val="800080"/>
                </a:solidFill>
                <a:effectLst/>
                <a:uLnTx/>
                <a:uFillTx/>
                <a:latin typeface="Century Gothic" panose="020B0502020202020204" pitchFamily="34" charset="0"/>
              </a:rPr>
              <a:t>-464</a:t>
            </a:r>
          </a:p>
          <a:p>
            <a:pPr marL="0" marR="0" lvl="0" indent="0" defTabSz="914400" eaLnBrk="0" fontAlgn="base" latinLnBrk="0" hangingPunct="0">
              <a:lnSpc>
                <a:spcPct val="100000"/>
              </a:lnSpc>
              <a:spcBef>
                <a:spcPct val="20000"/>
              </a:spcBef>
              <a:spcAft>
                <a:spcPct val="0"/>
              </a:spcAft>
              <a:buClrTx/>
              <a:buSzTx/>
              <a:buFontTx/>
              <a:buNone/>
              <a:tabLst/>
              <a:defRPr/>
            </a:pPr>
            <a:r>
              <a:rPr kumimoji="0" lang="en-GB" sz="1600" b="1" i="0" u="none" strike="noStrike" kern="0" cap="none" spc="0" normalizeH="0" baseline="0" noProof="0" dirty="0">
                <a:ln>
                  <a:noFill/>
                </a:ln>
                <a:solidFill>
                  <a:srgbClr val="000000"/>
                </a:solidFill>
                <a:effectLst/>
                <a:uLnTx/>
                <a:uFillTx/>
                <a:latin typeface="Century Gothic" panose="020B0502020202020204" pitchFamily="34" charset="0"/>
              </a:rPr>
              <a:t>= </a:t>
            </a:r>
            <a:r>
              <a:rPr kumimoji="0" lang="en-GB" sz="1600" b="1" i="0" u="none" strike="noStrike" kern="0" cap="none" spc="0" normalizeH="0" baseline="0" noProof="0" dirty="0">
                <a:ln>
                  <a:noFill/>
                </a:ln>
                <a:solidFill>
                  <a:srgbClr val="991E66"/>
                </a:solidFill>
                <a:effectLst/>
                <a:uLnTx/>
                <a:uFillTx/>
                <a:latin typeface="Century Gothic" panose="020B0502020202020204" pitchFamily="34" charset="0"/>
              </a:rPr>
              <a:t>-</a:t>
            </a:r>
            <a:r>
              <a:rPr kumimoji="0" lang="en-GB" sz="1600" b="1" i="0" u="none" strike="noStrike" kern="0" cap="none" spc="0" normalizeH="0" baseline="0" noProof="0" dirty="0">
                <a:ln>
                  <a:noFill/>
                </a:ln>
                <a:solidFill>
                  <a:srgbClr val="800080"/>
                </a:solidFill>
                <a:effectLst/>
                <a:uLnTx/>
                <a:uFillTx/>
                <a:latin typeface="Century Gothic" panose="020B0502020202020204" pitchFamily="34" charset="0"/>
              </a:rPr>
              <a:t>1856 kJ</a:t>
            </a:r>
            <a:endParaRPr kumimoji="0" lang="en-GB" sz="1600" b="1" i="0" u="none" strike="noStrike" kern="0" cap="none" spc="0" normalizeH="0" baseline="30000" noProof="0" dirty="0">
              <a:ln>
                <a:noFill/>
              </a:ln>
              <a:solidFill>
                <a:srgbClr val="800080"/>
              </a:solidFill>
              <a:effectLst/>
              <a:uLnTx/>
              <a:uFillTx/>
              <a:latin typeface="Century Gothic" panose="020B0502020202020204" pitchFamily="34" charset="0"/>
            </a:endParaRPr>
          </a:p>
        </p:txBody>
      </p:sp>
      <p:sp>
        <p:nvSpPr>
          <p:cNvPr id="39" name="Rectangle 113">
            <a:extLst>
              <a:ext uri="{FF2B5EF4-FFF2-40B4-BE49-F238E27FC236}">
                <a16:creationId xmlns:a16="http://schemas.microsoft.com/office/drawing/2014/main" id="{3121DB51-8164-0399-4CD2-682E91D0BB3D}"/>
              </a:ext>
            </a:extLst>
          </p:cNvPr>
          <p:cNvSpPr>
            <a:spLocks noChangeArrowheads="1"/>
          </p:cNvSpPr>
          <p:nvPr/>
        </p:nvSpPr>
        <p:spPr bwMode="auto">
          <a:xfrm>
            <a:off x="5158823" y="5788247"/>
            <a:ext cx="1470682" cy="576361"/>
          </a:xfrm>
          <a:prstGeom prst="rect">
            <a:avLst/>
          </a:prstGeom>
          <a:noFill/>
          <a:ln w="9525">
            <a:solidFill>
              <a:schemeClr val="tx1"/>
            </a:solidFill>
            <a:miter lim="800000"/>
            <a:headEnd/>
            <a:tailEnd/>
          </a:ln>
        </p:spPr>
        <p:txBody>
          <a:bodyPr/>
          <a:lstStyle/>
          <a:p>
            <a:pPr algn="r">
              <a:spcBef>
                <a:spcPct val="20000"/>
              </a:spcBef>
            </a:pPr>
            <a:r>
              <a:rPr lang="en-GB" sz="1600" b="1" dirty="0">
                <a:solidFill>
                  <a:srgbClr val="800080"/>
                </a:solidFill>
                <a:latin typeface="Century Gothic" panose="020B0502020202020204" pitchFamily="34" charset="0"/>
              </a:rPr>
              <a:t>1370 – 1856</a:t>
            </a:r>
          </a:p>
          <a:p>
            <a:pPr>
              <a:spcBef>
                <a:spcPct val="20000"/>
              </a:spcBef>
            </a:pPr>
            <a:r>
              <a:rPr lang="en-GB" sz="1600" b="1" dirty="0">
                <a:solidFill>
                  <a:srgbClr val="FF0000"/>
                </a:solidFill>
                <a:latin typeface="Symbol" pitchFamily="18" charset="2"/>
              </a:rPr>
              <a:t>D</a:t>
            </a:r>
            <a:r>
              <a:rPr lang="en-GB" sz="1600" b="1" i="1" dirty="0">
                <a:solidFill>
                  <a:srgbClr val="FF0000"/>
                </a:solidFill>
                <a:latin typeface="Arial" charset="0"/>
              </a:rPr>
              <a:t>H</a:t>
            </a:r>
            <a:r>
              <a:rPr lang="en-GB" sz="1600" b="1" dirty="0">
                <a:solidFill>
                  <a:srgbClr val="FF0000"/>
                </a:solidFill>
                <a:latin typeface="Arial" charset="0"/>
              </a:rPr>
              <a:t> =</a:t>
            </a:r>
            <a:endParaRPr lang="en-GB" sz="1600" b="1" dirty="0">
              <a:solidFill>
                <a:srgbClr val="800080"/>
              </a:solidFill>
              <a:latin typeface="Arial" charset="0"/>
            </a:endParaRPr>
          </a:p>
        </p:txBody>
      </p:sp>
      <p:sp>
        <p:nvSpPr>
          <p:cNvPr id="41" name="Rectangle 110">
            <a:extLst>
              <a:ext uri="{FF2B5EF4-FFF2-40B4-BE49-F238E27FC236}">
                <a16:creationId xmlns:a16="http://schemas.microsoft.com/office/drawing/2014/main" id="{C4D964F2-3D22-F827-C641-75B077399AD4}"/>
              </a:ext>
            </a:extLst>
          </p:cNvPr>
          <p:cNvSpPr>
            <a:spLocks noChangeArrowheads="1"/>
          </p:cNvSpPr>
          <p:nvPr/>
        </p:nvSpPr>
        <p:spPr bwMode="auto">
          <a:xfrm>
            <a:off x="5649915" y="6068232"/>
            <a:ext cx="1007392" cy="362320"/>
          </a:xfrm>
          <a:prstGeom prst="rect">
            <a:avLst/>
          </a:prstGeom>
          <a:noFill/>
          <a:ln w="9525">
            <a:noFill/>
            <a:miter lim="800000"/>
            <a:headEnd/>
            <a:tailEnd/>
          </a:ln>
        </p:spPr>
        <p:txBody>
          <a:bodyPr/>
          <a:lstStyle/>
          <a:p>
            <a:pPr eaLnBrk="0" fontAlgn="base" hangingPunct="0">
              <a:spcBef>
                <a:spcPct val="20000"/>
              </a:spcBef>
              <a:spcAft>
                <a:spcPct val="0"/>
              </a:spcAft>
            </a:pPr>
            <a:r>
              <a:rPr lang="en-GB" sz="1600" b="1" dirty="0">
                <a:solidFill>
                  <a:srgbClr val="800080"/>
                </a:solidFill>
                <a:latin typeface="Century Gothic" panose="020B0502020202020204" pitchFamily="34" charset="0"/>
              </a:rPr>
              <a:t>– 486 kJ</a:t>
            </a:r>
            <a:endParaRPr lang="en-GB" sz="1600" b="1" baseline="30000" dirty="0">
              <a:solidFill>
                <a:srgbClr val="800080"/>
              </a:solidFill>
              <a:latin typeface="Century Gothic" panose="020B0502020202020204" pitchFamily="34" charset="0"/>
            </a:endParaRPr>
          </a:p>
        </p:txBody>
      </p:sp>
      <p:sp>
        <p:nvSpPr>
          <p:cNvPr id="2" name="Vertical Title 1">
            <a:extLst>
              <a:ext uri="{FF2B5EF4-FFF2-40B4-BE49-F238E27FC236}">
                <a16:creationId xmlns:a16="http://schemas.microsoft.com/office/drawing/2014/main" id="{61CE5F7F-73A8-F964-FC21-52609B1517CB}"/>
              </a:ext>
            </a:extLst>
          </p:cNvPr>
          <p:cNvSpPr txBox="1">
            <a:spLocks/>
          </p:cNvSpPr>
          <p:nvPr/>
        </p:nvSpPr>
        <p:spPr>
          <a:xfrm>
            <a:off x="11382000" y="540000"/>
            <a:ext cx="810000" cy="3852719"/>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Formation of a covalent compound</a:t>
            </a:r>
            <a:endParaRPr lang="en-US" sz="2200" b="1" i="0" dirty="0">
              <a:solidFill>
                <a:schemeClr val="bg1"/>
              </a:solidFill>
              <a:latin typeface="Century Gothic" panose="020B0502020202020204" pitchFamily="34" charset="0"/>
            </a:endParaRPr>
          </a:p>
        </p:txBody>
      </p:sp>
      <p:graphicFrame>
        <p:nvGraphicFramePr>
          <p:cNvPr id="3" name="Group 120">
            <a:extLst>
              <a:ext uri="{FF2B5EF4-FFF2-40B4-BE49-F238E27FC236}">
                <a16:creationId xmlns:a16="http://schemas.microsoft.com/office/drawing/2014/main" id="{8659A322-49B7-9301-B5CE-123388DB725C}"/>
              </a:ext>
            </a:extLst>
          </p:cNvPr>
          <p:cNvGraphicFramePr>
            <a:graphicFrameLocks noGrp="1"/>
          </p:cNvGraphicFramePr>
          <p:nvPr>
            <p:extLst>
              <p:ext uri="{D42A27DB-BD31-4B8C-83A1-F6EECF244321}">
                <p14:modId xmlns:p14="http://schemas.microsoft.com/office/powerpoint/2010/main" val="1075130403"/>
              </p:ext>
            </p:extLst>
          </p:nvPr>
        </p:nvGraphicFramePr>
        <p:xfrm>
          <a:off x="569609" y="4881718"/>
          <a:ext cx="1866250" cy="1633728"/>
        </p:xfrm>
        <a:graphic>
          <a:graphicData uri="http://schemas.openxmlformats.org/drawingml/2006/table">
            <a:tbl>
              <a:tblPr/>
              <a:tblGrid>
                <a:gridCol w="786130">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tblGrid>
              <a:tr h="5048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rgbClr val="008000"/>
                          </a:solidFill>
                          <a:effectLst/>
                          <a:latin typeface="Century Gothic" panose="020B0502020202020204" pitchFamily="34" charset="0"/>
                        </a:rPr>
                        <a:t>Bond</a:t>
                      </a:r>
                      <a:endParaRPr kumimoji="0" lang="en-US" sz="1600" b="1" i="0" u="none" strike="noStrike" cap="none" normalizeH="0" baseline="0" dirty="0">
                        <a:ln>
                          <a:noFill/>
                        </a:ln>
                        <a:solidFill>
                          <a:srgbClr val="008000"/>
                        </a:solidFill>
                        <a:effectLst/>
                        <a:latin typeface="Century Gothic" panose="020B0502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err="1">
                          <a:ln>
                            <a:noFill/>
                          </a:ln>
                          <a:solidFill>
                            <a:schemeClr val="tx1"/>
                          </a:solidFill>
                          <a:effectLst/>
                          <a:latin typeface="Symbol" pitchFamily="18" charset="2"/>
                        </a:rPr>
                        <a:t>D</a:t>
                      </a:r>
                      <a:r>
                        <a:rPr kumimoji="0" lang="en-GB" sz="1600" b="1" i="1" u="none" strike="noStrike" cap="none" normalizeH="0" baseline="0" dirty="0" err="1">
                          <a:ln>
                            <a:noFill/>
                          </a:ln>
                          <a:solidFill>
                            <a:schemeClr val="tx1"/>
                          </a:solidFill>
                          <a:effectLst/>
                          <a:latin typeface="Century Gothic" panose="020B0502020202020204" pitchFamily="34" charset="0"/>
                        </a:rPr>
                        <a:t>H</a:t>
                      </a:r>
                      <a:r>
                        <a:rPr kumimoji="0" lang="en-GB" sz="1600" b="1" i="0" u="none" strike="sngStrike" cap="none" normalizeH="0" baseline="30000" dirty="0" err="1">
                          <a:ln>
                            <a:noFill/>
                          </a:ln>
                          <a:solidFill>
                            <a:schemeClr val="tx1"/>
                          </a:solidFill>
                          <a:effectLst/>
                          <a:latin typeface="Century Gothic" panose="020B0502020202020204" pitchFamily="34" charset="0"/>
                        </a:rPr>
                        <a:t>o</a:t>
                      </a:r>
                      <a:r>
                        <a:rPr kumimoji="0" lang="en-GB" sz="1600" b="0" i="0" u="none" strike="noStrike" cap="none" normalizeH="0" baseline="0" dirty="0">
                          <a:ln>
                            <a:noFill/>
                          </a:ln>
                          <a:solidFill>
                            <a:schemeClr val="tx1"/>
                          </a:solidFill>
                          <a:effectLst/>
                          <a:latin typeface="Century Gothic" panose="020B0502020202020204" pitchFamily="34" charset="0"/>
                        </a:rPr>
                        <a:t> </a:t>
                      </a:r>
                    </a:p>
                    <a:p>
                      <a:pPr marL="0" marR="0" lvl="0" indent="0" algn="r" defTabSz="914400" rtl="0" eaLnBrk="0" fontAlgn="base" latinLnBrk="0" hangingPunct="0">
                        <a:lnSpc>
                          <a:spcPct val="100000"/>
                        </a:lnSpc>
                        <a:spcBef>
                          <a:spcPct val="20000"/>
                        </a:spcBef>
                        <a:spcAft>
                          <a:spcPct val="0"/>
                        </a:spcAft>
                        <a:buClrTx/>
                        <a:buSzTx/>
                        <a:buFontTx/>
                        <a:buNone/>
                        <a:tabLst/>
                      </a:pPr>
                      <a:r>
                        <a:rPr kumimoji="0" lang="en-GB" sz="1600" b="0" i="0" u="none" strike="noStrike" cap="none" normalizeH="0" baseline="0" dirty="0">
                          <a:ln>
                            <a:noFill/>
                          </a:ln>
                          <a:solidFill>
                            <a:schemeClr val="tx1"/>
                          </a:solidFill>
                          <a:effectLst/>
                          <a:latin typeface="Century Gothic" panose="020B0502020202020204" pitchFamily="34" charset="0"/>
                        </a:rPr>
                        <a:t>(kJ mol</a:t>
                      </a:r>
                      <a:r>
                        <a:rPr kumimoji="0" lang="en-GB" sz="1600" b="0" i="0" u="none" strike="noStrike" cap="none" normalizeH="0" baseline="30000" dirty="0">
                          <a:ln>
                            <a:noFill/>
                          </a:ln>
                          <a:solidFill>
                            <a:schemeClr val="tx1"/>
                          </a:solidFill>
                          <a:effectLst/>
                          <a:latin typeface="Century Gothic" panose="020B0502020202020204" pitchFamily="34" charset="0"/>
                        </a:rPr>
                        <a:t>-1</a:t>
                      </a:r>
                      <a:r>
                        <a:rPr kumimoji="0" lang="en-GB" sz="1600" b="0" i="0" u="none" strike="noStrike" cap="none" normalizeH="0" baseline="0" dirty="0">
                          <a:ln>
                            <a:noFill/>
                          </a:ln>
                          <a:solidFill>
                            <a:schemeClr val="tx1"/>
                          </a:solidFill>
                          <a:effectLst/>
                          <a:latin typeface="Century Gothic" panose="020B0502020202020204" pitchFamily="34" charset="0"/>
                        </a:rPr>
                        <a:t>)</a:t>
                      </a:r>
                      <a:endParaRPr kumimoji="0" lang="en-US" sz="1600" b="0" i="0" u="none" strike="noStrike" cap="none" normalizeH="0" baseline="0" dirty="0">
                        <a:ln>
                          <a:noFill/>
                        </a:ln>
                        <a:solidFill>
                          <a:schemeClr val="tx1"/>
                        </a:solidFill>
                        <a:effectLst/>
                        <a:latin typeface="Century Gothic" panose="020B0502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564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rgbClr val="008000"/>
                          </a:solidFill>
                          <a:effectLst/>
                          <a:latin typeface="Arial" charset="0"/>
                        </a:rPr>
                        <a:t>H    H</a:t>
                      </a:r>
                      <a:endParaRPr kumimoji="0" lang="en-US" sz="1600" b="1" i="0" u="none" strike="noStrike" cap="none" normalizeH="0" baseline="0" dirty="0">
                        <a:ln>
                          <a:noFill/>
                        </a:ln>
                        <a:solidFill>
                          <a:srgbClr val="0080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rgbClr val="800080"/>
                          </a:solidFill>
                          <a:effectLst/>
                          <a:latin typeface="Arial" charset="0"/>
                        </a:rPr>
                        <a:t>436</a:t>
                      </a:r>
                      <a:endParaRPr kumimoji="0" lang="en-US" sz="1600" b="1" i="0" u="none" strike="noStrike" cap="none" normalizeH="0" baseline="0" dirty="0">
                        <a:ln>
                          <a:noFill/>
                        </a:ln>
                        <a:solidFill>
                          <a:srgbClr val="80008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1040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rgbClr val="008000"/>
                          </a:solidFill>
                          <a:effectLst/>
                          <a:latin typeface="Arial" charset="0"/>
                        </a:rPr>
                        <a:t>O    O</a:t>
                      </a:r>
                      <a:endParaRPr kumimoji="0" lang="en-US" sz="1600" b="1" i="0" u="none" strike="noStrike" cap="none" normalizeH="0" baseline="0" dirty="0">
                        <a:ln>
                          <a:noFill/>
                        </a:ln>
                        <a:solidFill>
                          <a:srgbClr val="0080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rgbClr val="800080"/>
                          </a:solidFill>
                          <a:effectLst/>
                          <a:latin typeface="Arial" charset="0"/>
                        </a:rPr>
                        <a:t>498</a:t>
                      </a:r>
                      <a:endParaRPr kumimoji="0" lang="en-US" sz="1600" b="1" i="0" u="none" strike="noStrike" cap="none" normalizeH="0" baseline="0" dirty="0">
                        <a:ln>
                          <a:noFill/>
                        </a:ln>
                        <a:solidFill>
                          <a:srgbClr val="80008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315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rgbClr val="008000"/>
                          </a:solidFill>
                          <a:effectLst/>
                          <a:latin typeface="Arial" charset="0"/>
                        </a:rPr>
                        <a:t>O    H</a:t>
                      </a:r>
                      <a:endParaRPr kumimoji="0" lang="en-US" sz="1600" b="1" i="0" u="none" strike="noStrike" cap="none" normalizeH="0" baseline="0" dirty="0">
                        <a:ln>
                          <a:noFill/>
                        </a:ln>
                        <a:solidFill>
                          <a:srgbClr val="008000"/>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a:ln>
                            <a:noFill/>
                          </a:ln>
                          <a:solidFill>
                            <a:srgbClr val="800080"/>
                          </a:solidFill>
                          <a:effectLst/>
                          <a:latin typeface="Arial" charset="0"/>
                        </a:rPr>
                        <a:t>464</a:t>
                      </a:r>
                      <a:endParaRPr kumimoji="0" lang="en-US" sz="1600" b="1" i="0" u="none" strike="noStrike" cap="none" normalizeH="0" baseline="0" dirty="0">
                        <a:ln>
                          <a:noFill/>
                        </a:ln>
                        <a:solidFill>
                          <a:srgbClr val="80008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grpSp>
        <p:nvGrpSpPr>
          <p:cNvPr id="4" name="Group 102">
            <a:extLst>
              <a:ext uri="{FF2B5EF4-FFF2-40B4-BE49-F238E27FC236}">
                <a16:creationId xmlns:a16="http://schemas.microsoft.com/office/drawing/2014/main" id="{CBB2EFDC-E544-DD60-53EB-2B977C7F5AC7}"/>
              </a:ext>
            </a:extLst>
          </p:cNvPr>
          <p:cNvGrpSpPr>
            <a:grpSpLocks/>
          </p:cNvGrpSpPr>
          <p:nvPr/>
        </p:nvGrpSpPr>
        <p:grpSpPr bwMode="auto">
          <a:xfrm>
            <a:off x="853549" y="5645390"/>
            <a:ext cx="148108" cy="653025"/>
            <a:chOff x="4007" y="1118"/>
            <a:chExt cx="137" cy="501"/>
          </a:xfrm>
        </p:grpSpPr>
        <p:sp>
          <p:nvSpPr>
            <p:cNvPr id="7" name="Line 63">
              <a:extLst>
                <a:ext uri="{FF2B5EF4-FFF2-40B4-BE49-F238E27FC236}">
                  <a16:creationId xmlns:a16="http://schemas.microsoft.com/office/drawing/2014/main" id="{B6C4EF85-DFBB-817F-0892-8A60EFB0B960}"/>
                </a:ext>
              </a:extLst>
            </p:cNvPr>
            <p:cNvSpPr>
              <a:spLocks noChangeShapeType="1"/>
            </p:cNvSpPr>
            <p:nvPr/>
          </p:nvSpPr>
          <p:spPr bwMode="auto">
            <a:xfrm rot="60000" flipV="1">
              <a:off x="4022" y="1618"/>
              <a:ext cx="122" cy="1"/>
            </a:xfrm>
            <a:prstGeom prst="line">
              <a:avLst/>
            </a:prstGeom>
            <a:noFill/>
            <a:ln w="28575">
              <a:solidFill>
                <a:srgbClr val="008000"/>
              </a:solidFill>
              <a:round/>
              <a:headEnd/>
              <a:tailEnd/>
            </a:ln>
          </p:spPr>
          <p:txBody>
            <a:bodyPr/>
            <a:lstStyle/>
            <a:p>
              <a:endParaRPr lang="en-GB"/>
            </a:p>
          </p:txBody>
        </p:sp>
        <p:grpSp>
          <p:nvGrpSpPr>
            <p:cNvPr id="34" name="Group 64">
              <a:extLst>
                <a:ext uri="{FF2B5EF4-FFF2-40B4-BE49-F238E27FC236}">
                  <a16:creationId xmlns:a16="http://schemas.microsoft.com/office/drawing/2014/main" id="{247F25F3-A192-0B1E-F72E-9154CC6BAAA3}"/>
                </a:ext>
              </a:extLst>
            </p:cNvPr>
            <p:cNvGrpSpPr>
              <a:grpSpLocks/>
            </p:cNvGrpSpPr>
            <p:nvPr/>
          </p:nvGrpSpPr>
          <p:grpSpPr bwMode="auto">
            <a:xfrm>
              <a:off x="4017" y="1342"/>
              <a:ext cx="105" cy="56"/>
              <a:chOff x="2072" y="1420"/>
              <a:chExt cx="123" cy="56"/>
            </a:xfrm>
          </p:grpSpPr>
          <p:sp>
            <p:nvSpPr>
              <p:cNvPr id="40" name="Line 65">
                <a:extLst>
                  <a:ext uri="{FF2B5EF4-FFF2-40B4-BE49-F238E27FC236}">
                    <a16:creationId xmlns:a16="http://schemas.microsoft.com/office/drawing/2014/main" id="{96002D3B-F979-6C07-A8C2-989EFAAEAF11}"/>
                  </a:ext>
                </a:extLst>
              </p:cNvPr>
              <p:cNvSpPr>
                <a:spLocks noChangeShapeType="1"/>
              </p:cNvSpPr>
              <p:nvPr/>
            </p:nvSpPr>
            <p:spPr bwMode="auto">
              <a:xfrm rot="60000" flipV="1">
                <a:off x="2073" y="1420"/>
                <a:ext cx="122" cy="1"/>
              </a:xfrm>
              <a:prstGeom prst="line">
                <a:avLst/>
              </a:prstGeom>
              <a:noFill/>
              <a:ln w="28575">
                <a:solidFill>
                  <a:srgbClr val="008000"/>
                </a:solidFill>
                <a:round/>
                <a:headEnd/>
                <a:tailEnd/>
              </a:ln>
            </p:spPr>
            <p:txBody>
              <a:bodyPr/>
              <a:lstStyle/>
              <a:p>
                <a:endParaRPr lang="en-GB"/>
              </a:p>
            </p:txBody>
          </p:sp>
          <p:sp>
            <p:nvSpPr>
              <p:cNvPr id="42" name="Line 66">
                <a:extLst>
                  <a:ext uri="{FF2B5EF4-FFF2-40B4-BE49-F238E27FC236}">
                    <a16:creationId xmlns:a16="http://schemas.microsoft.com/office/drawing/2014/main" id="{84E67B06-E1F1-D77A-BD98-ED468055F637}"/>
                  </a:ext>
                </a:extLst>
              </p:cNvPr>
              <p:cNvSpPr>
                <a:spLocks noChangeShapeType="1"/>
              </p:cNvSpPr>
              <p:nvPr/>
            </p:nvSpPr>
            <p:spPr bwMode="auto">
              <a:xfrm rot="60000" flipV="1">
                <a:off x="2072" y="1475"/>
                <a:ext cx="122" cy="1"/>
              </a:xfrm>
              <a:prstGeom prst="line">
                <a:avLst/>
              </a:prstGeom>
              <a:noFill/>
              <a:ln w="28575">
                <a:solidFill>
                  <a:srgbClr val="008000"/>
                </a:solidFill>
                <a:round/>
                <a:headEnd/>
                <a:tailEnd/>
              </a:ln>
            </p:spPr>
            <p:txBody>
              <a:bodyPr/>
              <a:lstStyle/>
              <a:p>
                <a:endParaRPr lang="en-GB"/>
              </a:p>
            </p:txBody>
          </p:sp>
        </p:grpSp>
        <p:sp>
          <p:nvSpPr>
            <p:cNvPr id="35" name="Line 67">
              <a:extLst>
                <a:ext uri="{FF2B5EF4-FFF2-40B4-BE49-F238E27FC236}">
                  <a16:creationId xmlns:a16="http://schemas.microsoft.com/office/drawing/2014/main" id="{B29FDDB3-BE6E-3960-CDAA-9DF7414E493C}"/>
                </a:ext>
              </a:extLst>
            </p:cNvPr>
            <p:cNvSpPr>
              <a:spLocks noChangeShapeType="1"/>
            </p:cNvSpPr>
            <p:nvPr/>
          </p:nvSpPr>
          <p:spPr bwMode="auto">
            <a:xfrm rot="60000" flipV="1">
              <a:off x="4007" y="1118"/>
              <a:ext cx="122" cy="1"/>
            </a:xfrm>
            <a:prstGeom prst="line">
              <a:avLst/>
            </a:prstGeom>
            <a:noFill/>
            <a:ln w="28575">
              <a:solidFill>
                <a:srgbClr val="008000"/>
              </a:solidFill>
              <a:round/>
              <a:headEnd/>
              <a:tailEnd/>
            </a:ln>
          </p:spPr>
          <p:txBody>
            <a:bodyPr/>
            <a:lstStyle/>
            <a:p>
              <a:endParaRPr lang="en-GB"/>
            </a:p>
          </p:txBody>
        </p:sp>
      </p:grpSp>
    </p:spTree>
    <p:extLst>
      <p:ext uri="{BB962C8B-B14F-4D97-AF65-F5344CB8AC3E}">
        <p14:creationId xmlns:p14="http://schemas.microsoft.com/office/powerpoint/2010/main" val="2099040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9">
                                            <p:bg/>
                                          </p:spTgt>
                                        </p:tgtEl>
                                        <p:attrNameLst>
                                          <p:attrName>style.visibility</p:attrName>
                                        </p:attrNameLst>
                                      </p:cBhvr>
                                      <p:to>
                                        <p:strVal val="visible"/>
                                      </p:to>
                                    </p:set>
                                    <p:animEffect transition="in" filter="fade">
                                      <p:cBhvr>
                                        <p:cTn id="25" dur="500"/>
                                        <p:tgtEl>
                                          <p:spTgt spid="39">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xEl>
                                              <p:pRg st="1" end="1"/>
                                            </p:txEl>
                                          </p:spTgt>
                                        </p:tgtEl>
                                        <p:attrNameLst>
                                          <p:attrName>style.visibility</p:attrName>
                                        </p:attrNameLst>
                                      </p:cBhvr>
                                      <p:to>
                                        <p:strVal val="visible"/>
                                      </p:to>
                                    </p:set>
                                    <p:animEffect transition="in" filter="fade">
                                      <p:cBhvr>
                                        <p:cTn id="28" dur="500"/>
                                        <p:tgtEl>
                                          <p:spTgt spid="39">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9">
                                            <p:txEl>
                                              <p:pRg st="0" end="0"/>
                                            </p:txEl>
                                          </p:spTgt>
                                        </p:tgtEl>
                                        <p:attrNameLst>
                                          <p:attrName>style.visibility</p:attrName>
                                        </p:attrNameLst>
                                      </p:cBhvr>
                                      <p:to>
                                        <p:strVal val="visible"/>
                                      </p:to>
                                    </p:set>
                                    <p:animEffect transition="in" filter="fade">
                                      <p:cBhvr>
                                        <p:cTn id="33" dur="500"/>
                                        <p:tgtEl>
                                          <p:spTgt spid="39">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autoUpdateAnimBg="0"/>
      <p:bldP spid="39" grpId="0" uiExpand="1" build="allAtOnce" animBg="1"/>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06">
            <a:extLst>
              <a:ext uri="{FF2B5EF4-FFF2-40B4-BE49-F238E27FC236}">
                <a16:creationId xmlns:a16="http://schemas.microsoft.com/office/drawing/2014/main" id="{AADCC4D6-095E-95CE-AB16-91153B42D2E0}"/>
              </a:ext>
            </a:extLst>
          </p:cNvPr>
          <p:cNvSpPr>
            <a:spLocks noChangeArrowheads="1"/>
          </p:cNvSpPr>
          <p:nvPr/>
        </p:nvSpPr>
        <p:spPr bwMode="auto">
          <a:xfrm>
            <a:off x="6722495" y="2037599"/>
            <a:ext cx="1597821" cy="410315"/>
          </a:xfrm>
          <a:prstGeom prst="rect">
            <a:avLst/>
          </a:prstGeom>
          <a:solidFill>
            <a:schemeClr val="bg1"/>
          </a:solidFill>
          <a:ln w="9525">
            <a:noFill/>
            <a:miter lim="800000"/>
            <a:headEnd/>
            <a:tailEnd/>
          </a:ln>
        </p:spPr>
        <p:txBody>
          <a:bodyPr lIns="0" tIns="0" rIns="0" bIns="0"/>
          <a:lstStyle/>
          <a:p>
            <a:pPr eaLnBrk="0" fontAlgn="base" hangingPunct="0">
              <a:spcAft>
                <a:spcPct val="0"/>
              </a:spcAft>
            </a:pPr>
            <a:r>
              <a:rPr lang="en-GB" sz="1600" dirty="0">
                <a:solidFill>
                  <a:srgbClr val="000000"/>
                </a:solidFill>
                <a:latin typeface="Century Gothic" panose="020B0502020202020204" pitchFamily="34" charset="0"/>
              </a:rPr>
              <a:t>Unbonded  ions</a:t>
            </a:r>
          </a:p>
        </p:txBody>
      </p:sp>
      <p:sp>
        <p:nvSpPr>
          <p:cNvPr id="6" name="Title 1">
            <a:extLst>
              <a:ext uri="{FF2B5EF4-FFF2-40B4-BE49-F238E27FC236}">
                <a16:creationId xmlns:a16="http://schemas.microsoft.com/office/drawing/2014/main" id="{40842B79-0FF1-8849-8F1E-80E013A592B6}"/>
              </a:ext>
            </a:extLst>
          </p:cNvPr>
          <p:cNvSpPr>
            <a:spLocks noGrp="1"/>
          </p:cNvSpPr>
          <p:nvPr>
            <p:ph type="title"/>
          </p:nvPr>
        </p:nvSpPr>
        <p:spPr>
          <a:xfrm>
            <a:off x="540000" y="540000"/>
            <a:ext cx="10080000" cy="440661"/>
          </a:xfrm>
        </p:spPr>
        <p:txBody>
          <a:bodyPr/>
          <a:lstStyle/>
          <a:p>
            <a:r>
              <a:rPr lang="en-US" dirty="0"/>
              <a:t>Formation of </a:t>
            </a:r>
            <a:r>
              <a:rPr lang="en-US" dirty="0">
                <a:latin typeface="Cambria Math" panose="02040503050406030204" pitchFamily="18" charset="0"/>
                <a:ea typeface="Cambria Math" panose="02040503050406030204" pitchFamily="18" charset="0"/>
              </a:rPr>
              <a:t>NaCl(s)</a:t>
            </a:r>
          </a:p>
        </p:txBody>
      </p:sp>
      <p:sp>
        <p:nvSpPr>
          <p:cNvPr id="43" name="Line 6">
            <a:extLst>
              <a:ext uri="{FF2B5EF4-FFF2-40B4-BE49-F238E27FC236}">
                <a16:creationId xmlns:a16="http://schemas.microsoft.com/office/drawing/2014/main" id="{78A85A2F-5DF9-FF5F-A024-142A3A136157}"/>
              </a:ext>
            </a:extLst>
          </p:cNvPr>
          <p:cNvSpPr>
            <a:spLocks noChangeShapeType="1"/>
          </p:cNvSpPr>
          <p:nvPr/>
        </p:nvSpPr>
        <p:spPr bwMode="auto">
          <a:xfrm>
            <a:off x="4320000" y="6534000"/>
            <a:ext cx="5689600" cy="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44" name="Line 7">
            <a:extLst>
              <a:ext uri="{FF2B5EF4-FFF2-40B4-BE49-F238E27FC236}">
                <a16:creationId xmlns:a16="http://schemas.microsoft.com/office/drawing/2014/main" id="{D050BB89-365F-AAB9-0A63-6923A02DDA92}"/>
              </a:ext>
            </a:extLst>
          </p:cNvPr>
          <p:cNvSpPr>
            <a:spLocks noChangeShapeType="1"/>
          </p:cNvSpPr>
          <p:nvPr/>
        </p:nvSpPr>
        <p:spPr bwMode="auto">
          <a:xfrm flipH="1" flipV="1">
            <a:off x="4320000" y="1492434"/>
            <a:ext cx="670" cy="504000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45" name="Rectangle 12">
            <a:extLst>
              <a:ext uri="{FF2B5EF4-FFF2-40B4-BE49-F238E27FC236}">
                <a16:creationId xmlns:a16="http://schemas.microsoft.com/office/drawing/2014/main" id="{DA3AC0AF-4373-F7B4-FACD-7A276F16719D}"/>
              </a:ext>
            </a:extLst>
          </p:cNvPr>
          <p:cNvSpPr>
            <a:spLocks noChangeArrowheads="1"/>
          </p:cNvSpPr>
          <p:nvPr/>
        </p:nvSpPr>
        <p:spPr bwMode="auto">
          <a:xfrm>
            <a:off x="5133780" y="3862809"/>
            <a:ext cx="1656184" cy="360040"/>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3333CC"/>
                </a:solidFill>
                <a:latin typeface="Cambria Math" panose="02040503050406030204" pitchFamily="18" charset="0"/>
                <a:ea typeface="Cambria Math" panose="02040503050406030204" pitchFamily="18" charset="0"/>
              </a:rPr>
              <a:t>Na(s)  +  </a:t>
            </a:r>
            <a:r>
              <a:rPr lang="en-GB" sz="1400" b="1" dirty="0">
                <a:solidFill>
                  <a:srgbClr val="FF0000"/>
                </a:solidFill>
                <a:latin typeface="Cambria Math" panose="02040503050406030204" pitchFamily="18" charset="0"/>
                <a:ea typeface="Cambria Math" panose="02040503050406030204" pitchFamily="18" charset="0"/>
              </a:rPr>
              <a:t> ½</a:t>
            </a:r>
            <a:r>
              <a:rPr lang="en-GB" sz="1400" b="1" dirty="0">
                <a:solidFill>
                  <a:srgbClr val="3333CC"/>
                </a:solidFill>
                <a:latin typeface="Cambria Math" panose="02040503050406030204" pitchFamily="18" charset="0"/>
                <a:ea typeface="Cambria Math" panose="02040503050406030204" pitchFamily="18" charset="0"/>
              </a:rPr>
              <a:t>Cl</a:t>
            </a:r>
            <a:r>
              <a:rPr lang="en-GB" sz="1400" b="1" baseline="-25000" dirty="0">
                <a:solidFill>
                  <a:srgbClr val="3333CC"/>
                </a:solidFill>
                <a:latin typeface="Cambria Math" panose="02040503050406030204" pitchFamily="18" charset="0"/>
                <a:ea typeface="Cambria Math" panose="02040503050406030204" pitchFamily="18" charset="0"/>
              </a:rPr>
              <a:t>2</a:t>
            </a:r>
            <a:r>
              <a:rPr lang="en-GB" sz="1400" b="1" dirty="0">
                <a:solidFill>
                  <a:srgbClr val="3333CC"/>
                </a:solidFill>
                <a:latin typeface="Cambria Math" panose="02040503050406030204" pitchFamily="18" charset="0"/>
                <a:ea typeface="Cambria Math" panose="02040503050406030204" pitchFamily="18" charset="0"/>
              </a:rPr>
              <a:t>(g)</a:t>
            </a:r>
          </a:p>
        </p:txBody>
      </p:sp>
      <p:sp>
        <p:nvSpPr>
          <p:cNvPr id="46" name="Rectangle 15">
            <a:extLst>
              <a:ext uri="{FF2B5EF4-FFF2-40B4-BE49-F238E27FC236}">
                <a16:creationId xmlns:a16="http://schemas.microsoft.com/office/drawing/2014/main" id="{1F0B69C5-664D-A755-8028-321A141F17B7}"/>
              </a:ext>
            </a:extLst>
          </p:cNvPr>
          <p:cNvSpPr>
            <a:spLocks noChangeArrowheads="1"/>
          </p:cNvSpPr>
          <p:nvPr/>
        </p:nvSpPr>
        <p:spPr bwMode="auto">
          <a:xfrm>
            <a:off x="6214272" y="5033011"/>
            <a:ext cx="647700" cy="503238"/>
          </a:xfrm>
          <a:prstGeom prst="rect">
            <a:avLst/>
          </a:prstGeom>
          <a:noFill/>
          <a:ln w="9525">
            <a:noFill/>
            <a:miter lim="800000"/>
            <a:headEnd/>
            <a:tailEnd/>
          </a:ln>
        </p:spPr>
        <p:txBody>
          <a:bodyPr/>
          <a:lstStyle/>
          <a:p>
            <a:pPr eaLnBrk="0" fontAlgn="base" hangingPunct="0">
              <a:spcBef>
                <a:spcPct val="20000"/>
              </a:spcBef>
              <a:spcAft>
                <a:spcPct val="0"/>
              </a:spcAft>
            </a:pPr>
            <a:r>
              <a:rPr lang="en-GB" sz="2200" b="1" dirty="0">
                <a:solidFill>
                  <a:srgbClr val="FF0000"/>
                </a:solidFill>
                <a:latin typeface="Symbol" pitchFamily="18" charset="2"/>
              </a:rPr>
              <a:t>D</a:t>
            </a:r>
            <a:r>
              <a:rPr lang="en-GB" sz="2000" b="1" i="1" dirty="0">
                <a:solidFill>
                  <a:srgbClr val="FF0000"/>
                </a:solidFill>
                <a:latin typeface="Arial" charset="0"/>
              </a:rPr>
              <a:t>H</a:t>
            </a:r>
            <a:endParaRPr lang="en-GB" sz="2000" b="1" i="1" dirty="0">
              <a:solidFill>
                <a:srgbClr val="3333CC"/>
              </a:solidFill>
              <a:latin typeface="Arial" charset="0"/>
            </a:endParaRPr>
          </a:p>
        </p:txBody>
      </p:sp>
      <p:sp>
        <p:nvSpPr>
          <p:cNvPr id="47" name="Rectangle 16">
            <a:extLst>
              <a:ext uri="{FF2B5EF4-FFF2-40B4-BE49-F238E27FC236}">
                <a16:creationId xmlns:a16="http://schemas.microsoft.com/office/drawing/2014/main" id="{0C30872A-B43A-9BB2-9941-395E667032BD}"/>
              </a:ext>
            </a:extLst>
          </p:cNvPr>
          <p:cNvSpPr>
            <a:spLocks noChangeArrowheads="1"/>
          </p:cNvSpPr>
          <p:nvPr/>
        </p:nvSpPr>
        <p:spPr bwMode="auto">
          <a:xfrm>
            <a:off x="5922000" y="6480000"/>
            <a:ext cx="2879725" cy="431800"/>
          </a:xfrm>
          <a:prstGeom prst="rect">
            <a:avLst/>
          </a:prstGeom>
          <a:noFill/>
          <a:ln w="9525">
            <a:noFill/>
            <a:miter lim="800000"/>
            <a:headEnd/>
            <a:tailEnd/>
          </a:ln>
        </p:spPr>
        <p:txBody>
          <a:bodyPr/>
          <a:lstStyle/>
          <a:p>
            <a:pPr eaLnBrk="0" fontAlgn="base" hangingPunct="0">
              <a:spcBef>
                <a:spcPct val="20000"/>
              </a:spcBef>
              <a:spcAft>
                <a:spcPct val="0"/>
              </a:spcAft>
            </a:pPr>
            <a:r>
              <a:rPr lang="en-GB" dirty="0">
                <a:solidFill>
                  <a:srgbClr val="000000"/>
                </a:solidFill>
                <a:latin typeface="Century Gothic" panose="020B0502020202020204" pitchFamily="34" charset="0"/>
              </a:rPr>
              <a:t>Progress of the reaction</a:t>
            </a:r>
          </a:p>
        </p:txBody>
      </p:sp>
      <p:sp>
        <p:nvSpPr>
          <p:cNvPr id="48" name="Rectangle 17">
            <a:extLst>
              <a:ext uri="{FF2B5EF4-FFF2-40B4-BE49-F238E27FC236}">
                <a16:creationId xmlns:a16="http://schemas.microsoft.com/office/drawing/2014/main" id="{A16AE80C-841B-5003-0829-2E77094F4A72}"/>
              </a:ext>
            </a:extLst>
          </p:cNvPr>
          <p:cNvSpPr>
            <a:spLocks noChangeArrowheads="1"/>
          </p:cNvSpPr>
          <p:nvPr/>
        </p:nvSpPr>
        <p:spPr bwMode="auto">
          <a:xfrm>
            <a:off x="2758286" y="3260033"/>
            <a:ext cx="1582737" cy="2160588"/>
          </a:xfrm>
          <a:prstGeom prst="rect">
            <a:avLst/>
          </a:prstGeom>
          <a:noFill/>
          <a:ln w="9525">
            <a:noFill/>
            <a:miter lim="800000"/>
            <a:headEnd/>
            <a:tailEnd/>
          </a:ln>
        </p:spPr>
        <p:txBody>
          <a:bodyPr/>
          <a:lstStyle/>
          <a:p>
            <a:pPr algn="r" eaLnBrk="0" fontAlgn="base" hangingPunct="0">
              <a:spcBef>
                <a:spcPct val="20000"/>
              </a:spcBef>
              <a:spcAft>
                <a:spcPct val="0"/>
              </a:spcAft>
            </a:pPr>
            <a:r>
              <a:rPr lang="en-GB" dirty="0">
                <a:solidFill>
                  <a:srgbClr val="000000"/>
                </a:solidFill>
                <a:latin typeface="Century Gothic" panose="020B0502020202020204" pitchFamily="34" charset="0"/>
              </a:rPr>
              <a:t>Enthalpy: </a:t>
            </a:r>
            <a:r>
              <a:rPr lang="en-GB" i="1" dirty="0">
                <a:solidFill>
                  <a:srgbClr val="000000"/>
                </a:solidFill>
                <a:latin typeface="Century Gothic" panose="020B0502020202020204" pitchFamily="34" charset="0"/>
              </a:rPr>
              <a:t>H</a:t>
            </a:r>
          </a:p>
          <a:p>
            <a:pPr algn="r" eaLnBrk="0" fontAlgn="base" hangingPunct="0">
              <a:spcBef>
                <a:spcPct val="20000"/>
              </a:spcBef>
              <a:spcAft>
                <a:spcPct val="0"/>
              </a:spcAft>
            </a:pPr>
            <a:r>
              <a:rPr lang="en-GB" dirty="0">
                <a:solidFill>
                  <a:srgbClr val="000000"/>
                </a:solidFill>
                <a:latin typeface="Century Gothic" panose="020B0502020202020204" pitchFamily="34" charset="0"/>
              </a:rPr>
              <a:t>(kJ)</a:t>
            </a:r>
          </a:p>
        </p:txBody>
      </p:sp>
      <p:sp>
        <p:nvSpPr>
          <p:cNvPr id="49" name="Rectangle 103">
            <a:extLst>
              <a:ext uri="{FF2B5EF4-FFF2-40B4-BE49-F238E27FC236}">
                <a16:creationId xmlns:a16="http://schemas.microsoft.com/office/drawing/2014/main" id="{472EAEF7-1EBD-81DC-131E-6D7FF142A773}"/>
              </a:ext>
            </a:extLst>
          </p:cNvPr>
          <p:cNvSpPr>
            <a:spLocks noChangeArrowheads="1"/>
          </p:cNvSpPr>
          <p:nvPr/>
        </p:nvSpPr>
        <p:spPr bwMode="auto">
          <a:xfrm>
            <a:off x="6861972" y="1703387"/>
            <a:ext cx="1656184" cy="503238"/>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3333CC"/>
                </a:solidFill>
                <a:latin typeface="Cambria Math" panose="02040503050406030204" pitchFamily="18" charset="0"/>
                <a:ea typeface="Cambria Math" panose="02040503050406030204" pitchFamily="18" charset="0"/>
              </a:rPr>
              <a:t>Na</a:t>
            </a:r>
            <a:r>
              <a:rPr lang="en-GB" sz="1400" b="1" baseline="30000" dirty="0">
                <a:solidFill>
                  <a:srgbClr val="3333CC"/>
                </a:solidFill>
                <a:latin typeface="Cambria Math" panose="02040503050406030204" pitchFamily="18" charset="0"/>
                <a:ea typeface="Cambria Math" panose="02040503050406030204" pitchFamily="18" charset="0"/>
              </a:rPr>
              <a:t>+</a:t>
            </a:r>
            <a:r>
              <a:rPr lang="en-GB" sz="1400" b="1" dirty="0">
                <a:solidFill>
                  <a:srgbClr val="3333CC"/>
                </a:solidFill>
                <a:latin typeface="Cambria Math" panose="02040503050406030204" pitchFamily="18" charset="0"/>
                <a:ea typeface="Cambria Math" panose="02040503050406030204" pitchFamily="18" charset="0"/>
              </a:rPr>
              <a:t>(g)  +     </a:t>
            </a:r>
            <a:r>
              <a:rPr lang="en-GB" sz="1400" b="1" dirty="0" err="1">
                <a:solidFill>
                  <a:srgbClr val="3333CC"/>
                </a:solidFill>
                <a:latin typeface="Cambria Math" panose="02040503050406030204" pitchFamily="18" charset="0"/>
                <a:ea typeface="Cambria Math" panose="02040503050406030204" pitchFamily="18" charset="0"/>
              </a:rPr>
              <a:t>Cl</a:t>
            </a:r>
            <a:r>
              <a:rPr lang="en-GB" sz="14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400" b="1" dirty="0">
                <a:solidFill>
                  <a:srgbClr val="3333CC"/>
                </a:solidFill>
                <a:latin typeface="Cambria Math" panose="02040503050406030204" pitchFamily="18" charset="0"/>
                <a:ea typeface="Cambria Math" panose="02040503050406030204" pitchFamily="18" charset="0"/>
              </a:rPr>
              <a:t>(g)  </a:t>
            </a:r>
          </a:p>
        </p:txBody>
      </p:sp>
      <p:grpSp>
        <p:nvGrpSpPr>
          <p:cNvPr id="50" name="Group 123">
            <a:extLst>
              <a:ext uri="{FF2B5EF4-FFF2-40B4-BE49-F238E27FC236}">
                <a16:creationId xmlns:a16="http://schemas.microsoft.com/office/drawing/2014/main" id="{28753BA1-9436-80BB-ADE4-83E68F329DBC}"/>
              </a:ext>
            </a:extLst>
          </p:cNvPr>
          <p:cNvGrpSpPr>
            <a:grpSpLocks/>
          </p:cNvGrpSpPr>
          <p:nvPr/>
        </p:nvGrpSpPr>
        <p:grpSpPr bwMode="auto">
          <a:xfrm>
            <a:off x="5133185" y="4116205"/>
            <a:ext cx="1800225" cy="431800"/>
            <a:chOff x="1791" y="2762"/>
            <a:chExt cx="1134" cy="272"/>
          </a:xfrm>
        </p:grpSpPr>
        <p:sp>
          <p:nvSpPr>
            <p:cNvPr id="51" name="Line 10">
              <a:extLst>
                <a:ext uri="{FF2B5EF4-FFF2-40B4-BE49-F238E27FC236}">
                  <a16:creationId xmlns:a16="http://schemas.microsoft.com/office/drawing/2014/main" id="{41781B1E-CE3F-ABAA-BE44-7987C3DA5EED}"/>
                </a:ext>
              </a:extLst>
            </p:cNvPr>
            <p:cNvSpPr>
              <a:spLocks noChangeShapeType="1"/>
            </p:cNvSpPr>
            <p:nvPr/>
          </p:nvSpPr>
          <p:spPr bwMode="auto">
            <a:xfrm flipV="1">
              <a:off x="1791" y="2795"/>
              <a:ext cx="1134"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52" name="Rectangle 104">
              <a:extLst>
                <a:ext uri="{FF2B5EF4-FFF2-40B4-BE49-F238E27FC236}">
                  <a16:creationId xmlns:a16="http://schemas.microsoft.com/office/drawing/2014/main" id="{B2144211-37FF-68ED-4DD6-E268E3416C23}"/>
                </a:ext>
              </a:extLst>
            </p:cNvPr>
            <p:cNvSpPr>
              <a:spLocks noChangeArrowheads="1"/>
            </p:cNvSpPr>
            <p:nvPr/>
          </p:nvSpPr>
          <p:spPr bwMode="auto">
            <a:xfrm>
              <a:off x="1791" y="2762"/>
              <a:ext cx="862" cy="272"/>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solidFill>
                    <a:srgbClr val="000000"/>
                  </a:solidFill>
                  <a:latin typeface="Century Gothic" panose="020B0502020202020204" pitchFamily="34" charset="0"/>
                </a:rPr>
                <a:t>Reactants</a:t>
              </a:r>
            </a:p>
          </p:txBody>
        </p:sp>
      </p:grpSp>
      <p:grpSp>
        <p:nvGrpSpPr>
          <p:cNvPr id="53" name="Group 124">
            <a:extLst>
              <a:ext uri="{FF2B5EF4-FFF2-40B4-BE49-F238E27FC236}">
                <a16:creationId xmlns:a16="http://schemas.microsoft.com/office/drawing/2014/main" id="{0D085FCA-9739-D1DF-A22C-938846C102AB}"/>
              </a:ext>
            </a:extLst>
          </p:cNvPr>
          <p:cNvGrpSpPr>
            <a:grpSpLocks/>
          </p:cNvGrpSpPr>
          <p:nvPr/>
        </p:nvGrpSpPr>
        <p:grpSpPr bwMode="auto">
          <a:xfrm>
            <a:off x="6646084" y="4169540"/>
            <a:ext cx="2500318" cy="2481265"/>
            <a:chOff x="2744" y="2342"/>
            <a:chExt cx="1575" cy="1563"/>
          </a:xfrm>
        </p:grpSpPr>
        <p:sp>
          <p:nvSpPr>
            <p:cNvPr id="54" name="Line 9">
              <a:extLst>
                <a:ext uri="{FF2B5EF4-FFF2-40B4-BE49-F238E27FC236}">
                  <a16:creationId xmlns:a16="http://schemas.microsoft.com/office/drawing/2014/main" id="{2659798C-CAA2-CE10-43B4-4B3E0CCF9076}"/>
                </a:ext>
              </a:extLst>
            </p:cNvPr>
            <p:cNvSpPr>
              <a:spLocks noChangeShapeType="1"/>
            </p:cNvSpPr>
            <p:nvPr/>
          </p:nvSpPr>
          <p:spPr bwMode="auto">
            <a:xfrm>
              <a:off x="2744" y="3658"/>
              <a:ext cx="1406"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55" name="Rectangle 13">
              <a:extLst>
                <a:ext uri="{FF2B5EF4-FFF2-40B4-BE49-F238E27FC236}">
                  <a16:creationId xmlns:a16="http://schemas.microsoft.com/office/drawing/2014/main" id="{9D6E9B1F-8928-D56E-BD0C-72A96E79EA84}"/>
                </a:ext>
              </a:extLst>
            </p:cNvPr>
            <p:cNvSpPr>
              <a:spLocks noChangeArrowheads="1"/>
            </p:cNvSpPr>
            <p:nvPr/>
          </p:nvSpPr>
          <p:spPr bwMode="auto">
            <a:xfrm>
              <a:off x="2971" y="3460"/>
              <a:ext cx="545" cy="227"/>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err="1">
                  <a:solidFill>
                    <a:srgbClr val="3333CC"/>
                  </a:solidFill>
                  <a:latin typeface="Cambria Math" panose="02040503050406030204" pitchFamily="18" charset="0"/>
                  <a:ea typeface="Cambria Math" panose="02040503050406030204" pitchFamily="18" charset="0"/>
                </a:rPr>
                <a:t>NaCl</a:t>
              </a:r>
              <a:r>
                <a:rPr lang="en-GB" sz="1400" b="1" dirty="0">
                  <a:solidFill>
                    <a:srgbClr val="3333CC"/>
                  </a:solidFill>
                  <a:latin typeface="Cambria Math" panose="02040503050406030204" pitchFamily="18" charset="0"/>
                  <a:ea typeface="Cambria Math" panose="02040503050406030204" pitchFamily="18" charset="0"/>
                </a:rPr>
                <a:t>(s)</a:t>
              </a:r>
            </a:p>
          </p:txBody>
        </p:sp>
        <p:sp>
          <p:nvSpPr>
            <p:cNvPr id="56" name="Line 14">
              <a:extLst>
                <a:ext uri="{FF2B5EF4-FFF2-40B4-BE49-F238E27FC236}">
                  <a16:creationId xmlns:a16="http://schemas.microsoft.com/office/drawing/2014/main" id="{DD909923-92D3-057E-F0AF-C1500F1C8EF3}"/>
                </a:ext>
              </a:extLst>
            </p:cNvPr>
            <p:cNvSpPr>
              <a:spLocks noChangeShapeType="1"/>
            </p:cNvSpPr>
            <p:nvPr/>
          </p:nvSpPr>
          <p:spPr bwMode="auto">
            <a:xfrm flipH="1">
              <a:off x="2835" y="2342"/>
              <a:ext cx="0" cy="1315"/>
            </a:xfrm>
            <a:prstGeom prst="line">
              <a:avLst/>
            </a:prstGeom>
            <a:noFill/>
            <a:ln w="28575">
              <a:solidFill>
                <a:srgbClr val="FF0000"/>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57" name="Rectangle 105">
              <a:extLst>
                <a:ext uri="{FF2B5EF4-FFF2-40B4-BE49-F238E27FC236}">
                  <a16:creationId xmlns:a16="http://schemas.microsoft.com/office/drawing/2014/main" id="{E97C3BB6-C560-B4C7-7C65-5D2B371BDBBC}"/>
                </a:ext>
              </a:extLst>
            </p:cNvPr>
            <p:cNvSpPr>
              <a:spLocks noChangeArrowheads="1"/>
            </p:cNvSpPr>
            <p:nvPr/>
          </p:nvSpPr>
          <p:spPr bwMode="auto">
            <a:xfrm>
              <a:off x="3547" y="3633"/>
              <a:ext cx="772" cy="272"/>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solidFill>
                    <a:srgbClr val="000000"/>
                  </a:solidFill>
                  <a:latin typeface="Century Gothic" panose="020B0502020202020204" pitchFamily="34" charset="0"/>
                </a:rPr>
                <a:t>Products</a:t>
              </a:r>
            </a:p>
          </p:txBody>
        </p:sp>
      </p:grpSp>
      <p:sp>
        <p:nvSpPr>
          <p:cNvPr id="58" name="Rectangle 111">
            <a:extLst>
              <a:ext uri="{FF2B5EF4-FFF2-40B4-BE49-F238E27FC236}">
                <a16:creationId xmlns:a16="http://schemas.microsoft.com/office/drawing/2014/main" id="{CC62587D-8F37-9D30-7157-02A635B3C6D1}"/>
              </a:ext>
            </a:extLst>
          </p:cNvPr>
          <p:cNvSpPr>
            <a:spLocks noChangeArrowheads="1"/>
          </p:cNvSpPr>
          <p:nvPr/>
        </p:nvSpPr>
        <p:spPr bwMode="auto">
          <a:xfrm>
            <a:off x="5922000" y="2484000"/>
            <a:ext cx="1720374" cy="1306793"/>
          </a:xfrm>
          <a:prstGeom prst="rect">
            <a:avLst/>
          </a:prstGeom>
          <a:noFill/>
          <a:ln w="9525">
            <a:noFill/>
            <a:miter lim="800000"/>
            <a:headEnd/>
            <a:tailEnd/>
          </a:ln>
        </p:spPr>
        <p:txBody>
          <a:bodyPr/>
          <a:lstStyle/>
          <a:p>
            <a:pPr eaLnBrk="0" fontAlgn="base" hangingPunct="0">
              <a:spcAft>
                <a:spcPct val="0"/>
              </a:spcAft>
            </a:pPr>
            <a:r>
              <a:rPr lang="en-GB" sz="1600" i="1" dirty="0">
                <a:solidFill>
                  <a:srgbClr val="000000"/>
                </a:solidFill>
                <a:latin typeface="Century Gothic" panose="020B0502020202020204" pitchFamily="34" charset="0"/>
              </a:rPr>
              <a:t>Energy needed for bond breaking</a:t>
            </a:r>
          </a:p>
          <a:p>
            <a:pPr eaLnBrk="0" fontAlgn="base" hangingPunct="0">
              <a:spcAft>
                <a:spcPct val="0"/>
              </a:spcAft>
            </a:pPr>
            <a:r>
              <a:rPr lang="en-GB" sz="1600" i="1" dirty="0">
                <a:solidFill>
                  <a:srgbClr val="000000"/>
                </a:solidFill>
                <a:latin typeface="Century Gothic" panose="020B0502020202020204" pitchFamily="34" charset="0"/>
              </a:rPr>
              <a:t>and electron transfer</a:t>
            </a:r>
          </a:p>
        </p:txBody>
      </p:sp>
      <p:sp>
        <p:nvSpPr>
          <p:cNvPr id="59" name="Rectangle 112">
            <a:extLst>
              <a:ext uri="{FF2B5EF4-FFF2-40B4-BE49-F238E27FC236}">
                <a16:creationId xmlns:a16="http://schemas.microsoft.com/office/drawing/2014/main" id="{DEAB816C-CA11-E0F2-171F-86F801015569}"/>
              </a:ext>
            </a:extLst>
          </p:cNvPr>
          <p:cNvSpPr>
            <a:spLocks noChangeArrowheads="1"/>
          </p:cNvSpPr>
          <p:nvPr/>
        </p:nvSpPr>
        <p:spPr bwMode="auto">
          <a:xfrm>
            <a:off x="7794000" y="2484000"/>
            <a:ext cx="1295400" cy="1047852"/>
          </a:xfrm>
          <a:prstGeom prst="rect">
            <a:avLst/>
          </a:prstGeom>
          <a:noFill/>
          <a:ln w="9525">
            <a:noFill/>
            <a:miter lim="800000"/>
            <a:headEnd/>
            <a:tailEnd/>
          </a:ln>
        </p:spPr>
        <p:txBody>
          <a:bodyPr/>
          <a:lstStyle/>
          <a:p>
            <a:pPr eaLnBrk="0" fontAlgn="base" hangingPunct="0">
              <a:spcAft>
                <a:spcPct val="0"/>
              </a:spcAft>
            </a:pPr>
            <a:r>
              <a:rPr lang="en-GB" sz="1600" i="1" dirty="0">
                <a:solidFill>
                  <a:srgbClr val="000000"/>
                </a:solidFill>
                <a:latin typeface="Century Gothic" panose="020B0502020202020204" pitchFamily="34" charset="0"/>
              </a:rPr>
              <a:t>Energy released on making new bonds</a:t>
            </a:r>
          </a:p>
        </p:txBody>
      </p:sp>
      <p:sp>
        <p:nvSpPr>
          <p:cNvPr id="60" name="Rectangle 116">
            <a:extLst>
              <a:ext uri="{FF2B5EF4-FFF2-40B4-BE49-F238E27FC236}">
                <a16:creationId xmlns:a16="http://schemas.microsoft.com/office/drawing/2014/main" id="{08F52291-6273-49A4-604F-9910C6722A6F}"/>
              </a:ext>
            </a:extLst>
          </p:cNvPr>
          <p:cNvSpPr>
            <a:spLocks noChangeArrowheads="1"/>
          </p:cNvSpPr>
          <p:nvPr/>
        </p:nvSpPr>
        <p:spPr bwMode="auto">
          <a:xfrm>
            <a:off x="4557716" y="5033209"/>
            <a:ext cx="1728192" cy="648072"/>
          </a:xfrm>
          <a:prstGeom prst="rect">
            <a:avLst/>
          </a:prstGeom>
          <a:noFill/>
          <a:ln w="9525">
            <a:noFill/>
            <a:miter lim="800000"/>
            <a:headEnd/>
            <a:tailEnd/>
          </a:ln>
        </p:spPr>
        <p:txBody>
          <a:bodyPr/>
          <a:lstStyle/>
          <a:p>
            <a:pPr algn="r" eaLnBrk="0" fontAlgn="base" hangingPunct="0">
              <a:spcBef>
                <a:spcPct val="20000"/>
              </a:spcBef>
              <a:spcAft>
                <a:spcPct val="0"/>
              </a:spcAft>
            </a:pPr>
            <a:r>
              <a:rPr lang="en-GB" sz="1600" i="1" dirty="0">
                <a:solidFill>
                  <a:srgbClr val="000000"/>
                </a:solidFill>
                <a:latin typeface="Century Gothic" panose="020B0502020202020204" pitchFamily="34" charset="0"/>
              </a:rPr>
              <a:t>Overall energy change</a:t>
            </a:r>
          </a:p>
        </p:txBody>
      </p:sp>
      <p:grpSp>
        <p:nvGrpSpPr>
          <p:cNvPr id="61" name="Group 125">
            <a:extLst>
              <a:ext uri="{FF2B5EF4-FFF2-40B4-BE49-F238E27FC236}">
                <a16:creationId xmlns:a16="http://schemas.microsoft.com/office/drawing/2014/main" id="{E0F8A763-1FAA-879C-D657-0CB373B81D7A}"/>
              </a:ext>
            </a:extLst>
          </p:cNvPr>
          <p:cNvGrpSpPr>
            <a:grpSpLocks/>
          </p:cNvGrpSpPr>
          <p:nvPr/>
        </p:nvGrpSpPr>
        <p:grpSpPr bwMode="auto">
          <a:xfrm>
            <a:off x="5637984" y="2008626"/>
            <a:ext cx="3024188" cy="2160588"/>
            <a:chOff x="2109" y="981"/>
            <a:chExt cx="1905" cy="1361"/>
          </a:xfrm>
        </p:grpSpPr>
        <p:sp>
          <p:nvSpPr>
            <p:cNvPr id="63" name="Line 107">
              <a:extLst>
                <a:ext uri="{FF2B5EF4-FFF2-40B4-BE49-F238E27FC236}">
                  <a16:creationId xmlns:a16="http://schemas.microsoft.com/office/drawing/2014/main" id="{1C9D78D8-EDE9-DD54-02CC-36759ECBB9A4}"/>
                </a:ext>
              </a:extLst>
            </p:cNvPr>
            <p:cNvSpPr>
              <a:spLocks noChangeShapeType="1"/>
            </p:cNvSpPr>
            <p:nvPr/>
          </p:nvSpPr>
          <p:spPr bwMode="auto">
            <a:xfrm flipH="1" flipV="1">
              <a:off x="2290" y="981"/>
              <a:ext cx="0" cy="1361"/>
            </a:xfrm>
            <a:prstGeom prst="line">
              <a:avLst/>
            </a:prstGeom>
            <a:noFill/>
            <a:ln w="28575">
              <a:solidFill>
                <a:srgbClr val="3233CD"/>
              </a:solidFill>
              <a:prstDash val="dash"/>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64" name="Line 11">
              <a:extLst>
                <a:ext uri="{FF2B5EF4-FFF2-40B4-BE49-F238E27FC236}">
                  <a16:creationId xmlns:a16="http://schemas.microsoft.com/office/drawing/2014/main" id="{C327E421-8DAF-ABB0-289B-24034396E4F9}"/>
                </a:ext>
              </a:extLst>
            </p:cNvPr>
            <p:cNvSpPr>
              <a:spLocks noChangeShapeType="1"/>
            </p:cNvSpPr>
            <p:nvPr/>
          </p:nvSpPr>
          <p:spPr bwMode="auto">
            <a:xfrm flipV="1">
              <a:off x="2109" y="981"/>
              <a:ext cx="1905"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grpSp>
      <p:sp>
        <p:nvSpPr>
          <p:cNvPr id="66" name="Line 108">
            <a:extLst>
              <a:ext uri="{FF2B5EF4-FFF2-40B4-BE49-F238E27FC236}">
                <a16:creationId xmlns:a16="http://schemas.microsoft.com/office/drawing/2014/main" id="{93B9E0B7-5B60-C6D5-F2B7-F6FEF214DA46}"/>
              </a:ext>
            </a:extLst>
          </p:cNvPr>
          <p:cNvSpPr>
            <a:spLocks noChangeShapeType="1"/>
          </p:cNvSpPr>
          <p:nvPr/>
        </p:nvSpPr>
        <p:spPr bwMode="auto">
          <a:xfrm>
            <a:off x="7798077" y="2008873"/>
            <a:ext cx="0" cy="4248472"/>
          </a:xfrm>
          <a:prstGeom prst="line">
            <a:avLst/>
          </a:prstGeom>
          <a:noFill/>
          <a:ln w="28575">
            <a:solidFill>
              <a:srgbClr val="3233CD"/>
            </a:solidFill>
            <a:round/>
            <a:headEnd/>
            <a:tailEnd type="triangle" w="lg" len="lg"/>
          </a:ln>
        </p:spPr>
        <p:txBody>
          <a:bodyPr/>
          <a:lstStyle/>
          <a:p>
            <a:pPr eaLnBrk="0" fontAlgn="base" hangingPunct="0">
              <a:spcBef>
                <a:spcPct val="0"/>
              </a:spcBef>
              <a:spcAft>
                <a:spcPct val="0"/>
              </a:spcAft>
            </a:pPr>
            <a:endParaRPr lang="en-GB" sz="2400" dirty="0">
              <a:solidFill>
                <a:srgbClr val="000000"/>
              </a:solidFill>
              <a:latin typeface="Times New Roman" pitchFamily="18" charset="0"/>
            </a:endParaRPr>
          </a:p>
        </p:txBody>
      </p:sp>
      <p:sp>
        <p:nvSpPr>
          <p:cNvPr id="67" name="Rectangle 112">
            <a:extLst>
              <a:ext uri="{FF2B5EF4-FFF2-40B4-BE49-F238E27FC236}">
                <a16:creationId xmlns:a16="http://schemas.microsoft.com/office/drawing/2014/main" id="{4AFBD5B1-F57B-91A8-F4E2-3201100A0D33}"/>
              </a:ext>
            </a:extLst>
          </p:cNvPr>
          <p:cNvSpPr>
            <a:spLocks noChangeArrowheads="1"/>
          </p:cNvSpPr>
          <p:nvPr/>
        </p:nvSpPr>
        <p:spPr bwMode="auto">
          <a:xfrm>
            <a:off x="7798076" y="3809073"/>
            <a:ext cx="1075584" cy="576064"/>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008000"/>
                </a:solidFill>
                <a:latin typeface="Century Gothic" panose="020B0502020202020204" pitchFamily="34" charset="0"/>
              </a:rPr>
              <a:t>Lattice enthalpy</a:t>
            </a:r>
          </a:p>
        </p:txBody>
      </p:sp>
      <p:sp>
        <p:nvSpPr>
          <p:cNvPr id="68" name="Line 11">
            <a:extLst>
              <a:ext uri="{FF2B5EF4-FFF2-40B4-BE49-F238E27FC236}">
                <a16:creationId xmlns:a16="http://schemas.microsoft.com/office/drawing/2014/main" id="{258D7E39-82CC-F55E-45FB-9E8595C04AB3}"/>
              </a:ext>
            </a:extLst>
          </p:cNvPr>
          <p:cNvSpPr>
            <a:spLocks noChangeShapeType="1"/>
          </p:cNvSpPr>
          <p:nvPr/>
        </p:nvSpPr>
        <p:spPr bwMode="auto">
          <a:xfrm flipV="1">
            <a:off x="6933410" y="2008873"/>
            <a:ext cx="1656184"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pic>
        <p:nvPicPr>
          <p:cNvPr id="70" name="Picture 69" descr="NaCl structure 3.gif">
            <a:extLst>
              <a:ext uri="{FF2B5EF4-FFF2-40B4-BE49-F238E27FC236}">
                <a16:creationId xmlns:a16="http://schemas.microsoft.com/office/drawing/2014/main" id="{BD956FD6-0B75-2B2B-4FE8-CF0B03F7C24C}"/>
              </a:ext>
            </a:extLst>
          </p:cNvPr>
          <p:cNvPicPr>
            <a:picLocks noChangeAspect="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230125" y="5465257"/>
            <a:ext cx="719979" cy="744808"/>
          </a:xfrm>
          <a:prstGeom prst="rect">
            <a:avLst/>
          </a:prstGeom>
        </p:spPr>
      </p:pic>
      <p:pic>
        <p:nvPicPr>
          <p:cNvPr id="71" name="Picture 70" descr="gaseous Na + Cl ions.png">
            <a:extLst>
              <a:ext uri="{FF2B5EF4-FFF2-40B4-BE49-F238E27FC236}">
                <a16:creationId xmlns:a16="http://schemas.microsoft.com/office/drawing/2014/main" id="{467ECB10-EAEE-9ADB-6590-87716F6B27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52796" y="1792849"/>
            <a:ext cx="597408" cy="505968"/>
          </a:xfrm>
          <a:prstGeom prst="rect">
            <a:avLst/>
          </a:prstGeom>
        </p:spPr>
      </p:pic>
      <p:pic>
        <p:nvPicPr>
          <p:cNvPr id="72" name="Picture 71" descr="Metal structure.png">
            <a:extLst>
              <a:ext uri="{FF2B5EF4-FFF2-40B4-BE49-F238E27FC236}">
                <a16:creationId xmlns:a16="http://schemas.microsoft.com/office/drawing/2014/main" id="{C46C2CD5-3949-105E-C0F3-775F2196DD52}"/>
              </a:ext>
            </a:extLst>
          </p:cNvPr>
          <p:cNvPicPr>
            <a:picLocks noChangeAspect="1"/>
          </p:cNvPicPr>
          <p:nvPr/>
        </p:nvPicPr>
        <p:blipFill>
          <a:blip r:embed="rId5" cstate="print">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rot="5400000">
            <a:off x="5136116" y="4315466"/>
            <a:ext cx="668244" cy="767243"/>
          </a:xfrm>
          <a:prstGeom prst="rect">
            <a:avLst/>
          </a:prstGeom>
        </p:spPr>
      </p:pic>
      <p:pic>
        <p:nvPicPr>
          <p:cNvPr id="73" name="Picture 72" descr="Chlorine molecules.png">
            <a:extLst>
              <a:ext uri="{FF2B5EF4-FFF2-40B4-BE49-F238E27FC236}">
                <a16:creationId xmlns:a16="http://schemas.microsoft.com/office/drawing/2014/main" id="{7490AA02-EA62-A697-D993-255025869780}"/>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53860" y="4313129"/>
            <a:ext cx="670560" cy="664464"/>
          </a:xfrm>
          <a:prstGeom prst="rect">
            <a:avLst/>
          </a:prstGeom>
        </p:spPr>
      </p:pic>
      <p:sp>
        <p:nvSpPr>
          <p:cNvPr id="78" name="TextBox 77">
            <a:extLst>
              <a:ext uri="{FF2B5EF4-FFF2-40B4-BE49-F238E27FC236}">
                <a16:creationId xmlns:a16="http://schemas.microsoft.com/office/drawing/2014/main" id="{4AAB588E-0B0B-561C-12FD-843DDC44D0E7}"/>
              </a:ext>
            </a:extLst>
          </p:cNvPr>
          <p:cNvSpPr txBox="1"/>
          <p:nvPr/>
        </p:nvSpPr>
        <p:spPr>
          <a:xfrm>
            <a:off x="472926" y="5292535"/>
            <a:ext cx="4143076" cy="1323439"/>
          </a:xfrm>
          <a:prstGeom prst="rect">
            <a:avLst/>
          </a:prstGeom>
          <a:noFill/>
        </p:spPr>
        <p:txBody>
          <a:bodyPr wrap="square" rtlCol="0">
            <a:spAutoFit/>
          </a:bodyPr>
          <a:lstStyle/>
          <a:p>
            <a:r>
              <a:rPr lang="en-GB" sz="1600" dirty="0">
                <a:latin typeface="Century Gothic" panose="020B0502020202020204" pitchFamily="34" charset="0"/>
              </a:rPr>
              <a:t>Watch a demonstration</a:t>
            </a:r>
            <a:br>
              <a:rPr lang="en-GB" sz="1600" dirty="0">
                <a:latin typeface="Century Gothic" panose="020B0502020202020204" pitchFamily="34" charset="0"/>
              </a:rPr>
            </a:br>
            <a:r>
              <a:rPr lang="en-GB" sz="1600" dirty="0">
                <a:latin typeface="Century Gothic" panose="020B0502020202020204" pitchFamily="34" charset="0"/>
              </a:rPr>
              <a:t>of this reaction: </a:t>
            </a:r>
            <a:r>
              <a:rPr lang="en-GB" sz="1600" dirty="0">
                <a:latin typeface="Century Gothic" panose="020B0502020202020204" pitchFamily="34" charset="0"/>
                <a:hlinkClick r:id="rId7"/>
              </a:rPr>
              <a:t>https://edu.rsc.org/exhibition-chemistry/the-reaction-between-sodium-and-chlorine/4015463.article</a:t>
            </a:r>
            <a:r>
              <a:rPr lang="en-GB" sz="1600" dirty="0">
                <a:latin typeface="Century Gothic" panose="020B0502020202020204" pitchFamily="34" charset="0"/>
              </a:rPr>
              <a:t> </a:t>
            </a:r>
          </a:p>
        </p:txBody>
      </p:sp>
      <p:sp>
        <p:nvSpPr>
          <p:cNvPr id="38" name="Vertical Title 1">
            <a:extLst>
              <a:ext uri="{FF2B5EF4-FFF2-40B4-BE49-F238E27FC236}">
                <a16:creationId xmlns:a16="http://schemas.microsoft.com/office/drawing/2014/main" id="{A16B138D-604B-9F9C-F6FA-495A5B2728D5}"/>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Formation of an ionic compound</a:t>
            </a:r>
            <a:endParaRPr lang="en-US" sz="2200" b="1" i="0" dirty="0">
              <a:solidFill>
                <a:schemeClr val="bg1"/>
              </a:solidFill>
              <a:latin typeface="Century Gothic" panose="020B0502020202020204" pitchFamily="34" charset="0"/>
            </a:endParaRPr>
          </a:p>
        </p:txBody>
      </p:sp>
      <p:pic>
        <p:nvPicPr>
          <p:cNvPr id="5" name="Picture 4">
            <a:extLst>
              <a:ext uri="{FF2B5EF4-FFF2-40B4-BE49-F238E27FC236}">
                <a16:creationId xmlns:a16="http://schemas.microsoft.com/office/drawing/2014/main" id="{31303410-6F56-AE78-5301-04A02E5ED773}"/>
              </a:ext>
            </a:extLst>
          </p:cNvPr>
          <p:cNvPicPr>
            <a:picLocks noChangeAspect="1"/>
          </p:cNvPicPr>
          <p:nvPr/>
        </p:nvPicPr>
        <p:blipFill>
          <a:blip r:embed="rId8"/>
          <a:stretch>
            <a:fillRect/>
          </a:stretch>
        </p:blipFill>
        <p:spPr>
          <a:xfrm>
            <a:off x="557605" y="2872425"/>
            <a:ext cx="1922145" cy="2386965"/>
          </a:xfrm>
          <a:prstGeom prst="rect">
            <a:avLst/>
          </a:prstGeom>
        </p:spPr>
      </p:pic>
      <p:sp>
        <p:nvSpPr>
          <p:cNvPr id="7" name="Rectangle 112">
            <a:extLst>
              <a:ext uri="{FF2B5EF4-FFF2-40B4-BE49-F238E27FC236}">
                <a16:creationId xmlns:a16="http://schemas.microsoft.com/office/drawing/2014/main" id="{8DC7DD68-31F7-E85D-D128-AFFBEC1A2944}"/>
              </a:ext>
            </a:extLst>
          </p:cNvPr>
          <p:cNvSpPr>
            <a:spLocks noChangeArrowheads="1"/>
          </p:cNvSpPr>
          <p:nvPr/>
        </p:nvSpPr>
        <p:spPr bwMode="auto">
          <a:xfrm>
            <a:off x="472926" y="1357679"/>
            <a:ext cx="2805123" cy="2071321"/>
          </a:xfrm>
          <a:prstGeom prst="rect">
            <a:avLst/>
          </a:prstGeom>
          <a:noFill/>
          <a:ln w="9525">
            <a:noFill/>
            <a:miter lim="800000"/>
            <a:headEnd/>
            <a:tailEnd/>
          </a:ln>
        </p:spPr>
        <p:txBody>
          <a:bodyPr/>
          <a:lstStyle/>
          <a:p>
            <a:pPr eaLnBrk="0" fontAlgn="base" hangingPunct="0">
              <a:spcBef>
                <a:spcPct val="20000"/>
              </a:spcBef>
              <a:spcAft>
                <a:spcPct val="0"/>
              </a:spcAft>
            </a:pPr>
            <a:r>
              <a:rPr lang="en-GB" dirty="0">
                <a:latin typeface="Century Gothic" panose="020B0502020202020204" pitchFamily="34" charset="0"/>
              </a:rPr>
              <a:t>For ionic compounds, different types of bonding and electron transfer are involved.</a:t>
            </a:r>
          </a:p>
        </p:txBody>
      </p:sp>
      <p:sp>
        <p:nvSpPr>
          <p:cNvPr id="8" name="Rectangle 110">
            <a:extLst>
              <a:ext uri="{FF2B5EF4-FFF2-40B4-BE49-F238E27FC236}">
                <a16:creationId xmlns:a16="http://schemas.microsoft.com/office/drawing/2014/main" id="{FD42C031-1F32-1530-0C7E-008E064B5A86}"/>
              </a:ext>
            </a:extLst>
          </p:cNvPr>
          <p:cNvSpPr>
            <a:spLocks noChangeArrowheads="1"/>
          </p:cNvSpPr>
          <p:nvPr/>
        </p:nvSpPr>
        <p:spPr bwMode="auto">
          <a:xfrm>
            <a:off x="7870538" y="4377462"/>
            <a:ext cx="923672" cy="349946"/>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-790 kJ</a:t>
            </a:r>
            <a:endParaRPr lang="en-GB" sz="1400" b="1" baseline="30000" dirty="0">
              <a:solidFill>
                <a:srgbClr val="800080"/>
              </a:solidFill>
              <a:latin typeface="Century Gothic" panose="020B0502020202020204" pitchFamily="34" charset="0"/>
            </a:endParaRPr>
          </a:p>
        </p:txBody>
      </p:sp>
    </p:spTree>
    <p:extLst>
      <p:ext uri="{BB962C8B-B14F-4D97-AF65-F5344CB8AC3E}">
        <p14:creationId xmlns:p14="http://schemas.microsoft.com/office/powerpoint/2010/main" val="3700334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fade">
                                      <p:cBhvr>
                                        <p:cTn id="10" dur="500"/>
                                        <p:tgtEl>
                                          <p:spTgt spid="72"/>
                                        </p:tgtEl>
                                      </p:cBhvr>
                                    </p:animEffect>
                                  </p:childTnLst>
                                </p:cTn>
                              </p:par>
                              <p:par>
                                <p:cTn id="11" presetID="10" presetClass="entr" presetSubtype="0" fill="hold" nodeType="with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fade">
                                      <p:cBhvr>
                                        <p:cTn id="13" dur="500"/>
                                        <p:tgtEl>
                                          <p:spTgt spid="7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up)">
                                      <p:cBhvr>
                                        <p:cTn id="18" dur="1000"/>
                                        <p:tgtEl>
                                          <p:spTgt spid="53"/>
                                        </p:tgtEl>
                                      </p:cBhvr>
                                    </p:animEffect>
                                  </p:childTnLst>
                                </p:cTn>
                              </p:par>
                            </p:childTnLst>
                          </p:cTn>
                        </p:par>
                        <p:par>
                          <p:cTn id="19" fill="hold">
                            <p:stCondLst>
                              <p:cond delay="1000"/>
                            </p:stCondLst>
                            <p:childTnLst>
                              <p:par>
                                <p:cTn id="20" presetID="1" presetClass="entr" presetSubtype="0" fill="hold" nodeType="afterEffect">
                                  <p:stCondLst>
                                    <p:cond delay="0"/>
                                  </p:stCondLst>
                                  <p:childTnLst>
                                    <p:set>
                                      <p:cBhvr>
                                        <p:cTn id="21" dur="1" fill="hold">
                                          <p:stCondLst>
                                            <p:cond delay="0"/>
                                          </p:stCondLst>
                                        </p:cTn>
                                        <p:tgtEl>
                                          <p:spTgt spid="70"/>
                                        </p:tgtEl>
                                        <p:attrNameLst>
                                          <p:attrName>style.visibility</p:attrName>
                                        </p:attrNameLst>
                                      </p:cBhvr>
                                      <p:to>
                                        <p:strVal val="visible"/>
                                      </p:to>
                                    </p:se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500"/>
                                        <p:tgtEl>
                                          <p:spTgt spid="6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par>
                                <p:cTn id="34" presetID="10"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wipe(down)">
                                      <p:cBhvr>
                                        <p:cTn id="41" dur="1000"/>
                                        <p:tgtEl>
                                          <p:spTgt spid="61"/>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par>
                                <p:cTn id="46" presetID="10" presetClass="entr" presetSubtype="0" fill="hold" nodeType="with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fade">
                                      <p:cBhvr>
                                        <p:cTn id="48" dur="500"/>
                                        <p:tgtEl>
                                          <p:spTgt spid="7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8">
                                            <p:txEl>
                                              <p:pRg st="0" end="0"/>
                                            </p:txEl>
                                          </p:spTgt>
                                        </p:tgtEl>
                                        <p:attrNameLst>
                                          <p:attrName>style.visibility</p:attrName>
                                        </p:attrNameLst>
                                      </p:cBhvr>
                                      <p:to>
                                        <p:strVal val="visible"/>
                                      </p:to>
                                    </p:set>
                                    <p:animEffect transition="in" filter="fade">
                                      <p:cBhvr>
                                        <p:cTn id="54" dur="500"/>
                                        <p:tgtEl>
                                          <p:spTgt spid="58">
                                            <p:txEl>
                                              <p:pRg st="0" end="0"/>
                                            </p:txEl>
                                          </p:spTgt>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58">
                                            <p:txEl>
                                              <p:pRg st="1" end="1"/>
                                            </p:txEl>
                                          </p:spTgt>
                                        </p:tgtEl>
                                        <p:attrNameLst>
                                          <p:attrName>style.visibility</p:attrName>
                                        </p:attrNameLst>
                                      </p:cBhvr>
                                      <p:to>
                                        <p:strVal val="visible"/>
                                      </p:to>
                                    </p:set>
                                    <p:animEffect transition="in" filter="fade">
                                      <p:cBhvr>
                                        <p:cTn id="58" dur="500"/>
                                        <p:tgtEl>
                                          <p:spTgt spid="58">
                                            <p:txEl>
                                              <p:pRg st="1" end="1"/>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wipe(up)">
                                      <p:cBhvr>
                                        <p:cTn id="66" dur="1000"/>
                                        <p:tgtEl>
                                          <p:spTgt spid="6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fade">
                                      <p:cBhvr>
                                        <p:cTn id="69" dur="500"/>
                                        <p:tgtEl>
                                          <p:spTgt spid="68"/>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fade">
                                      <p:cBhvr>
                                        <p:cTn id="74" dur="500"/>
                                        <p:tgtEl>
                                          <p:spTgt spid="6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xit" presetSubtype="0" fill="hold" nodeType="clickEffect">
                                  <p:stCondLst>
                                    <p:cond delay="0"/>
                                  </p:stCondLst>
                                  <p:childTnLst>
                                    <p:animEffect transition="out" filter="fade">
                                      <p:cBhvr>
                                        <p:cTn id="81" dur="500"/>
                                        <p:tgtEl>
                                          <p:spTgt spid="61"/>
                                        </p:tgtEl>
                                      </p:cBhvr>
                                    </p:animEffect>
                                    <p:set>
                                      <p:cBhvr>
                                        <p:cTn id="82" dur="1" fill="hold">
                                          <p:stCondLst>
                                            <p:cond delay="499"/>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5" grpId="0"/>
      <p:bldP spid="46" grpId="0"/>
      <p:bldP spid="49" grpId="0"/>
      <p:bldP spid="58" grpId="0" uiExpand="1" build="p"/>
      <p:bldP spid="59" grpId="0"/>
      <p:bldP spid="60" grpId="0"/>
      <p:bldP spid="66" grpId="0" animBg="1"/>
      <p:bldP spid="67" grpId="0"/>
      <p:bldP spid="68" grpId="0" animBg="1"/>
      <p:bldP spid="78" grpId="0"/>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DD9B77FD-CB59-2846-855E-3C7B574CAB3A}"/>
              </a:ext>
            </a:extLst>
          </p:cNvPr>
          <p:cNvSpPr txBox="1">
            <a:spLocks/>
          </p:cNvSpPr>
          <p:nvPr/>
        </p:nvSpPr>
        <p:spPr>
          <a:xfrm>
            <a:off x="11382000" y="547684"/>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Formation of an ionic compound</a:t>
            </a:r>
            <a:endParaRPr lang="en-US" sz="2200" b="1" i="0" dirty="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40842B79-0FF1-8849-8F1E-80E013A592B6}"/>
              </a:ext>
            </a:extLst>
          </p:cNvPr>
          <p:cNvSpPr>
            <a:spLocks noGrp="1"/>
          </p:cNvSpPr>
          <p:nvPr>
            <p:ph type="title"/>
          </p:nvPr>
        </p:nvSpPr>
        <p:spPr>
          <a:xfrm>
            <a:off x="540000" y="540000"/>
            <a:ext cx="10080000" cy="440661"/>
          </a:xfrm>
        </p:spPr>
        <p:txBody>
          <a:bodyPr/>
          <a:lstStyle/>
          <a:p>
            <a:r>
              <a:rPr lang="en-US" dirty="0"/>
              <a:t>Formation of </a:t>
            </a:r>
            <a:r>
              <a:rPr lang="en-US" dirty="0">
                <a:latin typeface="Cambria Math" panose="02040503050406030204" pitchFamily="18" charset="0"/>
                <a:ea typeface="Cambria Math" panose="02040503050406030204" pitchFamily="18" charset="0"/>
              </a:rPr>
              <a:t>NaCl(s)</a:t>
            </a:r>
          </a:p>
        </p:txBody>
      </p:sp>
      <p:sp>
        <p:nvSpPr>
          <p:cNvPr id="81" name="Line 6">
            <a:extLst>
              <a:ext uri="{FF2B5EF4-FFF2-40B4-BE49-F238E27FC236}">
                <a16:creationId xmlns:a16="http://schemas.microsoft.com/office/drawing/2014/main" id="{5D43EA86-8DDB-4143-1EEE-076C3019C783}"/>
              </a:ext>
            </a:extLst>
          </p:cNvPr>
          <p:cNvSpPr>
            <a:spLocks noChangeShapeType="1"/>
          </p:cNvSpPr>
          <p:nvPr/>
        </p:nvSpPr>
        <p:spPr bwMode="auto">
          <a:xfrm>
            <a:off x="4320000" y="6534000"/>
            <a:ext cx="5689600" cy="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82" name="Line 7">
            <a:extLst>
              <a:ext uri="{FF2B5EF4-FFF2-40B4-BE49-F238E27FC236}">
                <a16:creationId xmlns:a16="http://schemas.microsoft.com/office/drawing/2014/main" id="{44EB8A32-FA82-712D-0FDD-A75B66220AEF}"/>
              </a:ext>
            </a:extLst>
          </p:cNvPr>
          <p:cNvSpPr>
            <a:spLocks noChangeShapeType="1"/>
          </p:cNvSpPr>
          <p:nvPr/>
        </p:nvSpPr>
        <p:spPr bwMode="auto">
          <a:xfrm flipH="1" flipV="1">
            <a:off x="4320000" y="1494000"/>
            <a:ext cx="0" cy="504000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83" name="Rectangle 12">
            <a:extLst>
              <a:ext uri="{FF2B5EF4-FFF2-40B4-BE49-F238E27FC236}">
                <a16:creationId xmlns:a16="http://schemas.microsoft.com/office/drawing/2014/main" id="{D76A95C1-2CA2-171B-570D-955DFB9E1B97}"/>
              </a:ext>
            </a:extLst>
          </p:cNvPr>
          <p:cNvSpPr>
            <a:spLocks noChangeArrowheads="1"/>
          </p:cNvSpPr>
          <p:nvPr/>
        </p:nvSpPr>
        <p:spPr bwMode="auto">
          <a:xfrm>
            <a:off x="5180054" y="3859296"/>
            <a:ext cx="2016125" cy="503237"/>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3333CC"/>
                </a:solidFill>
                <a:latin typeface="Cambria Math" panose="02040503050406030204" pitchFamily="18" charset="0"/>
                <a:ea typeface="Cambria Math" panose="02040503050406030204" pitchFamily="18" charset="0"/>
              </a:rPr>
              <a:t>Na(s)  +  </a:t>
            </a:r>
            <a:r>
              <a:rPr lang="en-GB" sz="1400" b="1" dirty="0">
                <a:solidFill>
                  <a:srgbClr val="FF0000"/>
                </a:solidFill>
                <a:latin typeface="Cambria Math" panose="02040503050406030204" pitchFamily="18" charset="0"/>
                <a:ea typeface="Cambria Math" panose="02040503050406030204" pitchFamily="18" charset="0"/>
              </a:rPr>
              <a:t> ½</a:t>
            </a:r>
            <a:r>
              <a:rPr lang="en-GB" sz="1400" b="1" dirty="0">
                <a:solidFill>
                  <a:srgbClr val="3333CC"/>
                </a:solidFill>
                <a:latin typeface="Cambria Math" panose="02040503050406030204" pitchFamily="18" charset="0"/>
                <a:ea typeface="Cambria Math" panose="02040503050406030204" pitchFamily="18" charset="0"/>
              </a:rPr>
              <a:t>Cl</a:t>
            </a:r>
            <a:r>
              <a:rPr lang="en-GB" sz="1400" b="1" baseline="-25000" dirty="0">
                <a:solidFill>
                  <a:srgbClr val="3333CC"/>
                </a:solidFill>
                <a:latin typeface="Cambria Math" panose="02040503050406030204" pitchFamily="18" charset="0"/>
                <a:ea typeface="Cambria Math" panose="02040503050406030204" pitchFamily="18" charset="0"/>
              </a:rPr>
              <a:t>2</a:t>
            </a:r>
            <a:r>
              <a:rPr lang="en-GB" sz="1400" b="1" dirty="0">
                <a:solidFill>
                  <a:srgbClr val="3333CC"/>
                </a:solidFill>
                <a:latin typeface="Cambria Math" panose="02040503050406030204" pitchFamily="18" charset="0"/>
                <a:ea typeface="Cambria Math" panose="02040503050406030204" pitchFamily="18" charset="0"/>
              </a:rPr>
              <a:t>(g)</a:t>
            </a:r>
          </a:p>
        </p:txBody>
      </p:sp>
      <p:sp>
        <p:nvSpPr>
          <p:cNvPr id="84" name="Rectangle 15">
            <a:extLst>
              <a:ext uri="{FF2B5EF4-FFF2-40B4-BE49-F238E27FC236}">
                <a16:creationId xmlns:a16="http://schemas.microsoft.com/office/drawing/2014/main" id="{958587B8-C18D-1F39-FB2B-A3CB06D21861}"/>
              </a:ext>
            </a:extLst>
          </p:cNvPr>
          <p:cNvSpPr>
            <a:spLocks noChangeArrowheads="1"/>
          </p:cNvSpPr>
          <p:nvPr/>
        </p:nvSpPr>
        <p:spPr bwMode="auto">
          <a:xfrm>
            <a:off x="6214726" y="5025336"/>
            <a:ext cx="647700" cy="503238"/>
          </a:xfrm>
          <a:prstGeom prst="rect">
            <a:avLst/>
          </a:prstGeom>
          <a:noFill/>
          <a:ln w="9525">
            <a:noFill/>
            <a:miter lim="800000"/>
            <a:headEnd/>
            <a:tailEnd/>
          </a:ln>
        </p:spPr>
        <p:txBody>
          <a:bodyPr/>
          <a:lstStyle/>
          <a:p>
            <a:pPr eaLnBrk="0" fontAlgn="base" hangingPunct="0">
              <a:spcBef>
                <a:spcPct val="20000"/>
              </a:spcBef>
              <a:spcAft>
                <a:spcPct val="0"/>
              </a:spcAft>
            </a:pPr>
            <a:r>
              <a:rPr lang="en-GB" sz="2200" b="1">
                <a:solidFill>
                  <a:srgbClr val="FF0000"/>
                </a:solidFill>
                <a:latin typeface="Symbol" pitchFamily="18" charset="2"/>
              </a:rPr>
              <a:t>D</a:t>
            </a:r>
            <a:r>
              <a:rPr lang="en-GB" sz="2000" b="1" i="1">
                <a:solidFill>
                  <a:srgbClr val="FF0000"/>
                </a:solidFill>
                <a:latin typeface="Arial" charset="0"/>
              </a:rPr>
              <a:t>H</a:t>
            </a:r>
            <a:endParaRPr lang="en-GB" sz="2000" b="1" i="1">
              <a:solidFill>
                <a:srgbClr val="3333CC"/>
              </a:solidFill>
              <a:latin typeface="Arial" charset="0"/>
            </a:endParaRPr>
          </a:p>
        </p:txBody>
      </p:sp>
      <p:sp>
        <p:nvSpPr>
          <p:cNvPr id="85" name="Rectangle 16">
            <a:extLst>
              <a:ext uri="{FF2B5EF4-FFF2-40B4-BE49-F238E27FC236}">
                <a16:creationId xmlns:a16="http://schemas.microsoft.com/office/drawing/2014/main" id="{F7FDF17B-5FB9-33B8-EFF0-74054FEE22C0}"/>
              </a:ext>
            </a:extLst>
          </p:cNvPr>
          <p:cNvSpPr>
            <a:spLocks noChangeArrowheads="1"/>
          </p:cNvSpPr>
          <p:nvPr/>
        </p:nvSpPr>
        <p:spPr bwMode="auto">
          <a:xfrm>
            <a:off x="5922000" y="6480000"/>
            <a:ext cx="2879725" cy="431800"/>
          </a:xfrm>
          <a:prstGeom prst="rect">
            <a:avLst/>
          </a:prstGeom>
          <a:noFill/>
          <a:ln w="9525">
            <a:noFill/>
            <a:miter lim="800000"/>
            <a:headEnd/>
            <a:tailEnd/>
          </a:ln>
        </p:spPr>
        <p:txBody>
          <a:bodyPr/>
          <a:lstStyle/>
          <a:p>
            <a:pPr eaLnBrk="0" fontAlgn="base" hangingPunct="0">
              <a:spcBef>
                <a:spcPct val="20000"/>
              </a:spcBef>
              <a:spcAft>
                <a:spcPct val="0"/>
              </a:spcAft>
            </a:pPr>
            <a:r>
              <a:rPr lang="en-GB" dirty="0">
                <a:solidFill>
                  <a:srgbClr val="000000"/>
                </a:solidFill>
                <a:latin typeface="Century Gothic" panose="020B0502020202020204" pitchFamily="34" charset="0"/>
              </a:rPr>
              <a:t>Progress of the reaction</a:t>
            </a:r>
          </a:p>
        </p:txBody>
      </p:sp>
      <p:sp>
        <p:nvSpPr>
          <p:cNvPr id="86" name="Rectangle 17">
            <a:extLst>
              <a:ext uri="{FF2B5EF4-FFF2-40B4-BE49-F238E27FC236}">
                <a16:creationId xmlns:a16="http://schemas.microsoft.com/office/drawing/2014/main" id="{6370F988-C482-64D8-A3AA-0110500997B6}"/>
              </a:ext>
            </a:extLst>
          </p:cNvPr>
          <p:cNvSpPr>
            <a:spLocks noChangeArrowheads="1"/>
          </p:cNvSpPr>
          <p:nvPr/>
        </p:nvSpPr>
        <p:spPr bwMode="auto">
          <a:xfrm>
            <a:off x="2757600" y="3261600"/>
            <a:ext cx="1582737" cy="2160588"/>
          </a:xfrm>
          <a:prstGeom prst="rect">
            <a:avLst/>
          </a:prstGeom>
          <a:noFill/>
          <a:ln w="9525">
            <a:noFill/>
            <a:miter lim="800000"/>
            <a:headEnd/>
            <a:tailEnd/>
          </a:ln>
        </p:spPr>
        <p:txBody>
          <a:bodyPr/>
          <a:lstStyle/>
          <a:p>
            <a:pPr algn="r" eaLnBrk="0" fontAlgn="base" hangingPunct="0">
              <a:spcBef>
                <a:spcPct val="20000"/>
              </a:spcBef>
              <a:spcAft>
                <a:spcPct val="0"/>
              </a:spcAft>
            </a:pPr>
            <a:r>
              <a:rPr lang="en-GB" dirty="0">
                <a:solidFill>
                  <a:srgbClr val="000000"/>
                </a:solidFill>
                <a:latin typeface="Century Gothic" panose="020B0502020202020204" pitchFamily="34" charset="0"/>
              </a:rPr>
              <a:t>Enthalpy: </a:t>
            </a:r>
            <a:r>
              <a:rPr lang="en-GB" i="1" dirty="0">
                <a:solidFill>
                  <a:srgbClr val="000000"/>
                </a:solidFill>
                <a:latin typeface="Century Gothic" panose="020B0502020202020204" pitchFamily="34" charset="0"/>
              </a:rPr>
              <a:t>H</a:t>
            </a:r>
          </a:p>
          <a:p>
            <a:pPr algn="r" eaLnBrk="0" fontAlgn="base" hangingPunct="0">
              <a:spcBef>
                <a:spcPct val="20000"/>
              </a:spcBef>
              <a:spcAft>
                <a:spcPct val="0"/>
              </a:spcAft>
            </a:pPr>
            <a:r>
              <a:rPr lang="en-GB" dirty="0">
                <a:solidFill>
                  <a:srgbClr val="000000"/>
                </a:solidFill>
                <a:latin typeface="Century Gothic" panose="020B0502020202020204" pitchFamily="34" charset="0"/>
              </a:rPr>
              <a:t>(kJ)</a:t>
            </a:r>
          </a:p>
        </p:txBody>
      </p:sp>
      <p:sp>
        <p:nvSpPr>
          <p:cNvPr id="87" name="Rectangle 103">
            <a:extLst>
              <a:ext uri="{FF2B5EF4-FFF2-40B4-BE49-F238E27FC236}">
                <a16:creationId xmlns:a16="http://schemas.microsoft.com/office/drawing/2014/main" id="{39FA4D20-45C4-2657-FD2A-3EB3618117DE}"/>
              </a:ext>
            </a:extLst>
          </p:cNvPr>
          <p:cNvSpPr>
            <a:spLocks noChangeArrowheads="1"/>
          </p:cNvSpPr>
          <p:nvPr/>
        </p:nvSpPr>
        <p:spPr bwMode="auto">
          <a:xfrm>
            <a:off x="6861600" y="1702800"/>
            <a:ext cx="1801812" cy="359222"/>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3333CC"/>
                </a:solidFill>
                <a:latin typeface="Arial" charset="0"/>
              </a:rPr>
              <a:t>Na</a:t>
            </a:r>
            <a:r>
              <a:rPr lang="en-GB" sz="1400" b="1" baseline="30000" dirty="0">
                <a:solidFill>
                  <a:srgbClr val="3333CC"/>
                </a:solidFill>
                <a:latin typeface="Arial" charset="0"/>
              </a:rPr>
              <a:t>+</a:t>
            </a:r>
            <a:r>
              <a:rPr lang="en-GB" sz="1400" b="1" dirty="0">
                <a:solidFill>
                  <a:srgbClr val="3333CC"/>
                </a:solidFill>
                <a:latin typeface="Arial" charset="0"/>
              </a:rPr>
              <a:t>(g)  +     </a:t>
            </a:r>
            <a:r>
              <a:rPr lang="en-GB" sz="1400" b="1" dirty="0" err="1">
                <a:solidFill>
                  <a:srgbClr val="3333CC"/>
                </a:solidFill>
                <a:latin typeface="Arial" charset="0"/>
              </a:rPr>
              <a:t>Cl</a:t>
            </a:r>
            <a:r>
              <a:rPr lang="en-GB" sz="1400" b="1" baseline="30000" dirty="0">
                <a:solidFill>
                  <a:srgbClr val="3333CC"/>
                </a:solidFill>
                <a:latin typeface="Symbol" charset="2"/>
                <a:cs typeface="Symbol" charset="2"/>
              </a:rPr>
              <a:t>-</a:t>
            </a:r>
            <a:r>
              <a:rPr lang="en-GB" sz="1400" b="1" dirty="0">
                <a:solidFill>
                  <a:srgbClr val="3333CC"/>
                </a:solidFill>
                <a:latin typeface="Arial" charset="0"/>
              </a:rPr>
              <a:t>(g)  </a:t>
            </a:r>
          </a:p>
        </p:txBody>
      </p:sp>
      <p:grpSp>
        <p:nvGrpSpPr>
          <p:cNvPr id="88" name="Group 123">
            <a:extLst>
              <a:ext uri="{FF2B5EF4-FFF2-40B4-BE49-F238E27FC236}">
                <a16:creationId xmlns:a16="http://schemas.microsoft.com/office/drawing/2014/main" id="{F1782B96-2254-88C4-58BA-0BC3EB99A9CB}"/>
              </a:ext>
            </a:extLst>
          </p:cNvPr>
          <p:cNvGrpSpPr>
            <a:grpSpLocks/>
          </p:cNvGrpSpPr>
          <p:nvPr/>
        </p:nvGrpSpPr>
        <p:grpSpPr bwMode="auto">
          <a:xfrm>
            <a:off x="5133600" y="4114800"/>
            <a:ext cx="1800225" cy="431800"/>
            <a:chOff x="1791" y="2763"/>
            <a:chExt cx="1134" cy="272"/>
          </a:xfrm>
        </p:grpSpPr>
        <p:sp>
          <p:nvSpPr>
            <p:cNvPr id="89" name="Line 10">
              <a:extLst>
                <a:ext uri="{FF2B5EF4-FFF2-40B4-BE49-F238E27FC236}">
                  <a16:creationId xmlns:a16="http://schemas.microsoft.com/office/drawing/2014/main" id="{AD920BD7-98F3-A250-31BB-48361903B319}"/>
                </a:ext>
              </a:extLst>
            </p:cNvPr>
            <p:cNvSpPr>
              <a:spLocks noChangeShapeType="1"/>
            </p:cNvSpPr>
            <p:nvPr/>
          </p:nvSpPr>
          <p:spPr bwMode="auto">
            <a:xfrm flipV="1">
              <a:off x="1791" y="2795"/>
              <a:ext cx="1134" cy="1"/>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90" name="Rectangle 104">
              <a:extLst>
                <a:ext uri="{FF2B5EF4-FFF2-40B4-BE49-F238E27FC236}">
                  <a16:creationId xmlns:a16="http://schemas.microsoft.com/office/drawing/2014/main" id="{7E4FD7F3-3C18-6688-7982-9DE195B19CBF}"/>
                </a:ext>
              </a:extLst>
            </p:cNvPr>
            <p:cNvSpPr>
              <a:spLocks noChangeArrowheads="1"/>
            </p:cNvSpPr>
            <p:nvPr/>
          </p:nvSpPr>
          <p:spPr bwMode="auto">
            <a:xfrm>
              <a:off x="1791" y="2763"/>
              <a:ext cx="862" cy="272"/>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solidFill>
                    <a:srgbClr val="000000"/>
                  </a:solidFill>
                  <a:latin typeface="Century Gothic" panose="020B0502020202020204" pitchFamily="34" charset="0"/>
                </a:rPr>
                <a:t>Reactants</a:t>
              </a:r>
            </a:p>
          </p:txBody>
        </p:sp>
      </p:grpSp>
      <p:grpSp>
        <p:nvGrpSpPr>
          <p:cNvPr id="91" name="Group 124">
            <a:extLst>
              <a:ext uri="{FF2B5EF4-FFF2-40B4-BE49-F238E27FC236}">
                <a16:creationId xmlns:a16="http://schemas.microsoft.com/office/drawing/2014/main" id="{67170F3E-7D31-D9E6-21B9-704A5D01E229}"/>
              </a:ext>
            </a:extLst>
          </p:cNvPr>
          <p:cNvGrpSpPr>
            <a:grpSpLocks/>
          </p:cNvGrpSpPr>
          <p:nvPr/>
        </p:nvGrpSpPr>
        <p:grpSpPr bwMode="auto">
          <a:xfrm>
            <a:off x="6645613" y="4168803"/>
            <a:ext cx="2522544" cy="2481264"/>
            <a:chOff x="2744" y="2205"/>
            <a:chExt cx="1589" cy="1563"/>
          </a:xfrm>
        </p:grpSpPr>
        <p:sp>
          <p:nvSpPr>
            <p:cNvPr id="92" name="Line 9">
              <a:extLst>
                <a:ext uri="{FF2B5EF4-FFF2-40B4-BE49-F238E27FC236}">
                  <a16:creationId xmlns:a16="http://schemas.microsoft.com/office/drawing/2014/main" id="{45B3B0ED-ECCA-7BB2-2086-DB3702E2E749}"/>
                </a:ext>
              </a:extLst>
            </p:cNvPr>
            <p:cNvSpPr>
              <a:spLocks noChangeShapeType="1"/>
            </p:cNvSpPr>
            <p:nvPr/>
          </p:nvSpPr>
          <p:spPr bwMode="auto">
            <a:xfrm>
              <a:off x="2744" y="3521"/>
              <a:ext cx="1406"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93" name="Rectangle 13">
              <a:extLst>
                <a:ext uri="{FF2B5EF4-FFF2-40B4-BE49-F238E27FC236}">
                  <a16:creationId xmlns:a16="http://schemas.microsoft.com/office/drawing/2014/main" id="{4AA844C4-2C4F-2AE0-B730-8482511FEBD8}"/>
                </a:ext>
              </a:extLst>
            </p:cNvPr>
            <p:cNvSpPr>
              <a:spLocks noChangeArrowheads="1"/>
            </p:cNvSpPr>
            <p:nvPr/>
          </p:nvSpPr>
          <p:spPr bwMode="auto">
            <a:xfrm>
              <a:off x="2971" y="3323"/>
              <a:ext cx="726" cy="317"/>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err="1">
                  <a:solidFill>
                    <a:srgbClr val="3333CC"/>
                  </a:solidFill>
                  <a:latin typeface="Cambria Math" panose="02040503050406030204" pitchFamily="18" charset="0"/>
                  <a:ea typeface="Cambria Math" panose="02040503050406030204" pitchFamily="18" charset="0"/>
                </a:rPr>
                <a:t>NaCl</a:t>
              </a:r>
              <a:r>
                <a:rPr lang="en-GB" sz="1400" b="1" dirty="0">
                  <a:solidFill>
                    <a:srgbClr val="3333CC"/>
                  </a:solidFill>
                  <a:latin typeface="Cambria Math" panose="02040503050406030204" pitchFamily="18" charset="0"/>
                  <a:ea typeface="Cambria Math" panose="02040503050406030204" pitchFamily="18" charset="0"/>
                </a:rPr>
                <a:t>(s)</a:t>
              </a:r>
            </a:p>
          </p:txBody>
        </p:sp>
        <p:sp>
          <p:nvSpPr>
            <p:cNvPr id="94" name="Line 14">
              <a:extLst>
                <a:ext uri="{FF2B5EF4-FFF2-40B4-BE49-F238E27FC236}">
                  <a16:creationId xmlns:a16="http://schemas.microsoft.com/office/drawing/2014/main" id="{3C7A8D44-B5C6-624F-AD83-EAA08A6302B6}"/>
                </a:ext>
              </a:extLst>
            </p:cNvPr>
            <p:cNvSpPr>
              <a:spLocks noChangeShapeType="1"/>
            </p:cNvSpPr>
            <p:nvPr/>
          </p:nvSpPr>
          <p:spPr bwMode="auto">
            <a:xfrm>
              <a:off x="2835" y="2205"/>
              <a:ext cx="0" cy="1316"/>
            </a:xfrm>
            <a:prstGeom prst="line">
              <a:avLst/>
            </a:prstGeom>
            <a:noFill/>
            <a:ln w="28575">
              <a:solidFill>
                <a:srgbClr val="FF0000"/>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95" name="Rectangle 105">
              <a:extLst>
                <a:ext uri="{FF2B5EF4-FFF2-40B4-BE49-F238E27FC236}">
                  <a16:creationId xmlns:a16="http://schemas.microsoft.com/office/drawing/2014/main" id="{469C3146-9941-85BD-80AF-5A6075729AA3}"/>
                </a:ext>
              </a:extLst>
            </p:cNvPr>
            <p:cNvSpPr>
              <a:spLocks noChangeArrowheads="1"/>
            </p:cNvSpPr>
            <p:nvPr/>
          </p:nvSpPr>
          <p:spPr bwMode="auto">
            <a:xfrm>
              <a:off x="3561" y="3496"/>
              <a:ext cx="772" cy="272"/>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solidFill>
                    <a:srgbClr val="000000"/>
                  </a:solidFill>
                  <a:latin typeface="Century Gothic" panose="020B0502020202020204" pitchFamily="34" charset="0"/>
                </a:rPr>
                <a:t>Products</a:t>
              </a:r>
            </a:p>
          </p:txBody>
        </p:sp>
      </p:grpSp>
      <p:sp>
        <p:nvSpPr>
          <p:cNvPr id="97" name="Rectangle 116">
            <a:extLst>
              <a:ext uri="{FF2B5EF4-FFF2-40B4-BE49-F238E27FC236}">
                <a16:creationId xmlns:a16="http://schemas.microsoft.com/office/drawing/2014/main" id="{86F0DD0E-D5F5-A985-0DE0-577A3F543009}"/>
              </a:ext>
            </a:extLst>
          </p:cNvPr>
          <p:cNvSpPr>
            <a:spLocks noChangeArrowheads="1"/>
          </p:cNvSpPr>
          <p:nvPr/>
        </p:nvSpPr>
        <p:spPr bwMode="auto">
          <a:xfrm>
            <a:off x="4557600" y="5032800"/>
            <a:ext cx="1728192" cy="648072"/>
          </a:xfrm>
          <a:prstGeom prst="rect">
            <a:avLst/>
          </a:prstGeom>
          <a:noFill/>
          <a:ln w="9525">
            <a:noFill/>
            <a:miter lim="800000"/>
            <a:headEnd/>
            <a:tailEnd/>
          </a:ln>
        </p:spPr>
        <p:txBody>
          <a:bodyPr/>
          <a:lstStyle/>
          <a:p>
            <a:pPr algn="r" eaLnBrk="0" fontAlgn="base" hangingPunct="0">
              <a:spcBef>
                <a:spcPct val="20000"/>
              </a:spcBef>
              <a:spcAft>
                <a:spcPct val="0"/>
              </a:spcAft>
            </a:pPr>
            <a:r>
              <a:rPr lang="en-GB" sz="1600" i="1" dirty="0">
                <a:solidFill>
                  <a:srgbClr val="000000"/>
                </a:solidFill>
                <a:latin typeface="Century Gothic" panose="020B0502020202020204" pitchFamily="34" charset="0"/>
              </a:rPr>
              <a:t>Overall energy change</a:t>
            </a:r>
          </a:p>
        </p:txBody>
      </p:sp>
      <p:sp>
        <p:nvSpPr>
          <p:cNvPr id="98" name="Rectangle 106">
            <a:extLst>
              <a:ext uri="{FF2B5EF4-FFF2-40B4-BE49-F238E27FC236}">
                <a16:creationId xmlns:a16="http://schemas.microsoft.com/office/drawing/2014/main" id="{5AF9D00C-4D18-A6D8-65AF-E7C8FFE9F0AE}"/>
              </a:ext>
            </a:extLst>
          </p:cNvPr>
          <p:cNvSpPr>
            <a:spLocks noChangeArrowheads="1"/>
          </p:cNvSpPr>
          <p:nvPr/>
        </p:nvSpPr>
        <p:spPr bwMode="auto">
          <a:xfrm>
            <a:off x="6609320" y="2067858"/>
            <a:ext cx="1398034" cy="360040"/>
          </a:xfrm>
          <a:prstGeom prst="rect">
            <a:avLst/>
          </a:prstGeom>
          <a:solidFill>
            <a:schemeClr val="bg1"/>
          </a:solidFill>
          <a:ln w="9525">
            <a:noFill/>
            <a:miter lim="800000"/>
            <a:headEnd/>
            <a:tailEnd/>
          </a:ln>
        </p:spPr>
        <p:txBody>
          <a:bodyPr lIns="0" tIns="0" rIns="0" bIns="0"/>
          <a:lstStyle/>
          <a:p>
            <a:pPr eaLnBrk="0" fontAlgn="base" hangingPunct="0">
              <a:spcAft>
                <a:spcPct val="0"/>
              </a:spcAft>
            </a:pPr>
            <a:r>
              <a:rPr lang="en-GB" sz="1600" dirty="0">
                <a:solidFill>
                  <a:srgbClr val="000000"/>
                </a:solidFill>
                <a:latin typeface="Century Gothic" panose="020B0502020202020204" pitchFamily="34" charset="0"/>
              </a:rPr>
              <a:t>Unbonded ions</a:t>
            </a:r>
          </a:p>
        </p:txBody>
      </p:sp>
      <p:sp>
        <p:nvSpPr>
          <p:cNvPr id="99" name="Line 108">
            <a:extLst>
              <a:ext uri="{FF2B5EF4-FFF2-40B4-BE49-F238E27FC236}">
                <a16:creationId xmlns:a16="http://schemas.microsoft.com/office/drawing/2014/main" id="{0BEC5566-9030-927C-71F7-3536DA05BA62}"/>
              </a:ext>
            </a:extLst>
          </p:cNvPr>
          <p:cNvSpPr>
            <a:spLocks noChangeShapeType="1"/>
          </p:cNvSpPr>
          <p:nvPr/>
        </p:nvSpPr>
        <p:spPr bwMode="auto">
          <a:xfrm>
            <a:off x="7794000" y="1994400"/>
            <a:ext cx="0" cy="4262400"/>
          </a:xfrm>
          <a:prstGeom prst="line">
            <a:avLst/>
          </a:prstGeom>
          <a:noFill/>
          <a:ln w="28575">
            <a:solidFill>
              <a:srgbClr val="3233CD"/>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100" name="Rectangle 112">
            <a:extLst>
              <a:ext uri="{FF2B5EF4-FFF2-40B4-BE49-F238E27FC236}">
                <a16:creationId xmlns:a16="http://schemas.microsoft.com/office/drawing/2014/main" id="{56D83E5B-3B1D-134D-F4CF-6B3FCE310041}"/>
              </a:ext>
            </a:extLst>
          </p:cNvPr>
          <p:cNvSpPr>
            <a:spLocks noChangeArrowheads="1"/>
          </p:cNvSpPr>
          <p:nvPr/>
        </p:nvSpPr>
        <p:spPr bwMode="auto">
          <a:xfrm>
            <a:off x="7797599" y="3808800"/>
            <a:ext cx="1079789" cy="576064"/>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008000"/>
                </a:solidFill>
                <a:latin typeface="Century Gothic" panose="020B0502020202020204" pitchFamily="34" charset="0"/>
              </a:rPr>
              <a:t>Lattice enthalpy</a:t>
            </a:r>
          </a:p>
        </p:txBody>
      </p:sp>
      <p:sp>
        <p:nvSpPr>
          <p:cNvPr id="101" name="Line 11">
            <a:extLst>
              <a:ext uri="{FF2B5EF4-FFF2-40B4-BE49-F238E27FC236}">
                <a16:creationId xmlns:a16="http://schemas.microsoft.com/office/drawing/2014/main" id="{A4E5A37F-F883-DE3B-6077-9370978AABAF}"/>
              </a:ext>
            </a:extLst>
          </p:cNvPr>
          <p:cNvSpPr>
            <a:spLocks noChangeShapeType="1"/>
          </p:cNvSpPr>
          <p:nvPr/>
        </p:nvSpPr>
        <p:spPr bwMode="auto">
          <a:xfrm>
            <a:off x="6861600" y="2008800"/>
            <a:ext cx="1656184" cy="2"/>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02" name="Line 11">
            <a:extLst>
              <a:ext uri="{FF2B5EF4-FFF2-40B4-BE49-F238E27FC236}">
                <a16:creationId xmlns:a16="http://schemas.microsoft.com/office/drawing/2014/main" id="{797CD2F1-CA25-1EFF-62F4-498D349837F7}"/>
              </a:ext>
            </a:extLst>
          </p:cNvPr>
          <p:cNvSpPr>
            <a:spLocks noChangeShapeType="1"/>
          </p:cNvSpPr>
          <p:nvPr/>
        </p:nvSpPr>
        <p:spPr bwMode="auto">
          <a:xfrm flipV="1">
            <a:off x="5134234" y="2949713"/>
            <a:ext cx="1512168"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03" name="Line 107">
            <a:extLst>
              <a:ext uri="{FF2B5EF4-FFF2-40B4-BE49-F238E27FC236}">
                <a16:creationId xmlns:a16="http://schemas.microsoft.com/office/drawing/2014/main" id="{8433DEE2-DD25-FF34-767F-9B11BA7E556A}"/>
              </a:ext>
            </a:extLst>
          </p:cNvPr>
          <p:cNvSpPr>
            <a:spLocks noChangeShapeType="1"/>
          </p:cNvSpPr>
          <p:nvPr/>
        </p:nvSpPr>
        <p:spPr bwMode="auto">
          <a:xfrm flipV="1">
            <a:off x="5926322" y="3584555"/>
            <a:ext cx="0" cy="576000"/>
          </a:xfrm>
          <a:prstGeom prst="line">
            <a:avLst/>
          </a:prstGeom>
          <a:noFill/>
          <a:ln w="28575">
            <a:solidFill>
              <a:srgbClr val="3233CD"/>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04" name="Line 107">
            <a:extLst>
              <a:ext uri="{FF2B5EF4-FFF2-40B4-BE49-F238E27FC236}">
                <a16:creationId xmlns:a16="http://schemas.microsoft.com/office/drawing/2014/main" id="{C97CC803-4792-16BB-1A2D-0487D2F35ED8}"/>
              </a:ext>
            </a:extLst>
          </p:cNvPr>
          <p:cNvSpPr>
            <a:spLocks noChangeShapeType="1"/>
          </p:cNvSpPr>
          <p:nvPr/>
        </p:nvSpPr>
        <p:spPr bwMode="auto">
          <a:xfrm>
            <a:off x="7798530" y="293979"/>
            <a:ext cx="0" cy="1706400"/>
          </a:xfrm>
          <a:prstGeom prst="line">
            <a:avLst/>
          </a:prstGeom>
          <a:noFill/>
          <a:ln w="28575">
            <a:solidFill>
              <a:srgbClr val="3233CD"/>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05" name="Line 11">
            <a:extLst>
              <a:ext uri="{FF2B5EF4-FFF2-40B4-BE49-F238E27FC236}">
                <a16:creationId xmlns:a16="http://schemas.microsoft.com/office/drawing/2014/main" id="{57226DFF-09A1-9BE6-B4F4-371A5B42B37A}"/>
              </a:ext>
            </a:extLst>
          </p:cNvPr>
          <p:cNvSpPr>
            <a:spLocks noChangeShapeType="1"/>
          </p:cNvSpPr>
          <p:nvPr/>
        </p:nvSpPr>
        <p:spPr bwMode="auto">
          <a:xfrm flipV="1">
            <a:off x="5134234" y="3572081"/>
            <a:ext cx="1512168"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06" name="Rectangle 12">
            <a:extLst>
              <a:ext uri="{FF2B5EF4-FFF2-40B4-BE49-F238E27FC236}">
                <a16:creationId xmlns:a16="http://schemas.microsoft.com/office/drawing/2014/main" id="{83378F20-0F49-D622-2CA1-2B833A3FCC0D}"/>
              </a:ext>
            </a:extLst>
          </p:cNvPr>
          <p:cNvSpPr>
            <a:spLocks noChangeArrowheads="1"/>
          </p:cNvSpPr>
          <p:nvPr/>
        </p:nvSpPr>
        <p:spPr bwMode="auto">
          <a:xfrm>
            <a:off x="5161668" y="3241923"/>
            <a:ext cx="1584175" cy="330158"/>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3333CC"/>
                </a:solidFill>
                <a:latin typeface="Cambria Math" panose="02040503050406030204" pitchFamily="18" charset="0"/>
                <a:ea typeface="Cambria Math" panose="02040503050406030204" pitchFamily="18" charset="0"/>
              </a:rPr>
              <a:t>Na(g)  +  </a:t>
            </a:r>
            <a:r>
              <a:rPr lang="en-GB" sz="1400" b="1" dirty="0">
                <a:solidFill>
                  <a:srgbClr val="FF0000"/>
                </a:solidFill>
                <a:latin typeface="Cambria Math" panose="02040503050406030204" pitchFamily="18" charset="0"/>
                <a:ea typeface="Cambria Math" panose="02040503050406030204" pitchFamily="18" charset="0"/>
              </a:rPr>
              <a:t>½</a:t>
            </a:r>
            <a:r>
              <a:rPr lang="en-GB" sz="1400" b="1" dirty="0">
                <a:solidFill>
                  <a:srgbClr val="3333CC"/>
                </a:solidFill>
                <a:latin typeface="Cambria Math" panose="02040503050406030204" pitchFamily="18" charset="0"/>
                <a:ea typeface="Cambria Math" panose="02040503050406030204" pitchFamily="18" charset="0"/>
              </a:rPr>
              <a:t>Cl</a:t>
            </a:r>
            <a:r>
              <a:rPr lang="en-GB" sz="1400" b="1" baseline="-25000" dirty="0">
                <a:solidFill>
                  <a:srgbClr val="3333CC"/>
                </a:solidFill>
                <a:latin typeface="Cambria Math" panose="02040503050406030204" pitchFamily="18" charset="0"/>
                <a:ea typeface="Cambria Math" panose="02040503050406030204" pitchFamily="18" charset="0"/>
              </a:rPr>
              <a:t>2</a:t>
            </a:r>
            <a:r>
              <a:rPr lang="en-GB" sz="1400" b="1" dirty="0">
                <a:solidFill>
                  <a:srgbClr val="3333CC"/>
                </a:solidFill>
                <a:latin typeface="Cambria Math" panose="02040503050406030204" pitchFamily="18" charset="0"/>
                <a:ea typeface="Cambria Math" panose="02040503050406030204" pitchFamily="18" charset="0"/>
              </a:rPr>
              <a:t>(g)</a:t>
            </a:r>
          </a:p>
        </p:txBody>
      </p:sp>
      <p:sp>
        <p:nvSpPr>
          <p:cNvPr id="107" name="Rectangle 112">
            <a:extLst>
              <a:ext uri="{FF2B5EF4-FFF2-40B4-BE49-F238E27FC236}">
                <a16:creationId xmlns:a16="http://schemas.microsoft.com/office/drawing/2014/main" id="{B0C0C216-1D8B-B8CE-C529-CE33BBEF7492}"/>
              </a:ext>
            </a:extLst>
          </p:cNvPr>
          <p:cNvSpPr>
            <a:spLocks noChangeArrowheads="1"/>
          </p:cNvSpPr>
          <p:nvPr/>
        </p:nvSpPr>
        <p:spPr bwMode="auto">
          <a:xfrm>
            <a:off x="5383333" y="3643333"/>
            <a:ext cx="2160240" cy="576064"/>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008000"/>
                </a:solidFill>
                <a:latin typeface="Century Gothic" panose="020B0502020202020204" pitchFamily="34" charset="0"/>
              </a:rPr>
              <a:t>Atom </a:t>
            </a:r>
            <a:r>
              <a:rPr lang="en-GB" sz="1400" b="1" dirty="0" err="1">
                <a:solidFill>
                  <a:srgbClr val="008000"/>
                </a:solidFill>
                <a:latin typeface="Century Gothic" panose="020B0502020202020204" pitchFamily="34" charset="0"/>
              </a:rPr>
              <a:t>isation</a:t>
            </a:r>
            <a:r>
              <a:rPr lang="en-GB" sz="1400" b="1" dirty="0">
                <a:solidFill>
                  <a:srgbClr val="008000"/>
                </a:solidFill>
                <a:latin typeface="Century Gothic" panose="020B0502020202020204" pitchFamily="34" charset="0"/>
              </a:rPr>
              <a:t> enthalpy</a:t>
            </a:r>
          </a:p>
        </p:txBody>
      </p:sp>
      <p:sp>
        <p:nvSpPr>
          <p:cNvPr id="108" name="Line 107">
            <a:extLst>
              <a:ext uri="{FF2B5EF4-FFF2-40B4-BE49-F238E27FC236}">
                <a16:creationId xmlns:a16="http://schemas.microsoft.com/office/drawing/2014/main" id="{41294DA4-AC7F-8BB7-224B-44D66158C037}"/>
              </a:ext>
            </a:extLst>
          </p:cNvPr>
          <p:cNvSpPr>
            <a:spLocks noChangeShapeType="1"/>
          </p:cNvSpPr>
          <p:nvPr/>
        </p:nvSpPr>
        <p:spPr bwMode="auto">
          <a:xfrm flipV="1">
            <a:off x="5926322" y="2956328"/>
            <a:ext cx="0" cy="629046"/>
          </a:xfrm>
          <a:prstGeom prst="line">
            <a:avLst/>
          </a:prstGeom>
          <a:noFill/>
          <a:ln w="28575">
            <a:solidFill>
              <a:srgbClr val="3233CD"/>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09" name="Rectangle 12">
            <a:extLst>
              <a:ext uri="{FF2B5EF4-FFF2-40B4-BE49-F238E27FC236}">
                <a16:creationId xmlns:a16="http://schemas.microsoft.com/office/drawing/2014/main" id="{7F8FBA85-EE39-AC41-B974-A7577235D57B}"/>
              </a:ext>
            </a:extLst>
          </p:cNvPr>
          <p:cNvSpPr>
            <a:spLocks noChangeArrowheads="1"/>
          </p:cNvSpPr>
          <p:nvPr/>
        </p:nvSpPr>
        <p:spPr bwMode="auto">
          <a:xfrm>
            <a:off x="5134992" y="2648451"/>
            <a:ext cx="1653487" cy="360040"/>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3333CC"/>
                </a:solidFill>
                <a:latin typeface="Cambria Math" panose="02040503050406030204" pitchFamily="18" charset="0"/>
                <a:ea typeface="Cambria Math" panose="02040503050406030204" pitchFamily="18" charset="0"/>
              </a:rPr>
              <a:t>Na(g)  +  </a:t>
            </a:r>
            <a:r>
              <a:rPr lang="en-GB" sz="1400" b="1" dirty="0">
                <a:solidFill>
                  <a:srgbClr val="FF0000"/>
                </a:solidFill>
                <a:latin typeface="Cambria Math" panose="02040503050406030204" pitchFamily="18" charset="0"/>
                <a:ea typeface="Cambria Math" panose="02040503050406030204" pitchFamily="18" charset="0"/>
              </a:rPr>
              <a:t> </a:t>
            </a:r>
            <a:r>
              <a:rPr lang="en-GB" sz="1400" b="1" dirty="0" err="1">
                <a:solidFill>
                  <a:srgbClr val="3333CC"/>
                </a:solidFill>
                <a:latin typeface="Cambria Math" panose="02040503050406030204" pitchFamily="18" charset="0"/>
                <a:ea typeface="Cambria Math" panose="02040503050406030204" pitchFamily="18" charset="0"/>
              </a:rPr>
              <a:t>Cl</a:t>
            </a:r>
            <a:r>
              <a:rPr lang="en-GB" sz="1400" b="1" dirty="0">
                <a:solidFill>
                  <a:srgbClr val="3333CC"/>
                </a:solidFill>
                <a:latin typeface="Cambria Math" panose="02040503050406030204" pitchFamily="18" charset="0"/>
                <a:ea typeface="Cambria Math" panose="02040503050406030204" pitchFamily="18" charset="0"/>
              </a:rPr>
              <a:t>(g)</a:t>
            </a:r>
          </a:p>
        </p:txBody>
      </p:sp>
      <p:sp>
        <p:nvSpPr>
          <p:cNvPr id="110" name="Rectangle 112">
            <a:extLst>
              <a:ext uri="{FF2B5EF4-FFF2-40B4-BE49-F238E27FC236}">
                <a16:creationId xmlns:a16="http://schemas.microsoft.com/office/drawing/2014/main" id="{FCA5DC5D-3CAB-8E01-F2FF-AD53E94604F4}"/>
              </a:ext>
            </a:extLst>
          </p:cNvPr>
          <p:cNvSpPr>
            <a:spLocks noChangeArrowheads="1"/>
          </p:cNvSpPr>
          <p:nvPr/>
        </p:nvSpPr>
        <p:spPr bwMode="auto">
          <a:xfrm>
            <a:off x="5260134" y="3008491"/>
            <a:ext cx="2232248"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400" b="1" dirty="0">
                <a:solidFill>
                  <a:srgbClr val="008000"/>
                </a:solidFill>
                <a:latin typeface="Century Gothic" panose="020B0502020202020204" pitchFamily="34" charset="0"/>
              </a:rPr>
              <a:t>Atom </a:t>
            </a:r>
            <a:r>
              <a:rPr lang="en-GB" sz="1400" b="1" dirty="0" err="1">
                <a:solidFill>
                  <a:srgbClr val="008000"/>
                </a:solidFill>
                <a:latin typeface="Century Gothic" panose="020B0502020202020204" pitchFamily="34" charset="0"/>
              </a:rPr>
              <a:t>isation</a:t>
            </a:r>
            <a:r>
              <a:rPr lang="en-GB" sz="1400" b="1" dirty="0">
                <a:solidFill>
                  <a:srgbClr val="008000"/>
                </a:solidFill>
                <a:latin typeface="Century Gothic" panose="020B0502020202020204" pitchFamily="34" charset="0"/>
              </a:rPr>
              <a:t> or </a:t>
            </a:r>
            <a:r>
              <a:rPr lang="en-GB" sz="1400" b="1" dirty="0">
                <a:solidFill>
                  <a:srgbClr val="FF0000"/>
                </a:solidFill>
                <a:latin typeface="Century Gothic" panose="020B0502020202020204" pitchFamily="34" charset="0"/>
              </a:rPr>
              <a:t>½ </a:t>
            </a:r>
            <a:r>
              <a:rPr lang="en-GB" sz="1400" b="1" dirty="0">
                <a:solidFill>
                  <a:srgbClr val="008000"/>
                </a:solidFill>
                <a:latin typeface="Century Gothic" panose="020B0502020202020204" pitchFamily="34" charset="0"/>
              </a:rPr>
              <a:t>bond enthalpy</a:t>
            </a:r>
          </a:p>
        </p:txBody>
      </p:sp>
      <p:sp>
        <p:nvSpPr>
          <p:cNvPr id="111" name="Line 11">
            <a:extLst>
              <a:ext uri="{FF2B5EF4-FFF2-40B4-BE49-F238E27FC236}">
                <a16:creationId xmlns:a16="http://schemas.microsoft.com/office/drawing/2014/main" id="{CB25595C-EC84-B188-1FA2-A1157E905B1B}"/>
              </a:ext>
            </a:extLst>
          </p:cNvPr>
          <p:cNvSpPr>
            <a:spLocks noChangeShapeType="1"/>
          </p:cNvSpPr>
          <p:nvPr/>
        </p:nvSpPr>
        <p:spPr bwMode="auto">
          <a:xfrm flipV="1">
            <a:off x="5179057" y="272187"/>
            <a:ext cx="3339553"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12" name="Line 107">
            <a:extLst>
              <a:ext uri="{FF2B5EF4-FFF2-40B4-BE49-F238E27FC236}">
                <a16:creationId xmlns:a16="http://schemas.microsoft.com/office/drawing/2014/main" id="{B49807C0-A052-A047-C82A-399ADA9CFA64}"/>
              </a:ext>
            </a:extLst>
          </p:cNvPr>
          <p:cNvSpPr>
            <a:spLocks noChangeShapeType="1"/>
          </p:cNvSpPr>
          <p:nvPr/>
        </p:nvSpPr>
        <p:spPr bwMode="auto">
          <a:xfrm flipV="1">
            <a:off x="5926322" y="258083"/>
            <a:ext cx="0" cy="2678400"/>
          </a:xfrm>
          <a:prstGeom prst="line">
            <a:avLst/>
          </a:prstGeom>
          <a:noFill/>
          <a:ln w="28575">
            <a:solidFill>
              <a:srgbClr val="3233CD"/>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13" name="Rectangle 12">
            <a:extLst>
              <a:ext uri="{FF2B5EF4-FFF2-40B4-BE49-F238E27FC236}">
                <a16:creationId xmlns:a16="http://schemas.microsoft.com/office/drawing/2014/main" id="{BC981897-659E-14AB-ABA4-6B9353F15A5F}"/>
              </a:ext>
            </a:extLst>
          </p:cNvPr>
          <p:cNvSpPr>
            <a:spLocks noChangeArrowheads="1"/>
          </p:cNvSpPr>
          <p:nvPr/>
        </p:nvSpPr>
        <p:spPr bwMode="auto">
          <a:xfrm>
            <a:off x="5136932" y="-15026"/>
            <a:ext cx="2517583"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3333CC"/>
                </a:solidFill>
                <a:latin typeface="Cambria Math" panose="02040503050406030204" pitchFamily="18" charset="0"/>
                <a:ea typeface="Cambria Math" panose="02040503050406030204" pitchFamily="18" charset="0"/>
              </a:rPr>
              <a:t>Na</a:t>
            </a:r>
            <a:r>
              <a:rPr lang="en-GB" sz="1400" b="1" baseline="30000" dirty="0">
                <a:solidFill>
                  <a:srgbClr val="3333CC"/>
                </a:solidFill>
                <a:latin typeface="Cambria Math" panose="02040503050406030204" pitchFamily="18" charset="0"/>
                <a:ea typeface="Cambria Math" panose="02040503050406030204" pitchFamily="18" charset="0"/>
              </a:rPr>
              <a:t>+</a:t>
            </a:r>
            <a:r>
              <a:rPr lang="en-GB" sz="1400" b="1" dirty="0">
                <a:solidFill>
                  <a:srgbClr val="3333CC"/>
                </a:solidFill>
                <a:latin typeface="Cambria Math" panose="02040503050406030204" pitchFamily="18" charset="0"/>
                <a:ea typeface="Cambria Math" panose="02040503050406030204" pitchFamily="18" charset="0"/>
              </a:rPr>
              <a:t>(g)   +    e</a:t>
            </a:r>
            <a:r>
              <a:rPr lang="en-GB" sz="14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400" b="1" dirty="0">
                <a:solidFill>
                  <a:srgbClr val="3333CC"/>
                </a:solidFill>
                <a:latin typeface="Cambria Math" panose="02040503050406030204" pitchFamily="18" charset="0"/>
                <a:ea typeface="Cambria Math" panose="02040503050406030204" pitchFamily="18" charset="0"/>
              </a:rPr>
              <a:t>   +  </a:t>
            </a:r>
            <a:r>
              <a:rPr lang="en-GB" sz="1400" b="1" dirty="0">
                <a:solidFill>
                  <a:srgbClr val="FF0000"/>
                </a:solidFill>
                <a:latin typeface="Cambria Math" panose="02040503050406030204" pitchFamily="18" charset="0"/>
                <a:ea typeface="Cambria Math" panose="02040503050406030204" pitchFamily="18" charset="0"/>
              </a:rPr>
              <a:t> </a:t>
            </a:r>
            <a:r>
              <a:rPr lang="en-GB" sz="1400" b="1" dirty="0" err="1">
                <a:solidFill>
                  <a:srgbClr val="3333CC"/>
                </a:solidFill>
                <a:latin typeface="Cambria Math" panose="02040503050406030204" pitchFamily="18" charset="0"/>
                <a:ea typeface="Cambria Math" panose="02040503050406030204" pitchFamily="18" charset="0"/>
              </a:rPr>
              <a:t>Cl</a:t>
            </a:r>
            <a:r>
              <a:rPr lang="en-GB" sz="1400" b="1" dirty="0">
                <a:solidFill>
                  <a:srgbClr val="3333CC"/>
                </a:solidFill>
                <a:latin typeface="Cambria Math" panose="02040503050406030204" pitchFamily="18" charset="0"/>
                <a:ea typeface="Cambria Math" panose="02040503050406030204" pitchFamily="18" charset="0"/>
              </a:rPr>
              <a:t>(g)</a:t>
            </a:r>
          </a:p>
        </p:txBody>
      </p:sp>
      <p:sp>
        <p:nvSpPr>
          <p:cNvPr id="114" name="Rectangle 112">
            <a:extLst>
              <a:ext uri="{FF2B5EF4-FFF2-40B4-BE49-F238E27FC236}">
                <a16:creationId xmlns:a16="http://schemas.microsoft.com/office/drawing/2014/main" id="{4E297E15-08D1-4103-781A-3CFEB10E5039}"/>
              </a:ext>
            </a:extLst>
          </p:cNvPr>
          <p:cNvSpPr>
            <a:spLocks noChangeArrowheads="1"/>
          </p:cNvSpPr>
          <p:nvPr/>
        </p:nvSpPr>
        <p:spPr bwMode="auto">
          <a:xfrm>
            <a:off x="5519977" y="1435472"/>
            <a:ext cx="1368152"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400" b="1" dirty="0">
                <a:solidFill>
                  <a:srgbClr val="008000"/>
                </a:solidFill>
                <a:latin typeface="Century Gothic" panose="020B0502020202020204" pitchFamily="34" charset="0"/>
              </a:rPr>
              <a:t>1</a:t>
            </a:r>
            <a:r>
              <a:rPr lang="en-GB" sz="1400" b="1" baseline="30000" dirty="0">
                <a:solidFill>
                  <a:srgbClr val="008000"/>
                </a:solidFill>
                <a:latin typeface="Century Gothic" panose="020B0502020202020204" pitchFamily="34" charset="0"/>
              </a:rPr>
              <a:t>st</a:t>
            </a:r>
            <a:r>
              <a:rPr lang="en-GB" sz="1400" b="1" dirty="0">
                <a:solidFill>
                  <a:srgbClr val="008000"/>
                </a:solidFill>
                <a:latin typeface="Century Gothic" panose="020B0502020202020204" pitchFamily="34" charset="0"/>
              </a:rPr>
              <a:t>  ionisation enthalpy</a:t>
            </a:r>
          </a:p>
        </p:txBody>
      </p:sp>
      <p:sp>
        <p:nvSpPr>
          <p:cNvPr id="115" name="Rectangle 112">
            <a:extLst>
              <a:ext uri="{FF2B5EF4-FFF2-40B4-BE49-F238E27FC236}">
                <a16:creationId xmlns:a16="http://schemas.microsoft.com/office/drawing/2014/main" id="{D616907F-EE93-2EC7-10AC-D661631FDC20}"/>
              </a:ext>
            </a:extLst>
          </p:cNvPr>
          <p:cNvSpPr>
            <a:spLocks noChangeArrowheads="1"/>
          </p:cNvSpPr>
          <p:nvPr/>
        </p:nvSpPr>
        <p:spPr bwMode="auto">
          <a:xfrm>
            <a:off x="6502386" y="848251"/>
            <a:ext cx="1296144" cy="576064"/>
          </a:xfrm>
          <a:prstGeom prst="rect">
            <a:avLst/>
          </a:prstGeom>
          <a:noFill/>
          <a:ln w="9525">
            <a:noFill/>
            <a:miter lim="800000"/>
            <a:headEnd/>
            <a:tailEnd/>
          </a:ln>
        </p:spPr>
        <p:txBody>
          <a:bodyPr/>
          <a:lstStyle/>
          <a:p>
            <a:pPr algn="r" eaLnBrk="0" fontAlgn="base" hangingPunct="0">
              <a:spcBef>
                <a:spcPct val="20000"/>
              </a:spcBef>
              <a:spcAft>
                <a:spcPct val="0"/>
              </a:spcAft>
            </a:pPr>
            <a:r>
              <a:rPr lang="en-GB" sz="1400" b="1" dirty="0">
                <a:solidFill>
                  <a:srgbClr val="008000"/>
                </a:solidFill>
                <a:latin typeface="Century Gothic" panose="020B0502020202020204" pitchFamily="34" charset="0"/>
              </a:rPr>
              <a:t>1</a:t>
            </a:r>
            <a:r>
              <a:rPr lang="en-GB" sz="1400" b="1" baseline="30000" dirty="0">
                <a:solidFill>
                  <a:srgbClr val="008000"/>
                </a:solidFill>
                <a:latin typeface="Century Gothic" panose="020B0502020202020204" pitchFamily="34" charset="0"/>
              </a:rPr>
              <a:t>st</a:t>
            </a:r>
            <a:r>
              <a:rPr lang="en-GB" sz="1400" b="1" dirty="0">
                <a:solidFill>
                  <a:srgbClr val="008000"/>
                </a:solidFill>
                <a:latin typeface="Century Gothic" panose="020B0502020202020204" pitchFamily="34" charset="0"/>
              </a:rPr>
              <a:t> electron affinity</a:t>
            </a:r>
          </a:p>
        </p:txBody>
      </p:sp>
      <p:sp>
        <p:nvSpPr>
          <p:cNvPr id="116" name="Rectangle 110">
            <a:extLst>
              <a:ext uri="{FF2B5EF4-FFF2-40B4-BE49-F238E27FC236}">
                <a16:creationId xmlns:a16="http://schemas.microsoft.com/office/drawing/2014/main" id="{913BBAFF-9A7D-33DF-2F33-A5D8C9C40545}"/>
              </a:ext>
            </a:extLst>
          </p:cNvPr>
          <p:cNvSpPr>
            <a:spLocks noChangeArrowheads="1"/>
          </p:cNvSpPr>
          <p:nvPr/>
        </p:nvSpPr>
        <p:spPr bwMode="auto">
          <a:xfrm>
            <a:off x="4420013" y="3656563"/>
            <a:ext cx="767244" cy="262292"/>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107 kJ</a:t>
            </a:r>
            <a:endParaRPr lang="en-GB" sz="1400" b="1" baseline="30000" dirty="0">
              <a:solidFill>
                <a:srgbClr val="800080"/>
              </a:solidFill>
              <a:latin typeface="Century Gothic" panose="020B0502020202020204" pitchFamily="34" charset="0"/>
            </a:endParaRPr>
          </a:p>
        </p:txBody>
      </p:sp>
      <p:sp>
        <p:nvSpPr>
          <p:cNvPr id="117" name="Rectangle 110">
            <a:extLst>
              <a:ext uri="{FF2B5EF4-FFF2-40B4-BE49-F238E27FC236}">
                <a16:creationId xmlns:a16="http://schemas.microsoft.com/office/drawing/2014/main" id="{7358A012-D204-E4E0-4D4A-5D10BFAF2DF2}"/>
              </a:ext>
            </a:extLst>
          </p:cNvPr>
          <p:cNvSpPr>
            <a:spLocks noChangeArrowheads="1"/>
          </p:cNvSpPr>
          <p:nvPr/>
        </p:nvSpPr>
        <p:spPr bwMode="auto">
          <a:xfrm>
            <a:off x="4414156" y="3068025"/>
            <a:ext cx="773102" cy="300506"/>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121 kJ</a:t>
            </a:r>
            <a:endParaRPr lang="en-GB" sz="1400" b="1" baseline="30000" dirty="0">
              <a:solidFill>
                <a:srgbClr val="800080"/>
              </a:solidFill>
              <a:latin typeface="Century Gothic" panose="020B0502020202020204" pitchFamily="34" charset="0"/>
            </a:endParaRPr>
          </a:p>
        </p:txBody>
      </p:sp>
      <p:sp>
        <p:nvSpPr>
          <p:cNvPr id="118" name="Rectangle 110">
            <a:extLst>
              <a:ext uri="{FF2B5EF4-FFF2-40B4-BE49-F238E27FC236}">
                <a16:creationId xmlns:a16="http://schemas.microsoft.com/office/drawing/2014/main" id="{21B5D99D-C004-8E7A-9D6F-44E763F63713}"/>
              </a:ext>
            </a:extLst>
          </p:cNvPr>
          <p:cNvSpPr>
            <a:spLocks noChangeArrowheads="1"/>
          </p:cNvSpPr>
          <p:nvPr/>
        </p:nvSpPr>
        <p:spPr bwMode="auto">
          <a:xfrm>
            <a:off x="4414156" y="1496325"/>
            <a:ext cx="845978" cy="352998"/>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496 kJ</a:t>
            </a:r>
            <a:endParaRPr lang="en-GB" sz="1400" b="1" baseline="30000" dirty="0">
              <a:solidFill>
                <a:srgbClr val="800080"/>
              </a:solidFill>
              <a:latin typeface="Century Gothic" panose="020B0502020202020204" pitchFamily="34" charset="0"/>
            </a:endParaRPr>
          </a:p>
        </p:txBody>
      </p:sp>
      <p:sp>
        <p:nvSpPr>
          <p:cNvPr id="119" name="Rectangle 110">
            <a:extLst>
              <a:ext uri="{FF2B5EF4-FFF2-40B4-BE49-F238E27FC236}">
                <a16:creationId xmlns:a16="http://schemas.microsoft.com/office/drawing/2014/main" id="{36D5E595-FD1D-0854-F863-59BD59D79E61}"/>
              </a:ext>
            </a:extLst>
          </p:cNvPr>
          <p:cNvSpPr>
            <a:spLocks noChangeArrowheads="1"/>
          </p:cNvSpPr>
          <p:nvPr/>
        </p:nvSpPr>
        <p:spPr bwMode="auto">
          <a:xfrm>
            <a:off x="7879659" y="920259"/>
            <a:ext cx="829271" cy="276402"/>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-349 kJ</a:t>
            </a:r>
            <a:endParaRPr lang="en-GB" sz="1400" b="1" baseline="30000" dirty="0">
              <a:solidFill>
                <a:srgbClr val="800080"/>
              </a:solidFill>
              <a:latin typeface="Century Gothic" panose="020B0502020202020204" pitchFamily="34" charset="0"/>
            </a:endParaRPr>
          </a:p>
        </p:txBody>
      </p:sp>
      <p:sp>
        <p:nvSpPr>
          <p:cNvPr id="120" name="Rectangle 110">
            <a:extLst>
              <a:ext uri="{FF2B5EF4-FFF2-40B4-BE49-F238E27FC236}">
                <a16:creationId xmlns:a16="http://schemas.microsoft.com/office/drawing/2014/main" id="{4D95BF6D-4860-C584-71CB-FECF0C3E94D1}"/>
              </a:ext>
            </a:extLst>
          </p:cNvPr>
          <p:cNvSpPr>
            <a:spLocks noChangeArrowheads="1"/>
          </p:cNvSpPr>
          <p:nvPr/>
        </p:nvSpPr>
        <p:spPr bwMode="auto">
          <a:xfrm>
            <a:off x="7870537" y="4377462"/>
            <a:ext cx="855037" cy="338999"/>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-790 kJ</a:t>
            </a:r>
            <a:endParaRPr lang="en-GB" sz="1400" b="1" baseline="30000" dirty="0">
              <a:solidFill>
                <a:srgbClr val="800080"/>
              </a:solidFill>
              <a:latin typeface="Century Gothic" panose="020B0502020202020204" pitchFamily="34" charset="0"/>
            </a:endParaRPr>
          </a:p>
        </p:txBody>
      </p:sp>
      <p:sp>
        <p:nvSpPr>
          <p:cNvPr id="121" name="Rectangle 113">
            <a:extLst>
              <a:ext uri="{FF2B5EF4-FFF2-40B4-BE49-F238E27FC236}">
                <a16:creationId xmlns:a16="http://schemas.microsoft.com/office/drawing/2014/main" id="{D6F6B7B8-E128-D7ED-6295-4AC6B121F74B}"/>
              </a:ext>
            </a:extLst>
          </p:cNvPr>
          <p:cNvSpPr>
            <a:spLocks noChangeArrowheads="1"/>
          </p:cNvSpPr>
          <p:nvPr/>
        </p:nvSpPr>
        <p:spPr bwMode="auto">
          <a:xfrm>
            <a:off x="248194" y="5609638"/>
            <a:ext cx="3953007" cy="924362"/>
          </a:xfrm>
          <a:prstGeom prst="rect">
            <a:avLst/>
          </a:prstGeom>
          <a:noFill/>
          <a:ln w="9525">
            <a:solidFill>
              <a:schemeClr val="tx1"/>
            </a:solidFill>
            <a:miter lim="800000"/>
            <a:headEnd/>
            <a:tailEnd/>
          </a:ln>
        </p:spPr>
        <p:txBody>
          <a:bodyPr/>
          <a:lstStyle/>
          <a:p>
            <a:pPr eaLnBrk="0" fontAlgn="base" hangingPunct="0">
              <a:spcBef>
                <a:spcPct val="20000"/>
              </a:spcBef>
              <a:spcAft>
                <a:spcPct val="0"/>
              </a:spcAft>
            </a:pPr>
            <a:r>
              <a:rPr lang="en-GB" sz="1600" b="1" dirty="0">
                <a:solidFill>
                  <a:srgbClr val="FF0000"/>
                </a:solidFill>
                <a:latin typeface="Symbol" pitchFamily="2" charset="2"/>
                <a:cs typeface="Arial" panose="020B0604020202020204" pitchFamily="34" charset="0"/>
              </a:rPr>
              <a:t>D</a:t>
            </a:r>
            <a:r>
              <a:rPr lang="en-GB" sz="1600" b="1" i="1" dirty="0">
                <a:solidFill>
                  <a:srgbClr val="FF0000"/>
                </a:solidFill>
                <a:latin typeface="Arial" charset="0"/>
              </a:rPr>
              <a:t>H</a:t>
            </a:r>
            <a:r>
              <a:rPr lang="en-GB" sz="1600" b="1" dirty="0">
                <a:solidFill>
                  <a:srgbClr val="FF0000"/>
                </a:solidFill>
                <a:latin typeface="Arial" charset="0"/>
              </a:rPr>
              <a:t> = </a:t>
            </a:r>
            <a:r>
              <a:rPr lang="en-GB" sz="1600" b="1" dirty="0">
                <a:solidFill>
                  <a:srgbClr val="800080"/>
                </a:solidFill>
                <a:latin typeface="Century Gothic" panose="020B0502020202020204" pitchFamily="34" charset="0"/>
              </a:rPr>
              <a:t>107 + 121 + 496 + (–</a:t>
            </a:r>
            <a:r>
              <a:rPr lang="en-GB" sz="1600" b="1" dirty="0">
                <a:solidFill>
                  <a:srgbClr val="800080"/>
                </a:solidFill>
                <a:latin typeface="Century Gothic" panose="020B0502020202020204" pitchFamily="34" charset="0"/>
                <a:cs typeface="Arial" panose="020B0604020202020204" pitchFamily="34" charset="0"/>
              </a:rPr>
              <a:t>349) + (</a:t>
            </a:r>
            <a:r>
              <a:rPr lang="en-GB" sz="1600" b="1" dirty="0">
                <a:solidFill>
                  <a:srgbClr val="800080"/>
                </a:solidFill>
                <a:latin typeface="Century Gothic" panose="020B0502020202020204" pitchFamily="34" charset="0"/>
              </a:rPr>
              <a:t>–</a:t>
            </a:r>
            <a:r>
              <a:rPr lang="en-GB" sz="1600" b="1" dirty="0">
                <a:solidFill>
                  <a:srgbClr val="800080"/>
                </a:solidFill>
                <a:latin typeface="Century Gothic" panose="020B0502020202020204" pitchFamily="34" charset="0"/>
                <a:cs typeface="Arial" panose="020B0604020202020204" pitchFamily="34" charset="0"/>
              </a:rPr>
              <a:t>790)</a:t>
            </a:r>
          </a:p>
          <a:p>
            <a:pPr eaLnBrk="0" fontAlgn="base" hangingPunct="0">
              <a:spcBef>
                <a:spcPct val="20000"/>
              </a:spcBef>
              <a:spcAft>
                <a:spcPct val="0"/>
              </a:spcAft>
            </a:pPr>
            <a:r>
              <a:rPr lang="en-GB" sz="1600" b="1" dirty="0">
                <a:solidFill>
                  <a:srgbClr val="800080"/>
                </a:solidFill>
                <a:latin typeface="Century Gothic" panose="020B0502020202020204" pitchFamily="34" charset="0"/>
                <a:cs typeface="Arial" panose="020B0604020202020204" pitchFamily="34" charset="0"/>
              </a:rPr>
              <a:t>      = 724 </a:t>
            </a:r>
            <a:r>
              <a:rPr lang="en-GB" sz="1600" b="1" dirty="0">
                <a:solidFill>
                  <a:srgbClr val="800080"/>
                </a:solidFill>
                <a:latin typeface="Century Gothic" panose="020B0502020202020204" pitchFamily="34" charset="0"/>
              </a:rPr>
              <a:t>–</a:t>
            </a:r>
            <a:r>
              <a:rPr lang="en-GB" sz="1600" b="1" dirty="0">
                <a:solidFill>
                  <a:srgbClr val="800080"/>
                </a:solidFill>
                <a:latin typeface="Century Gothic" panose="020B0502020202020204" pitchFamily="34" charset="0"/>
                <a:cs typeface="Arial" panose="020B0604020202020204" pitchFamily="34" charset="0"/>
              </a:rPr>
              <a:t> 1139</a:t>
            </a:r>
            <a:endParaRPr lang="en-GB" sz="1600" b="1" dirty="0">
              <a:solidFill>
                <a:srgbClr val="7030A0"/>
              </a:solidFill>
              <a:latin typeface="Century Gothic" panose="020B0502020202020204" pitchFamily="34" charset="0"/>
              <a:cs typeface="Arial" panose="020B0604020202020204" pitchFamily="34" charset="0"/>
            </a:endParaRPr>
          </a:p>
          <a:p>
            <a:pPr eaLnBrk="0" fontAlgn="base" hangingPunct="0">
              <a:spcBef>
                <a:spcPct val="20000"/>
              </a:spcBef>
              <a:spcAft>
                <a:spcPct val="0"/>
              </a:spcAft>
            </a:pPr>
            <a:r>
              <a:rPr lang="en-GB" sz="1600" b="1" dirty="0">
                <a:solidFill>
                  <a:srgbClr val="7030A0"/>
                </a:solidFill>
                <a:latin typeface="Arial" panose="020B0604020202020204" pitchFamily="34" charset="0"/>
                <a:cs typeface="Arial" panose="020B0604020202020204" pitchFamily="34" charset="0"/>
              </a:rPr>
              <a:t>      =</a:t>
            </a:r>
          </a:p>
        </p:txBody>
      </p:sp>
      <p:sp>
        <p:nvSpPr>
          <p:cNvPr id="122" name="Rectangle 110">
            <a:extLst>
              <a:ext uri="{FF2B5EF4-FFF2-40B4-BE49-F238E27FC236}">
                <a16:creationId xmlns:a16="http://schemas.microsoft.com/office/drawing/2014/main" id="{988D8277-78C7-4F41-D775-17893DFA6965}"/>
              </a:ext>
            </a:extLst>
          </p:cNvPr>
          <p:cNvSpPr>
            <a:spLocks noChangeArrowheads="1"/>
          </p:cNvSpPr>
          <p:nvPr/>
        </p:nvSpPr>
        <p:spPr bwMode="auto">
          <a:xfrm>
            <a:off x="890446" y="6171680"/>
            <a:ext cx="1005119" cy="362320"/>
          </a:xfrm>
          <a:prstGeom prst="rect">
            <a:avLst/>
          </a:prstGeom>
          <a:noFill/>
          <a:ln w="9525">
            <a:noFill/>
            <a:miter lim="800000"/>
            <a:headEnd/>
            <a:tailEnd/>
          </a:ln>
        </p:spPr>
        <p:txBody>
          <a:bodyPr/>
          <a:lstStyle/>
          <a:p>
            <a:pPr eaLnBrk="0" fontAlgn="base" hangingPunct="0">
              <a:spcBef>
                <a:spcPct val="20000"/>
              </a:spcBef>
              <a:spcAft>
                <a:spcPct val="0"/>
              </a:spcAft>
            </a:pPr>
            <a:r>
              <a:rPr lang="en-GB" sz="1600" b="1" dirty="0">
                <a:solidFill>
                  <a:srgbClr val="800080"/>
                </a:solidFill>
                <a:latin typeface="Century Gothic" panose="020B0502020202020204" pitchFamily="34" charset="0"/>
              </a:rPr>
              <a:t>–415 kJ</a:t>
            </a:r>
            <a:endParaRPr lang="en-GB" sz="1600" b="1" baseline="30000" dirty="0">
              <a:solidFill>
                <a:srgbClr val="800080"/>
              </a:solidFill>
              <a:latin typeface="Century Gothic" panose="020B0502020202020204" pitchFamily="34" charset="0"/>
            </a:endParaRPr>
          </a:p>
        </p:txBody>
      </p:sp>
      <p:pic>
        <p:nvPicPr>
          <p:cNvPr id="124" name="Picture 123" descr="gaseous Na + Cl ions.png">
            <a:extLst>
              <a:ext uri="{FF2B5EF4-FFF2-40B4-BE49-F238E27FC236}">
                <a16:creationId xmlns:a16="http://schemas.microsoft.com/office/drawing/2014/main" id="{A813D89C-2451-3BE9-902B-8BE808B0F5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2000" y="1792800"/>
            <a:ext cx="597408" cy="505968"/>
          </a:xfrm>
          <a:prstGeom prst="rect">
            <a:avLst/>
          </a:prstGeom>
        </p:spPr>
      </p:pic>
      <p:pic>
        <p:nvPicPr>
          <p:cNvPr id="125" name="Picture 124" descr="NaCl structure 3.gif">
            <a:extLst>
              <a:ext uri="{FF2B5EF4-FFF2-40B4-BE49-F238E27FC236}">
                <a16:creationId xmlns:a16="http://schemas.microsoft.com/office/drawing/2014/main" id="{B7D3E65F-5787-5107-3DEB-E88247978A32}"/>
              </a:ext>
            </a:extLst>
          </p:cNvPr>
          <p:cNvPicPr>
            <a:picLocks noChangeAspect="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8229600" y="5464800"/>
            <a:ext cx="719979" cy="744808"/>
          </a:xfrm>
          <a:prstGeom prst="rect">
            <a:avLst/>
          </a:prstGeom>
        </p:spPr>
      </p:pic>
      <p:pic>
        <p:nvPicPr>
          <p:cNvPr id="126" name="Picture 125" descr="Metal structure.png">
            <a:extLst>
              <a:ext uri="{FF2B5EF4-FFF2-40B4-BE49-F238E27FC236}">
                <a16:creationId xmlns:a16="http://schemas.microsoft.com/office/drawing/2014/main" id="{9B0683FE-6850-A3EA-5BBC-E34FF3A4A9D9}"/>
              </a:ext>
            </a:extLst>
          </p:cNvPr>
          <p:cNvPicPr>
            <a:picLocks noChangeAspect="1"/>
          </p:cNvPicPr>
          <p:nvPr/>
        </p:nvPicPr>
        <p:blipFill>
          <a:blip r:embed="rId5" cstate="print">
            <a:clrChange>
              <a:clrFrom>
                <a:srgbClr val="FFFFFF"/>
              </a:clrFrom>
              <a:clrTo>
                <a:srgbClr val="FFFFFF">
                  <a:alpha val="0"/>
                </a:srgbClr>
              </a:clrTo>
            </a:clrChange>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rot="5400000">
            <a:off x="5136570" y="4316400"/>
            <a:ext cx="668244" cy="767243"/>
          </a:xfrm>
          <a:prstGeom prst="rect">
            <a:avLst/>
          </a:prstGeom>
        </p:spPr>
      </p:pic>
      <p:pic>
        <p:nvPicPr>
          <p:cNvPr id="127" name="Picture 126" descr="Chlorine molecules.png">
            <a:extLst>
              <a:ext uri="{FF2B5EF4-FFF2-40B4-BE49-F238E27FC236}">
                <a16:creationId xmlns:a16="http://schemas.microsoft.com/office/drawing/2014/main" id="{D15DA5C6-F42B-3078-CE03-581108E20AB5}"/>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53600" y="4316400"/>
            <a:ext cx="670560" cy="664464"/>
          </a:xfrm>
          <a:prstGeom prst="rect">
            <a:avLst/>
          </a:prstGeom>
        </p:spPr>
      </p:pic>
      <p:sp>
        <p:nvSpPr>
          <p:cNvPr id="2" name="Rectangle 112">
            <a:extLst>
              <a:ext uri="{FF2B5EF4-FFF2-40B4-BE49-F238E27FC236}">
                <a16:creationId xmlns:a16="http://schemas.microsoft.com/office/drawing/2014/main" id="{376D70AA-D8F7-2D54-F4A9-B7D1DD4ACA17}"/>
              </a:ext>
            </a:extLst>
          </p:cNvPr>
          <p:cNvSpPr>
            <a:spLocks noChangeArrowheads="1"/>
          </p:cNvSpPr>
          <p:nvPr/>
        </p:nvSpPr>
        <p:spPr bwMode="auto">
          <a:xfrm>
            <a:off x="7824258" y="2529769"/>
            <a:ext cx="1500675" cy="1152525"/>
          </a:xfrm>
          <a:prstGeom prst="rect">
            <a:avLst/>
          </a:prstGeom>
          <a:noFill/>
          <a:ln w="9525">
            <a:noFill/>
            <a:miter lim="800000"/>
            <a:headEnd/>
            <a:tailEnd/>
          </a:ln>
        </p:spPr>
        <p:txBody>
          <a:bodyPr/>
          <a:lstStyle/>
          <a:p>
            <a:pPr eaLnBrk="0" fontAlgn="base" hangingPunct="0">
              <a:spcBef>
                <a:spcPct val="20000"/>
              </a:spcBef>
              <a:spcAft>
                <a:spcPct val="0"/>
              </a:spcAft>
            </a:pPr>
            <a:r>
              <a:rPr lang="en-GB" sz="1600" i="1" dirty="0">
                <a:solidFill>
                  <a:srgbClr val="000000"/>
                </a:solidFill>
                <a:latin typeface="Century Gothic" panose="020B0502020202020204" pitchFamily="34" charset="0"/>
              </a:rPr>
              <a:t>Energy released on making new bonds</a:t>
            </a:r>
          </a:p>
        </p:txBody>
      </p:sp>
      <p:sp>
        <p:nvSpPr>
          <p:cNvPr id="3" name="Rectangle 112">
            <a:extLst>
              <a:ext uri="{FF2B5EF4-FFF2-40B4-BE49-F238E27FC236}">
                <a16:creationId xmlns:a16="http://schemas.microsoft.com/office/drawing/2014/main" id="{59F78E4B-AFFC-8AA0-2DBD-2EC17AA959D2}"/>
              </a:ext>
            </a:extLst>
          </p:cNvPr>
          <p:cNvSpPr>
            <a:spLocks noChangeArrowheads="1"/>
          </p:cNvSpPr>
          <p:nvPr/>
        </p:nvSpPr>
        <p:spPr bwMode="auto">
          <a:xfrm>
            <a:off x="472926" y="1357679"/>
            <a:ext cx="2805123" cy="2071321"/>
          </a:xfrm>
          <a:prstGeom prst="rect">
            <a:avLst/>
          </a:prstGeom>
          <a:noFill/>
          <a:ln w="9525">
            <a:noFill/>
            <a:miter lim="800000"/>
            <a:headEnd/>
            <a:tailEnd/>
          </a:ln>
        </p:spPr>
        <p:txBody>
          <a:bodyPr/>
          <a:lstStyle/>
          <a:p>
            <a:pPr eaLnBrk="0" fontAlgn="base" hangingPunct="0">
              <a:spcBef>
                <a:spcPct val="20000"/>
              </a:spcBef>
              <a:spcAft>
                <a:spcPct val="0"/>
              </a:spcAft>
            </a:pPr>
            <a:r>
              <a:rPr lang="en-GB" dirty="0">
                <a:latin typeface="Century Gothic" panose="020B0502020202020204" pitchFamily="34" charset="0"/>
              </a:rPr>
              <a:t>For ionic compounds, different types of bonding and electron transfer are involved.</a:t>
            </a:r>
          </a:p>
        </p:txBody>
      </p:sp>
    </p:spTree>
    <p:extLst>
      <p:ext uri="{BB962C8B-B14F-4D97-AF65-F5344CB8AC3E}">
        <p14:creationId xmlns:p14="http://schemas.microsoft.com/office/powerpoint/2010/main" val="427404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down)">
                                      <p:cBhvr>
                                        <p:cTn id="7" dur="1000"/>
                                        <p:tgtEl>
                                          <p:spTgt spid="103"/>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fade">
                                      <p:cBhvr>
                                        <p:cTn id="11" dur="500"/>
                                        <p:tgtEl>
                                          <p:spTgt spid="10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6"/>
                                        </p:tgtEl>
                                        <p:attrNameLst>
                                          <p:attrName>style.visibility</p:attrName>
                                        </p:attrNameLst>
                                      </p:cBhvr>
                                      <p:to>
                                        <p:strVal val="visible"/>
                                      </p:to>
                                    </p:set>
                                    <p:animEffect transition="in" filter="fade">
                                      <p:cBhvr>
                                        <p:cTn id="14" dur="500"/>
                                        <p:tgtEl>
                                          <p:spTgt spid="10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7"/>
                                        </p:tgtEl>
                                        <p:attrNameLst>
                                          <p:attrName>style.visibility</p:attrName>
                                        </p:attrNameLst>
                                      </p:cBhvr>
                                      <p:to>
                                        <p:strVal val="visible"/>
                                      </p:to>
                                    </p:set>
                                    <p:animEffect transition="in" filter="fade">
                                      <p:cBhvr>
                                        <p:cTn id="19" dur="500"/>
                                        <p:tgtEl>
                                          <p:spTgt spid="10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6"/>
                                        </p:tgtEl>
                                        <p:attrNameLst>
                                          <p:attrName>style.visibility</p:attrName>
                                        </p:attrNameLst>
                                      </p:cBhvr>
                                      <p:to>
                                        <p:strVal val="visible"/>
                                      </p:to>
                                    </p:set>
                                    <p:animEffect transition="in" filter="fade">
                                      <p:cBhvr>
                                        <p:cTn id="22" dur="500"/>
                                        <p:tgtEl>
                                          <p:spTgt spid="1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wipe(down)">
                                      <p:cBhvr>
                                        <p:cTn id="27" dur="1000"/>
                                        <p:tgtEl>
                                          <p:spTgt spid="108"/>
                                        </p:tgtEl>
                                      </p:cBhvr>
                                    </p:animEffect>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9"/>
                                        </p:tgtEl>
                                        <p:attrNameLst>
                                          <p:attrName>style.visibility</p:attrName>
                                        </p:attrNameLst>
                                      </p:cBhvr>
                                      <p:to>
                                        <p:strVal val="visible"/>
                                      </p:to>
                                    </p:set>
                                    <p:animEffect transition="in" filter="fade">
                                      <p:cBhvr>
                                        <p:cTn id="34" dur="500"/>
                                        <p:tgtEl>
                                          <p:spTgt spid="10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0"/>
                                        </p:tgtEl>
                                        <p:attrNameLst>
                                          <p:attrName>style.visibility</p:attrName>
                                        </p:attrNameLst>
                                      </p:cBhvr>
                                      <p:to>
                                        <p:strVal val="visible"/>
                                      </p:to>
                                    </p:set>
                                    <p:animEffect transition="in" filter="fade">
                                      <p:cBhvr>
                                        <p:cTn id="39" dur="500"/>
                                        <p:tgtEl>
                                          <p:spTgt spid="11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7"/>
                                        </p:tgtEl>
                                        <p:attrNameLst>
                                          <p:attrName>style.visibility</p:attrName>
                                        </p:attrNameLst>
                                      </p:cBhvr>
                                      <p:to>
                                        <p:strVal val="visible"/>
                                      </p:to>
                                    </p:set>
                                    <p:animEffect transition="in" filter="fade">
                                      <p:cBhvr>
                                        <p:cTn id="42" dur="500"/>
                                        <p:tgtEl>
                                          <p:spTgt spid="11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12"/>
                                        </p:tgtEl>
                                        <p:attrNameLst>
                                          <p:attrName>style.visibility</p:attrName>
                                        </p:attrNameLst>
                                      </p:cBhvr>
                                      <p:to>
                                        <p:strVal val="visible"/>
                                      </p:to>
                                    </p:set>
                                    <p:animEffect transition="in" filter="wipe(down)">
                                      <p:cBhvr>
                                        <p:cTn id="47" dur="1000"/>
                                        <p:tgtEl>
                                          <p:spTgt spid="112"/>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111"/>
                                        </p:tgtEl>
                                        <p:attrNameLst>
                                          <p:attrName>style.visibility</p:attrName>
                                        </p:attrNameLst>
                                      </p:cBhvr>
                                      <p:to>
                                        <p:strVal val="visible"/>
                                      </p:to>
                                    </p:set>
                                    <p:animEffect transition="in" filter="fade">
                                      <p:cBhvr>
                                        <p:cTn id="51" dur="500"/>
                                        <p:tgtEl>
                                          <p:spTgt spid="11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3"/>
                                        </p:tgtEl>
                                        <p:attrNameLst>
                                          <p:attrName>style.visibility</p:attrName>
                                        </p:attrNameLst>
                                      </p:cBhvr>
                                      <p:to>
                                        <p:strVal val="visible"/>
                                      </p:to>
                                    </p:set>
                                    <p:animEffect transition="in" filter="fade">
                                      <p:cBhvr>
                                        <p:cTn id="54" dur="500"/>
                                        <p:tgtEl>
                                          <p:spTgt spid="113"/>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14"/>
                                        </p:tgtEl>
                                        <p:attrNameLst>
                                          <p:attrName>style.visibility</p:attrName>
                                        </p:attrNameLst>
                                      </p:cBhvr>
                                      <p:to>
                                        <p:strVal val="visible"/>
                                      </p:to>
                                    </p:set>
                                    <p:animEffect transition="in" filter="fade">
                                      <p:cBhvr>
                                        <p:cTn id="59" dur="500"/>
                                        <p:tgtEl>
                                          <p:spTgt spid="1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18"/>
                                        </p:tgtEl>
                                        <p:attrNameLst>
                                          <p:attrName>style.visibility</p:attrName>
                                        </p:attrNameLst>
                                      </p:cBhvr>
                                      <p:to>
                                        <p:strVal val="visible"/>
                                      </p:to>
                                    </p:set>
                                    <p:animEffect transition="in" filter="fade">
                                      <p:cBhvr>
                                        <p:cTn id="62" dur="500"/>
                                        <p:tgtEl>
                                          <p:spTgt spid="118"/>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04"/>
                                        </p:tgtEl>
                                        <p:attrNameLst>
                                          <p:attrName>style.visibility</p:attrName>
                                        </p:attrNameLst>
                                      </p:cBhvr>
                                      <p:to>
                                        <p:strVal val="visible"/>
                                      </p:to>
                                    </p:set>
                                    <p:animEffect transition="in" filter="wipe(up)">
                                      <p:cBhvr>
                                        <p:cTn id="67" dur="1000"/>
                                        <p:tgtEl>
                                          <p:spTgt spid="104"/>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15"/>
                                        </p:tgtEl>
                                        <p:attrNameLst>
                                          <p:attrName>style.visibility</p:attrName>
                                        </p:attrNameLst>
                                      </p:cBhvr>
                                      <p:to>
                                        <p:strVal val="visible"/>
                                      </p:to>
                                    </p:set>
                                    <p:animEffect transition="in" filter="fade">
                                      <p:cBhvr>
                                        <p:cTn id="72" dur="500"/>
                                        <p:tgtEl>
                                          <p:spTgt spid="11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9"/>
                                        </p:tgtEl>
                                        <p:attrNameLst>
                                          <p:attrName>style.visibility</p:attrName>
                                        </p:attrNameLst>
                                      </p:cBhvr>
                                      <p:to>
                                        <p:strVal val="visible"/>
                                      </p:to>
                                    </p:set>
                                    <p:animEffect transition="in" filter="fade">
                                      <p:cBhvr>
                                        <p:cTn id="75" dur="500"/>
                                        <p:tgtEl>
                                          <p:spTgt spid="119"/>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21">
                                            <p:bg/>
                                          </p:spTgt>
                                        </p:tgtEl>
                                        <p:attrNameLst>
                                          <p:attrName>style.visibility</p:attrName>
                                        </p:attrNameLst>
                                      </p:cBhvr>
                                      <p:to>
                                        <p:strVal val="visible"/>
                                      </p:to>
                                    </p:set>
                                    <p:animEffect transition="in" filter="fade">
                                      <p:cBhvr>
                                        <p:cTn id="80" dur="500"/>
                                        <p:tgtEl>
                                          <p:spTgt spid="121">
                                            <p:bg/>
                                          </p:spTgt>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121">
                                            <p:txEl>
                                              <p:pRg st="0" end="0"/>
                                            </p:txEl>
                                          </p:spTgt>
                                        </p:tgtEl>
                                        <p:attrNameLst>
                                          <p:attrName>style.visibility</p:attrName>
                                        </p:attrNameLst>
                                      </p:cBhvr>
                                      <p:to>
                                        <p:strVal val="visible"/>
                                      </p:to>
                                    </p:set>
                                    <p:animEffect transition="in" filter="fade">
                                      <p:cBhvr>
                                        <p:cTn id="85" dur="500"/>
                                        <p:tgtEl>
                                          <p:spTgt spid="121">
                                            <p:txEl>
                                              <p:pRg st="0" end="0"/>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21">
                                            <p:txEl>
                                              <p:pRg st="1" end="1"/>
                                            </p:txEl>
                                          </p:spTgt>
                                        </p:tgtEl>
                                        <p:attrNameLst>
                                          <p:attrName>style.visibility</p:attrName>
                                        </p:attrNameLst>
                                      </p:cBhvr>
                                      <p:to>
                                        <p:strVal val="visible"/>
                                      </p:to>
                                    </p:set>
                                    <p:animEffect transition="in" filter="fade">
                                      <p:cBhvr>
                                        <p:cTn id="90" dur="500"/>
                                        <p:tgtEl>
                                          <p:spTgt spid="121">
                                            <p:txEl>
                                              <p:pRg st="1" end="1"/>
                                            </p:txEl>
                                          </p:spTgt>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21">
                                            <p:txEl>
                                              <p:pRg st="2" end="2"/>
                                            </p:txEl>
                                          </p:spTgt>
                                        </p:tgtEl>
                                        <p:attrNameLst>
                                          <p:attrName>style.visibility</p:attrName>
                                        </p:attrNameLst>
                                      </p:cBhvr>
                                      <p:to>
                                        <p:strVal val="visible"/>
                                      </p:to>
                                    </p:set>
                                    <p:animEffect transition="in" filter="fade">
                                      <p:cBhvr>
                                        <p:cTn id="93" dur="500"/>
                                        <p:tgtEl>
                                          <p:spTgt spid="121">
                                            <p:txEl>
                                              <p:pRg st="2" end="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122"/>
                                        </p:tgtEl>
                                        <p:attrNameLst>
                                          <p:attrName>style.visibility</p:attrName>
                                        </p:attrNameLst>
                                      </p:cBhvr>
                                      <p:to>
                                        <p:strVal val="visible"/>
                                      </p:to>
                                    </p:set>
                                    <p:animEffect transition="in" filter="fade">
                                      <p:cBhvr>
                                        <p:cTn id="98"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animBg="1"/>
      <p:bldP spid="104" grpId="0" animBg="1"/>
      <p:bldP spid="105" grpId="0" animBg="1"/>
      <p:bldP spid="106" grpId="0"/>
      <p:bldP spid="107" grpId="0"/>
      <p:bldP spid="108" grpId="0" animBg="1"/>
      <p:bldP spid="109" grpId="0"/>
      <p:bldP spid="110" grpId="0"/>
      <p:bldP spid="111" grpId="0" animBg="1"/>
      <p:bldP spid="112" grpId="0" animBg="1"/>
      <p:bldP spid="113" grpId="0"/>
      <p:bldP spid="114" grpId="0"/>
      <p:bldP spid="115" grpId="0"/>
      <p:bldP spid="116" grpId="0" animBg="1"/>
      <p:bldP spid="117" grpId="0" animBg="1"/>
      <p:bldP spid="118" grpId="0" animBg="1"/>
      <p:bldP spid="119" grpId="0" animBg="1"/>
      <p:bldP spid="121" grpId="0" uiExpand="1" build="p" animBg="1"/>
      <p:bldP spid="1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DD9B77FD-CB59-2846-855E-3C7B574CAB3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Formation of an ionic compound with 2+ and 1- ions</a:t>
            </a:r>
            <a:endParaRPr lang="en-US" sz="2200" b="1" i="0" dirty="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40842B79-0FF1-8849-8F1E-80E013A592B6}"/>
              </a:ext>
            </a:extLst>
          </p:cNvPr>
          <p:cNvSpPr>
            <a:spLocks noGrp="1"/>
          </p:cNvSpPr>
          <p:nvPr>
            <p:ph type="title"/>
          </p:nvPr>
        </p:nvSpPr>
        <p:spPr>
          <a:xfrm>
            <a:off x="540000" y="540000"/>
            <a:ext cx="10080000" cy="440661"/>
          </a:xfrm>
        </p:spPr>
        <p:txBody>
          <a:bodyPr/>
          <a:lstStyle/>
          <a:p>
            <a:r>
              <a:rPr lang="en-US" dirty="0"/>
              <a:t>Formation of </a:t>
            </a:r>
            <a:r>
              <a:rPr lang="en-US" dirty="0">
                <a:latin typeface="Cambria Math" panose="02040503050406030204" pitchFamily="18" charset="0"/>
                <a:ea typeface="Cambria Math" panose="02040503050406030204" pitchFamily="18" charset="0"/>
              </a:rPr>
              <a:t>MgCl</a:t>
            </a:r>
            <a:r>
              <a:rPr lang="en-US" baseline="-25000" dirty="0">
                <a:latin typeface="Cambria Math" panose="02040503050406030204" pitchFamily="18" charset="0"/>
                <a:ea typeface="Cambria Math" panose="02040503050406030204" pitchFamily="18" charset="0"/>
              </a:rPr>
              <a:t>2</a:t>
            </a:r>
            <a:r>
              <a:rPr lang="en-US" dirty="0">
                <a:latin typeface="Cambria Math" panose="02040503050406030204" pitchFamily="18" charset="0"/>
                <a:ea typeface="Cambria Math" panose="02040503050406030204" pitchFamily="18" charset="0"/>
              </a:rPr>
              <a:t>(s)</a:t>
            </a:r>
          </a:p>
        </p:txBody>
      </p:sp>
      <p:sp>
        <p:nvSpPr>
          <p:cNvPr id="55" name="Rectangle 15">
            <a:extLst>
              <a:ext uri="{FF2B5EF4-FFF2-40B4-BE49-F238E27FC236}">
                <a16:creationId xmlns:a16="http://schemas.microsoft.com/office/drawing/2014/main" id="{187BA6D3-E904-F5A1-DA43-587FBDBE0797}"/>
              </a:ext>
            </a:extLst>
          </p:cNvPr>
          <p:cNvSpPr>
            <a:spLocks noChangeArrowheads="1"/>
          </p:cNvSpPr>
          <p:nvPr/>
        </p:nvSpPr>
        <p:spPr bwMode="auto">
          <a:xfrm>
            <a:off x="6357600" y="5732646"/>
            <a:ext cx="431676" cy="360238"/>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FF0000"/>
                </a:solidFill>
                <a:latin typeface="Symbol" pitchFamily="18" charset="2"/>
              </a:rPr>
              <a:t>D</a:t>
            </a:r>
            <a:r>
              <a:rPr lang="en-GB" sz="1400" b="1" i="1" dirty="0">
                <a:solidFill>
                  <a:srgbClr val="FF0000"/>
                </a:solidFill>
                <a:latin typeface="Arial" charset="0"/>
              </a:rPr>
              <a:t>H</a:t>
            </a:r>
            <a:endParaRPr lang="en-GB" sz="1400" b="1" i="1" dirty="0">
              <a:solidFill>
                <a:srgbClr val="3333CC"/>
              </a:solidFill>
              <a:latin typeface="Arial" charset="0"/>
            </a:endParaRPr>
          </a:p>
        </p:txBody>
      </p:sp>
      <p:sp>
        <p:nvSpPr>
          <p:cNvPr id="56" name="Rectangle 16">
            <a:extLst>
              <a:ext uri="{FF2B5EF4-FFF2-40B4-BE49-F238E27FC236}">
                <a16:creationId xmlns:a16="http://schemas.microsoft.com/office/drawing/2014/main" id="{FC16A380-F0FA-9C67-FEA8-23476E9B07AB}"/>
              </a:ext>
            </a:extLst>
          </p:cNvPr>
          <p:cNvSpPr>
            <a:spLocks noChangeArrowheads="1"/>
          </p:cNvSpPr>
          <p:nvPr/>
        </p:nvSpPr>
        <p:spPr bwMode="auto">
          <a:xfrm>
            <a:off x="5328000" y="6516000"/>
            <a:ext cx="2879725" cy="431800"/>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Century Gothic" panose="020B0502020202020204" pitchFamily="34" charset="0"/>
              </a:rPr>
              <a:t>Progress of the reaction</a:t>
            </a:r>
          </a:p>
        </p:txBody>
      </p:sp>
      <p:sp>
        <p:nvSpPr>
          <p:cNvPr id="57" name="Rectangle 17">
            <a:extLst>
              <a:ext uri="{FF2B5EF4-FFF2-40B4-BE49-F238E27FC236}">
                <a16:creationId xmlns:a16="http://schemas.microsoft.com/office/drawing/2014/main" id="{E79987A2-8D9D-4921-3014-B9D3FB62D29A}"/>
              </a:ext>
            </a:extLst>
          </p:cNvPr>
          <p:cNvSpPr>
            <a:spLocks noChangeArrowheads="1"/>
          </p:cNvSpPr>
          <p:nvPr/>
        </p:nvSpPr>
        <p:spPr bwMode="auto">
          <a:xfrm>
            <a:off x="2736000" y="4499588"/>
            <a:ext cx="1582737" cy="2160588"/>
          </a:xfrm>
          <a:prstGeom prst="rect">
            <a:avLst/>
          </a:prstGeom>
          <a:noFill/>
          <a:ln w="9525">
            <a:noFill/>
            <a:miter lim="800000"/>
            <a:headEnd/>
            <a:tailEnd/>
          </a:ln>
        </p:spPr>
        <p:txBody>
          <a:bodyPr/>
          <a:lstStyle/>
          <a:p>
            <a:pPr algn="r" eaLnBrk="0" fontAlgn="base" hangingPunct="0">
              <a:spcBef>
                <a:spcPct val="20000"/>
              </a:spcBef>
              <a:spcAft>
                <a:spcPct val="0"/>
              </a:spcAft>
            </a:pPr>
            <a:r>
              <a:rPr lang="en-GB" sz="1400" dirty="0">
                <a:solidFill>
                  <a:srgbClr val="000000"/>
                </a:solidFill>
                <a:latin typeface="Century Gothic" panose="020B0502020202020204" pitchFamily="34" charset="0"/>
              </a:rPr>
              <a:t>Enthalpy: </a:t>
            </a:r>
            <a:r>
              <a:rPr lang="en-GB" sz="1400" i="1" dirty="0">
                <a:solidFill>
                  <a:srgbClr val="000000"/>
                </a:solidFill>
                <a:latin typeface="Century Gothic" panose="020B0502020202020204" pitchFamily="34" charset="0"/>
              </a:rPr>
              <a:t>H</a:t>
            </a:r>
          </a:p>
          <a:p>
            <a:pPr algn="r" eaLnBrk="0" fontAlgn="base" hangingPunct="0">
              <a:spcBef>
                <a:spcPct val="20000"/>
              </a:spcBef>
              <a:spcAft>
                <a:spcPct val="0"/>
              </a:spcAft>
            </a:pPr>
            <a:r>
              <a:rPr lang="en-GB" sz="1400" dirty="0">
                <a:solidFill>
                  <a:srgbClr val="000000"/>
                </a:solidFill>
                <a:latin typeface="Century Gothic" panose="020B0502020202020204" pitchFamily="34" charset="0"/>
              </a:rPr>
              <a:t>(kJ)</a:t>
            </a:r>
          </a:p>
        </p:txBody>
      </p:sp>
      <p:grpSp>
        <p:nvGrpSpPr>
          <p:cNvPr id="58" name="Group 123">
            <a:extLst>
              <a:ext uri="{FF2B5EF4-FFF2-40B4-BE49-F238E27FC236}">
                <a16:creationId xmlns:a16="http://schemas.microsoft.com/office/drawing/2014/main" id="{80F992EE-8B4F-121E-155E-5208684866DB}"/>
              </a:ext>
            </a:extLst>
          </p:cNvPr>
          <p:cNvGrpSpPr>
            <a:grpSpLocks noChangeAspect="1"/>
          </p:cNvGrpSpPr>
          <p:nvPr/>
        </p:nvGrpSpPr>
        <p:grpSpPr bwMode="auto">
          <a:xfrm>
            <a:off x="5200775" y="5372324"/>
            <a:ext cx="1727993" cy="392293"/>
            <a:chOff x="1837" y="2795"/>
            <a:chExt cx="1088" cy="247"/>
          </a:xfrm>
        </p:grpSpPr>
        <p:sp>
          <p:nvSpPr>
            <p:cNvPr id="59" name="Line 10">
              <a:extLst>
                <a:ext uri="{FF2B5EF4-FFF2-40B4-BE49-F238E27FC236}">
                  <a16:creationId xmlns:a16="http://schemas.microsoft.com/office/drawing/2014/main" id="{C55967AC-029B-1F1E-B06E-8794254576EC}"/>
                </a:ext>
              </a:extLst>
            </p:cNvPr>
            <p:cNvSpPr>
              <a:spLocks noChangeShapeType="1"/>
            </p:cNvSpPr>
            <p:nvPr/>
          </p:nvSpPr>
          <p:spPr bwMode="auto">
            <a:xfrm flipV="1">
              <a:off x="1882" y="2795"/>
              <a:ext cx="1043"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60" name="Rectangle 104">
              <a:extLst>
                <a:ext uri="{FF2B5EF4-FFF2-40B4-BE49-F238E27FC236}">
                  <a16:creationId xmlns:a16="http://schemas.microsoft.com/office/drawing/2014/main" id="{C7BA8E01-AEBA-F0AA-6402-C2690C93DD5B}"/>
                </a:ext>
              </a:extLst>
            </p:cNvPr>
            <p:cNvSpPr>
              <a:spLocks noChangeArrowheads="1"/>
            </p:cNvSpPr>
            <p:nvPr/>
          </p:nvSpPr>
          <p:spPr bwMode="auto">
            <a:xfrm>
              <a:off x="1837" y="2795"/>
              <a:ext cx="725" cy="247"/>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Century Gothic" panose="020B0502020202020204" pitchFamily="34" charset="0"/>
                </a:rPr>
                <a:t>Reactants</a:t>
              </a:r>
            </a:p>
          </p:txBody>
        </p:sp>
      </p:grpSp>
      <p:grpSp>
        <p:nvGrpSpPr>
          <p:cNvPr id="61" name="Group 124">
            <a:extLst>
              <a:ext uri="{FF2B5EF4-FFF2-40B4-BE49-F238E27FC236}">
                <a16:creationId xmlns:a16="http://schemas.microsoft.com/office/drawing/2014/main" id="{9AC37B7B-70DC-ADFF-F476-54CD7AA185BA}"/>
              </a:ext>
            </a:extLst>
          </p:cNvPr>
          <p:cNvGrpSpPr>
            <a:grpSpLocks noChangeAspect="1"/>
          </p:cNvGrpSpPr>
          <p:nvPr/>
        </p:nvGrpSpPr>
        <p:grpSpPr bwMode="auto">
          <a:xfrm>
            <a:off x="6573600" y="5371200"/>
            <a:ext cx="3435279" cy="1080295"/>
            <a:chOff x="2503" y="2251"/>
            <a:chExt cx="2299" cy="1361"/>
          </a:xfrm>
        </p:grpSpPr>
        <p:sp>
          <p:nvSpPr>
            <p:cNvPr id="62" name="Line 9">
              <a:extLst>
                <a:ext uri="{FF2B5EF4-FFF2-40B4-BE49-F238E27FC236}">
                  <a16:creationId xmlns:a16="http://schemas.microsoft.com/office/drawing/2014/main" id="{134DF803-35BF-FEB5-24E2-B8A5D9E420DE}"/>
                </a:ext>
              </a:extLst>
            </p:cNvPr>
            <p:cNvSpPr>
              <a:spLocks noChangeShapeType="1"/>
            </p:cNvSpPr>
            <p:nvPr/>
          </p:nvSpPr>
          <p:spPr bwMode="auto">
            <a:xfrm>
              <a:off x="2503" y="3612"/>
              <a:ext cx="1590"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63" name="Line 14">
              <a:extLst>
                <a:ext uri="{FF2B5EF4-FFF2-40B4-BE49-F238E27FC236}">
                  <a16:creationId xmlns:a16="http://schemas.microsoft.com/office/drawing/2014/main" id="{362648E2-2E62-9B7A-AA44-E9E098960B56}"/>
                </a:ext>
              </a:extLst>
            </p:cNvPr>
            <p:cNvSpPr>
              <a:spLocks noChangeShapeType="1"/>
            </p:cNvSpPr>
            <p:nvPr/>
          </p:nvSpPr>
          <p:spPr bwMode="auto">
            <a:xfrm flipH="1">
              <a:off x="2643" y="2251"/>
              <a:ext cx="0" cy="1361"/>
            </a:xfrm>
            <a:prstGeom prst="line">
              <a:avLst/>
            </a:prstGeom>
            <a:noFill/>
            <a:ln w="28575">
              <a:solidFill>
                <a:srgbClr val="FF0000"/>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64" name="Rectangle 105">
              <a:extLst>
                <a:ext uri="{FF2B5EF4-FFF2-40B4-BE49-F238E27FC236}">
                  <a16:creationId xmlns:a16="http://schemas.microsoft.com/office/drawing/2014/main" id="{9C3464F3-6790-44D4-D626-CACBB1449ED2}"/>
                </a:ext>
              </a:extLst>
            </p:cNvPr>
            <p:cNvSpPr>
              <a:spLocks noChangeArrowheads="1"/>
            </p:cNvSpPr>
            <p:nvPr/>
          </p:nvSpPr>
          <p:spPr bwMode="auto">
            <a:xfrm>
              <a:off x="4093" y="3228"/>
              <a:ext cx="709" cy="329"/>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Century Gothic" panose="020B0502020202020204" pitchFamily="34" charset="0"/>
                </a:rPr>
                <a:t>Products</a:t>
              </a:r>
            </a:p>
          </p:txBody>
        </p:sp>
      </p:grpSp>
      <p:pic>
        <p:nvPicPr>
          <p:cNvPr id="66" name="Picture 65">
            <a:extLst>
              <a:ext uri="{FF2B5EF4-FFF2-40B4-BE49-F238E27FC236}">
                <a16:creationId xmlns:a16="http://schemas.microsoft.com/office/drawing/2014/main" id="{E5B0B311-15FF-27EF-3E5A-E29547B40CE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788370" y="3973000"/>
            <a:ext cx="1500378" cy="2191893"/>
          </a:xfrm>
          <a:prstGeom prst="rect">
            <a:avLst/>
          </a:prstGeom>
        </p:spPr>
      </p:pic>
      <p:sp>
        <p:nvSpPr>
          <p:cNvPr id="67" name="Rectangle 12">
            <a:extLst>
              <a:ext uri="{FF2B5EF4-FFF2-40B4-BE49-F238E27FC236}">
                <a16:creationId xmlns:a16="http://schemas.microsoft.com/office/drawing/2014/main" id="{5585EC8A-6064-15DB-64B7-D68B8EA07557}"/>
              </a:ext>
            </a:extLst>
          </p:cNvPr>
          <p:cNvSpPr>
            <a:spLocks noChangeArrowheads="1"/>
          </p:cNvSpPr>
          <p:nvPr/>
        </p:nvSpPr>
        <p:spPr bwMode="auto">
          <a:xfrm>
            <a:off x="5200088" y="5085592"/>
            <a:ext cx="1728192" cy="503237"/>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panose="02040503050406030204" pitchFamily="18" charset="0"/>
                <a:ea typeface="Cambria" panose="02040503050406030204" pitchFamily="18" charset="0"/>
                <a:cs typeface="Arial" panose="020B0604020202020204" pitchFamily="34" charset="0"/>
              </a:rPr>
              <a:t>Mg(s)  +  </a:t>
            </a:r>
            <a:r>
              <a:rPr lang="en-GB" sz="1200" b="1" dirty="0">
                <a:solidFill>
                  <a:srgbClr val="FF0000"/>
                </a:solidFill>
                <a:latin typeface="Cambria" panose="02040503050406030204" pitchFamily="18" charset="0"/>
                <a:ea typeface="Cambria" panose="02040503050406030204" pitchFamily="18" charset="0"/>
                <a:cs typeface="Arial" panose="020B0604020202020204" pitchFamily="34" charset="0"/>
              </a:rPr>
              <a:t> </a:t>
            </a:r>
            <a:r>
              <a:rPr lang="en-GB" sz="1200" b="1" dirty="0">
                <a:solidFill>
                  <a:srgbClr val="3333CC"/>
                </a:solidFill>
                <a:latin typeface="Cambria" panose="02040503050406030204" pitchFamily="18" charset="0"/>
                <a:ea typeface="Cambria" panose="02040503050406030204" pitchFamily="18" charset="0"/>
                <a:cs typeface="Arial" panose="020B0604020202020204" pitchFamily="34" charset="0"/>
              </a:rPr>
              <a:t>Cl</a:t>
            </a:r>
            <a:r>
              <a:rPr lang="en-GB" sz="1200" b="1" baseline="-25000" dirty="0">
                <a:solidFill>
                  <a:srgbClr val="3333CC"/>
                </a:solidFill>
                <a:latin typeface="Cambria" panose="02040503050406030204" pitchFamily="18" charset="0"/>
                <a:ea typeface="Cambria" panose="02040503050406030204" pitchFamily="18" charset="0"/>
                <a:cs typeface="Arial" panose="020B0604020202020204" pitchFamily="34" charset="0"/>
              </a:rPr>
              <a:t>2</a:t>
            </a:r>
            <a:r>
              <a:rPr lang="en-GB" sz="1200" b="1" dirty="0">
                <a:solidFill>
                  <a:srgbClr val="3333CC"/>
                </a:solidFill>
                <a:latin typeface="Cambria" panose="02040503050406030204" pitchFamily="18" charset="0"/>
                <a:ea typeface="Cambria" panose="02040503050406030204" pitchFamily="18" charset="0"/>
                <a:cs typeface="Arial" panose="020B0604020202020204" pitchFamily="34" charset="0"/>
              </a:rPr>
              <a:t>(g)</a:t>
            </a:r>
          </a:p>
        </p:txBody>
      </p:sp>
      <p:sp>
        <p:nvSpPr>
          <p:cNvPr id="68" name="Rectangle 13">
            <a:extLst>
              <a:ext uri="{FF2B5EF4-FFF2-40B4-BE49-F238E27FC236}">
                <a16:creationId xmlns:a16="http://schemas.microsoft.com/office/drawing/2014/main" id="{5BE4DA06-BBAB-30C2-BDFF-BE78BCBC9F9B}"/>
              </a:ext>
            </a:extLst>
          </p:cNvPr>
          <p:cNvSpPr>
            <a:spLocks noChangeArrowheads="1"/>
          </p:cNvSpPr>
          <p:nvPr/>
        </p:nvSpPr>
        <p:spPr bwMode="auto">
          <a:xfrm>
            <a:off x="8150400" y="6174000"/>
            <a:ext cx="859192" cy="251619"/>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MgCl</a:t>
            </a:r>
            <a:r>
              <a:rPr lang="en-GB" sz="1200" b="1" baseline="-25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(s)</a:t>
            </a:r>
          </a:p>
        </p:txBody>
      </p:sp>
      <p:sp>
        <p:nvSpPr>
          <p:cNvPr id="70" name="Slide Number Placeholder 2">
            <a:extLst>
              <a:ext uri="{FF2B5EF4-FFF2-40B4-BE49-F238E27FC236}">
                <a16:creationId xmlns:a16="http://schemas.microsoft.com/office/drawing/2014/main" id="{474ECE5E-5581-7697-5F29-5177BDCC248B}"/>
              </a:ext>
            </a:extLst>
          </p:cNvPr>
          <p:cNvSpPr txBox="1">
            <a:spLocks/>
          </p:cNvSpPr>
          <p:nvPr/>
        </p:nvSpPr>
        <p:spPr>
          <a:xfrm>
            <a:off x="10956641" y="6053398"/>
            <a:ext cx="444500" cy="4286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084AC5C-55D2-4DEB-9480-54BE341D435F}" type="slidenum">
              <a:rPr lang="en-GB" altLang="en-US" smtClean="0"/>
              <a:pPr/>
              <a:t>7</a:t>
            </a:fld>
            <a:endParaRPr lang="en-GB" altLang="en-US" dirty="0"/>
          </a:p>
        </p:txBody>
      </p:sp>
      <p:sp>
        <p:nvSpPr>
          <p:cNvPr id="2" name="Line 6">
            <a:extLst>
              <a:ext uri="{FF2B5EF4-FFF2-40B4-BE49-F238E27FC236}">
                <a16:creationId xmlns:a16="http://schemas.microsoft.com/office/drawing/2014/main" id="{7CE70C01-DCD3-1CA9-1E39-31BFE206D2CB}"/>
              </a:ext>
            </a:extLst>
          </p:cNvPr>
          <p:cNvSpPr>
            <a:spLocks noChangeShapeType="1"/>
          </p:cNvSpPr>
          <p:nvPr/>
        </p:nvSpPr>
        <p:spPr bwMode="auto">
          <a:xfrm>
            <a:off x="4320000" y="6534000"/>
            <a:ext cx="5689600" cy="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3" name="Line 7">
            <a:extLst>
              <a:ext uri="{FF2B5EF4-FFF2-40B4-BE49-F238E27FC236}">
                <a16:creationId xmlns:a16="http://schemas.microsoft.com/office/drawing/2014/main" id="{EB5F8252-D6DE-7844-811F-EF5884CF84B7}"/>
              </a:ext>
            </a:extLst>
          </p:cNvPr>
          <p:cNvSpPr>
            <a:spLocks noChangeShapeType="1"/>
          </p:cNvSpPr>
          <p:nvPr/>
        </p:nvSpPr>
        <p:spPr bwMode="auto">
          <a:xfrm flipH="1" flipV="1">
            <a:off x="4320000" y="1494000"/>
            <a:ext cx="0" cy="504000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pic>
        <p:nvPicPr>
          <p:cNvPr id="4" name="Picture 3">
            <a:extLst>
              <a:ext uri="{FF2B5EF4-FFF2-40B4-BE49-F238E27FC236}">
                <a16:creationId xmlns:a16="http://schemas.microsoft.com/office/drawing/2014/main" id="{E47715C4-3F75-FDB8-F78D-E2C9B0578C85}"/>
              </a:ext>
            </a:extLst>
          </p:cNvPr>
          <p:cNvPicPr>
            <a:picLocks noChangeAspect="1"/>
          </p:cNvPicPr>
          <p:nvPr/>
        </p:nvPicPr>
        <p:blipFill>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tretch>
            <a:fillRect/>
          </a:stretch>
        </p:blipFill>
        <p:spPr>
          <a:xfrm>
            <a:off x="8228646" y="5507628"/>
            <a:ext cx="648072" cy="656543"/>
          </a:xfrm>
          <a:prstGeom prst="rect">
            <a:avLst/>
          </a:prstGeom>
          <a:ln>
            <a:noFill/>
          </a:ln>
          <a:effectLst>
            <a:softEdge rad="12700"/>
          </a:effectLst>
        </p:spPr>
      </p:pic>
      <p:sp>
        <p:nvSpPr>
          <p:cNvPr id="7" name="Rectangle 112">
            <a:extLst>
              <a:ext uri="{FF2B5EF4-FFF2-40B4-BE49-F238E27FC236}">
                <a16:creationId xmlns:a16="http://schemas.microsoft.com/office/drawing/2014/main" id="{7B4321C7-A792-E0CF-09F8-0141977CDE84}"/>
              </a:ext>
            </a:extLst>
          </p:cNvPr>
          <p:cNvSpPr>
            <a:spLocks noChangeArrowheads="1"/>
          </p:cNvSpPr>
          <p:nvPr/>
        </p:nvSpPr>
        <p:spPr bwMode="auto">
          <a:xfrm>
            <a:off x="472926" y="1357679"/>
            <a:ext cx="2805123" cy="1499821"/>
          </a:xfrm>
          <a:prstGeom prst="rect">
            <a:avLst/>
          </a:prstGeom>
          <a:noFill/>
          <a:ln w="9525">
            <a:noFill/>
            <a:miter lim="800000"/>
            <a:headEnd/>
            <a:tailEnd/>
          </a:ln>
        </p:spPr>
        <p:txBody>
          <a:bodyPr/>
          <a:lstStyle/>
          <a:p>
            <a:pPr eaLnBrk="0" fontAlgn="base" hangingPunct="0">
              <a:spcBef>
                <a:spcPct val="20000"/>
              </a:spcBef>
              <a:spcAft>
                <a:spcPct val="0"/>
              </a:spcAft>
            </a:pPr>
            <a:r>
              <a:rPr lang="en-GB" dirty="0">
                <a:latin typeface="Century Gothic" panose="020B0502020202020204" pitchFamily="34" charset="0"/>
              </a:rPr>
              <a:t>When doubly charged ions are involved, the energy transfers get larger, so we have to zoom out a bit.</a:t>
            </a:r>
          </a:p>
        </p:txBody>
      </p:sp>
      <p:sp>
        <p:nvSpPr>
          <p:cNvPr id="9" name="Rectangle 112">
            <a:extLst>
              <a:ext uri="{FF2B5EF4-FFF2-40B4-BE49-F238E27FC236}">
                <a16:creationId xmlns:a16="http://schemas.microsoft.com/office/drawing/2014/main" id="{889E3487-4549-6872-59E0-25CC77647F83}"/>
              </a:ext>
            </a:extLst>
          </p:cNvPr>
          <p:cNvSpPr>
            <a:spLocks noChangeArrowheads="1"/>
          </p:cNvSpPr>
          <p:nvPr/>
        </p:nvSpPr>
        <p:spPr bwMode="auto">
          <a:xfrm>
            <a:off x="472926" y="6172932"/>
            <a:ext cx="3343018" cy="356716"/>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latin typeface="Century Gothic" panose="020B0502020202020204" pitchFamily="34" charset="0"/>
              </a:rPr>
              <a:t>Here is the </a:t>
            </a:r>
            <a:r>
              <a:rPr lang="en-GB" sz="1600" dirty="0">
                <a:latin typeface="Cambria Math" panose="02040503050406030204" pitchFamily="18" charset="0"/>
                <a:ea typeface="Cambria Math" panose="02040503050406030204" pitchFamily="18" charset="0"/>
              </a:rPr>
              <a:t>NaCl</a:t>
            </a:r>
            <a:r>
              <a:rPr lang="en-GB" sz="1600" dirty="0">
                <a:latin typeface="Century Gothic" panose="020B0502020202020204" pitchFamily="34" charset="0"/>
              </a:rPr>
              <a:t> cycle for scale</a:t>
            </a:r>
          </a:p>
        </p:txBody>
      </p:sp>
    </p:spTree>
    <p:extLst>
      <p:ext uri="{BB962C8B-B14F-4D97-AF65-F5344CB8AC3E}">
        <p14:creationId xmlns:p14="http://schemas.microsoft.com/office/powerpoint/2010/main" val="317819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1000" fill="hold"/>
                                        <p:tgtEl>
                                          <p:spTgt spid="66"/>
                                        </p:tgtEl>
                                        <p:attrNameLst>
                                          <p:attrName>ppt_w</p:attrName>
                                        </p:attrNameLst>
                                      </p:cBhvr>
                                      <p:tavLst>
                                        <p:tav tm="0">
                                          <p:val>
                                            <p:strVal val="4*#ppt_w"/>
                                          </p:val>
                                        </p:tav>
                                        <p:tav tm="100000">
                                          <p:val>
                                            <p:strVal val="#ppt_w"/>
                                          </p:val>
                                        </p:tav>
                                      </p:tavLst>
                                    </p:anim>
                                    <p:anim calcmode="lin" valueType="num">
                                      <p:cBhvr>
                                        <p:cTn id="8" dur="1000" fill="hold"/>
                                        <p:tgtEl>
                                          <p:spTgt spid="66"/>
                                        </p:tgtEl>
                                        <p:attrNameLst>
                                          <p:attrName>ppt_h</p:attrName>
                                        </p:attrNameLst>
                                      </p:cBhvr>
                                      <p:tavLst>
                                        <p:tav tm="0">
                                          <p:val>
                                            <p:strVal val="4*#ppt_h"/>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childTnLst>
                          </p:cTn>
                        </p:par>
                        <p:par>
                          <p:cTn id="12" fill="hold">
                            <p:stCondLst>
                              <p:cond delay="1000"/>
                            </p:stCondLst>
                            <p:childTnLst>
                              <p:par>
                                <p:cTn id="13" presetID="0" presetClass="path" presetSubtype="0" accel="50000" decel="50000" fill="hold" nodeType="afterEffect">
                                  <p:stCondLst>
                                    <p:cond delay="0"/>
                                  </p:stCondLst>
                                  <p:childTnLst>
                                    <p:animMotion origin="layout" path="M 8.33333E-7 -3.7037E-7 L -0.50482 -3.7037E-7 " pathEditMode="relative" rAng="0" ptsTypes="AA">
                                      <p:cBhvr>
                                        <p:cTn id="14" dur="2000" fill="hold"/>
                                        <p:tgtEl>
                                          <p:spTgt spid="66"/>
                                        </p:tgtEl>
                                        <p:attrNameLst>
                                          <p:attrName>ppt_x</p:attrName>
                                          <p:attrName>ppt_y</p:attrName>
                                        </p:attrNameLst>
                                      </p:cBhvr>
                                      <p:rCtr x="-25247" y="0"/>
                                    </p:animMotion>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wipe(up)">
                                      <p:cBhvr>
                                        <p:cTn id="22" dur="1000"/>
                                        <p:tgtEl>
                                          <p:spTgt spid="6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fade">
                                      <p:cBhvr>
                                        <p:cTn id="29" dur="500"/>
                                        <p:tgtEl>
                                          <p:spTgt spid="68"/>
                                        </p:tgtEl>
                                      </p:cBhvr>
                                    </p:animEffect>
                                  </p:childTnLst>
                                </p:cTn>
                              </p:par>
                              <p:par>
                                <p:cTn id="30" presetID="10"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67" grpId="0"/>
      <p:bldP spid="6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DD9B77FD-CB59-2846-855E-3C7B574CAB3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Formation of an ionic compound with 2+ and 1- ions</a:t>
            </a:r>
            <a:endParaRPr lang="en-US" sz="2200" b="1" i="0" dirty="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40842B79-0FF1-8849-8F1E-80E013A592B6}"/>
              </a:ext>
            </a:extLst>
          </p:cNvPr>
          <p:cNvSpPr>
            <a:spLocks noGrp="1"/>
          </p:cNvSpPr>
          <p:nvPr>
            <p:ph type="title"/>
          </p:nvPr>
        </p:nvSpPr>
        <p:spPr>
          <a:xfrm>
            <a:off x="540000" y="540000"/>
            <a:ext cx="10080000" cy="440661"/>
          </a:xfrm>
        </p:spPr>
        <p:txBody>
          <a:bodyPr/>
          <a:lstStyle/>
          <a:p>
            <a:r>
              <a:rPr lang="en-US" dirty="0"/>
              <a:t>Formation of </a:t>
            </a:r>
            <a:r>
              <a:rPr lang="en-US" dirty="0">
                <a:latin typeface="Cambria Math" panose="02040503050406030204" pitchFamily="18" charset="0"/>
                <a:ea typeface="Cambria Math" panose="02040503050406030204" pitchFamily="18" charset="0"/>
              </a:rPr>
              <a:t>MgCl</a:t>
            </a:r>
            <a:r>
              <a:rPr lang="en-US" baseline="-25000" dirty="0">
                <a:latin typeface="Cambria Math" panose="02040503050406030204" pitchFamily="18" charset="0"/>
                <a:ea typeface="Cambria Math" panose="02040503050406030204" pitchFamily="18" charset="0"/>
              </a:rPr>
              <a:t>2</a:t>
            </a:r>
            <a:r>
              <a:rPr lang="en-US" dirty="0">
                <a:latin typeface="Cambria Math" panose="02040503050406030204" pitchFamily="18" charset="0"/>
                <a:ea typeface="Cambria Math" panose="02040503050406030204" pitchFamily="18" charset="0"/>
              </a:rPr>
              <a:t>(s)</a:t>
            </a:r>
          </a:p>
        </p:txBody>
      </p:sp>
      <p:pic>
        <p:nvPicPr>
          <p:cNvPr id="22" name="Picture 21">
            <a:extLst>
              <a:ext uri="{FF2B5EF4-FFF2-40B4-BE49-F238E27FC236}">
                <a16:creationId xmlns:a16="http://schemas.microsoft.com/office/drawing/2014/main" id="{57532729-D3EE-9DCA-BF30-C3557ED4559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31026" y="3970255"/>
            <a:ext cx="1500378" cy="2191893"/>
          </a:xfrm>
          <a:prstGeom prst="rect">
            <a:avLst/>
          </a:prstGeom>
        </p:spPr>
      </p:pic>
      <p:sp>
        <p:nvSpPr>
          <p:cNvPr id="25" name="Rectangle 12">
            <a:extLst>
              <a:ext uri="{FF2B5EF4-FFF2-40B4-BE49-F238E27FC236}">
                <a16:creationId xmlns:a16="http://schemas.microsoft.com/office/drawing/2014/main" id="{9CE498E8-6CA9-9125-662B-CABBD8C2A6D3}"/>
              </a:ext>
            </a:extLst>
          </p:cNvPr>
          <p:cNvSpPr>
            <a:spLocks noChangeArrowheads="1"/>
          </p:cNvSpPr>
          <p:nvPr/>
        </p:nvSpPr>
        <p:spPr bwMode="auto">
          <a:xfrm>
            <a:off x="5231742" y="5084870"/>
            <a:ext cx="1368152" cy="287213"/>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Mg(s)  +  </a:t>
            </a:r>
            <a:r>
              <a:rPr lang="en-GB" sz="1200" b="1" dirty="0">
                <a:solidFill>
                  <a:srgbClr val="FF0000"/>
                </a:solidFill>
                <a:latin typeface="Cambria Math" panose="02040503050406030204" pitchFamily="18" charset="0"/>
                <a:ea typeface="Cambria Math" panose="02040503050406030204" pitchFamily="18" charset="0"/>
              </a:rPr>
              <a:t> </a:t>
            </a:r>
            <a:r>
              <a:rPr lang="en-GB" sz="1200" b="1" dirty="0">
                <a:solidFill>
                  <a:srgbClr val="3333CC"/>
                </a:solidFill>
                <a:latin typeface="Cambria Math" panose="02040503050406030204" pitchFamily="18" charset="0"/>
                <a:ea typeface="Cambria Math" panose="02040503050406030204" pitchFamily="18" charset="0"/>
              </a:rPr>
              <a:t>Cl</a:t>
            </a:r>
            <a:r>
              <a:rPr lang="en-GB" sz="1200" b="1" baseline="-25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(g)</a:t>
            </a:r>
          </a:p>
        </p:txBody>
      </p:sp>
      <p:sp>
        <p:nvSpPr>
          <p:cNvPr id="26" name="Rectangle 15">
            <a:extLst>
              <a:ext uri="{FF2B5EF4-FFF2-40B4-BE49-F238E27FC236}">
                <a16:creationId xmlns:a16="http://schemas.microsoft.com/office/drawing/2014/main" id="{5028BF73-7F36-5E59-FDAA-D48B9ABED667}"/>
              </a:ext>
            </a:extLst>
          </p:cNvPr>
          <p:cNvSpPr>
            <a:spLocks noChangeArrowheads="1"/>
          </p:cNvSpPr>
          <p:nvPr/>
        </p:nvSpPr>
        <p:spPr bwMode="auto">
          <a:xfrm>
            <a:off x="6356810" y="5731924"/>
            <a:ext cx="431676" cy="360238"/>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FF0000"/>
                </a:solidFill>
                <a:latin typeface="Symbol" pitchFamily="18" charset="2"/>
              </a:rPr>
              <a:t>D</a:t>
            </a:r>
            <a:r>
              <a:rPr lang="en-GB" sz="1400" b="1" i="1" dirty="0">
                <a:solidFill>
                  <a:srgbClr val="FF0000"/>
                </a:solidFill>
                <a:latin typeface="Arial" charset="0"/>
              </a:rPr>
              <a:t>H</a:t>
            </a:r>
            <a:endParaRPr lang="en-GB" sz="1400" b="1" i="1" dirty="0">
              <a:solidFill>
                <a:srgbClr val="3333CC"/>
              </a:solidFill>
              <a:latin typeface="Arial" charset="0"/>
            </a:endParaRPr>
          </a:p>
        </p:txBody>
      </p:sp>
      <p:sp>
        <p:nvSpPr>
          <p:cNvPr id="27" name="Rectangle 103">
            <a:extLst>
              <a:ext uri="{FF2B5EF4-FFF2-40B4-BE49-F238E27FC236}">
                <a16:creationId xmlns:a16="http://schemas.microsoft.com/office/drawing/2014/main" id="{C3B5C650-450F-5116-871F-7F274D947298}"/>
              </a:ext>
            </a:extLst>
          </p:cNvPr>
          <p:cNvSpPr>
            <a:spLocks noChangeArrowheads="1"/>
          </p:cNvSpPr>
          <p:nvPr/>
        </p:nvSpPr>
        <p:spPr bwMode="auto">
          <a:xfrm>
            <a:off x="7247966" y="1735189"/>
            <a:ext cx="1584176" cy="288032"/>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Mg</a:t>
            </a:r>
            <a:r>
              <a:rPr lang="en-GB" sz="1200" b="1" baseline="30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(g)  +   </a:t>
            </a: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Cl</a:t>
            </a:r>
            <a:r>
              <a:rPr lang="en-GB" sz="12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200" b="1" dirty="0">
                <a:solidFill>
                  <a:srgbClr val="3333CC"/>
                </a:solidFill>
                <a:latin typeface="Cambria Math" panose="02040503050406030204" pitchFamily="18" charset="0"/>
                <a:ea typeface="Cambria Math" panose="02040503050406030204" pitchFamily="18" charset="0"/>
              </a:rPr>
              <a:t>(g)  </a:t>
            </a:r>
          </a:p>
        </p:txBody>
      </p:sp>
      <p:grpSp>
        <p:nvGrpSpPr>
          <p:cNvPr id="28" name="Group 123">
            <a:extLst>
              <a:ext uri="{FF2B5EF4-FFF2-40B4-BE49-F238E27FC236}">
                <a16:creationId xmlns:a16="http://schemas.microsoft.com/office/drawing/2014/main" id="{C1871628-1088-DD76-5382-3D57553B3E2F}"/>
              </a:ext>
            </a:extLst>
          </p:cNvPr>
          <p:cNvGrpSpPr>
            <a:grpSpLocks noChangeAspect="1"/>
          </p:cNvGrpSpPr>
          <p:nvPr/>
        </p:nvGrpSpPr>
        <p:grpSpPr bwMode="auto">
          <a:xfrm>
            <a:off x="5204997" y="5371596"/>
            <a:ext cx="1727993" cy="389116"/>
            <a:chOff x="1837" y="2795"/>
            <a:chExt cx="1088" cy="245"/>
          </a:xfrm>
        </p:grpSpPr>
        <p:sp>
          <p:nvSpPr>
            <p:cNvPr id="29" name="Line 10">
              <a:extLst>
                <a:ext uri="{FF2B5EF4-FFF2-40B4-BE49-F238E27FC236}">
                  <a16:creationId xmlns:a16="http://schemas.microsoft.com/office/drawing/2014/main" id="{7C470F9B-74A8-FAC7-86F1-71E572A85155}"/>
                </a:ext>
              </a:extLst>
            </p:cNvPr>
            <p:cNvSpPr>
              <a:spLocks noChangeShapeType="1"/>
            </p:cNvSpPr>
            <p:nvPr/>
          </p:nvSpPr>
          <p:spPr bwMode="auto">
            <a:xfrm flipV="1">
              <a:off x="1882" y="2795"/>
              <a:ext cx="1043"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30" name="Rectangle 104">
              <a:extLst>
                <a:ext uri="{FF2B5EF4-FFF2-40B4-BE49-F238E27FC236}">
                  <a16:creationId xmlns:a16="http://schemas.microsoft.com/office/drawing/2014/main" id="{5924F217-9555-3D28-EB04-3993FD7C6F49}"/>
                </a:ext>
              </a:extLst>
            </p:cNvPr>
            <p:cNvSpPr>
              <a:spLocks noChangeArrowheads="1"/>
            </p:cNvSpPr>
            <p:nvPr/>
          </p:nvSpPr>
          <p:spPr bwMode="auto">
            <a:xfrm>
              <a:off x="1837" y="2795"/>
              <a:ext cx="738" cy="245"/>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Century Gothic" panose="020B0502020202020204" pitchFamily="34" charset="0"/>
                </a:rPr>
                <a:t>Reactants</a:t>
              </a:r>
            </a:p>
          </p:txBody>
        </p:sp>
      </p:grpSp>
      <p:grpSp>
        <p:nvGrpSpPr>
          <p:cNvPr id="31" name="Group 124">
            <a:extLst>
              <a:ext uri="{FF2B5EF4-FFF2-40B4-BE49-F238E27FC236}">
                <a16:creationId xmlns:a16="http://schemas.microsoft.com/office/drawing/2014/main" id="{772328F3-31B0-527C-2237-1AB796EF5FF8}"/>
              </a:ext>
            </a:extLst>
          </p:cNvPr>
          <p:cNvGrpSpPr>
            <a:grpSpLocks noChangeAspect="1"/>
          </p:cNvGrpSpPr>
          <p:nvPr/>
        </p:nvGrpSpPr>
        <p:grpSpPr bwMode="auto">
          <a:xfrm>
            <a:off x="6572511" y="5372037"/>
            <a:ext cx="3338152" cy="1080295"/>
            <a:chOff x="2503" y="2251"/>
            <a:chExt cx="2234" cy="1361"/>
          </a:xfrm>
        </p:grpSpPr>
        <p:sp>
          <p:nvSpPr>
            <p:cNvPr id="32" name="Line 9">
              <a:extLst>
                <a:ext uri="{FF2B5EF4-FFF2-40B4-BE49-F238E27FC236}">
                  <a16:creationId xmlns:a16="http://schemas.microsoft.com/office/drawing/2014/main" id="{C4844B6F-B565-ACAE-977C-4C819E6FE245}"/>
                </a:ext>
              </a:extLst>
            </p:cNvPr>
            <p:cNvSpPr>
              <a:spLocks noChangeShapeType="1"/>
            </p:cNvSpPr>
            <p:nvPr/>
          </p:nvSpPr>
          <p:spPr bwMode="auto">
            <a:xfrm>
              <a:off x="2503" y="3612"/>
              <a:ext cx="1590"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33" name="Rectangle 13">
              <a:extLst>
                <a:ext uri="{FF2B5EF4-FFF2-40B4-BE49-F238E27FC236}">
                  <a16:creationId xmlns:a16="http://schemas.microsoft.com/office/drawing/2014/main" id="{23F93798-F3AE-33EE-C8B3-77C8A7F59475}"/>
                </a:ext>
              </a:extLst>
            </p:cNvPr>
            <p:cNvSpPr>
              <a:spLocks noChangeArrowheads="1"/>
            </p:cNvSpPr>
            <p:nvPr/>
          </p:nvSpPr>
          <p:spPr bwMode="auto">
            <a:xfrm>
              <a:off x="3560" y="3260"/>
              <a:ext cx="568" cy="317"/>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MgCl</a:t>
              </a:r>
              <a:r>
                <a:rPr lang="en-GB" sz="1200" b="1" baseline="-25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(s)</a:t>
              </a:r>
            </a:p>
          </p:txBody>
        </p:sp>
        <p:sp>
          <p:nvSpPr>
            <p:cNvPr id="34" name="Line 14">
              <a:extLst>
                <a:ext uri="{FF2B5EF4-FFF2-40B4-BE49-F238E27FC236}">
                  <a16:creationId xmlns:a16="http://schemas.microsoft.com/office/drawing/2014/main" id="{8620451A-1954-20C8-0712-96E45055183D}"/>
                </a:ext>
              </a:extLst>
            </p:cNvPr>
            <p:cNvSpPr>
              <a:spLocks noChangeShapeType="1"/>
            </p:cNvSpPr>
            <p:nvPr/>
          </p:nvSpPr>
          <p:spPr bwMode="auto">
            <a:xfrm flipH="1">
              <a:off x="2643" y="2251"/>
              <a:ext cx="0" cy="1361"/>
            </a:xfrm>
            <a:prstGeom prst="line">
              <a:avLst/>
            </a:prstGeom>
            <a:noFill/>
            <a:ln w="28575">
              <a:solidFill>
                <a:srgbClr val="FF0000"/>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35" name="Rectangle 105">
              <a:extLst>
                <a:ext uri="{FF2B5EF4-FFF2-40B4-BE49-F238E27FC236}">
                  <a16:creationId xmlns:a16="http://schemas.microsoft.com/office/drawing/2014/main" id="{07CE986A-CE10-CB1B-7E9B-F9545C4C92CB}"/>
                </a:ext>
              </a:extLst>
            </p:cNvPr>
            <p:cNvSpPr>
              <a:spLocks noChangeArrowheads="1"/>
            </p:cNvSpPr>
            <p:nvPr/>
          </p:nvSpPr>
          <p:spPr bwMode="auto">
            <a:xfrm>
              <a:off x="4093" y="3225"/>
              <a:ext cx="644" cy="317"/>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Century Gothic" panose="020B0502020202020204" pitchFamily="34" charset="0"/>
                </a:rPr>
                <a:t>Products</a:t>
              </a:r>
            </a:p>
          </p:txBody>
        </p:sp>
      </p:grpSp>
      <p:sp>
        <p:nvSpPr>
          <p:cNvPr id="36" name="Rectangle 112">
            <a:extLst>
              <a:ext uri="{FF2B5EF4-FFF2-40B4-BE49-F238E27FC236}">
                <a16:creationId xmlns:a16="http://schemas.microsoft.com/office/drawing/2014/main" id="{EC97A3BE-50B3-C0BC-3411-B870D9493703}"/>
              </a:ext>
            </a:extLst>
          </p:cNvPr>
          <p:cNvSpPr>
            <a:spLocks noChangeArrowheads="1"/>
          </p:cNvSpPr>
          <p:nvPr/>
        </p:nvSpPr>
        <p:spPr bwMode="auto">
          <a:xfrm>
            <a:off x="8100000" y="3276000"/>
            <a:ext cx="1440264" cy="1008509"/>
          </a:xfrm>
          <a:prstGeom prst="rect">
            <a:avLst/>
          </a:prstGeom>
          <a:noFill/>
          <a:ln w="9525">
            <a:noFill/>
            <a:miter lim="800000"/>
            <a:headEnd/>
            <a:tailEnd/>
          </a:ln>
        </p:spPr>
        <p:txBody>
          <a:bodyPr/>
          <a:lstStyle/>
          <a:p>
            <a:pPr eaLnBrk="0" fontAlgn="base" hangingPunct="0">
              <a:spcBef>
                <a:spcPct val="20000"/>
              </a:spcBef>
              <a:spcAft>
                <a:spcPct val="0"/>
              </a:spcAft>
            </a:pPr>
            <a:r>
              <a:rPr lang="en-GB" sz="1400" i="1" dirty="0">
                <a:solidFill>
                  <a:srgbClr val="000000"/>
                </a:solidFill>
                <a:latin typeface="Century Gothic" panose="020B0502020202020204" pitchFamily="34" charset="0"/>
              </a:rPr>
              <a:t>Total energy released on making new bonds</a:t>
            </a:r>
          </a:p>
        </p:txBody>
      </p:sp>
      <p:sp>
        <p:nvSpPr>
          <p:cNvPr id="37" name="Rectangle 116">
            <a:extLst>
              <a:ext uri="{FF2B5EF4-FFF2-40B4-BE49-F238E27FC236}">
                <a16:creationId xmlns:a16="http://schemas.microsoft.com/office/drawing/2014/main" id="{45B39A67-F698-BCF2-280A-A5C8D27CDBD2}"/>
              </a:ext>
            </a:extLst>
          </p:cNvPr>
          <p:cNvSpPr>
            <a:spLocks noChangeArrowheads="1"/>
          </p:cNvSpPr>
          <p:nvPr/>
        </p:nvSpPr>
        <p:spPr bwMode="auto">
          <a:xfrm>
            <a:off x="6788486" y="5516098"/>
            <a:ext cx="956810" cy="792088"/>
          </a:xfrm>
          <a:prstGeom prst="rect">
            <a:avLst/>
          </a:prstGeom>
          <a:noFill/>
          <a:ln w="9525">
            <a:noFill/>
            <a:miter lim="800000"/>
            <a:headEnd/>
            <a:tailEnd/>
          </a:ln>
        </p:spPr>
        <p:txBody>
          <a:bodyPr/>
          <a:lstStyle/>
          <a:p>
            <a:pPr eaLnBrk="0" fontAlgn="base" hangingPunct="0">
              <a:spcBef>
                <a:spcPct val="20000"/>
              </a:spcBef>
              <a:spcAft>
                <a:spcPct val="0"/>
              </a:spcAft>
            </a:pPr>
            <a:r>
              <a:rPr lang="en-GB" sz="1400" i="1" dirty="0">
                <a:solidFill>
                  <a:srgbClr val="000000"/>
                </a:solidFill>
                <a:latin typeface="Century Gothic" panose="020B0502020202020204" pitchFamily="34" charset="0"/>
              </a:rPr>
              <a:t>Overall</a:t>
            </a:r>
            <a:br>
              <a:rPr lang="en-GB" sz="1400" i="1" dirty="0">
                <a:solidFill>
                  <a:srgbClr val="000000"/>
                </a:solidFill>
                <a:latin typeface="Century Gothic" panose="020B0502020202020204" pitchFamily="34" charset="0"/>
              </a:rPr>
            </a:br>
            <a:r>
              <a:rPr lang="en-GB" sz="1400" i="1" dirty="0">
                <a:solidFill>
                  <a:srgbClr val="000000"/>
                </a:solidFill>
                <a:latin typeface="Century Gothic" panose="020B0502020202020204" pitchFamily="34" charset="0"/>
              </a:rPr>
              <a:t>energy change</a:t>
            </a:r>
          </a:p>
        </p:txBody>
      </p:sp>
      <p:sp>
        <p:nvSpPr>
          <p:cNvPr id="38" name="Rectangle 106">
            <a:extLst>
              <a:ext uri="{FF2B5EF4-FFF2-40B4-BE49-F238E27FC236}">
                <a16:creationId xmlns:a16="http://schemas.microsoft.com/office/drawing/2014/main" id="{8564B20D-3E58-514A-6C9E-BF6FEC7A3C3F}"/>
              </a:ext>
            </a:extLst>
          </p:cNvPr>
          <p:cNvSpPr>
            <a:spLocks noChangeArrowheads="1"/>
          </p:cNvSpPr>
          <p:nvPr/>
        </p:nvSpPr>
        <p:spPr bwMode="auto">
          <a:xfrm>
            <a:off x="7114799" y="2007243"/>
            <a:ext cx="1403280" cy="270443"/>
          </a:xfrm>
          <a:prstGeom prst="rect">
            <a:avLst/>
          </a:prstGeom>
          <a:solidFill>
            <a:schemeClr val="bg1"/>
          </a:solidFill>
          <a:ln w="9525">
            <a:noFill/>
            <a:miter lim="800000"/>
            <a:headEnd/>
            <a:tailEnd/>
          </a:ln>
        </p:spPr>
        <p:txBody>
          <a:bodyPr lIns="0" tIns="0" rIns="0" bIns="0"/>
          <a:lstStyle/>
          <a:p>
            <a:pPr eaLnBrk="0" fontAlgn="base" hangingPunct="0">
              <a:spcAft>
                <a:spcPct val="0"/>
              </a:spcAft>
            </a:pPr>
            <a:r>
              <a:rPr lang="en-GB" sz="1400" dirty="0">
                <a:solidFill>
                  <a:srgbClr val="000000"/>
                </a:solidFill>
                <a:latin typeface="Century Gothic" panose="020B0502020202020204" pitchFamily="34" charset="0"/>
              </a:rPr>
              <a:t>Unbonded  ions</a:t>
            </a:r>
          </a:p>
        </p:txBody>
      </p:sp>
      <p:sp>
        <p:nvSpPr>
          <p:cNvPr id="39" name="Line 108">
            <a:extLst>
              <a:ext uri="{FF2B5EF4-FFF2-40B4-BE49-F238E27FC236}">
                <a16:creationId xmlns:a16="http://schemas.microsoft.com/office/drawing/2014/main" id="{7143F534-4142-164B-4C41-4C0509ECBB3E}"/>
              </a:ext>
            </a:extLst>
          </p:cNvPr>
          <p:cNvSpPr>
            <a:spLocks noChangeAspect="1" noChangeShapeType="1"/>
          </p:cNvSpPr>
          <p:nvPr/>
        </p:nvSpPr>
        <p:spPr bwMode="auto">
          <a:xfrm>
            <a:off x="8084630" y="2024194"/>
            <a:ext cx="595" cy="4428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40" name="Rectangle 112">
            <a:extLst>
              <a:ext uri="{FF2B5EF4-FFF2-40B4-BE49-F238E27FC236}">
                <a16:creationId xmlns:a16="http://schemas.microsoft.com/office/drawing/2014/main" id="{E328A69F-E2C0-6EA4-B1CD-E0EDA8320636}"/>
              </a:ext>
            </a:extLst>
          </p:cNvPr>
          <p:cNvSpPr>
            <a:spLocks noChangeArrowheads="1"/>
          </p:cNvSpPr>
          <p:nvPr/>
        </p:nvSpPr>
        <p:spPr bwMode="auto">
          <a:xfrm>
            <a:off x="7236000" y="3348000"/>
            <a:ext cx="864096"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Lattice enthalpy</a:t>
            </a:r>
          </a:p>
        </p:txBody>
      </p:sp>
      <p:sp>
        <p:nvSpPr>
          <p:cNvPr id="41" name="Line 11">
            <a:extLst>
              <a:ext uri="{FF2B5EF4-FFF2-40B4-BE49-F238E27FC236}">
                <a16:creationId xmlns:a16="http://schemas.microsoft.com/office/drawing/2014/main" id="{6B8B19D7-CC23-999A-E27C-C9E061749E18}"/>
              </a:ext>
            </a:extLst>
          </p:cNvPr>
          <p:cNvSpPr>
            <a:spLocks noChangeAspect="1" noChangeShapeType="1"/>
          </p:cNvSpPr>
          <p:nvPr/>
        </p:nvSpPr>
        <p:spPr bwMode="auto">
          <a:xfrm flipV="1">
            <a:off x="6991523" y="2009602"/>
            <a:ext cx="1654572"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dirty="0">
              <a:solidFill>
                <a:srgbClr val="000000"/>
              </a:solidFill>
              <a:latin typeface="Times New Roman" pitchFamily="18" charset="0"/>
            </a:endParaRPr>
          </a:p>
        </p:txBody>
      </p:sp>
      <p:sp>
        <p:nvSpPr>
          <p:cNvPr id="42" name="Line 11">
            <a:extLst>
              <a:ext uri="{FF2B5EF4-FFF2-40B4-BE49-F238E27FC236}">
                <a16:creationId xmlns:a16="http://schemas.microsoft.com/office/drawing/2014/main" id="{794DEF46-D622-70AB-6FC9-A263878D5828}"/>
              </a:ext>
            </a:extLst>
          </p:cNvPr>
          <p:cNvSpPr>
            <a:spLocks noChangeAspect="1" noChangeShapeType="1"/>
          </p:cNvSpPr>
          <p:nvPr/>
        </p:nvSpPr>
        <p:spPr bwMode="auto">
          <a:xfrm flipV="1">
            <a:off x="5276318" y="4652002"/>
            <a:ext cx="1296144"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43" name="Line 107">
            <a:extLst>
              <a:ext uri="{FF2B5EF4-FFF2-40B4-BE49-F238E27FC236}">
                <a16:creationId xmlns:a16="http://schemas.microsoft.com/office/drawing/2014/main" id="{0EF92C1D-F2E5-FB5D-D6C9-88765921CF9B}"/>
              </a:ext>
            </a:extLst>
          </p:cNvPr>
          <p:cNvSpPr>
            <a:spLocks noChangeShapeType="1"/>
          </p:cNvSpPr>
          <p:nvPr/>
        </p:nvSpPr>
        <p:spPr bwMode="auto">
          <a:xfrm flipV="1">
            <a:off x="5924390" y="5102082"/>
            <a:ext cx="0" cy="270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44" name="Line 107">
            <a:extLst>
              <a:ext uri="{FF2B5EF4-FFF2-40B4-BE49-F238E27FC236}">
                <a16:creationId xmlns:a16="http://schemas.microsoft.com/office/drawing/2014/main" id="{E87B17FD-0646-ECC1-22DC-E2B0220A4100}"/>
              </a:ext>
            </a:extLst>
          </p:cNvPr>
          <p:cNvSpPr>
            <a:spLocks noChangeAspect="1" noChangeShapeType="1"/>
          </p:cNvSpPr>
          <p:nvPr/>
        </p:nvSpPr>
        <p:spPr bwMode="auto">
          <a:xfrm>
            <a:off x="8084630" y="763570"/>
            <a:ext cx="0" cy="1260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45" name="Line 11">
            <a:extLst>
              <a:ext uri="{FF2B5EF4-FFF2-40B4-BE49-F238E27FC236}">
                <a16:creationId xmlns:a16="http://schemas.microsoft.com/office/drawing/2014/main" id="{968FB79B-5F0D-1E0F-E679-5737A721695E}"/>
              </a:ext>
            </a:extLst>
          </p:cNvPr>
          <p:cNvSpPr>
            <a:spLocks noChangeAspect="1" noChangeShapeType="1"/>
          </p:cNvSpPr>
          <p:nvPr/>
        </p:nvSpPr>
        <p:spPr bwMode="auto">
          <a:xfrm flipV="1">
            <a:off x="5276318" y="5084050"/>
            <a:ext cx="1296144"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46" name="Rectangle 12">
            <a:extLst>
              <a:ext uri="{FF2B5EF4-FFF2-40B4-BE49-F238E27FC236}">
                <a16:creationId xmlns:a16="http://schemas.microsoft.com/office/drawing/2014/main" id="{22A4B0CA-0948-F737-8F4D-C00D9EEDE1A6}"/>
              </a:ext>
            </a:extLst>
          </p:cNvPr>
          <p:cNvSpPr>
            <a:spLocks noChangeArrowheads="1"/>
          </p:cNvSpPr>
          <p:nvPr/>
        </p:nvSpPr>
        <p:spPr bwMode="auto">
          <a:xfrm>
            <a:off x="5222698" y="4796018"/>
            <a:ext cx="1440061" cy="360040"/>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Mg(g)  +  </a:t>
            </a:r>
            <a:r>
              <a:rPr lang="en-GB" sz="1200" b="1" dirty="0">
                <a:solidFill>
                  <a:srgbClr val="FF0000"/>
                </a:solidFill>
                <a:latin typeface="Cambria Math" panose="02040503050406030204" pitchFamily="18" charset="0"/>
                <a:ea typeface="Cambria Math" panose="02040503050406030204" pitchFamily="18" charset="0"/>
              </a:rPr>
              <a:t> </a:t>
            </a:r>
            <a:r>
              <a:rPr lang="en-GB" sz="1200" b="1" dirty="0">
                <a:solidFill>
                  <a:srgbClr val="3333CC"/>
                </a:solidFill>
                <a:latin typeface="Cambria Math" panose="02040503050406030204" pitchFamily="18" charset="0"/>
                <a:ea typeface="Cambria Math" panose="02040503050406030204" pitchFamily="18" charset="0"/>
              </a:rPr>
              <a:t>Cl</a:t>
            </a:r>
            <a:r>
              <a:rPr lang="en-GB" sz="1200" b="1" baseline="-25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(g)</a:t>
            </a:r>
          </a:p>
        </p:txBody>
      </p:sp>
      <p:sp>
        <p:nvSpPr>
          <p:cNvPr id="47" name="Rectangle 112">
            <a:extLst>
              <a:ext uri="{FF2B5EF4-FFF2-40B4-BE49-F238E27FC236}">
                <a16:creationId xmlns:a16="http://schemas.microsoft.com/office/drawing/2014/main" id="{59A6EE40-1E53-CC15-ADA9-E183AF91FC01}"/>
              </a:ext>
            </a:extLst>
          </p:cNvPr>
          <p:cNvSpPr>
            <a:spLocks noChangeArrowheads="1"/>
          </p:cNvSpPr>
          <p:nvPr/>
        </p:nvSpPr>
        <p:spPr bwMode="auto">
          <a:xfrm>
            <a:off x="6302718" y="5084049"/>
            <a:ext cx="1812362" cy="288033"/>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Atomisation enthalpy</a:t>
            </a:r>
          </a:p>
        </p:txBody>
      </p:sp>
      <p:sp>
        <p:nvSpPr>
          <p:cNvPr id="48" name="Line 107">
            <a:extLst>
              <a:ext uri="{FF2B5EF4-FFF2-40B4-BE49-F238E27FC236}">
                <a16:creationId xmlns:a16="http://schemas.microsoft.com/office/drawing/2014/main" id="{4D8075A5-45D7-C11C-B422-9F8D96EEFE08}"/>
              </a:ext>
            </a:extLst>
          </p:cNvPr>
          <p:cNvSpPr>
            <a:spLocks noChangeAspect="1" noChangeShapeType="1"/>
          </p:cNvSpPr>
          <p:nvPr/>
        </p:nvSpPr>
        <p:spPr bwMode="auto">
          <a:xfrm flipV="1">
            <a:off x="5924390" y="4652050"/>
            <a:ext cx="0" cy="432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49" name="Rectangle 12">
            <a:extLst>
              <a:ext uri="{FF2B5EF4-FFF2-40B4-BE49-F238E27FC236}">
                <a16:creationId xmlns:a16="http://schemas.microsoft.com/office/drawing/2014/main" id="{BB9800A7-292F-2FFB-0C51-FF1F914A9A6F}"/>
              </a:ext>
            </a:extLst>
          </p:cNvPr>
          <p:cNvSpPr>
            <a:spLocks noChangeArrowheads="1"/>
          </p:cNvSpPr>
          <p:nvPr/>
        </p:nvSpPr>
        <p:spPr bwMode="auto">
          <a:xfrm>
            <a:off x="5234192" y="4364790"/>
            <a:ext cx="1338270"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Mg(g) +   </a:t>
            </a: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Cl(g)</a:t>
            </a:r>
          </a:p>
        </p:txBody>
      </p:sp>
      <p:sp>
        <p:nvSpPr>
          <p:cNvPr id="50" name="Rectangle 112">
            <a:extLst>
              <a:ext uri="{FF2B5EF4-FFF2-40B4-BE49-F238E27FC236}">
                <a16:creationId xmlns:a16="http://schemas.microsoft.com/office/drawing/2014/main" id="{F6C6E170-AA6E-E73F-E0D7-AB5F911D5380}"/>
              </a:ext>
            </a:extLst>
          </p:cNvPr>
          <p:cNvSpPr>
            <a:spLocks noChangeArrowheads="1"/>
          </p:cNvSpPr>
          <p:nvPr/>
        </p:nvSpPr>
        <p:spPr bwMode="auto">
          <a:xfrm>
            <a:off x="6083737" y="4613564"/>
            <a:ext cx="1512168"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FF0000"/>
                </a:solidFill>
                <a:latin typeface="Century Gothic" panose="020B0502020202020204" pitchFamily="34" charset="0"/>
              </a:rPr>
              <a:t>2 x </a:t>
            </a:r>
            <a:r>
              <a:rPr lang="en-GB" sz="1200" b="1" dirty="0">
                <a:solidFill>
                  <a:srgbClr val="008000"/>
                </a:solidFill>
                <a:latin typeface="Century Gothic" panose="020B0502020202020204" pitchFamily="34" charset="0"/>
              </a:rPr>
              <a:t>Atomisation or bond enthalpy</a:t>
            </a:r>
          </a:p>
        </p:txBody>
      </p:sp>
      <p:sp>
        <p:nvSpPr>
          <p:cNvPr id="51" name="Line 11">
            <a:extLst>
              <a:ext uri="{FF2B5EF4-FFF2-40B4-BE49-F238E27FC236}">
                <a16:creationId xmlns:a16="http://schemas.microsoft.com/office/drawing/2014/main" id="{FB94E5D2-81BA-33F6-EA19-A5C030D3D402}"/>
              </a:ext>
            </a:extLst>
          </p:cNvPr>
          <p:cNvSpPr>
            <a:spLocks noChangeAspect="1" noChangeShapeType="1"/>
          </p:cNvSpPr>
          <p:nvPr/>
        </p:nvSpPr>
        <p:spPr bwMode="auto">
          <a:xfrm flipV="1">
            <a:off x="5204311" y="3355858"/>
            <a:ext cx="1584175"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52" name="Line 107">
            <a:extLst>
              <a:ext uri="{FF2B5EF4-FFF2-40B4-BE49-F238E27FC236}">
                <a16:creationId xmlns:a16="http://schemas.microsoft.com/office/drawing/2014/main" id="{F009EA4E-6FEF-B32C-1496-51532BAA344E}"/>
              </a:ext>
            </a:extLst>
          </p:cNvPr>
          <p:cNvSpPr>
            <a:spLocks noChangeShapeType="1"/>
          </p:cNvSpPr>
          <p:nvPr/>
        </p:nvSpPr>
        <p:spPr bwMode="auto">
          <a:xfrm flipV="1">
            <a:off x="5924390" y="3320002"/>
            <a:ext cx="0" cy="1332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69" name="Rectangle 12">
            <a:extLst>
              <a:ext uri="{FF2B5EF4-FFF2-40B4-BE49-F238E27FC236}">
                <a16:creationId xmlns:a16="http://schemas.microsoft.com/office/drawing/2014/main" id="{7CF9829C-34C3-3967-ED20-2D3D14E9F739}"/>
              </a:ext>
            </a:extLst>
          </p:cNvPr>
          <p:cNvSpPr>
            <a:spLocks noChangeArrowheads="1"/>
          </p:cNvSpPr>
          <p:nvPr/>
        </p:nvSpPr>
        <p:spPr bwMode="auto">
          <a:xfrm>
            <a:off x="5162432" y="3068646"/>
            <a:ext cx="1869511"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Mg</a:t>
            </a:r>
            <a:r>
              <a:rPr lang="en-GB" sz="1200" b="1" baseline="30000" dirty="0">
                <a:solidFill>
                  <a:srgbClr val="3333CC"/>
                </a:solidFill>
                <a:latin typeface="Cambria Math" panose="02040503050406030204" pitchFamily="18" charset="0"/>
                <a:ea typeface="Cambria Math" panose="02040503050406030204" pitchFamily="18" charset="0"/>
              </a:rPr>
              <a:t>+</a:t>
            </a:r>
            <a:r>
              <a:rPr lang="en-GB" sz="1200" b="1" dirty="0">
                <a:solidFill>
                  <a:srgbClr val="3333CC"/>
                </a:solidFill>
                <a:latin typeface="Cambria Math" panose="02040503050406030204" pitchFamily="18" charset="0"/>
                <a:ea typeface="Cambria Math" panose="02040503050406030204" pitchFamily="18" charset="0"/>
              </a:rPr>
              <a:t>(g) +    e</a:t>
            </a:r>
            <a:r>
              <a:rPr lang="en-GB" sz="12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200" b="1" dirty="0">
                <a:solidFill>
                  <a:srgbClr val="3333CC"/>
                </a:solidFill>
                <a:latin typeface="Cambria Math" panose="02040503050406030204" pitchFamily="18" charset="0"/>
                <a:ea typeface="Cambria Math" panose="02040503050406030204" pitchFamily="18" charset="0"/>
              </a:rPr>
              <a:t>  + </a:t>
            </a:r>
            <a:r>
              <a:rPr lang="en-GB" sz="1200" b="1" dirty="0">
                <a:solidFill>
                  <a:srgbClr val="FF0000"/>
                </a:solidFill>
                <a:latin typeface="Cambria Math" panose="02040503050406030204" pitchFamily="18" charset="0"/>
                <a:ea typeface="Cambria Math" panose="02040503050406030204" pitchFamily="18" charset="0"/>
              </a:rPr>
              <a:t> 2</a:t>
            </a:r>
            <a:r>
              <a:rPr lang="en-GB" sz="1200" b="1" dirty="0">
                <a:solidFill>
                  <a:srgbClr val="3333CC"/>
                </a:solidFill>
                <a:latin typeface="Cambria Math" panose="02040503050406030204" pitchFamily="18" charset="0"/>
                <a:ea typeface="Cambria Math" panose="02040503050406030204" pitchFamily="18" charset="0"/>
              </a:rPr>
              <a:t>Cl(g)</a:t>
            </a:r>
          </a:p>
        </p:txBody>
      </p:sp>
      <p:sp>
        <p:nvSpPr>
          <p:cNvPr id="71" name="Rectangle 112">
            <a:extLst>
              <a:ext uri="{FF2B5EF4-FFF2-40B4-BE49-F238E27FC236}">
                <a16:creationId xmlns:a16="http://schemas.microsoft.com/office/drawing/2014/main" id="{29875E83-4843-834A-F320-6764B9466966}"/>
              </a:ext>
            </a:extLst>
          </p:cNvPr>
          <p:cNvSpPr>
            <a:spLocks noChangeArrowheads="1"/>
          </p:cNvSpPr>
          <p:nvPr/>
        </p:nvSpPr>
        <p:spPr bwMode="auto">
          <a:xfrm>
            <a:off x="5492342" y="3715898"/>
            <a:ext cx="1296144"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1</a:t>
            </a:r>
            <a:r>
              <a:rPr lang="en-GB" sz="1200" b="1" baseline="30000" dirty="0">
                <a:solidFill>
                  <a:srgbClr val="008000"/>
                </a:solidFill>
                <a:latin typeface="Century Gothic" panose="020B0502020202020204" pitchFamily="34" charset="0"/>
              </a:rPr>
              <a:t>st</a:t>
            </a:r>
            <a:r>
              <a:rPr lang="en-GB" sz="1200" b="1" dirty="0">
                <a:solidFill>
                  <a:srgbClr val="008000"/>
                </a:solidFill>
                <a:latin typeface="Century Gothic" panose="020B0502020202020204" pitchFamily="34" charset="0"/>
              </a:rPr>
              <a:t>   ionisation enthalpy</a:t>
            </a:r>
          </a:p>
        </p:txBody>
      </p:sp>
      <p:sp>
        <p:nvSpPr>
          <p:cNvPr id="72" name="Rectangle 112">
            <a:extLst>
              <a:ext uri="{FF2B5EF4-FFF2-40B4-BE49-F238E27FC236}">
                <a16:creationId xmlns:a16="http://schemas.microsoft.com/office/drawing/2014/main" id="{15ABB981-514D-5FBB-1698-8DFB5A257F95}"/>
              </a:ext>
            </a:extLst>
          </p:cNvPr>
          <p:cNvSpPr>
            <a:spLocks noChangeArrowheads="1"/>
          </p:cNvSpPr>
          <p:nvPr/>
        </p:nvSpPr>
        <p:spPr bwMode="auto">
          <a:xfrm>
            <a:off x="6788486" y="1195618"/>
            <a:ext cx="1296144" cy="576064"/>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FF0000"/>
                </a:solidFill>
                <a:latin typeface="Century Gothic" panose="020B0502020202020204" pitchFamily="34" charset="0"/>
              </a:rPr>
              <a:t>2 x </a:t>
            </a:r>
            <a:r>
              <a:rPr lang="en-GB" sz="1200" b="1" dirty="0">
                <a:solidFill>
                  <a:srgbClr val="008000"/>
                </a:solidFill>
                <a:latin typeface="Century Gothic" panose="020B0502020202020204" pitchFamily="34" charset="0"/>
              </a:rPr>
              <a:t>1</a:t>
            </a:r>
            <a:r>
              <a:rPr lang="en-GB" sz="1200" b="1" baseline="30000" dirty="0">
                <a:solidFill>
                  <a:srgbClr val="008000"/>
                </a:solidFill>
                <a:latin typeface="Century Gothic" panose="020B0502020202020204" pitchFamily="34" charset="0"/>
              </a:rPr>
              <a:t>st</a:t>
            </a:r>
            <a:r>
              <a:rPr lang="en-GB" sz="1200" b="1" dirty="0">
                <a:solidFill>
                  <a:srgbClr val="008000"/>
                </a:solidFill>
                <a:latin typeface="Century Gothic" panose="020B0502020202020204" pitchFamily="34" charset="0"/>
              </a:rPr>
              <a:t> electron affinity</a:t>
            </a:r>
          </a:p>
        </p:txBody>
      </p:sp>
      <p:sp>
        <p:nvSpPr>
          <p:cNvPr id="73" name="Rectangle 110">
            <a:extLst>
              <a:ext uri="{FF2B5EF4-FFF2-40B4-BE49-F238E27FC236}">
                <a16:creationId xmlns:a16="http://schemas.microsoft.com/office/drawing/2014/main" id="{9B68A4E0-3F56-3FDC-F786-DE1EA6897804}"/>
              </a:ext>
            </a:extLst>
          </p:cNvPr>
          <p:cNvSpPr>
            <a:spLocks noChangeArrowheads="1"/>
          </p:cNvSpPr>
          <p:nvPr/>
        </p:nvSpPr>
        <p:spPr bwMode="auto">
          <a:xfrm>
            <a:off x="4484232" y="5084052"/>
            <a:ext cx="762231" cy="287213"/>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148 kJ</a:t>
            </a:r>
            <a:endParaRPr lang="en-GB" sz="1400" b="1" baseline="30000" dirty="0">
              <a:solidFill>
                <a:srgbClr val="800080"/>
              </a:solidFill>
              <a:latin typeface="Century Gothic" panose="020B0502020202020204" pitchFamily="34" charset="0"/>
            </a:endParaRPr>
          </a:p>
        </p:txBody>
      </p:sp>
      <p:sp>
        <p:nvSpPr>
          <p:cNvPr id="74" name="Rectangle 110">
            <a:extLst>
              <a:ext uri="{FF2B5EF4-FFF2-40B4-BE49-F238E27FC236}">
                <a16:creationId xmlns:a16="http://schemas.microsoft.com/office/drawing/2014/main" id="{DAA2FDC0-EA12-F1E2-232E-8F34065BB043}"/>
              </a:ext>
            </a:extLst>
          </p:cNvPr>
          <p:cNvSpPr>
            <a:spLocks noChangeArrowheads="1"/>
          </p:cNvSpPr>
          <p:nvPr/>
        </p:nvSpPr>
        <p:spPr bwMode="auto">
          <a:xfrm>
            <a:off x="4484231" y="4760764"/>
            <a:ext cx="792087" cy="251278"/>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242 kJ</a:t>
            </a:r>
            <a:endParaRPr lang="en-GB" sz="1400" b="1" baseline="30000" dirty="0">
              <a:solidFill>
                <a:srgbClr val="800080"/>
              </a:solidFill>
              <a:latin typeface="Century Gothic" panose="020B0502020202020204" pitchFamily="34" charset="0"/>
            </a:endParaRPr>
          </a:p>
        </p:txBody>
      </p:sp>
      <p:sp>
        <p:nvSpPr>
          <p:cNvPr id="75" name="Rectangle 110">
            <a:extLst>
              <a:ext uri="{FF2B5EF4-FFF2-40B4-BE49-F238E27FC236}">
                <a16:creationId xmlns:a16="http://schemas.microsoft.com/office/drawing/2014/main" id="{F7D7E680-B0FB-8D8C-9D88-F351D38A2563}"/>
              </a:ext>
            </a:extLst>
          </p:cNvPr>
          <p:cNvSpPr>
            <a:spLocks noChangeArrowheads="1"/>
          </p:cNvSpPr>
          <p:nvPr/>
        </p:nvSpPr>
        <p:spPr bwMode="auto">
          <a:xfrm>
            <a:off x="4484231" y="3787908"/>
            <a:ext cx="749961" cy="319647"/>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738 kJ</a:t>
            </a:r>
            <a:endParaRPr lang="en-GB" sz="1400" b="1" baseline="30000" dirty="0">
              <a:solidFill>
                <a:srgbClr val="800080"/>
              </a:solidFill>
              <a:latin typeface="Century Gothic" panose="020B0502020202020204" pitchFamily="34" charset="0"/>
            </a:endParaRPr>
          </a:p>
        </p:txBody>
      </p:sp>
      <p:sp>
        <p:nvSpPr>
          <p:cNvPr id="76" name="Rectangle 110">
            <a:extLst>
              <a:ext uri="{FF2B5EF4-FFF2-40B4-BE49-F238E27FC236}">
                <a16:creationId xmlns:a16="http://schemas.microsoft.com/office/drawing/2014/main" id="{04C544C7-2351-FE8A-B353-1FF7A9673590}"/>
              </a:ext>
            </a:extLst>
          </p:cNvPr>
          <p:cNvSpPr>
            <a:spLocks noChangeArrowheads="1"/>
          </p:cNvSpPr>
          <p:nvPr/>
        </p:nvSpPr>
        <p:spPr bwMode="auto">
          <a:xfrm>
            <a:off x="8165760" y="1292532"/>
            <a:ext cx="782966" cy="263127"/>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Arial" charset="0"/>
              </a:rPr>
              <a:t>-</a:t>
            </a:r>
            <a:r>
              <a:rPr lang="en-GB" sz="1400" b="1" dirty="0">
                <a:solidFill>
                  <a:srgbClr val="800080"/>
                </a:solidFill>
                <a:latin typeface="Century Gothic" panose="020B0502020202020204" pitchFamily="34" charset="0"/>
              </a:rPr>
              <a:t>698 kJ</a:t>
            </a:r>
            <a:endParaRPr lang="en-GB" sz="1400" b="1" baseline="30000" dirty="0">
              <a:solidFill>
                <a:srgbClr val="800080"/>
              </a:solidFill>
              <a:latin typeface="Century Gothic" panose="020B0502020202020204" pitchFamily="34" charset="0"/>
            </a:endParaRPr>
          </a:p>
        </p:txBody>
      </p:sp>
      <p:sp>
        <p:nvSpPr>
          <p:cNvPr id="77" name="Rectangle 110">
            <a:extLst>
              <a:ext uri="{FF2B5EF4-FFF2-40B4-BE49-F238E27FC236}">
                <a16:creationId xmlns:a16="http://schemas.microsoft.com/office/drawing/2014/main" id="{B045E5BD-0D01-75A9-37CA-18E9DF80E727}"/>
              </a:ext>
            </a:extLst>
          </p:cNvPr>
          <p:cNvSpPr>
            <a:spLocks noChangeArrowheads="1"/>
          </p:cNvSpPr>
          <p:nvPr/>
        </p:nvSpPr>
        <p:spPr bwMode="auto">
          <a:xfrm>
            <a:off x="6991523" y="3817244"/>
            <a:ext cx="1036573" cy="226360"/>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-2524 kJ</a:t>
            </a:r>
            <a:endParaRPr lang="en-GB" sz="1400" b="1" baseline="30000" dirty="0">
              <a:solidFill>
                <a:srgbClr val="800080"/>
              </a:solidFill>
              <a:latin typeface="Century Gothic" panose="020B0502020202020204" pitchFamily="34" charset="0"/>
            </a:endParaRPr>
          </a:p>
        </p:txBody>
      </p:sp>
      <p:sp>
        <p:nvSpPr>
          <p:cNvPr id="78" name="Rectangle 113">
            <a:extLst>
              <a:ext uri="{FF2B5EF4-FFF2-40B4-BE49-F238E27FC236}">
                <a16:creationId xmlns:a16="http://schemas.microsoft.com/office/drawing/2014/main" id="{915D3988-1AFC-AF23-6616-2635C3D337BC}"/>
              </a:ext>
            </a:extLst>
          </p:cNvPr>
          <p:cNvSpPr>
            <a:spLocks noChangeArrowheads="1"/>
          </p:cNvSpPr>
          <p:nvPr/>
        </p:nvSpPr>
        <p:spPr bwMode="auto">
          <a:xfrm>
            <a:off x="5400000" y="5760000"/>
            <a:ext cx="1332000" cy="324000"/>
          </a:xfrm>
          <a:prstGeom prst="rect">
            <a:avLst/>
          </a:prstGeom>
          <a:solidFill>
            <a:schemeClr val="bg1"/>
          </a:solidFill>
          <a:ln w="9525">
            <a:solidFill>
              <a:schemeClr val="tx1"/>
            </a:solidFill>
            <a:miter lim="800000"/>
            <a:headEnd/>
            <a:tailEnd/>
          </a:ln>
        </p:spPr>
        <p:txBody>
          <a:bodyPr/>
          <a:lstStyle/>
          <a:p>
            <a:pPr eaLnBrk="0" fontAlgn="base" hangingPunct="0">
              <a:spcBef>
                <a:spcPct val="20000"/>
              </a:spcBef>
              <a:spcAft>
                <a:spcPct val="0"/>
              </a:spcAft>
            </a:pPr>
            <a:r>
              <a:rPr lang="en-GB" sz="1400" b="1" dirty="0">
                <a:solidFill>
                  <a:srgbClr val="FF0000"/>
                </a:solidFill>
                <a:latin typeface="Symbol" pitchFamily="18" charset="2"/>
              </a:rPr>
              <a:t>D</a:t>
            </a:r>
            <a:r>
              <a:rPr lang="en-GB" sz="1400" b="1" i="1" dirty="0">
                <a:solidFill>
                  <a:srgbClr val="FF0000"/>
                </a:solidFill>
                <a:latin typeface="Arial" charset="0"/>
              </a:rPr>
              <a:t>H</a:t>
            </a:r>
            <a:r>
              <a:rPr lang="en-GB" sz="1400" b="1" dirty="0">
                <a:solidFill>
                  <a:srgbClr val="FF0000"/>
                </a:solidFill>
                <a:latin typeface="Arial" charset="0"/>
              </a:rPr>
              <a:t> =</a:t>
            </a:r>
            <a:endParaRPr lang="en-GB" sz="1400" b="1" dirty="0">
              <a:solidFill>
                <a:srgbClr val="800080"/>
              </a:solidFill>
              <a:latin typeface="Arial" charset="0"/>
            </a:endParaRPr>
          </a:p>
        </p:txBody>
      </p:sp>
      <p:sp>
        <p:nvSpPr>
          <p:cNvPr id="79" name="Rectangle 110">
            <a:extLst>
              <a:ext uri="{FF2B5EF4-FFF2-40B4-BE49-F238E27FC236}">
                <a16:creationId xmlns:a16="http://schemas.microsoft.com/office/drawing/2014/main" id="{D905DB66-5CE6-816A-A23A-C353F938F708}"/>
              </a:ext>
            </a:extLst>
          </p:cNvPr>
          <p:cNvSpPr>
            <a:spLocks noChangeArrowheads="1"/>
          </p:cNvSpPr>
          <p:nvPr/>
        </p:nvSpPr>
        <p:spPr bwMode="auto">
          <a:xfrm>
            <a:off x="5883613" y="5757218"/>
            <a:ext cx="926982" cy="362320"/>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 643 kJ</a:t>
            </a:r>
            <a:endParaRPr lang="en-GB" sz="1400" b="1" baseline="30000" dirty="0">
              <a:solidFill>
                <a:srgbClr val="800080"/>
              </a:solidFill>
              <a:latin typeface="Century Gothic" panose="020B0502020202020204" pitchFamily="34" charset="0"/>
            </a:endParaRPr>
          </a:p>
        </p:txBody>
      </p:sp>
      <p:sp>
        <p:nvSpPr>
          <p:cNvPr id="81" name="Rectangle 110">
            <a:extLst>
              <a:ext uri="{FF2B5EF4-FFF2-40B4-BE49-F238E27FC236}">
                <a16:creationId xmlns:a16="http://schemas.microsoft.com/office/drawing/2014/main" id="{3AAEEA18-A6FC-C5FB-0C8E-D3CD734EF6CB}"/>
              </a:ext>
            </a:extLst>
          </p:cNvPr>
          <p:cNvSpPr>
            <a:spLocks noChangeArrowheads="1"/>
          </p:cNvSpPr>
          <p:nvPr/>
        </p:nvSpPr>
        <p:spPr bwMode="auto">
          <a:xfrm>
            <a:off x="4484230" y="1771682"/>
            <a:ext cx="843770" cy="226933"/>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1451 kJ</a:t>
            </a:r>
            <a:endParaRPr lang="en-GB" sz="1400" b="1" baseline="30000" dirty="0">
              <a:solidFill>
                <a:srgbClr val="800080"/>
              </a:solidFill>
              <a:latin typeface="Century Gothic" panose="020B0502020202020204" pitchFamily="34" charset="0"/>
            </a:endParaRPr>
          </a:p>
        </p:txBody>
      </p:sp>
      <p:sp>
        <p:nvSpPr>
          <p:cNvPr id="82" name="Line 107">
            <a:extLst>
              <a:ext uri="{FF2B5EF4-FFF2-40B4-BE49-F238E27FC236}">
                <a16:creationId xmlns:a16="http://schemas.microsoft.com/office/drawing/2014/main" id="{2FDFD88D-16BB-6A17-830C-EE4F9E368F11}"/>
              </a:ext>
            </a:extLst>
          </p:cNvPr>
          <p:cNvSpPr>
            <a:spLocks noChangeShapeType="1"/>
          </p:cNvSpPr>
          <p:nvPr/>
        </p:nvSpPr>
        <p:spPr bwMode="auto">
          <a:xfrm flipV="1">
            <a:off x="5924390" y="727858"/>
            <a:ext cx="0" cy="2628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83" name="Line 11">
            <a:extLst>
              <a:ext uri="{FF2B5EF4-FFF2-40B4-BE49-F238E27FC236}">
                <a16:creationId xmlns:a16="http://schemas.microsoft.com/office/drawing/2014/main" id="{53D25A14-56C0-1C76-7598-E0621E18F5A6}"/>
              </a:ext>
            </a:extLst>
          </p:cNvPr>
          <p:cNvSpPr>
            <a:spLocks noChangeAspect="1" noChangeShapeType="1"/>
          </p:cNvSpPr>
          <p:nvPr/>
        </p:nvSpPr>
        <p:spPr bwMode="auto">
          <a:xfrm flipV="1">
            <a:off x="5370564" y="725132"/>
            <a:ext cx="3240000"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84" name="Rectangle 12">
            <a:extLst>
              <a:ext uri="{FF2B5EF4-FFF2-40B4-BE49-F238E27FC236}">
                <a16:creationId xmlns:a16="http://schemas.microsoft.com/office/drawing/2014/main" id="{9780FAD5-5D8D-7958-1F87-F8A6ABEEDA17}"/>
              </a:ext>
            </a:extLst>
          </p:cNvPr>
          <p:cNvSpPr>
            <a:spLocks noChangeArrowheads="1"/>
          </p:cNvSpPr>
          <p:nvPr/>
        </p:nvSpPr>
        <p:spPr bwMode="auto">
          <a:xfrm>
            <a:off x="5313038" y="418027"/>
            <a:ext cx="1869511"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Mg</a:t>
            </a:r>
            <a:r>
              <a:rPr lang="en-GB" sz="1200" b="1" baseline="30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(g) +  </a:t>
            </a: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e</a:t>
            </a:r>
            <a:r>
              <a:rPr lang="en-GB" sz="12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200" b="1" dirty="0">
                <a:solidFill>
                  <a:srgbClr val="3333CC"/>
                </a:solidFill>
                <a:latin typeface="Cambria Math" panose="02040503050406030204" pitchFamily="18" charset="0"/>
                <a:ea typeface="Cambria Math" panose="02040503050406030204" pitchFamily="18" charset="0"/>
              </a:rPr>
              <a:t>  + </a:t>
            </a:r>
            <a:r>
              <a:rPr lang="en-GB" sz="1200" b="1" dirty="0">
                <a:solidFill>
                  <a:srgbClr val="FF0000"/>
                </a:solidFill>
                <a:latin typeface="Cambria Math" panose="02040503050406030204" pitchFamily="18" charset="0"/>
                <a:ea typeface="Cambria Math" panose="02040503050406030204" pitchFamily="18" charset="0"/>
              </a:rPr>
              <a:t> 2</a:t>
            </a:r>
            <a:r>
              <a:rPr lang="en-GB" sz="1200" b="1" dirty="0">
                <a:solidFill>
                  <a:srgbClr val="3333CC"/>
                </a:solidFill>
                <a:latin typeface="Cambria Math" panose="02040503050406030204" pitchFamily="18" charset="0"/>
                <a:ea typeface="Cambria Math" panose="02040503050406030204" pitchFamily="18" charset="0"/>
              </a:rPr>
              <a:t>Cl(g)</a:t>
            </a:r>
          </a:p>
        </p:txBody>
      </p:sp>
      <p:sp>
        <p:nvSpPr>
          <p:cNvPr id="85" name="Rectangle 112">
            <a:extLst>
              <a:ext uri="{FF2B5EF4-FFF2-40B4-BE49-F238E27FC236}">
                <a16:creationId xmlns:a16="http://schemas.microsoft.com/office/drawing/2014/main" id="{7CA8BD63-EF6E-68BB-CD12-761F8B2A43F2}"/>
              </a:ext>
            </a:extLst>
          </p:cNvPr>
          <p:cNvSpPr>
            <a:spLocks noChangeArrowheads="1"/>
          </p:cNvSpPr>
          <p:nvPr/>
        </p:nvSpPr>
        <p:spPr bwMode="auto">
          <a:xfrm>
            <a:off x="5492342" y="1699674"/>
            <a:ext cx="1296144"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2</a:t>
            </a:r>
            <a:r>
              <a:rPr lang="en-GB" sz="1200" b="1" baseline="30000" dirty="0">
                <a:solidFill>
                  <a:srgbClr val="008000"/>
                </a:solidFill>
                <a:latin typeface="Century Gothic" panose="020B0502020202020204" pitchFamily="34" charset="0"/>
              </a:rPr>
              <a:t>nd</a:t>
            </a:r>
            <a:r>
              <a:rPr lang="en-GB" sz="1200" b="1" dirty="0">
                <a:solidFill>
                  <a:srgbClr val="008000"/>
                </a:solidFill>
                <a:latin typeface="Century Gothic" panose="020B0502020202020204" pitchFamily="34" charset="0"/>
              </a:rPr>
              <a:t>   ionisation enthalpy</a:t>
            </a:r>
          </a:p>
        </p:txBody>
      </p:sp>
      <p:sp>
        <p:nvSpPr>
          <p:cNvPr id="86" name="Rectangle 16">
            <a:extLst>
              <a:ext uri="{FF2B5EF4-FFF2-40B4-BE49-F238E27FC236}">
                <a16:creationId xmlns:a16="http://schemas.microsoft.com/office/drawing/2014/main" id="{29F74326-200D-70A9-196C-025B95BE90FB}"/>
              </a:ext>
            </a:extLst>
          </p:cNvPr>
          <p:cNvSpPr>
            <a:spLocks noChangeArrowheads="1"/>
          </p:cNvSpPr>
          <p:nvPr/>
        </p:nvSpPr>
        <p:spPr bwMode="auto">
          <a:xfrm>
            <a:off x="5328000" y="6516000"/>
            <a:ext cx="2879725" cy="431800"/>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Arial" charset="0"/>
              </a:rPr>
              <a:t>Progress of the reaction</a:t>
            </a:r>
          </a:p>
        </p:txBody>
      </p:sp>
      <p:sp>
        <p:nvSpPr>
          <p:cNvPr id="87" name="Rectangle 17">
            <a:extLst>
              <a:ext uri="{FF2B5EF4-FFF2-40B4-BE49-F238E27FC236}">
                <a16:creationId xmlns:a16="http://schemas.microsoft.com/office/drawing/2014/main" id="{D75B207F-1B90-A14A-4F98-B07EF5705833}"/>
              </a:ext>
            </a:extLst>
          </p:cNvPr>
          <p:cNvSpPr>
            <a:spLocks noChangeArrowheads="1"/>
          </p:cNvSpPr>
          <p:nvPr/>
        </p:nvSpPr>
        <p:spPr bwMode="auto">
          <a:xfrm>
            <a:off x="2736000" y="4500000"/>
            <a:ext cx="1582737" cy="2160588"/>
          </a:xfrm>
          <a:prstGeom prst="rect">
            <a:avLst/>
          </a:prstGeom>
          <a:noFill/>
          <a:ln w="9525">
            <a:noFill/>
            <a:miter lim="800000"/>
            <a:headEnd/>
            <a:tailEnd/>
          </a:ln>
        </p:spPr>
        <p:txBody>
          <a:bodyPr/>
          <a:lstStyle/>
          <a:p>
            <a:pPr algn="r" eaLnBrk="0" fontAlgn="base" hangingPunct="0">
              <a:spcBef>
                <a:spcPct val="20000"/>
              </a:spcBef>
              <a:spcAft>
                <a:spcPct val="0"/>
              </a:spcAft>
            </a:pPr>
            <a:r>
              <a:rPr lang="en-GB" sz="1400" dirty="0">
                <a:solidFill>
                  <a:srgbClr val="000000"/>
                </a:solidFill>
                <a:latin typeface="Century Gothic" panose="020B0502020202020204" pitchFamily="34" charset="0"/>
              </a:rPr>
              <a:t>Enthalpy: </a:t>
            </a:r>
            <a:r>
              <a:rPr lang="en-GB" sz="1400" i="1" dirty="0">
                <a:solidFill>
                  <a:srgbClr val="000000"/>
                </a:solidFill>
                <a:latin typeface="Century Gothic" panose="020B0502020202020204" pitchFamily="34" charset="0"/>
              </a:rPr>
              <a:t>H</a:t>
            </a:r>
          </a:p>
          <a:p>
            <a:pPr algn="r" eaLnBrk="0" fontAlgn="base" hangingPunct="0">
              <a:spcBef>
                <a:spcPct val="20000"/>
              </a:spcBef>
              <a:spcAft>
                <a:spcPct val="0"/>
              </a:spcAft>
            </a:pPr>
            <a:r>
              <a:rPr lang="en-GB" sz="1400" dirty="0">
                <a:solidFill>
                  <a:srgbClr val="000000"/>
                </a:solidFill>
                <a:latin typeface="Century Gothic" panose="020B0502020202020204" pitchFamily="34" charset="0"/>
              </a:rPr>
              <a:t>(kJ)</a:t>
            </a:r>
          </a:p>
        </p:txBody>
      </p:sp>
      <p:pic>
        <p:nvPicPr>
          <p:cNvPr id="88" name="Picture 87">
            <a:extLst>
              <a:ext uri="{FF2B5EF4-FFF2-40B4-BE49-F238E27FC236}">
                <a16:creationId xmlns:a16="http://schemas.microsoft.com/office/drawing/2014/main" id="{15C2480F-0E95-E6E4-3263-86223FD605CB}"/>
              </a:ext>
            </a:extLst>
          </p:cNvPr>
          <p:cNvPicPr>
            <a:picLocks noChangeAspect="1"/>
          </p:cNvPicPr>
          <p:nvPr/>
        </p:nvPicPr>
        <p:blipFill>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tretch>
            <a:fillRect/>
          </a:stretch>
        </p:blipFill>
        <p:spPr>
          <a:xfrm>
            <a:off x="8228646" y="5507628"/>
            <a:ext cx="648072" cy="656543"/>
          </a:xfrm>
          <a:prstGeom prst="rect">
            <a:avLst/>
          </a:prstGeom>
          <a:ln>
            <a:noFill/>
          </a:ln>
          <a:effectLst>
            <a:softEdge rad="12700"/>
          </a:effectLst>
        </p:spPr>
      </p:pic>
      <p:sp>
        <p:nvSpPr>
          <p:cNvPr id="2" name="Line 6">
            <a:extLst>
              <a:ext uri="{FF2B5EF4-FFF2-40B4-BE49-F238E27FC236}">
                <a16:creationId xmlns:a16="http://schemas.microsoft.com/office/drawing/2014/main" id="{FC5D0296-2E7D-B8A8-5637-04CED5220641}"/>
              </a:ext>
            </a:extLst>
          </p:cNvPr>
          <p:cNvSpPr>
            <a:spLocks noChangeShapeType="1"/>
          </p:cNvSpPr>
          <p:nvPr/>
        </p:nvSpPr>
        <p:spPr bwMode="auto">
          <a:xfrm>
            <a:off x="4320000" y="6534000"/>
            <a:ext cx="5689600" cy="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3" name="Line 7">
            <a:extLst>
              <a:ext uri="{FF2B5EF4-FFF2-40B4-BE49-F238E27FC236}">
                <a16:creationId xmlns:a16="http://schemas.microsoft.com/office/drawing/2014/main" id="{50CBF228-A9E4-385C-BF11-3D3B1754762E}"/>
              </a:ext>
            </a:extLst>
          </p:cNvPr>
          <p:cNvSpPr>
            <a:spLocks noChangeShapeType="1"/>
          </p:cNvSpPr>
          <p:nvPr/>
        </p:nvSpPr>
        <p:spPr bwMode="auto">
          <a:xfrm flipH="1" flipV="1">
            <a:off x="4320000" y="1494000"/>
            <a:ext cx="0" cy="504000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4" name="Rectangle 112">
            <a:extLst>
              <a:ext uri="{FF2B5EF4-FFF2-40B4-BE49-F238E27FC236}">
                <a16:creationId xmlns:a16="http://schemas.microsoft.com/office/drawing/2014/main" id="{A54E93C9-4B60-129D-55FE-2605E039510D}"/>
              </a:ext>
            </a:extLst>
          </p:cNvPr>
          <p:cNvSpPr>
            <a:spLocks noChangeArrowheads="1"/>
          </p:cNvSpPr>
          <p:nvPr/>
        </p:nvSpPr>
        <p:spPr bwMode="auto">
          <a:xfrm>
            <a:off x="472926" y="6172932"/>
            <a:ext cx="3343018" cy="356716"/>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latin typeface="Century Gothic" panose="020B0502020202020204" pitchFamily="34" charset="0"/>
              </a:rPr>
              <a:t>Here is the </a:t>
            </a:r>
            <a:r>
              <a:rPr lang="en-GB" sz="1600" dirty="0">
                <a:latin typeface="Cambria Math" panose="02040503050406030204" pitchFamily="18" charset="0"/>
                <a:ea typeface="Cambria Math" panose="02040503050406030204" pitchFamily="18" charset="0"/>
              </a:rPr>
              <a:t>NaCl</a:t>
            </a:r>
            <a:r>
              <a:rPr lang="en-GB" sz="1600" dirty="0">
                <a:latin typeface="Century Gothic" panose="020B0502020202020204" pitchFamily="34" charset="0"/>
              </a:rPr>
              <a:t> cycle for scale</a:t>
            </a:r>
          </a:p>
        </p:txBody>
      </p:sp>
      <p:sp>
        <p:nvSpPr>
          <p:cNvPr id="7" name="Rectangle 112">
            <a:extLst>
              <a:ext uri="{FF2B5EF4-FFF2-40B4-BE49-F238E27FC236}">
                <a16:creationId xmlns:a16="http://schemas.microsoft.com/office/drawing/2014/main" id="{5E297A1A-F4F4-1ABF-1627-902E01126F02}"/>
              </a:ext>
            </a:extLst>
          </p:cNvPr>
          <p:cNvSpPr>
            <a:spLocks noChangeArrowheads="1"/>
          </p:cNvSpPr>
          <p:nvPr/>
        </p:nvSpPr>
        <p:spPr bwMode="auto">
          <a:xfrm>
            <a:off x="472926" y="1357679"/>
            <a:ext cx="2805123" cy="1499821"/>
          </a:xfrm>
          <a:prstGeom prst="rect">
            <a:avLst/>
          </a:prstGeom>
          <a:noFill/>
          <a:ln w="9525">
            <a:noFill/>
            <a:miter lim="800000"/>
            <a:headEnd/>
            <a:tailEnd/>
          </a:ln>
        </p:spPr>
        <p:txBody>
          <a:bodyPr/>
          <a:lstStyle/>
          <a:p>
            <a:pPr eaLnBrk="0" fontAlgn="base" hangingPunct="0">
              <a:spcBef>
                <a:spcPct val="20000"/>
              </a:spcBef>
              <a:spcAft>
                <a:spcPct val="0"/>
              </a:spcAft>
            </a:pPr>
            <a:r>
              <a:rPr lang="en-GB" dirty="0">
                <a:latin typeface="Century Gothic" panose="020B0502020202020204" pitchFamily="34" charset="0"/>
              </a:rPr>
              <a:t>Notice the need to add in the 2</a:t>
            </a:r>
            <a:r>
              <a:rPr lang="en-GB" baseline="30000" dirty="0">
                <a:latin typeface="Century Gothic" panose="020B0502020202020204" pitchFamily="34" charset="0"/>
              </a:rPr>
              <a:t>nd</a:t>
            </a:r>
            <a:r>
              <a:rPr lang="en-GB" dirty="0">
                <a:latin typeface="Century Gothic" panose="020B0502020202020204" pitchFamily="34" charset="0"/>
              </a:rPr>
              <a:t> ionisation enthalpy of Mg and double the atomisation and 1</a:t>
            </a:r>
            <a:r>
              <a:rPr lang="en-GB" baseline="30000" dirty="0">
                <a:latin typeface="Century Gothic" panose="020B0502020202020204" pitchFamily="34" charset="0"/>
              </a:rPr>
              <a:t>st</a:t>
            </a:r>
            <a:r>
              <a:rPr lang="en-GB" dirty="0">
                <a:latin typeface="Century Gothic" panose="020B0502020202020204" pitchFamily="34" charset="0"/>
              </a:rPr>
              <a:t> electron affinity of </a:t>
            </a:r>
            <a:r>
              <a:rPr lang="en-GB" dirty="0">
                <a:latin typeface="Cambria Math" panose="02040503050406030204" pitchFamily="18" charset="0"/>
                <a:ea typeface="Cambria Math" panose="02040503050406030204" pitchFamily="18" charset="0"/>
              </a:rPr>
              <a:t>Cl</a:t>
            </a:r>
            <a:r>
              <a:rPr lang="en-GB" dirty="0">
                <a:latin typeface="Century Gothic" panose="020B0502020202020204" pitchFamily="34" charset="0"/>
              </a:rPr>
              <a:t>.</a:t>
            </a:r>
          </a:p>
        </p:txBody>
      </p:sp>
    </p:spTree>
    <p:extLst>
      <p:ext uri="{BB962C8B-B14F-4D97-AF65-F5344CB8AC3E}">
        <p14:creationId xmlns:p14="http://schemas.microsoft.com/office/powerpoint/2010/main" val="2332534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500"/>
                                        <p:tgtEl>
                                          <p:spTgt spid="7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wipe(down)">
                                      <p:cBhvr>
                                        <p:cTn id="21" dur="1000"/>
                                        <p:tgtEl>
                                          <p:spTgt spid="43"/>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1000"/>
                                        <p:tgtEl>
                                          <p:spTgt spid="48"/>
                                        </p:tgtEl>
                                      </p:cBhvr>
                                    </p:animEffect>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500"/>
                                        <p:tgtEl>
                                          <p:spTgt spid="7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wipe(down)">
                                      <p:cBhvr>
                                        <p:cTn id="57" dur="1000"/>
                                        <p:tgtEl>
                                          <p:spTgt spid="52"/>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500"/>
                                        <p:tgtEl>
                                          <p:spTgt spid="5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500"/>
                                        <p:tgtEl>
                                          <p:spTgt spid="6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1"/>
                                        </p:tgtEl>
                                        <p:attrNameLst>
                                          <p:attrName>style.visibility</p:attrName>
                                        </p:attrNameLst>
                                      </p:cBhvr>
                                      <p:to>
                                        <p:strVal val="visible"/>
                                      </p:to>
                                    </p:set>
                                    <p:animEffect transition="in" filter="fade">
                                      <p:cBhvr>
                                        <p:cTn id="67" dur="500"/>
                                        <p:tgtEl>
                                          <p:spTgt spid="7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fade">
                                      <p:cBhvr>
                                        <p:cTn id="70" dur="500"/>
                                        <p:tgtEl>
                                          <p:spTgt spid="75"/>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wipe(down)">
                                      <p:cBhvr>
                                        <p:cTn id="75" dur="1000"/>
                                        <p:tgtEl>
                                          <p:spTgt spid="82"/>
                                        </p:tgtEl>
                                      </p:cBhvr>
                                    </p:animEffect>
                                  </p:childTnLst>
                                </p:cTn>
                              </p:par>
                            </p:childTnLst>
                          </p:cTn>
                        </p:par>
                        <p:par>
                          <p:cTn id="76" fill="hold">
                            <p:stCondLst>
                              <p:cond delay="1000"/>
                            </p:stCondLst>
                            <p:childTnLst>
                              <p:par>
                                <p:cTn id="77" presetID="10" presetClass="entr" presetSubtype="0" fill="hold" grpId="0" nodeType="afterEffect">
                                  <p:stCondLst>
                                    <p:cond delay="0"/>
                                  </p:stCondLst>
                                  <p:childTnLst>
                                    <p:set>
                                      <p:cBhvr>
                                        <p:cTn id="78" dur="1" fill="hold">
                                          <p:stCondLst>
                                            <p:cond delay="0"/>
                                          </p:stCondLst>
                                        </p:cTn>
                                        <p:tgtEl>
                                          <p:spTgt spid="83"/>
                                        </p:tgtEl>
                                        <p:attrNameLst>
                                          <p:attrName>style.visibility</p:attrName>
                                        </p:attrNameLst>
                                      </p:cBhvr>
                                      <p:to>
                                        <p:strVal val="visible"/>
                                      </p:to>
                                    </p:set>
                                    <p:animEffect transition="in" filter="fade">
                                      <p:cBhvr>
                                        <p:cTn id="79" dur="500"/>
                                        <p:tgtEl>
                                          <p:spTgt spid="8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4"/>
                                        </p:tgtEl>
                                        <p:attrNameLst>
                                          <p:attrName>style.visibility</p:attrName>
                                        </p:attrNameLst>
                                      </p:cBhvr>
                                      <p:to>
                                        <p:strVal val="visible"/>
                                      </p:to>
                                    </p:set>
                                    <p:animEffect transition="in" filter="fade">
                                      <p:cBhvr>
                                        <p:cTn id="82" dur="500"/>
                                        <p:tgtEl>
                                          <p:spTgt spid="8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5"/>
                                        </p:tgtEl>
                                        <p:attrNameLst>
                                          <p:attrName>style.visibility</p:attrName>
                                        </p:attrNameLst>
                                      </p:cBhvr>
                                      <p:to>
                                        <p:strVal val="visible"/>
                                      </p:to>
                                    </p:set>
                                    <p:animEffect transition="in" filter="fade">
                                      <p:cBhvr>
                                        <p:cTn id="85" dur="500"/>
                                        <p:tgtEl>
                                          <p:spTgt spid="8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81"/>
                                        </p:tgtEl>
                                        <p:attrNameLst>
                                          <p:attrName>style.visibility</p:attrName>
                                        </p:attrNameLst>
                                      </p:cBhvr>
                                      <p:to>
                                        <p:strVal val="visible"/>
                                      </p:to>
                                    </p:set>
                                    <p:animEffect transition="in" filter="fade">
                                      <p:cBhvr>
                                        <p:cTn id="88" dur="500"/>
                                        <p:tgtEl>
                                          <p:spTgt spid="8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1" fill="hold" grpId="0" nodeType="click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wipe(up)">
                                      <p:cBhvr>
                                        <p:cTn id="93" dur="1000"/>
                                        <p:tgtEl>
                                          <p:spTgt spid="44"/>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fade">
                                      <p:cBhvr>
                                        <p:cTn id="96" dur="500"/>
                                        <p:tgtEl>
                                          <p:spTgt spid="7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500"/>
                                        <p:tgtEl>
                                          <p:spTgt spid="76"/>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78">
                                            <p:bg/>
                                          </p:spTgt>
                                        </p:tgtEl>
                                        <p:attrNameLst>
                                          <p:attrName>style.visibility</p:attrName>
                                        </p:attrNameLst>
                                      </p:cBhvr>
                                      <p:to>
                                        <p:strVal val="visible"/>
                                      </p:to>
                                    </p:set>
                                    <p:animEffect transition="in" filter="fade">
                                      <p:cBhvr>
                                        <p:cTn id="104" dur="500"/>
                                        <p:tgtEl>
                                          <p:spTgt spid="78">
                                            <p:bg/>
                                          </p:spTgt>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78">
                                            <p:txEl>
                                              <p:pRg st="0" end="0"/>
                                            </p:txEl>
                                          </p:spTgt>
                                        </p:tgtEl>
                                        <p:attrNameLst>
                                          <p:attrName>style.visibility</p:attrName>
                                        </p:attrNameLst>
                                      </p:cBhvr>
                                      <p:to>
                                        <p:strVal val="visible"/>
                                      </p:to>
                                    </p:set>
                                    <p:animEffect transition="in" filter="fade">
                                      <p:cBhvr>
                                        <p:cTn id="107" dur="500"/>
                                        <p:tgtEl>
                                          <p:spTgt spid="78">
                                            <p:txEl>
                                              <p:pRg st="0" end="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79"/>
                                        </p:tgtEl>
                                        <p:attrNameLst>
                                          <p:attrName>style.visibility</p:attrName>
                                        </p:attrNameLst>
                                      </p:cBhvr>
                                      <p:to>
                                        <p:strVal val="visible"/>
                                      </p:to>
                                    </p:set>
                                    <p:animEffect transition="in" filter="fade">
                                      <p:cBhvr>
                                        <p:cTn id="11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9" grpId="0" animBg="1"/>
      <p:bldP spid="40" grpId="0"/>
      <p:bldP spid="42" grpId="0" animBg="1"/>
      <p:bldP spid="43" grpId="0" animBg="1"/>
      <p:bldP spid="44" grpId="0" animBg="1"/>
      <p:bldP spid="45" grpId="0" animBg="1"/>
      <p:bldP spid="46" grpId="0"/>
      <p:bldP spid="47" grpId="0"/>
      <p:bldP spid="48" grpId="0" animBg="1"/>
      <p:bldP spid="49" grpId="0"/>
      <p:bldP spid="50" grpId="0"/>
      <p:bldP spid="51" grpId="0" animBg="1"/>
      <p:bldP spid="52" grpId="0" animBg="1"/>
      <p:bldP spid="69" grpId="0"/>
      <p:bldP spid="71" grpId="0"/>
      <p:bldP spid="72" grpId="0"/>
      <p:bldP spid="73" grpId="0" animBg="1"/>
      <p:bldP spid="74" grpId="0" animBg="1"/>
      <p:bldP spid="75" grpId="0" animBg="1"/>
      <p:bldP spid="76" grpId="0" animBg="1"/>
      <p:bldP spid="77" grpId="0" animBg="1"/>
      <p:bldP spid="78" grpId="0" uiExpand="1" build="p" animBg="1"/>
      <p:bldP spid="79" grpId="0"/>
      <p:bldP spid="81" grpId="0" animBg="1"/>
      <p:bldP spid="82" grpId="0" animBg="1"/>
      <p:bldP spid="83" grpId="0" animBg="1"/>
      <p:bldP spid="84" grpId="0"/>
      <p:bldP spid="8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DD9B77FD-CB59-2846-855E-3C7B574CAB3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Formation of an ionic compound with 1+ and 2- ions</a:t>
            </a:r>
            <a:endParaRPr lang="en-US" sz="2200" b="1" i="0" dirty="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40842B79-0FF1-8849-8F1E-80E013A592B6}"/>
              </a:ext>
            </a:extLst>
          </p:cNvPr>
          <p:cNvSpPr>
            <a:spLocks noGrp="1"/>
          </p:cNvSpPr>
          <p:nvPr>
            <p:ph type="title"/>
          </p:nvPr>
        </p:nvSpPr>
        <p:spPr>
          <a:xfrm>
            <a:off x="540000" y="540000"/>
            <a:ext cx="10080000" cy="440661"/>
          </a:xfrm>
        </p:spPr>
        <p:txBody>
          <a:bodyPr/>
          <a:lstStyle/>
          <a:p>
            <a:r>
              <a:rPr lang="en-US" dirty="0"/>
              <a:t>Formation of </a:t>
            </a:r>
            <a:r>
              <a:rPr lang="en-US" dirty="0">
                <a:latin typeface="Cambria Math" panose="02040503050406030204" pitchFamily="18" charset="0"/>
                <a:ea typeface="Cambria Math" panose="02040503050406030204" pitchFamily="18" charset="0"/>
              </a:rPr>
              <a:t>Na</a:t>
            </a:r>
            <a:r>
              <a:rPr lang="en-US" baseline="-25000" dirty="0">
                <a:latin typeface="Cambria Math" panose="02040503050406030204" pitchFamily="18" charset="0"/>
                <a:ea typeface="Cambria Math" panose="02040503050406030204" pitchFamily="18" charset="0"/>
              </a:rPr>
              <a:t>2</a:t>
            </a:r>
            <a:r>
              <a:rPr lang="en-US" dirty="0">
                <a:latin typeface="Cambria Math" panose="02040503050406030204" pitchFamily="18" charset="0"/>
                <a:ea typeface="Cambria Math" panose="02040503050406030204" pitchFamily="18" charset="0"/>
              </a:rPr>
              <a:t>O(s)</a:t>
            </a:r>
          </a:p>
        </p:txBody>
      </p:sp>
      <p:sp>
        <p:nvSpPr>
          <p:cNvPr id="57" name="Rectangle 12">
            <a:extLst>
              <a:ext uri="{FF2B5EF4-FFF2-40B4-BE49-F238E27FC236}">
                <a16:creationId xmlns:a16="http://schemas.microsoft.com/office/drawing/2014/main" id="{0F64BABA-EA51-B438-2303-A0E2F4FA5D6A}"/>
              </a:ext>
            </a:extLst>
          </p:cNvPr>
          <p:cNvSpPr>
            <a:spLocks noChangeArrowheads="1"/>
          </p:cNvSpPr>
          <p:nvPr/>
        </p:nvSpPr>
        <p:spPr bwMode="auto">
          <a:xfrm>
            <a:off x="5204508" y="5086004"/>
            <a:ext cx="1368152" cy="287213"/>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Na(s) + </a:t>
            </a:r>
            <a:r>
              <a:rPr lang="en-GB" sz="1200" b="1" dirty="0">
                <a:solidFill>
                  <a:srgbClr val="FF0000"/>
                </a:solidFill>
                <a:latin typeface="Cambria Math" panose="02040503050406030204" pitchFamily="18" charset="0"/>
                <a:ea typeface="Cambria Math" panose="02040503050406030204" pitchFamily="18" charset="0"/>
              </a:rPr>
              <a:t> ½</a:t>
            </a:r>
            <a:r>
              <a:rPr lang="en-GB" sz="1200" b="1" dirty="0">
                <a:solidFill>
                  <a:srgbClr val="3333CC"/>
                </a:solidFill>
                <a:latin typeface="Cambria Math" panose="02040503050406030204" pitchFamily="18" charset="0"/>
                <a:ea typeface="Cambria Math" panose="02040503050406030204" pitchFamily="18" charset="0"/>
              </a:rPr>
              <a:t>O</a:t>
            </a:r>
            <a:r>
              <a:rPr lang="en-GB" sz="1200" b="1" baseline="-25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(g)</a:t>
            </a:r>
          </a:p>
        </p:txBody>
      </p:sp>
      <p:sp>
        <p:nvSpPr>
          <p:cNvPr id="58" name="Rectangle 15">
            <a:extLst>
              <a:ext uri="{FF2B5EF4-FFF2-40B4-BE49-F238E27FC236}">
                <a16:creationId xmlns:a16="http://schemas.microsoft.com/office/drawing/2014/main" id="{F9E19372-9134-A2FA-A34C-169490067607}"/>
              </a:ext>
            </a:extLst>
          </p:cNvPr>
          <p:cNvSpPr>
            <a:spLocks noChangeArrowheads="1"/>
          </p:cNvSpPr>
          <p:nvPr/>
        </p:nvSpPr>
        <p:spPr bwMode="auto">
          <a:xfrm>
            <a:off x="6357008" y="5589240"/>
            <a:ext cx="431676" cy="360238"/>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FF0000"/>
                </a:solidFill>
                <a:latin typeface="Symbol" pitchFamily="18" charset="2"/>
              </a:rPr>
              <a:t>D</a:t>
            </a:r>
            <a:r>
              <a:rPr lang="en-GB" sz="1400" b="1" i="1" dirty="0">
                <a:solidFill>
                  <a:srgbClr val="FF0000"/>
                </a:solidFill>
                <a:latin typeface="Arial" charset="0"/>
              </a:rPr>
              <a:t>H</a:t>
            </a:r>
            <a:endParaRPr lang="en-GB" sz="1400" b="1" i="1" dirty="0">
              <a:solidFill>
                <a:srgbClr val="3333CC"/>
              </a:solidFill>
              <a:latin typeface="Arial" charset="0"/>
            </a:endParaRPr>
          </a:p>
        </p:txBody>
      </p:sp>
      <p:sp>
        <p:nvSpPr>
          <p:cNvPr id="59" name="Rectangle 103">
            <a:extLst>
              <a:ext uri="{FF2B5EF4-FFF2-40B4-BE49-F238E27FC236}">
                <a16:creationId xmlns:a16="http://schemas.microsoft.com/office/drawing/2014/main" id="{D419B927-15E3-401C-DB03-AC336A83337F}"/>
              </a:ext>
            </a:extLst>
          </p:cNvPr>
          <p:cNvSpPr>
            <a:spLocks noChangeArrowheads="1"/>
          </p:cNvSpPr>
          <p:nvPr/>
        </p:nvSpPr>
        <p:spPr bwMode="auto">
          <a:xfrm>
            <a:off x="7220732" y="1340768"/>
            <a:ext cx="1584176" cy="288032"/>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Na</a:t>
            </a:r>
            <a:r>
              <a:rPr lang="en-GB" sz="1200" b="1" baseline="30000" dirty="0">
                <a:solidFill>
                  <a:srgbClr val="3333CC"/>
                </a:solidFill>
                <a:latin typeface="Cambria Math" panose="02040503050406030204" pitchFamily="18" charset="0"/>
                <a:ea typeface="Cambria Math" panose="02040503050406030204" pitchFamily="18" charset="0"/>
              </a:rPr>
              <a:t>+</a:t>
            </a:r>
            <a:r>
              <a:rPr lang="en-GB" sz="1200" b="1" dirty="0">
                <a:solidFill>
                  <a:srgbClr val="3333CC"/>
                </a:solidFill>
                <a:latin typeface="Cambria Math" panose="02040503050406030204" pitchFamily="18" charset="0"/>
                <a:ea typeface="Cambria Math" panose="02040503050406030204" pitchFamily="18" charset="0"/>
              </a:rPr>
              <a:t>(g)  +   O</a:t>
            </a:r>
            <a:r>
              <a:rPr lang="en-GB" sz="1200" b="1" baseline="30000" dirty="0">
                <a:solidFill>
                  <a:srgbClr val="3333CC"/>
                </a:solidFill>
                <a:latin typeface="Cambria Math" panose="02040503050406030204" pitchFamily="18" charset="0"/>
                <a:ea typeface="Cambria Math" panose="02040503050406030204" pitchFamily="18" charset="0"/>
              </a:rPr>
              <a:t>2</a:t>
            </a:r>
            <a:r>
              <a:rPr lang="en-GB" sz="12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200" b="1" dirty="0">
                <a:solidFill>
                  <a:srgbClr val="3333CC"/>
                </a:solidFill>
                <a:latin typeface="Cambria Math" panose="02040503050406030204" pitchFamily="18" charset="0"/>
                <a:ea typeface="Cambria Math" panose="02040503050406030204" pitchFamily="18" charset="0"/>
              </a:rPr>
              <a:t>(g)  </a:t>
            </a:r>
          </a:p>
        </p:txBody>
      </p:sp>
      <p:grpSp>
        <p:nvGrpSpPr>
          <p:cNvPr id="60" name="Group 123">
            <a:extLst>
              <a:ext uri="{FF2B5EF4-FFF2-40B4-BE49-F238E27FC236}">
                <a16:creationId xmlns:a16="http://schemas.microsoft.com/office/drawing/2014/main" id="{D6CCCD14-7101-2C78-C3DA-05FBADA59309}"/>
              </a:ext>
            </a:extLst>
          </p:cNvPr>
          <p:cNvGrpSpPr>
            <a:grpSpLocks noChangeAspect="1"/>
          </p:cNvGrpSpPr>
          <p:nvPr/>
        </p:nvGrpSpPr>
        <p:grpSpPr bwMode="auto">
          <a:xfrm>
            <a:off x="5205195" y="5372732"/>
            <a:ext cx="1727993" cy="311293"/>
            <a:chOff x="1837" y="2795"/>
            <a:chExt cx="1088" cy="196"/>
          </a:xfrm>
        </p:grpSpPr>
        <p:sp>
          <p:nvSpPr>
            <p:cNvPr id="61" name="Line 10">
              <a:extLst>
                <a:ext uri="{FF2B5EF4-FFF2-40B4-BE49-F238E27FC236}">
                  <a16:creationId xmlns:a16="http://schemas.microsoft.com/office/drawing/2014/main" id="{D9C6AA18-D7C4-C393-B095-6B32B2BF10E9}"/>
                </a:ext>
              </a:extLst>
            </p:cNvPr>
            <p:cNvSpPr>
              <a:spLocks noChangeShapeType="1"/>
            </p:cNvSpPr>
            <p:nvPr/>
          </p:nvSpPr>
          <p:spPr bwMode="auto">
            <a:xfrm flipV="1">
              <a:off x="1882" y="2795"/>
              <a:ext cx="1043"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62" name="Rectangle 104">
              <a:extLst>
                <a:ext uri="{FF2B5EF4-FFF2-40B4-BE49-F238E27FC236}">
                  <a16:creationId xmlns:a16="http://schemas.microsoft.com/office/drawing/2014/main" id="{847AD85A-39D0-B2FE-AE32-109DE9F88218}"/>
                </a:ext>
              </a:extLst>
            </p:cNvPr>
            <p:cNvSpPr>
              <a:spLocks noChangeArrowheads="1"/>
            </p:cNvSpPr>
            <p:nvPr/>
          </p:nvSpPr>
          <p:spPr bwMode="auto">
            <a:xfrm>
              <a:off x="1837" y="2795"/>
              <a:ext cx="694" cy="196"/>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Century Gothic" panose="020B0502020202020204" pitchFamily="34" charset="0"/>
                </a:rPr>
                <a:t>Reactants</a:t>
              </a:r>
            </a:p>
          </p:txBody>
        </p:sp>
      </p:grpSp>
      <p:grpSp>
        <p:nvGrpSpPr>
          <p:cNvPr id="63" name="Group 124">
            <a:extLst>
              <a:ext uri="{FF2B5EF4-FFF2-40B4-BE49-F238E27FC236}">
                <a16:creationId xmlns:a16="http://schemas.microsoft.com/office/drawing/2014/main" id="{B781C406-611D-EBE0-FA30-5986C77B65D8}"/>
              </a:ext>
            </a:extLst>
          </p:cNvPr>
          <p:cNvGrpSpPr>
            <a:grpSpLocks noChangeAspect="1"/>
          </p:cNvGrpSpPr>
          <p:nvPr/>
        </p:nvGrpSpPr>
        <p:grpSpPr bwMode="auto">
          <a:xfrm>
            <a:off x="6572709" y="5373170"/>
            <a:ext cx="2519304" cy="927894"/>
            <a:chOff x="2503" y="2251"/>
            <a:chExt cx="1686" cy="1169"/>
          </a:xfrm>
        </p:grpSpPr>
        <p:sp>
          <p:nvSpPr>
            <p:cNvPr id="64" name="Line 9">
              <a:extLst>
                <a:ext uri="{FF2B5EF4-FFF2-40B4-BE49-F238E27FC236}">
                  <a16:creationId xmlns:a16="http://schemas.microsoft.com/office/drawing/2014/main" id="{EE1FAD33-4700-1C0A-956B-603B975DC581}"/>
                </a:ext>
              </a:extLst>
            </p:cNvPr>
            <p:cNvSpPr>
              <a:spLocks noChangeShapeType="1"/>
            </p:cNvSpPr>
            <p:nvPr/>
          </p:nvSpPr>
          <p:spPr bwMode="auto">
            <a:xfrm>
              <a:off x="2503" y="3298"/>
              <a:ext cx="1590"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65" name="Rectangle 13">
              <a:extLst>
                <a:ext uri="{FF2B5EF4-FFF2-40B4-BE49-F238E27FC236}">
                  <a16:creationId xmlns:a16="http://schemas.microsoft.com/office/drawing/2014/main" id="{A9E8B9B2-DFFA-6D11-DF1F-7EA5B951E677}"/>
                </a:ext>
              </a:extLst>
            </p:cNvPr>
            <p:cNvSpPr>
              <a:spLocks noChangeArrowheads="1"/>
            </p:cNvSpPr>
            <p:nvPr/>
          </p:nvSpPr>
          <p:spPr bwMode="auto">
            <a:xfrm>
              <a:off x="3560" y="2932"/>
              <a:ext cx="533" cy="317"/>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3333CC"/>
                  </a:solidFill>
                  <a:latin typeface="Cambria Math" panose="02040503050406030204" pitchFamily="18" charset="0"/>
                  <a:ea typeface="Cambria Math" panose="02040503050406030204" pitchFamily="18" charset="0"/>
                </a:rPr>
                <a:t>Na</a:t>
              </a:r>
              <a:r>
                <a:rPr lang="en-GB" sz="1200" b="1" baseline="-25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O(s)</a:t>
              </a:r>
            </a:p>
          </p:txBody>
        </p:sp>
        <p:sp>
          <p:nvSpPr>
            <p:cNvPr id="66" name="Line 14">
              <a:extLst>
                <a:ext uri="{FF2B5EF4-FFF2-40B4-BE49-F238E27FC236}">
                  <a16:creationId xmlns:a16="http://schemas.microsoft.com/office/drawing/2014/main" id="{6F33943B-7BB5-60C8-0701-1774043C9480}"/>
                </a:ext>
              </a:extLst>
            </p:cNvPr>
            <p:cNvSpPr>
              <a:spLocks noChangeShapeType="1"/>
            </p:cNvSpPr>
            <p:nvPr/>
          </p:nvSpPr>
          <p:spPr bwMode="auto">
            <a:xfrm flipH="1">
              <a:off x="2643" y="2251"/>
              <a:ext cx="0" cy="1043"/>
            </a:xfrm>
            <a:prstGeom prst="line">
              <a:avLst/>
            </a:prstGeom>
            <a:noFill/>
            <a:ln w="28575">
              <a:solidFill>
                <a:srgbClr val="FF0000"/>
              </a:solidFill>
              <a:round/>
              <a:headEnd/>
              <a:tailEnd type="triangle" w="lg" len="lg"/>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67" name="Rectangle 105">
              <a:extLst>
                <a:ext uri="{FF2B5EF4-FFF2-40B4-BE49-F238E27FC236}">
                  <a16:creationId xmlns:a16="http://schemas.microsoft.com/office/drawing/2014/main" id="{6668DD7B-A6A1-432D-1C0B-4A61F0428C71}"/>
                </a:ext>
              </a:extLst>
            </p:cNvPr>
            <p:cNvSpPr>
              <a:spLocks noChangeArrowheads="1"/>
            </p:cNvSpPr>
            <p:nvPr/>
          </p:nvSpPr>
          <p:spPr bwMode="auto">
            <a:xfrm>
              <a:off x="3477" y="3249"/>
              <a:ext cx="712" cy="171"/>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Century Gothic" panose="020B0502020202020204" pitchFamily="34" charset="0"/>
                </a:rPr>
                <a:t>Products</a:t>
              </a:r>
            </a:p>
          </p:txBody>
        </p:sp>
      </p:grpSp>
      <p:sp>
        <p:nvSpPr>
          <p:cNvPr id="68" name="Rectangle 112">
            <a:extLst>
              <a:ext uri="{FF2B5EF4-FFF2-40B4-BE49-F238E27FC236}">
                <a16:creationId xmlns:a16="http://schemas.microsoft.com/office/drawing/2014/main" id="{95849EC1-66B9-94A6-96A2-C1C652F14D8A}"/>
              </a:ext>
            </a:extLst>
          </p:cNvPr>
          <p:cNvSpPr>
            <a:spLocks noChangeArrowheads="1"/>
          </p:cNvSpPr>
          <p:nvPr/>
        </p:nvSpPr>
        <p:spPr bwMode="auto">
          <a:xfrm>
            <a:off x="8139165" y="3291053"/>
            <a:ext cx="1401099" cy="1008509"/>
          </a:xfrm>
          <a:prstGeom prst="rect">
            <a:avLst/>
          </a:prstGeom>
          <a:noFill/>
          <a:ln w="9525">
            <a:noFill/>
            <a:miter lim="800000"/>
            <a:headEnd/>
            <a:tailEnd/>
          </a:ln>
        </p:spPr>
        <p:txBody>
          <a:bodyPr/>
          <a:lstStyle/>
          <a:p>
            <a:pPr eaLnBrk="0" fontAlgn="base" hangingPunct="0">
              <a:spcBef>
                <a:spcPct val="20000"/>
              </a:spcBef>
              <a:spcAft>
                <a:spcPct val="0"/>
              </a:spcAft>
            </a:pPr>
            <a:r>
              <a:rPr lang="en-GB" sz="1400" i="1" dirty="0">
                <a:solidFill>
                  <a:srgbClr val="000000"/>
                </a:solidFill>
                <a:latin typeface="Century Gothic" panose="020B0502020202020204" pitchFamily="34" charset="0"/>
              </a:rPr>
              <a:t>Total energy released on making new bonds</a:t>
            </a:r>
          </a:p>
        </p:txBody>
      </p:sp>
      <p:sp>
        <p:nvSpPr>
          <p:cNvPr id="70" name="Rectangle 116">
            <a:extLst>
              <a:ext uri="{FF2B5EF4-FFF2-40B4-BE49-F238E27FC236}">
                <a16:creationId xmlns:a16="http://schemas.microsoft.com/office/drawing/2014/main" id="{20A83DF2-F22B-43A5-A3FC-9B12F6323792}"/>
              </a:ext>
            </a:extLst>
          </p:cNvPr>
          <p:cNvSpPr>
            <a:spLocks noChangeArrowheads="1"/>
          </p:cNvSpPr>
          <p:nvPr/>
        </p:nvSpPr>
        <p:spPr bwMode="auto">
          <a:xfrm>
            <a:off x="6788683" y="5373216"/>
            <a:ext cx="958153" cy="792088"/>
          </a:xfrm>
          <a:prstGeom prst="rect">
            <a:avLst/>
          </a:prstGeom>
          <a:noFill/>
          <a:ln w="9525">
            <a:noFill/>
            <a:miter lim="800000"/>
            <a:headEnd/>
            <a:tailEnd/>
          </a:ln>
        </p:spPr>
        <p:txBody>
          <a:bodyPr/>
          <a:lstStyle/>
          <a:p>
            <a:pPr eaLnBrk="0" fontAlgn="base" hangingPunct="0">
              <a:spcBef>
                <a:spcPct val="20000"/>
              </a:spcBef>
              <a:spcAft>
                <a:spcPct val="0"/>
              </a:spcAft>
            </a:pPr>
            <a:r>
              <a:rPr lang="en-GB" sz="1400" i="1" dirty="0">
                <a:solidFill>
                  <a:srgbClr val="000000"/>
                </a:solidFill>
                <a:latin typeface="Century Gothic" panose="020B0502020202020204" pitchFamily="34" charset="0"/>
              </a:rPr>
              <a:t>Overall</a:t>
            </a:r>
            <a:br>
              <a:rPr lang="en-GB" sz="1400" i="1" dirty="0">
                <a:solidFill>
                  <a:srgbClr val="000000"/>
                </a:solidFill>
                <a:latin typeface="Century Gothic" panose="020B0502020202020204" pitchFamily="34" charset="0"/>
              </a:rPr>
            </a:br>
            <a:r>
              <a:rPr lang="en-GB" sz="1400" i="1" dirty="0">
                <a:solidFill>
                  <a:srgbClr val="000000"/>
                </a:solidFill>
                <a:latin typeface="Century Gothic" panose="020B0502020202020204" pitchFamily="34" charset="0"/>
              </a:rPr>
              <a:t>energy change</a:t>
            </a:r>
          </a:p>
        </p:txBody>
      </p:sp>
      <p:sp>
        <p:nvSpPr>
          <p:cNvPr id="80" name="Rectangle 106">
            <a:extLst>
              <a:ext uri="{FF2B5EF4-FFF2-40B4-BE49-F238E27FC236}">
                <a16:creationId xmlns:a16="http://schemas.microsoft.com/office/drawing/2014/main" id="{84445B17-6672-DBC7-68A8-67934F07495F}"/>
              </a:ext>
            </a:extLst>
          </p:cNvPr>
          <p:cNvSpPr>
            <a:spLocks noChangeArrowheads="1"/>
          </p:cNvSpPr>
          <p:nvPr/>
        </p:nvSpPr>
        <p:spPr bwMode="auto">
          <a:xfrm>
            <a:off x="7148527" y="1628800"/>
            <a:ext cx="1449501" cy="288032"/>
          </a:xfrm>
          <a:prstGeom prst="rect">
            <a:avLst/>
          </a:prstGeom>
          <a:solidFill>
            <a:schemeClr val="bg1"/>
          </a:solidFill>
          <a:ln w="9525">
            <a:noFill/>
            <a:miter lim="800000"/>
            <a:headEnd/>
            <a:tailEnd/>
          </a:ln>
        </p:spPr>
        <p:txBody>
          <a:bodyPr lIns="0" tIns="0" rIns="0" bIns="0"/>
          <a:lstStyle/>
          <a:p>
            <a:pPr eaLnBrk="0" fontAlgn="base" hangingPunct="0">
              <a:spcAft>
                <a:spcPct val="0"/>
              </a:spcAft>
            </a:pPr>
            <a:r>
              <a:rPr lang="en-GB" sz="1200" dirty="0">
                <a:solidFill>
                  <a:srgbClr val="000000"/>
                </a:solidFill>
                <a:latin typeface="Century Gothic" panose="020B0502020202020204" pitchFamily="34" charset="0"/>
              </a:rPr>
              <a:t>Un  bonded  ions</a:t>
            </a:r>
          </a:p>
        </p:txBody>
      </p:sp>
      <p:sp>
        <p:nvSpPr>
          <p:cNvPr id="89" name="Line 108">
            <a:extLst>
              <a:ext uri="{FF2B5EF4-FFF2-40B4-BE49-F238E27FC236}">
                <a16:creationId xmlns:a16="http://schemas.microsoft.com/office/drawing/2014/main" id="{755E3F9D-02F1-7CC4-5469-D316AC1FC44D}"/>
              </a:ext>
            </a:extLst>
          </p:cNvPr>
          <p:cNvSpPr>
            <a:spLocks noChangeAspect="1" noChangeShapeType="1"/>
          </p:cNvSpPr>
          <p:nvPr/>
        </p:nvSpPr>
        <p:spPr bwMode="auto">
          <a:xfrm>
            <a:off x="8084828" y="1628800"/>
            <a:ext cx="0" cy="4570396"/>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90" name="Rectangle 112">
            <a:extLst>
              <a:ext uri="{FF2B5EF4-FFF2-40B4-BE49-F238E27FC236}">
                <a16:creationId xmlns:a16="http://schemas.microsoft.com/office/drawing/2014/main" id="{90C6E598-31CC-0FDD-46B5-B90CAB1764F6}"/>
              </a:ext>
            </a:extLst>
          </p:cNvPr>
          <p:cNvSpPr>
            <a:spLocks noChangeArrowheads="1"/>
          </p:cNvSpPr>
          <p:nvPr/>
        </p:nvSpPr>
        <p:spPr bwMode="auto">
          <a:xfrm>
            <a:off x="7236000" y="3348000"/>
            <a:ext cx="864096"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Lattice enthalpy</a:t>
            </a:r>
          </a:p>
        </p:txBody>
      </p:sp>
      <p:sp>
        <p:nvSpPr>
          <p:cNvPr id="91" name="Line 11">
            <a:extLst>
              <a:ext uri="{FF2B5EF4-FFF2-40B4-BE49-F238E27FC236}">
                <a16:creationId xmlns:a16="http://schemas.microsoft.com/office/drawing/2014/main" id="{C1A61013-E236-F621-A822-ECAD3D1322B5}"/>
              </a:ext>
            </a:extLst>
          </p:cNvPr>
          <p:cNvSpPr>
            <a:spLocks noChangeAspect="1" noChangeShapeType="1"/>
          </p:cNvSpPr>
          <p:nvPr/>
        </p:nvSpPr>
        <p:spPr bwMode="auto">
          <a:xfrm flipV="1">
            <a:off x="6991721" y="1615181"/>
            <a:ext cx="1654572"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dirty="0">
              <a:solidFill>
                <a:srgbClr val="000000"/>
              </a:solidFill>
              <a:latin typeface="Times New Roman" pitchFamily="18" charset="0"/>
            </a:endParaRPr>
          </a:p>
        </p:txBody>
      </p:sp>
      <p:sp>
        <p:nvSpPr>
          <p:cNvPr id="92" name="Line 11">
            <a:extLst>
              <a:ext uri="{FF2B5EF4-FFF2-40B4-BE49-F238E27FC236}">
                <a16:creationId xmlns:a16="http://schemas.microsoft.com/office/drawing/2014/main" id="{86F69512-37C4-081E-12E2-A0805D53B458}"/>
              </a:ext>
            </a:extLst>
          </p:cNvPr>
          <p:cNvSpPr>
            <a:spLocks noChangeAspect="1" noChangeShapeType="1"/>
          </p:cNvSpPr>
          <p:nvPr/>
        </p:nvSpPr>
        <p:spPr bwMode="auto">
          <a:xfrm flipV="1">
            <a:off x="5276516" y="4514715"/>
            <a:ext cx="1296144"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93" name="Line 107">
            <a:extLst>
              <a:ext uri="{FF2B5EF4-FFF2-40B4-BE49-F238E27FC236}">
                <a16:creationId xmlns:a16="http://schemas.microsoft.com/office/drawing/2014/main" id="{B9186556-2810-82E7-2739-BB94C10E143C}"/>
              </a:ext>
            </a:extLst>
          </p:cNvPr>
          <p:cNvSpPr>
            <a:spLocks noChangeShapeType="1"/>
          </p:cNvSpPr>
          <p:nvPr/>
        </p:nvSpPr>
        <p:spPr bwMode="auto">
          <a:xfrm flipV="1">
            <a:off x="5924588" y="4988016"/>
            <a:ext cx="0" cy="3852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94" name="Line 107">
            <a:extLst>
              <a:ext uri="{FF2B5EF4-FFF2-40B4-BE49-F238E27FC236}">
                <a16:creationId xmlns:a16="http://schemas.microsoft.com/office/drawing/2014/main" id="{0E2F4016-746F-1D62-640F-8FCB9FBED6E5}"/>
              </a:ext>
            </a:extLst>
          </p:cNvPr>
          <p:cNvSpPr>
            <a:spLocks noChangeAspect="1" noChangeShapeType="1"/>
          </p:cNvSpPr>
          <p:nvPr/>
        </p:nvSpPr>
        <p:spPr bwMode="auto">
          <a:xfrm flipV="1">
            <a:off x="7364748" y="1615377"/>
            <a:ext cx="0" cy="13536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95" name="Line 11">
            <a:extLst>
              <a:ext uri="{FF2B5EF4-FFF2-40B4-BE49-F238E27FC236}">
                <a16:creationId xmlns:a16="http://schemas.microsoft.com/office/drawing/2014/main" id="{3B2FC4BF-2528-B456-09F3-8638AC28DAF7}"/>
              </a:ext>
            </a:extLst>
          </p:cNvPr>
          <p:cNvSpPr>
            <a:spLocks noChangeAspect="1" noChangeShapeType="1"/>
          </p:cNvSpPr>
          <p:nvPr/>
        </p:nvSpPr>
        <p:spPr bwMode="auto">
          <a:xfrm flipV="1">
            <a:off x="5276516" y="4990796"/>
            <a:ext cx="1296144"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96" name="Rectangle 12">
            <a:extLst>
              <a:ext uri="{FF2B5EF4-FFF2-40B4-BE49-F238E27FC236}">
                <a16:creationId xmlns:a16="http://schemas.microsoft.com/office/drawing/2014/main" id="{67658871-8393-12DB-6266-44C6F37F84C6}"/>
              </a:ext>
            </a:extLst>
          </p:cNvPr>
          <p:cNvSpPr>
            <a:spLocks noChangeArrowheads="1"/>
          </p:cNvSpPr>
          <p:nvPr/>
        </p:nvSpPr>
        <p:spPr bwMode="auto">
          <a:xfrm>
            <a:off x="5204608" y="4725144"/>
            <a:ext cx="1440061" cy="360040"/>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Na(g) +  </a:t>
            </a:r>
            <a:r>
              <a:rPr lang="en-GB" sz="1200" b="1" dirty="0">
                <a:solidFill>
                  <a:srgbClr val="FF0000"/>
                </a:solidFill>
                <a:latin typeface="Cambria Math" panose="02040503050406030204" pitchFamily="18" charset="0"/>
                <a:ea typeface="Cambria Math" panose="02040503050406030204" pitchFamily="18" charset="0"/>
              </a:rPr>
              <a:t>½</a:t>
            </a:r>
            <a:r>
              <a:rPr lang="en-GB" sz="1200" b="1" dirty="0">
                <a:solidFill>
                  <a:srgbClr val="3333CC"/>
                </a:solidFill>
                <a:latin typeface="Cambria Math" panose="02040503050406030204" pitchFamily="18" charset="0"/>
                <a:ea typeface="Cambria Math" panose="02040503050406030204" pitchFamily="18" charset="0"/>
              </a:rPr>
              <a:t>O</a:t>
            </a:r>
            <a:r>
              <a:rPr lang="en-GB" sz="1200" b="1" baseline="-25000" dirty="0">
                <a:solidFill>
                  <a:srgbClr val="3333CC"/>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(g)</a:t>
            </a:r>
          </a:p>
        </p:txBody>
      </p:sp>
      <p:sp>
        <p:nvSpPr>
          <p:cNvPr id="97" name="Rectangle 112">
            <a:extLst>
              <a:ext uri="{FF2B5EF4-FFF2-40B4-BE49-F238E27FC236}">
                <a16:creationId xmlns:a16="http://schemas.microsoft.com/office/drawing/2014/main" id="{83D70211-137C-5D60-BDA8-D8CB3A026E4D}"/>
              </a:ext>
            </a:extLst>
          </p:cNvPr>
          <p:cNvSpPr>
            <a:spLocks noChangeArrowheads="1"/>
          </p:cNvSpPr>
          <p:nvPr/>
        </p:nvSpPr>
        <p:spPr bwMode="auto">
          <a:xfrm>
            <a:off x="6284628" y="4941168"/>
            <a:ext cx="1396126" cy="432048"/>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FF0000"/>
                </a:solidFill>
                <a:latin typeface="Century Gothic" panose="020B0502020202020204" pitchFamily="34" charset="0"/>
              </a:rPr>
              <a:t>2 x </a:t>
            </a:r>
            <a:r>
              <a:rPr lang="en-GB" sz="1200" b="1" dirty="0">
                <a:solidFill>
                  <a:srgbClr val="008000"/>
                </a:solidFill>
                <a:latin typeface="Century Gothic" panose="020B0502020202020204" pitchFamily="34" charset="0"/>
              </a:rPr>
              <a:t>Atomisation enthalpy</a:t>
            </a:r>
          </a:p>
        </p:txBody>
      </p:sp>
      <p:sp>
        <p:nvSpPr>
          <p:cNvPr id="98" name="Line 107">
            <a:extLst>
              <a:ext uri="{FF2B5EF4-FFF2-40B4-BE49-F238E27FC236}">
                <a16:creationId xmlns:a16="http://schemas.microsoft.com/office/drawing/2014/main" id="{6BBEDB74-0E19-76C6-3A20-9A6E5F3359E3}"/>
              </a:ext>
            </a:extLst>
          </p:cNvPr>
          <p:cNvSpPr>
            <a:spLocks noChangeAspect="1" noChangeShapeType="1"/>
          </p:cNvSpPr>
          <p:nvPr/>
        </p:nvSpPr>
        <p:spPr bwMode="auto">
          <a:xfrm flipV="1">
            <a:off x="5924588" y="4525905"/>
            <a:ext cx="0" cy="450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99" name="Rectangle 12">
            <a:extLst>
              <a:ext uri="{FF2B5EF4-FFF2-40B4-BE49-F238E27FC236}">
                <a16:creationId xmlns:a16="http://schemas.microsoft.com/office/drawing/2014/main" id="{BFDAD655-89DE-8A86-8C37-47F9FE1FA283}"/>
              </a:ext>
            </a:extLst>
          </p:cNvPr>
          <p:cNvSpPr>
            <a:spLocks noChangeArrowheads="1"/>
          </p:cNvSpPr>
          <p:nvPr/>
        </p:nvSpPr>
        <p:spPr bwMode="auto">
          <a:xfrm>
            <a:off x="5204508" y="4221089"/>
            <a:ext cx="1338270"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Na(g) +  O(g)</a:t>
            </a:r>
          </a:p>
        </p:txBody>
      </p:sp>
      <p:sp>
        <p:nvSpPr>
          <p:cNvPr id="100" name="Rectangle 112">
            <a:extLst>
              <a:ext uri="{FF2B5EF4-FFF2-40B4-BE49-F238E27FC236}">
                <a16:creationId xmlns:a16="http://schemas.microsoft.com/office/drawing/2014/main" id="{0D22902A-2618-0819-D8B5-50C32B568CE3}"/>
              </a:ext>
            </a:extLst>
          </p:cNvPr>
          <p:cNvSpPr>
            <a:spLocks noChangeArrowheads="1"/>
          </p:cNvSpPr>
          <p:nvPr/>
        </p:nvSpPr>
        <p:spPr bwMode="auto">
          <a:xfrm>
            <a:off x="5708564" y="4509120"/>
            <a:ext cx="1972192"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Atomisation or </a:t>
            </a:r>
            <a:r>
              <a:rPr lang="en-GB" sz="1200" b="1" dirty="0">
                <a:solidFill>
                  <a:srgbClr val="FF0000"/>
                </a:solidFill>
                <a:latin typeface="Century Gothic" panose="020B0502020202020204" pitchFamily="34" charset="0"/>
              </a:rPr>
              <a:t>½ </a:t>
            </a:r>
            <a:r>
              <a:rPr lang="en-GB" sz="1200" b="1" dirty="0">
                <a:solidFill>
                  <a:srgbClr val="008000"/>
                </a:solidFill>
                <a:latin typeface="Century Gothic" panose="020B0502020202020204" pitchFamily="34" charset="0"/>
              </a:rPr>
              <a:t>bond enthalpy</a:t>
            </a:r>
          </a:p>
        </p:txBody>
      </p:sp>
      <p:sp>
        <p:nvSpPr>
          <p:cNvPr id="101" name="Line 11">
            <a:extLst>
              <a:ext uri="{FF2B5EF4-FFF2-40B4-BE49-F238E27FC236}">
                <a16:creationId xmlns:a16="http://schemas.microsoft.com/office/drawing/2014/main" id="{142E4B59-35F8-5F2D-0412-535FAA8F29D7}"/>
              </a:ext>
            </a:extLst>
          </p:cNvPr>
          <p:cNvSpPr>
            <a:spLocks noChangeAspect="1" noChangeShapeType="1"/>
          </p:cNvSpPr>
          <p:nvPr/>
        </p:nvSpPr>
        <p:spPr bwMode="auto">
          <a:xfrm flipV="1">
            <a:off x="5204508" y="2708101"/>
            <a:ext cx="1728192"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02" name="Line 107">
            <a:extLst>
              <a:ext uri="{FF2B5EF4-FFF2-40B4-BE49-F238E27FC236}">
                <a16:creationId xmlns:a16="http://schemas.microsoft.com/office/drawing/2014/main" id="{4A7A1565-F7B7-E50B-F5C6-B52B83A80403}"/>
              </a:ext>
            </a:extLst>
          </p:cNvPr>
          <p:cNvSpPr>
            <a:spLocks noChangeShapeType="1"/>
          </p:cNvSpPr>
          <p:nvPr/>
        </p:nvSpPr>
        <p:spPr bwMode="auto">
          <a:xfrm flipV="1">
            <a:off x="5924588" y="2708920"/>
            <a:ext cx="0" cy="17856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03" name="Rectangle 12">
            <a:extLst>
              <a:ext uri="{FF2B5EF4-FFF2-40B4-BE49-F238E27FC236}">
                <a16:creationId xmlns:a16="http://schemas.microsoft.com/office/drawing/2014/main" id="{14D0B91F-43E6-0B88-ABBC-FB0903EAF0DD}"/>
              </a:ext>
            </a:extLst>
          </p:cNvPr>
          <p:cNvSpPr>
            <a:spLocks noChangeArrowheads="1"/>
          </p:cNvSpPr>
          <p:nvPr/>
        </p:nvSpPr>
        <p:spPr bwMode="auto">
          <a:xfrm>
            <a:off x="5135198" y="2420889"/>
            <a:ext cx="1869511"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Na</a:t>
            </a:r>
            <a:r>
              <a:rPr lang="en-GB" sz="1200" b="1" baseline="30000" dirty="0">
                <a:solidFill>
                  <a:srgbClr val="3333CC"/>
                </a:solidFill>
                <a:latin typeface="Cambria Math" panose="02040503050406030204" pitchFamily="18" charset="0"/>
                <a:ea typeface="Cambria Math" panose="02040503050406030204" pitchFamily="18" charset="0"/>
              </a:rPr>
              <a:t>+</a:t>
            </a:r>
            <a:r>
              <a:rPr lang="en-GB" sz="1200" b="1" dirty="0">
                <a:solidFill>
                  <a:srgbClr val="3333CC"/>
                </a:solidFill>
                <a:latin typeface="Cambria Math" panose="02040503050406030204" pitchFamily="18" charset="0"/>
                <a:ea typeface="Cambria Math" panose="02040503050406030204" pitchFamily="18" charset="0"/>
              </a:rPr>
              <a:t>(g) +  </a:t>
            </a: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e</a:t>
            </a:r>
            <a:r>
              <a:rPr lang="en-GB" sz="12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200" b="1" dirty="0">
                <a:solidFill>
                  <a:srgbClr val="3333CC"/>
                </a:solidFill>
                <a:latin typeface="Cambria Math" panose="02040503050406030204" pitchFamily="18" charset="0"/>
                <a:ea typeface="Cambria Math" panose="02040503050406030204" pitchFamily="18" charset="0"/>
              </a:rPr>
              <a:t>  + </a:t>
            </a:r>
            <a:r>
              <a:rPr lang="en-GB" sz="1200" b="1" dirty="0">
                <a:solidFill>
                  <a:srgbClr val="FF0000"/>
                </a:solidFill>
                <a:latin typeface="Cambria Math" panose="02040503050406030204" pitchFamily="18" charset="0"/>
                <a:ea typeface="Cambria Math" panose="02040503050406030204" pitchFamily="18" charset="0"/>
              </a:rPr>
              <a:t> </a:t>
            </a:r>
            <a:r>
              <a:rPr lang="en-GB" sz="1200" b="1" dirty="0">
                <a:solidFill>
                  <a:srgbClr val="3333CC"/>
                </a:solidFill>
                <a:latin typeface="Cambria Math" panose="02040503050406030204" pitchFamily="18" charset="0"/>
                <a:ea typeface="Cambria Math" panose="02040503050406030204" pitchFamily="18" charset="0"/>
              </a:rPr>
              <a:t>O(g)</a:t>
            </a:r>
          </a:p>
        </p:txBody>
      </p:sp>
      <p:sp>
        <p:nvSpPr>
          <p:cNvPr id="104" name="Rectangle 112">
            <a:extLst>
              <a:ext uri="{FF2B5EF4-FFF2-40B4-BE49-F238E27FC236}">
                <a16:creationId xmlns:a16="http://schemas.microsoft.com/office/drawing/2014/main" id="{361D881F-9320-20AD-81EB-481E01485EF9}"/>
              </a:ext>
            </a:extLst>
          </p:cNvPr>
          <p:cNvSpPr>
            <a:spLocks noChangeArrowheads="1"/>
          </p:cNvSpPr>
          <p:nvPr/>
        </p:nvSpPr>
        <p:spPr bwMode="auto">
          <a:xfrm>
            <a:off x="5276516" y="3501008"/>
            <a:ext cx="1512168"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FF0000"/>
                </a:solidFill>
                <a:latin typeface="Century Gothic" panose="020B0502020202020204" pitchFamily="34" charset="0"/>
              </a:rPr>
              <a:t>2 x </a:t>
            </a:r>
            <a:r>
              <a:rPr lang="en-GB" sz="1200" b="1" dirty="0">
                <a:solidFill>
                  <a:srgbClr val="008000"/>
                </a:solidFill>
                <a:latin typeface="Century Gothic" panose="020B0502020202020204" pitchFamily="34" charset="0"/>
              </a:rPr>
              <a:t>1</a:t>
            </a:r>
            <a:r>
              <a:rPr lang="en-GB" sz="1200" b="1" baseline="30000" dirty="0">
                <a:solidFill>
                  <a:srgbClr val="008000"/>
                </a:solidFill>
                <a:latin typeface="Century Gothic" panose="020B0502020202020204" pitchFamily="34" charset="0"/>
              </a:rPr>
              <a:t>st</a:t>
            </a:r>
            <a:r>
              <a:rPr lang="en-GB" sz="1200" b="1" dirty="0">
                <a:solidFill>
                  <a:srgbClr val="008000"/>
                </a:solidFill>
                <a:latin typeface="Century Gothic" panose="020B0502020202020204" pitchFamily="34" charset="0"/>
              </a:rPr>
              <a:t>   ionisation enthalpy</a:t>
            </a:r>
          </a:p>
        </p:txBody>
      </p:sp>
      <p:sp>
        <p:nvSpPr>
          <p:cNvPr id="105" name="Rectangle 112">
            <a:extLst>
              <a:ext uri="{FF2B5EF4-FFF2-40B4-BE49-F238E27FC236}">
                <a16:creationId xmlns:a16="http://schemas.microsoft.com/office/drawing/2014/main" id="{CF8DEE86-A783-0BD7-0E44-1C9E408E8081}"/>
              </a:ext>
            </a:extLst>
          </p:cNvPr>
          <p:cNvSpPr>
            <a:spLocks noChangeArrowheads="1"/>
          </p:cNvSpPr>
          <p:nvPr/>
        </p:nvSpPr>
        <p:spPr bwMode="auto">
          <a:xfrm>
            <a:off x="5542168" y="2708920"/>
            <a:ext cx="1728192" cy="288032"/>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1</a:t>
            </a:r>
            <a:r>
              <a:rPr lang="en-GB" sz="1200" b="1" baseline="30000" dirty="0">
                <a:solidFill>
                  <a:srgbClr val="008000"/>
                </a:solidFill>
                <a:latin typeface="Century Gothic" panose="020B0502020202020204" pitchFamily="34" charset="0"/>
              </a:rPr>
              <a:t>st</a:t>
            </a:r>
            <a:r>
              <a:rPr lang="en-GB" sz="1200" b="1" dirty="0">
                <a:solidFill>
                  <a:srgbClr val="008000"/>
                </a:solidFill>
                <a:latin typeface="Century Gothic" panose="020B0502020202020204" pitchFamily="34" charset="0"/>
              </a:rPr>
              <a:t>    electron  affinity</a:t>
            </a:r>
          </a:p>
        </p:txBody>
      </p:sp>
      <p:sp>
        <p:nvSpPr>
          <p:cNvPr id="106" name="Rectangle 110">
            <a:extLst>
              <a:ext uri="{FF2B5EF4-FFF2-40B4-BE49-F238E27FC236}">
                <a16:creationId xmlns:a16="http://schemas.microsoft.com/office/drawing/2014/main" id="{96C3CF1F-3A29-C5C1-72B5-784AA29F387E}"/>
              </a:ext>
            </a:extLst>
          </p:cNvPr>
          <p:cNvSpPr>
            <a:spLocks noChangeArrowheads="1"/>
          </p:cNvSpPr>
          <p:nvPr/>
        </p:nvSpPr>
        <p:spPr bwMode="auto">
          <a:xfrm>
            <a:off x="4484430" y="5085187"/>
            <a:ext cx="785457" cy="286726"/>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214 kJ</a:t>
            </a:r>
            <a:endParaRPr lang="en-GB" sz="1400" b="1" baseline="30000" dirty="0">
              <a:solidFill>
                <a:srgbClr val="800080"/>
              </a:solidFill>
              <a:latin typeface="Century Gothic" panose="020B0502020202020204" pitchFamily="34" charset="0"/>
            </a:endParaRPr>
          </a:p>
        </p:txBody>
      </p:sp>
      <p:sp>
        <p:nvSpPr>
          <p:cNvPr id="107" name="Rectangle 110">
            <a:extLst>
              <a:ext uri="{FF2B5EF4-FFF2-40B4-BE49-F238E27FC236}">
                <a16:creationId xmlns:a16="http://schemas.microsoft.com/office/drawing/2014/main" id="{9D44DB25-C2D4-B74F-C2FE-D8A54B888AE1}"/>
              </a:ext>
            </a:extLst>
          </p:cNvPr>
          <p:cNvSpPr>
            <a:spLocks noChangeArrowheads="1"/>
          </p:cNvSpPr>
          <p:nvPr/>
        </p:nvSpPr>
        <p:spPr bwMode="auto">
          <a:xfrm>
            <a:off x="4458914" y="4725144"/>
            <a:ext cx="785457" cy="232448"/>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249 kJ</a:t>
            </a:r>
            <a:endParaRPr lang="en-GB" sz="1400" b="1" baseline="30000" dirty="0">
              <a:solidFill>
                <a:srgbClr val="800080"/>
              </a:solidFill>
              <a:latin typeface="Century Gothic" panose="020B0502020202020204" pitchFamily="34" charset="0"/>
            </a:endParaRPr>
          </a:p>
        </p:txBody>
      </p:sp>
      <p:sp>
        <p:nvSpPr>
          <p:cNvPr id="108" name="Rectangle 110">
            <a:extLst>
              <a:ext uri="{FF2B5EF4-FFF2-40B4-BE49-F238E27FC236}">
                <a16:creationId xmlns:a16="http://schemas.microsoft.com/office/drawing/2014/main" id="{A208BCA1-1C07-F0D0-A155-BCB254B5E55E}"/>
              </a:ext>
            </a:extLst>
          </p:cNvPr>
          <p:cNvSpPr>
            <a:spLocks noChangeArrowheads="1"/>
          </p:cNvSpPr>
          <p:nvPr/>
        </p:nvSpPr>
        <p:spPr bwMode="auto">
          <a:xfrm>
            <a:off x="4484429" y="3501009"/>
            <a:ext cx="915571" cy="314991"/>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992 kJ</a:t>
            </a:r>
            <a:endParaRPr lang="en-GB" sz="1400" b="1" baseline="30000" dirty="0">
              <a:solidFill>
                <a:srgbClr val="800080"/>
              </a:solidFill>
              <a:latin typeface="Century Gothic" panose="020B0502020202020204" pitchFamily="34" charset="0"/>
            </a:endParaRPr>
          </a:p>
        </p:txBody>
      </p:sp>
      <p:sp>
        <p:nvSpPr>
          <p:cNvPr id="109" name="Rectangle 110">
            <a:extLst>
              <a:ext uri="{FF2B5EF4-FFF2-40B4-BE49-F238E27FC236}">
                <a16:creationId xmlns:a16="http://schemas.microsoft.com/office/drawing/2014/main" id="{ED92544D-ECFA-3F05-DF9B-09C577913312}"/>
              </a:ext>
            </a:extLst>
          </p:cNvPr>
          <p:cNvSpPr>
            <a:spLocks noChangeArrowheads="1"/>
          </p:cNvSpPr>
          <p:nvPr/>
        </p:nvSpPr>
        <p:spPr bwMode="auto">
          <a:xfrm>
            <a:off x="6585708" y="2187670"/>
            <a:ext cx="684652" cy="288032"/>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753kJ</a:t>
            </a:r>
            <a:endParaRPr lang="en-GB" sz="1400" b="1" baseline="30000" dirty="0">
              <a:solidFill>
                <a:srgbClr val="800080"/>
              </a:solidFill>
              <a:latin typeface="Century Gothic" panose="020B0502020202020204" pitchFamily="34" charset="0"/>
            </a:endParaRPr>
          </a:p>
        </p:txBody>
      </p:sp>
      <p:sp>
        <p:nvSpPr>
          <p:cNvPr id="110" name="Rectangle 110">
            <a:extLst>
              <a:ext uri="{FF2B5EF4-FFF2-40B4-BE49-F238E27FC236}">
                <a16:creationId xmlns:a16="http://schemas.microsoft.com/office/drawing/2014/main" id="{D4A0E447-7466-1F53-6364-09B94774A1EE}"/>
              </a:ext>
            </a:extLst>
          </p:cNvPr>
          <p:cNvSpPr>
            <a:spLocks noChangeArrowheads="1"/>
          </p:cNvSpPr>
          <p:nvPr/>
        </p:nvSpPr>
        <p:spPr bwMode="auto">
          <a:xfrm>
            <a:off x="7119257" y="3816000"/>
            <a:ext cx="908839" cy="259611"/>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-2528 kJ</a:t>
            </a:r>
            <a:endParaRPr lang="en-GB" sz="1400" b="1" baseline="30000" dirty="0">
              <a:solidFill>
                <a:srgbClr val="800080"/>
              </a:solidFill>
              <a:latin typeface="Century Gothic" panose="020B0502020202020204" pitchFamily="34" charset="0"/>
            </a:endParaRPr>
          </a:p>
        </p:txBody>
      </p:sp>
      <p:sp>
        <p:nvSpPr>
          <p:cNvPr id="111" name="Rectangle 113">
            <a:extLst>
              <a:ext uri="{FF2B5EF4-FFF2-40B4-BE49-F238E27FC236}">
                <a16:creationId xmlns:a16="http://schemas.microsoft.com/office/drawing/2014/main" id="{8A54F243-73AF-37EB-1043-50FD447DA72E}"/>
              </a:ext>
            </a:extLst>
          </p:cNvPr>
          <p:cNvSpPr>
            <a:spLocks noChangeArrowheads="1"/>
          </p:cNvSpPr>
          <p:nvPr/>
        </p:nvSpPr>
        <p:spPr bwMode="auto">
          <a:xfrm>
            <a:off x="5400000" y="5616000"/>
            <a:ext cx="1332000" cy="324000"/>
          </a:xfrm>
          <a:prstGeom prst="rect">
            <a:avLst/>
          </a:prstGeom>
          <a:solidFill>
            <a:schemeClr val="bg1"/>
          </a:solidFill>
          <a:ln w="9525">
            <a:solidFill>
              <a:schemeClr val="tx1"/>
            </a:solidFill>
            <a:miter lim="800000"/>
            <a:headEnd/>
            <a:tailEnd/>
          </a:ln>
        </p:spPr>
        <p:txBody>
          <a:bodyPr/>
          <a:lstStyle/>
          <a:p>
            <a:pPr eaLnBrk="0" fontAlgn="base" hangingPunct="0">
              <a:spcBef>
                <a:spcPct val="20000"/>
              </a:spcBef>
              <a:spcAft>
                <a:spcPct val="0"/>
              </a:spcAft>
            </a:pPr>
            <a:r>
              <a:rPr lang="en-GB" sz="1400" b="1" dirty="0">
                <a:solidFill>
                  <a:srgbClr val="FF0000"/>
                </a:solidFill>
                <a:latin typeface="Symbol" pitchFamily="18" charset="2"/>
              </a:rPr>
              <a:t>D</a:t>
            </a:r>
            <a:r>
              <a:rPr lang="en-GB" sz="1400" b="1" i="1" dirty="0">
                <a:solidFill>
                  <a:srgbClr val="FF0000"/>
                </a:solidFill>
                <a:latin typeface="Century Gothic" panose="020B0502020202020204" pitchFamily="34" charset="0"/>
              </a:rPr>
              <a:t>H</a:t>
            </a:r>
            <a:r>
              <a:rPr lang="en-GB" sz="1400" b="1" dirty="0">
                <a:solidFill>
                  <a:srgbClr val="FF0000"/>
                </a:solidFill>
                <a:latin typeface="Century Gothic" panose="020B0502020202020204" pitchFamily="34" charset="0"/>
              </a:rPr>
              <a:t> =</a:t>
            </a:r>
            <a:endParaRPr lang="en-GB" sz="1400" b="1" dirty="0">
              <a:solidFill>
                <a:srgbClr val="800080"/>
              </a:solidFill>
              <a:latin typeface="Century Gothic" panose="020B0502020202020204" pitchFamily="34" charset="0"/>
            </a:endParaRPr>
          </a:p>
        </p:txBody>
      </p:sp>
      <p:sp>
        <p:nvSpPr>
          <p:cNvPr id="112" name="Rectangle 110">
            <a:extLst>
              <a:ext uri="{FF2B5EF4-FFF2-40B4-BE49-F238E27FC236}">
                <a16:creationId xmlns:a16="http://schemas.microsoft.com/office/drawing/2014/main" id="{DB427FF5-92FD-31B1-099E-03A716A3CFF9}"/>
              </a:ext>
            </a:extLst>
          </p:cNvPr>
          <p:cNvSpPr>
            <a:spLocks noChangeArrowheads="1"/>
          </p:cNvSpPr>
          <p:nvPr/>
        </p:nvSpPr>
        <p:spPr bwMode="auto">
          <a:xfrm>
            <a:off x="5874267" y="5609944"/>
            <a:ext cx="926982" cy="362320"/>
          </a:xfrm>
          <a:prstGeom prst="rect">
            <a:avLst/>
          </a:prstGeom>
          <a:noFill/>
          <a:ln w="9525">
            <a:no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 461 kJ</a:t>
            </a:r>
            <a:endParaRPr lang="en-GB" sz="1400" b="1" baseline="30000" dirty="0">
              <a:solidFill>
                <a:srgbClr val="800080"/>
              </a:solidFill>
              <a:latin typeface="Century Gothic" panose="020B0502020202020204" pitchFamily="34" charset="0"/>
            </a:endParaRPr>
          </a:p>
        </p:txBody>
      </p:sp>
      <p:sp>
        <p:nvSpPr>
          <p:cNvPr id="114" name="Rectangle 110">
            <a:extLst>
              <a:ext uri="{FF2B5EF4-FFF2-40B4-BE49-F238E27FC236}">
                <a16:creationId xmlns:a16="http://schemas.microsoft.com/office/drawing/2014/main" id="{A2500175-2CA8-A2AD-5BD9-DA25E2822971}"/>
              </a:ext>
            </a:extLst>
          </p:cNvPr>
          <p:cNvSpPr>
            <a:spLocks noChangeArrowheads="1"/>
          </p:cNvSpPr>
          <p:nvPr/>
        </p:nvSpPr>
        <p:spPr bwMode="auto">
          <a:xfrm>
            <a:off x="6356636" y="3212976"/>
            <a:ext cx="807356" cy="288032"/>
          </a:xfrm>
          <a:prstGeom prst="rect">
            <a:avLst/>
          </a:prstGeom>
          <a:noFill/>
          <a:ln w="9525">
            <a:solidFill>
              <a:schemeClr val="tx2"/>
            </a:solidFill>
            <a:miter lim="800000"/>
            <a:headEnd/>
            <a:tailEnd/>
          </a:ln>
        </p:spPr>
        <p:txBody>
          <a:bodyPr/>
          <a:lstStyle/>
          <a:p>
            <a:pPr eaLnBrk="0" fontAlgn="base" hangingPunct="0">
              <a:spcBef>
                <a:spcPct val="20000"/>
              </a:spcBef>
              <a:spcAft>
                <a:spcPct val="0"/>
              </a:spcAft>
            </a:pPr>
            <a:r>
              <a:rPr lang="en-GB" sz="1400" b="1" dirty="0">
                <a:solidFill>
                  <a:srgbClr val="800080"/>
                </a:solidFill>
                <a:latin typeface="Century Gothic" panose="020B0502020202020204" pitchFamily="34" charset="0"/>
              </a:rPr>
              <a:t>-141 kJ</a:t>
            </a:r>
            <a:endParaRPr lang="en-GB" sz="1400" b="1" baseline="30000" dirty="0">
              <a:solidFill>
                <a:srgbClr val="800080"/>
              </a:solidFill>
              <a:latin typeface="Century Gothic" panose="020B0502020202020204" pitchFamily="34" charset="0"/>
            </a:endParaRPr>
          </a:p>
        </p:txBody>
      </p:sp>
      <p:sp>
        <p:nvSpPr>
          <p:cNvPr id="115" name="Line 107">
            <a:extLst>
              <a:ext uri="{FF2B5EF4-FFF2-40B4-BE49-F238E27FC236}">
                <a16:creationId xmlns:a16="http://schemas.microsoft.com/office/drawing/2014/main" id="{7D56C46B-8E8F-893B-D82B-F1C0AF8B31C5}"/>
              </a:ext>
            </a:extLst>
          </p:cNvPr>
          <p:cNvSpPr>
            <a:spLocks noChangeShapeType="1"/>
          </p:cNvSpPr>
          <p:nvPr/>
        </p:nvSpPr>
        <p:spPr bwMode="auto">
          <a:xfrm flipH="1">
            <a:off x="6644668" y="2722572"/>
            <a:ext cx="0" cy="252000"/>
          </a:xfrm>
          <a:prstGeom prst="line">
            <a:avLst/>
          </a:prstGeom>
          <a:noFill/>
          <a:ln w="28575">
            <a:solidFill>
              <a:srgbClr val="3233CD"/>
            </a:solidFill>
            <a:round/>
            <a:headEnd/>
            <a:tailEnd type="triangle" w="med" len="me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16" name="Line 11">
            <a:extLst>
              <a:ext uri="{FF2B5EF4-FFF2-40B4-BE49-F238E27FC236}">
                <a16:creationId xmlns:a16="http://schemas.microsoft.com/office/drawing/2014/main" id="{CBC5631D-4F3B-90CD-527C-AF83534E7581}"/>
              </a:ext>
            </a:extLst>
          </p:cNvPr>
          <p:cNvSpPr>
            <a:spLocks noChangeAspect="1" noChangeShapeType="1"/>
          </p:cNvSpPr>
          <p:nvPr/>
        </p:nvSpPr>
        <p:spPr bwMode="auto">
          <a:xfrm flipV="1">
            <a:off x="6428644" y="2980167"/>
            <a:ext cx="1584176" cy="0"/>
          </a:xfrm>
          <a:prstGeom prst="line">
            <a:avLst/>
          </a:prstGeom>
          <a:noFill/>
          <a:ln w="28575">
            <a:solidFill>
              <a:schemeClr val="tx1"/>
            </a:solidFill>
            <a:round/>
            <a:headEnd/>
            <a:tailEnd/>
          </a:ln>
        </p:spPr>
        <p:txBody>
          <a:bodyPr/>
          <a:lstStyle/>
          <a:p>
            <a:pPr eaLnBrk="0" fontAlgn="base" hangingPunct="0">
              <a:spcBef>
                <a:spcPct val="0"/>
              </a:spcBef>
              <a:spcAft>
                <a:spcPct val="0"/>
              </a:spcAft>
            </a:pPr>
            <a:endParaRPr lang="en-GB">
              <a:solidFill>
                <a:srgbClr val="000000"/>
              </a:solidFill>
              <a:latin typeface="Times New Roman" pitchFamily="18" charset="0"/>
            </a:endParaRPr>
          </a:p>
        </p:txBody>
      </p:sp>
      <p:sp>
        <p:nvSpPr>
          <p:cNvPr id="117" name="Rectangle 12">
            <a:extLst>
              <a:ext uri="{FF2B5EF4-FFF2-40B4-BE49-F238E27FC236}">
                <a16:creationId xmlns:a16="http://schemas.microsoft.com/office/drawing/2014/main" id="{C281470D-886E-74C4-86D6-EC19A1964044}"/>
              </a:ext>
            </a:extLst>
          </p:cNvPr>
          <p:cNvSpPr>
            <a:spLocks noChangeArrowheads="1"/>
          </p:cNvSpPr>
          <p:nvPr/>
        </p:nvSpPr>
        <p:spPr bwMode="auto">
          <a:xfrm>
            <a:off x="6392177" y="2936135"/>
            <a:ext cx="1869511" cy="359221"/>
          </a:xfrm>
          <a:prstGeom prst="rect">
            <a:avLst/>
          </a:prstGeom>
          <a:noFill/>
          <a:ln w="9525">
            <a:noFill/>
            <a:miter lim="800000"/>
            <a:headEnd/>
            <a:tailEnd/>
          </a:ln>
        </p:spPr>
        <p:txBody>
          <a:bodyPr/>
          <a:lstStyle/>
          <a:p>
            <a:pPr eaLnBrk="0" fontAlgn="base" hangingPunct="0">
              <a:spcBef>
                <a:spcPct val="20000"/>
              </a:spcBef>
              <a:spcAft>
                <a:spcPct val="0"/>
              </a:spcAft>
            </a:pPr>
            <a:r>
              <a:rPr lang="en-GB" sz="1200" b="1" dirty="0">
                <a:solidFill>
                  <a:srgbClr val="FF0000"/>
                </a:solidFill>
                <a:latin typeface="Cambria Math" panose="02040503050406030204" pitchFamily="18" charset="0"/>
                <a:ea typeface="Cambria Math" panose="02040503050406030204" pitchFamily="18" charset="0"/>
              </a:rPr>
              <a:t>2</a:t>
            </a:r>
            <a:r>
              <a:rPr lang="en-GB" sz="1200" b="1" dirty="0">
                <a:solidFill>
                  <a:srgbClr val="3333CC"/>
                </a:solidFill>
                <a:latin typeface="Cambria Math" panose="02040503050406030204" pitchFamily="18" charset="0"/>
                <a:ea typeface="Cambria Math" panose="02040503050406030204" pitchFamily="18" charset="0"/>
              </a:rPr>
              <a:t>Na</a:t>
            </a:r>
            <a:r>
              <a:rPr lang="en-GB" sz="1200" b="1" baseline="30000" dirty="0">
                <a:solidFill>
                  <a:srgbClr val="3333CC"/>
                </a:solidFill>
                <a:latin typeface="Cambria Math" panose="02040503050406030204" pitchFamily="18" charset="0"/>
                <a:ea typeface="Cambria Math" panose="02040503050406030204" pitchFamily="18" charset="0"/>
              </a:rPr>
              <a:t>+</a:t>
            </a:r>
            <a:r>
              <a:rPr lang="en-GB" sz="1200" b="1" dirty="0">
                <a:solidFill>
                  <a:srgbClr val="3333CC"/>
                </a:solidFill>
                <a:latin typeface="Cambria Math" panose="02040503050406030204" pitchFamily="18" charset="0"/>
                <a:ea typeface="Cambria Math" panose="02040503050406030204" pitchFamily="18" charset="0"/>
              </a:rPr>
              <a:t>(g) +  e</a:t>
            </a:r>
            <a:r>
              <a:rPr lang="en-GB" sz="12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200" b="1" dirty="0">
                <a:solidFill>
                  <a:srgbClr val="3333CC"/>
                </a:solidFill>
                <a:latin typeface="Cambria Math" panose="02040503050406030204" pitchFamily="18" charset="0"/>
                <a:ea typeface="Cambria Math" panose="02040503050406030204" pitchFamily="18" charset="0"/>
              </a:rPr>
              <a:t>  + </a:t>
            </a:r>
            <a:r>
              <a:rPr lang="en-GB" sz="1200" b="1" dirty="0">
                <a:solidFill>
                  <a:srgbClr val="FF0000"/>
                </a:solidFill>
                <a:latin typeface="Cambria Math" panose="02040503050406030204" pitchFamily="18" charset="0"/>
                <a:ea typeface="Cambria Math" panose="02040503050406030204" pitchFamily="18" charset="0"/>
              </a:rPr>
              <a:t> </a:t>
            </a:r>
            <a:r>
              <a:rPr lang="en-GB" sz="1200" b="1" dirty="0">
                <a:solidFill>
                  <a:srgbClr val="3333CC"/>
                </a:solidFill>
                <a:latin typeface="Cambria Math" panose="02040503050406030204" pitchFamily="18" charset="0"/>
                <a:ea typeface="Cambria Math" panose="02040503050406030204" pitchFamily="18" charset="0"/>
              </a:rPr>
              <a:t>O</a:t>
            </a:r>
            <a:r>
              <a:rPr lang="en-GB" sz="1200" b="1" baseline="30000" dirty="0">
                <a:solidFill>
                  <a:srgbClr val="3333CC"/>
                </a:solidFill>
                <a:latin typeface="Cambria Math" panose="02040503050406030204" pitchFamily="18" charset="0"/>
                <a:ea typeface="Cambria Math" panose="02040503050406030204" pitchFamily="18" charset="0"/>
                <a:cs typeface="Symbol" charset="2"/>
              </a:rPr>
              <a:t>-</a:t>
            </a:r>
            <a:r>
              <a:rPr lang="en-GB" sz="1200" b="1" dirty="0">
                <a:solidFill>
                  <a:srgbClr val="3333CC"/>
                </a:solidFill>
                <a:latin typeface="Cambria Math" panose="02040503050406030204" pitchFamily="18" charset="0"/>
                <a:ea typeface="Cambria Math" panose="02040503050406030204" pitchFamily="18" charset="0"/>
              </a:rPr>
              <a:t>(g)</a:t>
            </a:r>
          </a:p>
        </p:txBody>
      </p:sp>
      <p:sp>
        <p:nvSpPr>
          <p:cNvPr id="118" name="Rectangle 112">
            <a:extLst>
              <a:ext uri="{FF2B5EF4-FFF2-40B4-BE49-F238E27FC236}">
                <a16:creationId xmlns:a16="http://schemas.microsoft.com/office/drawing/2014/main" id="{1215DE31-5989-2915-55DE-E76D54E12753}"/>
              </a:ext>
            </a:extLst>
          </p:cNvPr>
          <p:cNvSpPr>
            <a:spLocks noChangeArrowheads="1"/>
          </p:cNvSpPr>
          <p:nvPr/>
        </p:nvSpPr>
        <p:spPr bwMode="auto">
          <a:xfrm>
            <a:off x="5824606" y="1752126"/>
            <a:ext cx="1540143" cy="504056"/>
          </a:xfrm>
          <a:prstGeom prst="rect">
            <a:avLst/>
          </a:prstGeom>
          <a:noFill/>
          <a:ln w="9525">
            <a:noFill/>
            <a:miter lim="800000"/>
            <a:headEnd/>
            <a:tailEnd/>
          </a:ln>
        </p:spPr>
        <p:txBody>
          <a:bodyPr/>
          <a:lstStyle/>
          <a:p>
            <a:pPr algn="r" eaLnBrk="0" fontAlgn="base" hangingPunct="0">
              <a:spcBef>
                <a:spcPct val="20000"/>
              </a:spcBef>
              <a:spcAft>
                <a:spcPct val="0"/>
              </a:spcAft>
            </a:pPr>
            <a:r>
              <a:rPr lang="en-GB" sz="1200" b="1" dirty="0">
                <a:solidFill>
                  <a:srgbClr val="008000"/>
                </a:solidFill>
                <a:latin typeface="Century Gothic" panose="020B0502020202020204" pitchFamily="34" charset="0"/>
              </a:rPr>
              <a:t>2</a:t>
            </a:r>
            <a:r>
              <a:rPr lang="en-GB" sz="1200" b="1" baseline="30000" dirty="0">
                <a:solidFill>
                  <a:srgbClr val="008000"/>
                </a:solidFill>
                <a:latin typeface="Century Gothic" panose="020B0502020202020204" pitchFamily="34" charset="0"/>
              </a:rPr>
              <a:t>nd</a:t>
            </a:r>
            <a:r>
              <a:rPr lang="en-GB" sz="1200" b="1" dirty="0">
                <a:solidFill>
                  <a:srgbClr val="008000"/>
                </a:solidFill>
                <a:latin typeface="Century Gothic" panose="020B0502020202020204" pitchFamily="34" charset="0"/>
              </a:rPr>
              <a:t> electron affinity</a:t>
            </a:r>
          </a:p>
        </p:txBody>
      </p:sp>
      <p:pic>
        <p:nvPicPr>
          <p:cNvPr id="121" name="Picture 120" descr="K2O lattice.png">
            <a:extLst>
              <a:ext uri="{FF2B5EF4-FFF2-40B4-BE49-F238E27FC236}">
                <a16:creationId xmlns:a16="http://schemas.microsoft.com/office/drawing/2014/main" id="{29E0FDFB-6031-FDBE-E57B-98D6C03CCD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6837" y="5173832"/>
            <a:ext cx="812375" cy="775448"/>
          </a:xfrm>
          <a:prstGeom prst="rect">
            <a:avLst/>
          </a:prstGeom>
          <a:effectLst>
            <a:softEdge rad="25400"/>
          </a:effectLst>
        </p:spPr>
      </p:pic>
      <p:sp>
        <p:nvSpPr>
          <p:cNvPr id="123" name="Slide Number Placeholder 2">
            <a:extLst>
              <a:ext uri="{FF2B5EF4-FFF2-40B4-BE49-F238E27FC236}">
                <a16:creationId xmlns:a16="http://schemas.microsoft.com/office/drawing/2014/main" id="{634CD101-A83D-68E8-B916-937F0AE0A34E}"/>
              </a:ext>
            </a:extLst>
          </p:cNvPr>
          <p:cNvSpPr txBox="1">
            <a:spLocks/>
          </p:cNvSpPr>
          <p:nvPr/>
        </p:nvSpPr>
        <p:spPr>
          <a:xfrm>
            <a:off x="11410950" y="6089650"/>
            <a:ext cx="444500" cy="4286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084AC5C-55D2-4DEB-9480-54BE341D435F}" type="slidenum">
              <a:rPr lang="en-GB" altLang="en-US" smtClean="0"/>
              <a:pPr/>
              <a:t>9</a:t>
            </a:fld>
            <a:endParaRPr lang="en-GB" altLang="en-US" dirty="0"/>
          </a:p>
        </p:txBody>
      </p:sp>
      <p:pic>
        <p:nvPicPr>
          <p:cNvPr id="9" name="Picture 8">
            <a:extLst>
              <a:ext uri="{FF2B5EF4-FFF2-40B4-BE49-F238E27FC236}">
                <a16:creationId xmlns:a16="http://schemas.microsoft.com/office/drawing/2014/main" id="{8B85D5FD-3F36-8EDC-C47A-2D376783A7C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31026" y="3970255"/>
            <a:ext cx="1500378" cy="2191893"/>
          </a:xfrm>
          <a:prstGeom prst="rect">
            <a:avLst/>
          </a:prstGeom>
        </p:spPr>
      </p:pic>
      <p:sp>
        <p:nvSpPr>
          <p:cNvPr id="10" name="Rectangle 16">
            <a:extLst>
              <a:ext uri="{FF2B5EF4-FFF2-40B4-BE49-F238E27FC236}">
                <a16:creationId xmlns:a16="http://schemas.microsoft.com/office/drawing/2014/main" id="{1F8D2D42-B469-CEC8-2EDB-7560AE2547A9}"/>
              </a:ext>
            </a:extLst>
          </p:cNvPr>
          <p:cNvSpPr>
            <a:spLocks noChangeArrowheads="1"/>
          </p:cNvSpPr>
          <p:nvPr/>
        </p:nvSpPr>
        <p:spPr bwMode="auto">
          <a:xfrm>
            <a:off x="5328000" y="6516000"/>
            <a:ext cx="2879725" cy="431800"/>
          </a:xfrm>
          <a:prstGeom prst="rect">
            <a:avLst/>
          </a:prstGeom>
          <a:noFill/>
          <a:ln w="9525">
            <a:noFill/>
            <a:miter lim="800000"/>
            <a:headEnd/>
            <a:tailEnd/>
          </a:ln>
        </p:spPr>
        <p:txBody>
          <a:bodyPr/>
          <a:lstStyle/>
          <a:p>
            <a:pPr eaLnBrk="0" fontAlgn="base" hangingPunct="0">
              <a:spcBef>
                <a:spcPct val="20000"/>
              </a:spcBef>
              <a:spcAft>
                <a:spcPct val="0"/>
              </a:spcAft>
            </a:pPr>
            <a:r>
              <a:rPr lang="en-GB" sz="1400" dirty="0">
                <a:solidFill>
                  <a:srgbClr val="000000"/>
                </a:solidFill>
                <a:latin typeface="Century Gothic" panose="020B0502020202020204" pitchFamily="34" charset="0"/>
              </a:rPr>
              <a:t>Progress of the reaction</a:t>
            </a:r>
          </a:p>
        </p:txBody>
      </p:sp>
      <p:sp>
        <p:nvSpPr>
          <p:cNvPr id="11" name="Rectangle 17">
            <a:extLst>
              <a:ext uri="{FF2B5EF4-FFF2-40B4-BE49-F238E27FC236}">
                <a16:creationId xmlns:a16="http://schemas.microsoft.com/office/drawing/2014/main" id="{84637236-96E1-C287-D4F3-DAD15559C111}"/>
              </a:ext>
            </a:extLst>
          </p:cNvPr>
          <p:cNvSpPr>
            <a:spLocks noChangeArrowheads="1"/>
          </p:cNvSpPr>
          <p:nvPr/>
        </p:nvSpPr>
        <p:spPr bwMode="auto">
          <a:xfrm>
            <a:off x="2736000" y="4500000"/>
            <a:ext cx="1582737" cy="2160588"/>
          </a:xfrm>
          <a:prstGeom prst="rect">
            <a:avLst/>
          </a:prstGeom>
          <a:noFill/>
          <a:ln w="9525">
            <a:noFill/>
            <a:miter lim="800000"/>
            <a:headEnd/>
            <a:tailEnd/>
          </a:ln>
        </p:spPr>
        <p:txBody>
          <a:bodyPr/>
          <a:lstStyle/>
          <a:p>
            <a:pPr algn="r" eaLnBrk="0" fontAlgn="base" hangingPunct="0">
              <a:spcBef>
                <a:spcPct val="20000"/>
              </a:spcBef>
              <a:spcAft>
                <a:spcPct val="0"/>
              </a:spcAft>
            </a:pPr>
            <a:r>
              <a:rPr lang="en-GB" sz="1400" dirty="0">
                <a:solidFill>
                  <a:srgbClr val="000000"/>
                </a:solidFill>
                <a:latin typeface="Century Gothic" panose="020B0502020202020204" pitchFamily="34" charset="0"/>
              </a:rPr>
              <a:t>Enthalpy: </a:t>
            </a:r>
            <a:r>
              <a:rPr lang="en-GB" sz="1400" i="1" dirty="0">
                <a:solidFill>
                  <a:srgbClr val="000000"/>
                </a:solidFill>
                <a:latin typeface="Century Gothic" panose="020B0502020202020204" pitchFamily="34" charset="0"/>
              </a:rPr>
              <a:t>H</a:t>
            </a:r>
          </a:p>
          <a:p>
            <a:pPr algn="r" eaLnBrk="0" fontAlgn="base" hangingPunct="0">
              <a:spcBef>
                <a:spcPct val="20000"/>
              </a:spcBef>
              <a:spcAft>
                <a:spcPct val="0"/>
              </a:spcAft>
            </a:pPr>
            <a:r>
              <a:rPr lang="en-GB" sz="1400" dirty="0">
                <a:solidFill>
                  <a:srgbClr val="000000"/>
                </a:solidFill>
                <a:latin typeface="Century Gothic" panose="020B0502020202020204" pitchFamily="34" charset="0"/>
              </a:rPr>
              <a:t>(kJ)</a:t>
            </a:r>
          </a:p>
        </p:txBody>
      </p:sp>
      <p:sp>
        <p:nvSpPr>
          <p:cNvPr id="12" name="Line 6">
            <a:extLst>
              <a:ext uri="{FF2B5EF4-FFF2-40B4-BE49-F238E27FC236}">
                <a16:creationId xmlns:a16="http://schemas.microsoft.com/office/drawing/2014/main" id="{EE4FAE9E-CC2C-CB8F-8193-B4AD43DE03B5}"/>
              </a:ext>
            </a:extLst>
          </p:cNvPr>
          <p:cNvSpPr>
            <a:spLocks noChangeShapeType="1"/>
          </p:cNvSpPr>
          <p:nvPr/>
        </p:nvSpPr>
        <p:spPr bwMode="auto">
          <a:xfrm>
            <a:off x="4320000" y="6534000"/>
            <a:ext cx="5689600" cy="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13" name="Line 7">
            <a:extLst>
              <a:ext uri="{FF2B5EF4-FFF2-40B4-BE49-F238E27FC236}">
                <a16:creationId xmlns:a16="http://schemas.microsoft.com/office/drawing/2014/main" id="{4FB7E5A1-9330-41D8-5196-FAB2B8CAFB91}"/>
              </a:ext>
            </a:extLst>
          </p:cNvPr>
          <p:cNvSpPr>
            <a:spLocks noChangeShapeType="1"/>
          </p:cNvSpPr>
          <p:nvPr/>
        </p:nvSpPr>
        <p:spPr bwMode="auto">
          <a:xfrm flipH="1" flipV="1">
            <a:off x="4320000" y="1494000"/>
            <a:ext cx="0" cy="5040000"/>
          </a:xfrm>
          <a:prstGeom prst="line">
            <a:avLst/>
          </a:prstGeom>
          <a:noFill/>
          <a:ln w="28575">
            <a:solidFill>
              <a:schemeClr val="tx1"/>
            </a:solidFill>
            <a:round/>
            <a:headEnd/>
            <a:tailEnd type="triangle" w="lg" len="lg"/>
          </a:ln>
        </p:spPr>
        <p:txBody>
          <a:bodyPr/>
          <a:lstStyle/>
          <a:p>
            <a:pPr eaLnBrk="0" fontAlgn="base" hangingPunct="0">
              <a:spcBef>
                <a:spcPct val="0"/>
              </a:spcBef>
              <a:spcAft>
                <a:spcPct val="0"/>
              </a:spcAft>
            </a:pPr>
            <a:endParaRPr lang="en-GB" sz="2400">
              <a:solidFill>
                <a:srgbClr val="000000"/>
              </a:solidFill>
              <a:latin typeface="Times New Roman" pitchFamily="18" charset="0"/>
            </a:endParaRPr>
          </a:p>
        </p:txBody>
      </p:sp>
      <p:sp>
        <p:nvSpPr>
          <p:cNvPr id="14" name="Rectangle 112">
            <a:extLst>
              <a:ext uri="{FF2B5EF4-FFF2-40B4-BE49-F238E27FC236}">
                <a16:creationId xmlns:a16="http://schemas.microsoft.com/office/drawing/2014/main" id="{40E1F01A-DE72-C56C-BFAA-8C7FEA060D9C}"/>
              </a:ext>
            </a:extLst>
          </p:cNvPr>
          <p:cNvSpPr>
            <a:spLocks noChangeArrowheads="1"/>
          </p:cNvSpPr>
          <p:nvPr/>
        </p:nvSpPr>
        <p:spPr bwMode="auto">
          <a:xfrm>
            <a:off x="472926" y="6172932"/>
            <a:ext cx="3343018" cy="356716"/>
          </a:xfrm>
          <a:prstGeom prst="rect">
            <a:avLst/>
          </a:prstGeom>
          <a:noFill/>
          <a:ln w="9525">
            <a:noFill/>
            <a:miter lim="800000"/>
            <a:headEnd/>
            <a:tailEnd/>
          </a:ln>
        </p:spPr>
        <p:txBody>
          <a:bodyPr/>
          <a:lstStyle/>
          <a:p>
            <a:pPr eaLnBrk="0" fontAlgn="base" hangingPunct="0">
              <a:spcBef>
                <a:spcPct val="20000"/>
              </a:spcBef>
              <a:spcAft>
                <a:spcPct val="0"/>
              </a:spcAft>
            </a:pPr>
            <a:r>
              <a:rPr lang="en-GB" sz="1600" dirty="0">
                <a:latin typeface="Century Gothic" panose="020B0502020202020204" pitchFamily="34" charset="0"/>
              </a:rPr>
              <a:t>Here is the </a:t>
            </a:r>
            <a:r>
              <a:rPr lang="en-GB" sz="1600" dirty="0">
                <a:latin typeface="Cambria Math" panose="02040503050406030204" pitchFamily="18" charset="0"/>
                <a:ea typeface="Cambria Math" panose="02040503050406030204" pitchFamily="18" charset="0"/>
              </a:rPr>
              <a:t>NaCl</a:t>
            </a:r>
            <a:r>
              <a:rPr lang="en-GB" sz="1600" dirty="0">
                <a:latin typeface="Century Gothic" panose="020B0502020202020204" pitchFamily="34" charset="0"/>
              </a:rPr>
              <a:t> cycle for scale</a:t>
            </a:r>
          </a:p>
        </p:txBody>
      </p:sp>
      <p:sp>
        <p:nvSpPr>
          <p:cNvPr id="15" name="Rectangle 112">
            <a:extLst>
              <a:ext uri="{FF2B5EF4-FFF2-40B4-BE49-F238E27FC236}">
                <a16:creationId xmlns:a16="http://schemas.microsoft.com/office/drawing/2014/main" id="{AC33DEF5-7AAE-8465-9370-2D90DCF8F1C1}"/>
              </a:ext>
            </a:extLst>
          </p:cNvPr>
          <p:cNvSpPr>
            <a:spLocks noChangeArrowheads="1"/>
          </p:cNvSpPr>
          <p:nvPr/>
        </p:nvSpPr>
        <p:spPr bwMode="auto">
          <a:xfrm>
            <a:off x="472926" y="1357679"/>
            <a:ext cx="3104609" cy="1499821"/>
          </a:xfrm>
          <a:prstGeom prst="rect">
            <a:avLst/>
          </a:prstGeom>
          <a:noFill/>
          <a:ln w="9525">
            <a:noFill/>
            <a:miter lim="800000"/>
            <a:headEnd/>
            <a:tailEnd/>
          </a:ln>
        </p:spPr>
        <p:txBody>
          <a:bodyPr/>
          <a:lstStyle/>
          <a:p>
            <a:pPr eaLnBrk="0" fontAlgn="base" hangingPunct="0">
              <a:spcBef>
                <a:spcPct val="20000"/>
              </a:spcBef>
              <a:spcAft>
                <a:spcPct val="0"/>
              </a:spcAft>
            </a:pPr>
            <a:r>
              <a:rPr lang="en-GB" dirty="0">
                <a:latin typeface="Century Gothic" panose="020B0502020202020204" pitchFamily="34" charset="0"/>
              </a:rPr>
              <a:t>This time we need to double the atomisation and 1</a:t>
            </a:r>
            <a:r>
              <a:rPr lang="en-GB" baseline="30000" dirty="0">
                <a:latin typeface="Century Gothic" panose="020B0502020202020204" pitchFamily="34" charset="0"/>
              </a:rPr>
              <a:t>st</a:t>
            </a:r>
            <a:r>
              <a:rPr lang="en-GB" dirty="0">
                <a:latin typeface="Century Gothic" panose="020B0502020202020204" pitchFamily="34" charset="0"/>
              </a:rPr>
              <a:t> ionisation enthalpy of </a:t>
            </a:r>
            <a:r>
              <a:rPr lang="en-GB" dirty="0">
                <a:latin typeface="Cambria Math" panose="02040503050406030204" pitchFamily="18" charset="0"/>
                <a:ea typeface="Cambria Math" panose="02040503050406030204" pitchFamily="18" charset="0"/>
              </a:rPr>
              <a:t>Na</a:t>
            </a:r>
            <a:r>
              <a:rPr lang="en-GB" dirty="0">
                <a:latin typeface="Century Gothic" panose="020B0502020202020204" pitchFamily="34" charset="0"/>
              </a:rPr>
              <a:t> and add in the 2</a:t>
            </a:r>
            <a:r>
              <a:rPr lang="en-GB" baseline="30000" dirty="0">
                <a:latin typeface="Century Gothic" panose="020B0502020202020204" pitchFamily="34" charset="0"/>
              </a:rPr>
              <a:t>nd</a:t>
            </a:r>
            <a:r>
              <a:rPr lang="en-GB" dirty="0">
                <a:latin typeface="Century Gothic" panose="020B0502020202020204" pitchFamily="34" charset="0"/>
              </a:rPr>
              <a:t> electron affinity of </a:t>
            </a:r>
            <a:r>
              <a:rPr lang="en-GB" dirty="0">
                <a:latin typeface="Cambria Math" panose="02040503050406030204" pitchFamily="18" charset="0"/>
                <a:ea typeface="Cambria Math" panose="02040503050406030204" pitchFamily="18" charset="0"/>
              </a:rPr>
              <a:t>O</a:t>
            </a:r>
            <a:r>
              <a:rPr lang="en-GB" dirty="0">
                <a:latin typeface="Century Gothic" panose="020B0502020202020204" pitchFamily="34" charset="0"/>
              </a:rPr>
              <a:t>.</a:t>
            </a:r>
          </a:p>
        </p:txBody>
      </p:sp>
      <p:sp>
        <p:nvSpPr>
          <p:cNvPr id="16" name="Rectangle 112">
            <a:extLst>
              <a:ext uri="{FF2B5EF4-FFF2-40B4-BE49-F238E27FC236}">
                <a16:creationId xmlns:a16="http://schemas.microsoft.com/office/drawing/2014/main" id="{FB703E25-8CC7-D909-3564-11BF4C046ACD}"/>
              </a:ext>
            </a:extLst>
          </p:cNvPr>
          <p:cNvSpPr>
            <a:spLocks noChangeArrowheads="1"/>
          </p:cNvSpPr>
          <p:nvPr/>
        </p:nvSpPr>
        <p:spPr bwMode="auto">
          <a:xfrm>
            <a:off x="8373664" y="556884"/>
            <a:ext cx="2675766" cy="1499821"/>
          </a:xfrm>
          <a:prstGeom prst="rect">
            <a:avLst/>
          </a:prstGeom>
          <a:noFill/>
          <a:ln w="9525">
            <a:noFill/>
            <a:miter lim="800000"/>
            <a:headEnd/>
            <a:tailEnd/>
          </a:ln>
        </p:spPr>
        <p:txBody>
          <a:bodyPr/>
          <a:lstStyle/>
          <a:p>
            <a:pPr algn="r" eaLnBrk="0" fontAlgn="base" hangingPunct="0">
              <a:spcBef>
                <a:spcPct val="20000"/>
              </a:spcBef>
              <a:spcAft>
                <a:spcPct val="0"/>
              </a:spcAft>
            </a:pPr>
            <a:r>
              <a:rPr lang="en-GB" dirty="0">
                <a:latin typeface="Century Gothic" panose="020B0502020202020204" pitchFamily="34" charset="0"/>
              </a:rPr>
              <a:t>Notice the exothermic 1</a:t>
            </a:r>
            <a:r>
              <a:rPr lang="en-GB" baseline="30000" dirty="0">
                <a:latin typeface="Century Gothic" panose="020B0502020202020204" pitchFamily="34" charset="0"/>
              </a:rPr>
              <a:t>st</a:t>
            </a:r>
            <a:r>
              <a:rPr lang="en-GB" dirty="0">
                <a:latin typeface="Century Gothic" panose="020B0502020202020204" pitchFamily="34" charset="0"/>
              </a:rPr>
              <a:t> electron affinity followed by the endothermic</a:t>
            </a:r>
            <a:br>
              <a:rPr lang="en-GB" dirty="0">
                <a:latin typeface="Century Gothic" panose="020B0502020202020204" pitchFamily="34" charset="0"/>
              </a:rPr>
            </a:br>
            <a:r>
              <a:rPr lang="en-GB" dirty="0">
                <a:latin typeface="Century Gothic" panose="020B0502020202020204" pitchFamily="34" charset="0"/>
              </a:rPr>
              <a:t>2</a:t>
            </a:r>
            <a:r>
              <a:rPr lang="en-GB" baseline="30000" dirty="0">
                <a:latin typeface="Century Gothic" panose="020B0502020202020204" pitchFamily="34" charset="0"/>
              </a:rPr>
              <a:t>nd</a:t>
            </a:r>
            <a:r>
              <a:rPr lang="en-GB" dirty="0">
                <a:latin typeface="Century Gothic" panose="020B0502020202020204" pitchFamily="34" charset="0"/>
              </a:rPr>
              <a:t> electron</a:t>
            </a:r>
            <a:br>
              <a:rPr lang="en-GB" dirty="0">
                <a:latin typeface="Century Gothic" panose="020B0502020202020204" pitchFamily="34" charset="0"/>
              </a:rPr>
            </a:br>
            <a:r>
              <a:rPr lang="en-GB" dirty="0">
                <a:latin typeface="Century Gothic" panose="020B0502020202020204" pitchFamily="34" charset="0"/>
              </a:rPr>
              <a:t>affinity of </a:t>
            </a:r>
            <a:r>
              <a:rPr lang="en-GB" dirty="0">
                <a:latin typeface="Cambria Math" panose="02040503050406030204" pitchFamily="18" charset="0"/>
                <a:ea typeface="Cambria Math" panose="02040503050406030204" pitchFamily="18" charset="0"/>
              </a:rPr>
              <a:t>O</a:t>
            </a:r>
            <a:r>
              <a:rPr lang="en-GB" dirty="0">
                <a:latin typeface="Century Gothic" panose="020B0502020202020204" pitchFamily="34" charset="0"/>
              </a:rPr>
              <a:t>.</a:t>
            </a:r>
          </a:p>
        </p:txBody>
      </p:sp>
    </p:spTree>
    <p:extLst>
      <p:ext uri="{BB962C8B-B14F-4D97-AF65-F5344CB8AC3E}">
        <p14:creationId xmlns:p14="http://schemas.microsoft.com/office/powerpoint/2010/main" val="2389402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up)">
                                      <p:cBhvr>
                                        <p:cTn id="7" dur="1000"/>
                                        <p:tgtEl>
                                          <p:spTgt spid="8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0"/>
                                        </p:tgtEl>
                                        <p:attrNameLst>
                                          <p:attrName>style.visibility</p:attrName>
                                        </p:attrNameLst>
                                      </p:cBhvr>
                                      <p:to>
                                        <p:strVal val="visible"/>
                                      </p:to>
                                    </p:set>
                                    <p:animEffect transition="in" filter="fade">
                                      <p:cBhvr>
                                        <p:cTn id="10" dur="500"/>
                                        <p:tgtEl>
                                          <p:spTgt spid="90"/>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500"/>
                                        <p:tgtEl>
                                          <p:spTgt spid="6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fade">
                                      <p:cBhvr>
                                        <p:cTn id="19" dur="500"/>
                                        <p:tgtEl>
                                          <p:spTgt spid="110"/>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fade">
                                      <p:cBhvr>
                                        <p:cTn id="23" dur="500"/>
                                        <p:tgtEl>
                                          <p:spTgt spid="12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wipe(down)">
                                      <p:cBhvr>
                                        <p:cTn id="28" dur="1000"/>
                                        <p:tgtEl>
                                          <p:spTgt spid="93"/>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fade">
                                      <p:cBhvr>
                                        <p:cTn id="41" dur="500"/>
                                        <p:tgtEl>
                                          <p:spTgt spid="10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wipe(down)">
                                      <p:cBhvr>
                                        <p:cTn id="46" dur="1000"/>
                                        <p:tgtEl>
                                          <p:spTgt spid="98"/>
                                        </p:tgtEl>
                                      </p:cBhvr>
                                    </p:animEffect>
                                  </p:childTnLst>
                                </p:cTn>
                              </p:par>
                            </p:childTnLst>
                          </p:cTn>
                        </p:par>
                        <p:par>
                          <p:cTn id="47" fill="hold">
                            <p:stCondLst>
                              <p:cond delay="1000"/>
                            </p:stCondLst>
                            <p:childTnLst>
                              <p:par>
                                <p:cTn id="48" presetID="10" presetClass="entr" presetSubtype="0" fill="hold" grpId="0"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fade">
                                      <p:cBhvr>
                                        <p:cTn id="50" dur="500"/>
                                        <p:tgtEl>
                                          <p:spTgt spid="9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9"/>
                                        </p:tgtEl>
                                        <p:attrNameLst>
                                          <p:attrName>style.visibility</p:attrName>
                                        </p:attrNameLst>
                                      </p:cBhvr>
                                      <p:to>
                                        <p:strVal val="visible"/>
                                      </p:to>
                                    </p:set>
                                    <p:animEffect transition="in" filter="fade">
                                      <p:cBhvr>
                                        <p:cTn id="53" dur="500"/>
                                        <p:tgtEl>
                                          <p:spTgt spid="9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0"/>
                                        </p:tgtEl>
                                        <p:attrNameLst>
                                          <p:attrName>style.visibility</p:attrName>
                                        </p:attrNameLst>
                                      </p:cBhvr>
                                      <p:to>
                                        <p:strVal val="visible"/>
                                      </p:to>
                                    </p:set>
                                    <p:animEffect transition="in" filter="fade">
                                      <p:cBhvr>
                                        <p:cTn id="56" dur="500"/>
                                        <p:tgtEl>
                                          <p:spTgt spid="10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7"/>
                                        </p:tgtEl>
                                        <p:attrNameLst>
                                          <p:attrName>style.visibility</p:attrName>
                                        </p:attrNameLst>
                                      </p:cBhvr>
                                      <p:to>
                                        <p:strVal val="visible"/>
                                      </p:to>
                                    </p:set>
                                    <p:animEffect transition="in" filter="fade">
                                      <p:cBhvr>
                                        <p:cTn id="59" dur="500"/>
                                        <p:tgtEl>
                                          <p:spTgt spid="107"/>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wipe(down)">
                                      <p:cBhvr>
                                        <p:cTn id="64" dur="1000"/>
                                        <p:tgtEl>
                                          <p:spTgt spid="102"/>
                                        </p:tgtEl>
                                      </p:cBhvr>
                                    </p:animEffect>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fade">
                                      <p:cBhvr>
                                        <p:cTn id="68" dur="500"/>
                                        <p:tgtEl>
                                          <p:spTgt spid="10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3"/>
                                        </p:tgtEl>
                                        <p:attrNameLst>
                                          <p:attrName>style.visibility</p:attrName>
                                        </p:attrNameLst>
                                      </p:cBhvr>
                                      <p:to>
                                        <p:strVal val="visible"/>
                                      </p:to>
                                    </p:set>
                                    <p:animEffect transition="in" filter="fade">
                                      <p:cBhvr>
                                        <p:cTn id="71" dur="500"/>
                                        <p:tgtEl>
                                          <p:spTgt spid="10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4"/>
                                        </p:tgtEl>
                                        <p:attrNameLst>
                                          <p:attrName>style.visibility</p:attrName>
                                        </p:attrNameLst>
                                      </p:cBhvr>
                                      <p:to>
                                        <p:strVal val="visible"/>
                                      </p:to>
                                    </p:set>
                                    <p:animEffect transition="in" filter="fade">
                                      <p:cBhvr>
                                        <p:cTn id="74" dur="500"/>
                                        <p:tgtEl>
                                          <p:spTgt spid="10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08"/>
                                        </p:tgtEl>
                                        <p:attrNameLst>
                                          <p:attrName>style.visibility</p:attrName>
                                        </p:attrNameLst>
                                      </p:cBhvr>
                                      <p:to>
                                        <p:strVal val="visible"/>
                                      </p:to>
                                    </p:set>
                                    <p:animEffect transition="in" filter="fade">
                                      <p:cBhvr>
                                        <p:cTn id="77" dur="500"/>
                                        <p:tgtEl>
                                          <p:spTgt spid="108"/>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grpId="0" nodeType="clickEffect">
                                  <p:stCondLst>
                                    <p:cond delay="0"/>
                                  </p:stCondLst>
                                  <p:childTnLst>
                                    <p:set>
                                      <p:cBhvr>
                                        <p:cTn id="81" dur="1" fill="hold">
                                          <p:stCondLst>
                                            <p:cond delay="0"/>
                                          </p:stCondLst>
                                        </p:cTn>
                                        <p:tgtEl>
                                          <p:spTgt spid="115"/>
                                        </p:tgtEl>
                                        <p:attrNameLst>
                                          <p:attrName>style.visibility</p:attrName>
                                        </p:attrNameLst>
                                      </p:cBhvr>
                                      <p:to>
                                        <p:strVal val="visible"/>
                                      </p:to>
                                    </p:set>
                                    <p:animEffect transition="in" filter="wipe(up)">
                                      <p:cBhvr>
                                        <p:cTn id="82" dur="1000"/>
                                        <p:tgtEl>
                                          <p:spTgt spid="115"/>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116"/>
                                        </p:tgtEl>
                                        <p:attrNameLst>
                                          <p:attrName>style.visibility</p:attrName>
                                        </p:attrNameLst>
                                      </p:cBhvr>
                                      <p:to>
                                        <p:strVal val="visible"/>
                                      </p:to>
                                    </p:set>
                                    <p:animEffect transition="in" filter="fade">
                                      <p:cBhvr>
                                        <p:cTn id="86" dur="500"/>
                                        <p:tgtEl>
                                          <p:spTgt spid="11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05"/>
                                        </p:tgtEl>
                                        <p:attrNameLst>
                                          <p:attrName>style.visibility</p:attrName>
                                        </p:attrNameLst>
                                      </p:cBhvr>
                                      <p:to>
                                        <p:strVal val="visible"/>
                                      </p:to>
                                    </p:set>
                                    <p:animEffect transition="in" filter="fade">
                                      <p:cBhvr>
                                        <p:cTn id="92" dur="500"/>
                                        <p:tgtEl>
                                          <p:spTgt spid="10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14"/>
                                        </p:tgtEl>
                                        <p:attrNameLst>
                                          <p:attrName>style.visibility</p:attrName>
                                        </p:attrNameLst>
                                      </p:cBhvr>
                                      <p:to>
                                        <p:strVal val="visible"/>
                                      </p:to>
                                    </p:set>
                                    <p:animEffect transition="in" filter="fade">
                                      <p:cBhvr>
                                        <p:cTn id="95" dur="500"/>
                                        <p:tgtEl>
                                          <p:spTgt spid="114"/>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grpId="0" nodeType="clickEffect">
                                  <p:stCondLst>
                                    <p:cond delay="0"/>
                                  </p:stCondLst>
                                  <p:childTnLst>
                                    <p:set>
                                      <p:cBhvr>
                                        <p:cTn id="99" dur="1" fill="hold">
                                          <p:stCondLst>
                                            <p:cond delay="0"/>
                                          </p:stCondLst>
                                        </p:cTn>
                                        <p:tgtEl>
                                          <p:spTgt spid="94"/>
                                        </p:tgtEl>
                                        <p:attrNameLst>
                                          <p:attrName>style.visibility</p:attrName>
                                        </p:attrNameLst>
                                      </p:cBhvr>
                                      <p:to>
                                        <p:strVal val="visible"/>
                                      </p:to>
                                    </p:set>
                                    <p:animEffect transition="in" filter="wipe(down)">
                                      <p:cBhvr>
                                        <p:cTn id="100" dur="1000"/>
                                        <p:tgtEl>
                                          <p:spTgt spid="94"/>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18"/>
                                        </p:tgtEl>
                                        <p:attrNameLst>
                                          <p:attrName>style.visibility</p:attrName>
                                        </p:attrNameLst>
                                      </p:cBhvr>
                                      <p:to>
                                        <p:strVal val="visible"/>
                                      </p:to>
                                    </p:set>
                                    <p:animEffect transition="in" filter="fade">
                                      <p:cBhvr>
                                        <p:cTn id="103" dur="500"/>
                                        <p:tgtEl>
                                          <p:spTgt spid="11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09"/>
                                        </p:tgtEl>
                                        <p:attrNameLst>
                                          <p:attrName>style.visibility</p:attrName>
                                        </p:attrNameLst>
                                      </p:cBhvr>
                                      <p:to>
                                        <p:strVal val="visible"/>
                                      </p:to>
                                    </p:set>
                                    <p:animEffect transition="in" filter="fade">
                                      <p:cBhvr>
                                        <p:cTn id="106" dur="500"/>
                                        <p:tgtEl>
                                          <p:spTgt spid="109"/>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11">
                                            <p:bg/>
                                          </p:spTgt>
                                        </p:tgtEl>
                                        <p:attrNameLst>
                                          <p:attrName>style.visibility</p:attrName>
                                        </p:attrNameLst>
                                      </p:cBhvr>
                                      <p:to>
                                        <p:strVal val="visible"/>
                                      </p:to>
                                    </p:set>
                                    <p:animEffect transition="in" filter="fade">
                                      <p:cBhvr>
                                        <p:cTn id="111" dur="500"/>
                                        <p:tgtEl>
                                          <p:spTgt spid="111">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11">
                                            <p:txEl>
                                              <p:pRg st="0" end="0"/>
                                            </p:txEl>
                                          </p:spTgt>
                                        </p:tgtEl>
                                        <p:attrNameLst>
                                          <p:attrName>style.visibility</p:attrName>
                                        </p:attrNameLst>
                                      </p:cBhvr>
                                      <p:to>
                                        <p:strVal val="visible"/>
                                      </p:to>
                                    </p:set>
                                    <p:animEffect transition="in" filter="fade">
                                      <p:cBhvr>
                                        <p:cTn id="114" dur="500"/>
                                        <p:tgtEl>
                                          <p:spTgt spid="111">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112"/>
                                        </p:tgtEl>
                                        <p:attrNameLst>
                                          <p:attrName>style.visibility</p:attrName>
                                        </p:attrNameLst>
                                      </p:cBhvr>
                                      <p:to>
                                        <p:strVal val="visible"/>
                                      </p:to>
                                    </p:set>
                                    <p:animEffect transition="in" filter="fade">
                                      <p:cBhvr>
                                        <p:cTn id="11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89" grpId="0" animBg="1"/>
      <p:bldP spid="90" grpId="0"/>
      <p:bldP spid="92" grpId="0" animBg="1"/>
      <p:bldP spid="93" grpId="0" animBg="1"/>
      <p:bldP spid="94" grpId="0" animBg="1"/>
      <p:bldP spid="95" grpId="0" animBg="1"/>
      <p:bldP spid="96" grpId="0"/>
      <p:bldP spid="97" grpId="0"/>
      <p:bldP spid="98" grpId="0" animBg="1"/>
      <p:bldP spid="99" grpId="0"/>
      <p:bldP spid="100" grpId="0"/>
      <p:bldP spid="101" grpId="0" animBg="1"/>
      <p:bldP spid="102" grpId="0" animBg="1"/>
      <p:bldP spid="103" grpId="0"/>
      <p:bldP spid="104" grpId="0"/>
      <p:bldP spid="105" grpId="0"/>
      <p:bldP spid="106" grpId="0" animBg="1"/>
      <p:bldP spid="107" grpId="0" animBg="1"/>
      <p:bldP spid="108" grpId="0" animBg="1"/>
      <p:bldP spid="109" grpId="0" animBg="1"/>
      <p:bldP spid="110" grpId="0" animBg="1"/>
      <p:bldP spid="110" grpId="1" animBg="1"/>
      <p:bldP spid="111" grpId="0" uiExpand="1" build="p" animBg="1"/>
      <p:bldP spid="112" grpId="0"/>
      <p:bldP spid="114" grpId="0" animBg="1"/>
      <p:bldP spid="115" grpId="0" animBg="1"/>
      <p:bldP spid="116" grpId="0" animBg="1"/>
      <p:bldP spid="117" grpId="0"/>
      <p:bldP spid="11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25483</TotalTime>
  <Words>2332</Words>
  <Application>Microsoft Office PowerPoint</Application>
  <PresentationFormat>Widescreen</PresentationFormat>
  <Paragraphs>329</Paragraphs>
  <Slides>12</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Calibri</vt:lpstr>
      <vt:lpstr>Calibri Light</vt:lpstr>
      <vt:lpstr>Cambria</vt:lpstr>
      <vt:lpstr>Cambria Math</vt:lpstr>
      <vt:lpstr>Century Gothic</vt:lpstr>
      <vt:lpstr>Symbol</vt:lpstr>
      <vt:lpstr>Times New Roman</vt:lpstr>
      <vt:lpstr>Office Theme</vt:lpstr>
      <vt:lpstr>16–18 years</vt:lpstr>
      <vt:lpstr>Introduction</vt:lpstr>
      <vt:lpstr>Learning objectives</vt:lpstr>
      <vt:lpstr>Formation of H2O(g) </vt:lpstr>
      <vt:lpstr>Formation of NaCl(s)</vt:lpstr>
      <vt:lpstr>Formation of NaCl(s)</vt:lpstr>
      <vt:lpstr>Formation of MgCl2(s)</vt:lpstr>
      <vt:lpstr>Formation of MgCl2(s)</vt:lpstr>
      <vt:lpstr>Formation of Na2O(s)</vt:lpstr>
      <vt:lpstr>Formation of MgO(s)</vt:lpstr>
      <vt:lpstr>Worksheet</vt:lpstr>
      <vt:lpstr>Data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Melinda Welch</dc:creator>
  <cp:lastModifiedBy>Kirsty Patterson</cp:lastModifiedBy>
  <cp:revision>627</cp:revision>
  <dcterms:created xsi:type="dcterms:W3CDTF">2021-04-13T16:26:00Z</dcterms:created>
  <dcterms:modified xsi:type="dcterms:W3CDTF">2022-11-04T10:39:36Z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658194</vt:lpwstr>
  </property>
  <property fmtid="{D5CDD505-2E9C-101B-9397-08002B2CF9AE}" pid="3" name="NXPowerLiteSettings">
    <vt:lpwstr>F7000400038000</vt:lpwstr>
  </property>
  <property fmtid="{D5CDD505-2E9C-101B-9397-08002B2CF9AE}" pid="4" name="NXPowerLiteVersion">
    <vt:lpwstr>S9.2.0</vt:lpwstr>
  </property>
</Properties>
</file>