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4"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eorgia Murphy" initials="GM" lastIdx="1" clrIdx="0">
    <p:extLst>
      <p:ext uri="{19B8F6BF-5375-455C-9EA6-DF929625EA0E}">
        <p15:presenceInfo xmlns:p15="http://schemas.microsoft.com/office/powerpoint/2012/main" userId="S::MurphyG@rsc.org::e6114088-85e7-408f-b978-c0430ff13ad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52" d="100"/>
          <a:sy n="52" d="100"/>
        </p:scale>
        <p:origin x="1880" y="6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28/10/2021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starter for a lesson on exothermic and endothermic reactions (14</a:t>
            </a:r>
            <a:r>
              <a:rPr lang="en-US" dirty="0"/>
              <a:t>–</a:t>
            </a:r>
            <a:r>
              <a:rPr lang="en-GB" baseline="0" dirty="0"/>
              <a:t>16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Peng Wang/KAUST</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starter for a lesson on exothermic and endothermic reactions (14</a:t>
            </a:r>
            <a:r>
              <a:rPr lang="en-US" dirty="0"/>
              <a:t>–</a:t>
            </a:r>
            <a:r>
              <a:rPr lang="en-GB" baseline="0" dirty="0"/>
              <a:t>16 years).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Peng Wang/KAUST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A reaction that absorbs heat from the surroundings.</a:t>
            </a:r>
          </a:p>
          <a:p>
            <a:pPr marL="228600" indent="-228600">
              <a:buAutoNum type="arabicPeriod"/>
            </a:pPr>
            <a:r>
              <a:rPr lang="en-GB" sz="1200" baseline="0" dirty="0">
                <a:solidFill>
                  <a:schemeClr val="tx1"/>
                </a:solidFill>
                <a:latin typeface="+mn-lt"/>
              </a:rPr>
              <a:t>To speed up the rate of evaporation.</a:t>
            </a:r>
            <a:endParaRPr lang="en-US" sz="1200" baseline="0" dirty="0">
              <a:solidFill>
                <a:schemeClr val="tx1"/>
              </a:solidFill>
              <a:latin typeface="+mn-lt"/>
            </a:endParaRPr>
          </a:p>
          <a:p>
            <a:pPr marL="228600" indent="-228600">
              <a:buAutoNum type="arabicPeriod"/>
            </a:pPr>
            <a:r>
              <a:rPr lang="en-US" sz="1200" baseline="0" dirty="0">
                <a:solidFill>
                  <a:schemeClr val="tx1"/>
                </a:solidFill>
                <a:latin typeface="+mn-lt"/>
              </a:rPr>
              <a:t>The system only uses solar energy to evaporate the water. It does not need electricity to run, so could be used to cool buildings that do not have an electricity supply.</a:t>
            </a:r>
            <a:endParaRPr lang="en-GB" sz="1200" baseline="0" dirty="0">
              <a:solidFill>
                <a:schemeClr val="tx1"/>
              </a:solidFill>
              <a:latin typeface="+mn-lt"/>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1390459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hyperlink" Target="https://rsc.li/3GkPNYh" TargetMode="Externa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s://rsc.li/3GkPNYh" TargetMode="Externa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Diagram of the solute regeneration using evaporation with the sun">
            <a:extLst>
              <a:ext uri="{FF2B5EF4-FFF2-40B4-BE49-F238E27FC236}">
                <a16:creationId xmlns:a16="http://schemas.microsoft.com/office/drawing/2014/main" id="{1A3461AD-53C5-4942-8C32-AFEE39667263}"/>
              </a:ext>
            </a:extLst>
          </p:cNvPr>
          <p:cNvPicPr>
            <a:picLocks noChangeAspect="1"/>
          </p:cNvPicPr>
          <p:nvPr/>
        </p:nvPicPr>
        <p:blipFill>
          <a:blip r:embed="rId3"/>
          <a:stretch>
            <a:fillRect/>
          </a:stretch>
        </p:blipFill>
        <p:spPr>
          <a:xfrm>
            <a:off x="6326207" y="2408283"/>
            <a:ext cx="2678443" cy="2538605"/>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39" y="203931"/>
            <a:ext cx="8030101" cy="1325563"/>
          </a:xfrm>
        </p:spPr>
        <p:txBody>
          <a:bodyPr>
            <a:normAutofit/>
          </a:bodyPr>
          <a:lstStyle/>
          <a:p>
            <a:r>
              <a:rPr lang="en-GB" sz="3200" dirty="0"/>
              <a:t>Dissolving salt used to cool buildings </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5"/>
              </a:rPr>
              <a:t>rsc.li/3GkPNYh</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249382" y="1437053"/>
            <a:ext cx="8398859" cy="1155515"/>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Researchers have developed a system that uses endothermic dissolving of a salt in water to cool its immediate surrounding area. Solar energy can then regenerate the solute and means the cyclic system can work without requiring an electricity supply, making it well-suited for users in remote areas.</a:t>
            </a:r>
          </a:p>
          <a:p>
            <a:endParaRPr lang="en-GB" sz="1600" dirty="0"/>
          </a:p>
        </p:txBody>
      </p:sp>
      <p:sp>
        <p:nvSpPr>
          <p:cNvPr id="13" name="TextBox 12">
            <a:extLst>
              <a:ext uri="{FF2B5EF4-FFF2-40B4-BE49-F238E27FC236}">
                <a16:creationId xmlns:a16="http://schemas.microsoft.com/office/drawing/2014/main" id="{3ADC341D-CF1C-4381-B6E1-66F63CA97BD8}"/>
              </a:ext>
            </a:extLst>
          </p:cNvPr>
          <p:cNvSpPr txBox="1"/>
          <p:nvPr/>
        </p:nvSpPr>
        <p:spPr>
          <a:xfrm>
            <a:off x="6270888" y="4974305"/>
            <a:ext cx="2814413" cy="738664"/>
          </a:xfrm>
          <a:prstGeom prst="rect">
            <a:avLst/>
          </a:prstGeom>
          <a:noFill/>
        </p:spPr>
        <p:txBody>
          <a:bodyPr wrap="square">
            <a:spAutoFit/>
          </a:bodyPr>
          <a:lstStyle/>
          <a:p>
            <a:pPr algn="ctr"/>
            <a:r>
              <a:rPr lang="en-GB" sz="1400" dirty="0"/>
              <a:t>Diagram of the solute regeneration using evaporation with the sun</a:t>
            </a:r>
          </a:p>
        </p:txBody>
      </p:sp>
      <p:sp>
        <p:nvSpPr>
          <p:cNvPr id="15" name="TextBox 14">
            <a:extLst>
              <a:ext uri="{FF2B5EF4-FFF2-40B4-BE49-F238E27FC236}">
                <a16:creationId xmlns:a16="http://schemas.microsoft.com/office/drawing/2014/main" id="{77919298-4C8C-4AF5-B31C-BC4159F3BAA7}"/>
              </a:ext>
            </a:extLst>
          </p:cNvPr>
          <p:cNvSpPr txBox="1"/>
          <p:nvPr/>
        </p:nvSpPr>
        <p:spPr>
          <a:xfrm>
            <a:off x="249381" y="2422204"/>
            <a:ext cx="6162051" cy="2308324"/>
          </a:xfrm>
          <a:prstGeom prst="rect">
            <a:avLst/>
          </a:prstGeom>
          <a:noFill/>
        </p:spPr>
        <p:txBody>
          <a:bodyPr wrap="square">
            <a:spAutoFit/>
          </a:bodyPr>
          <a:lstStyle/>
          <a:p>
            <a:r>
              <a:rPr lang="en-GB" sz="1600" dirty="0">
                <a:solidFill>
                  <a:srgbClr val="54585A"/>
                </a:solidFill>
              </a:rPr>
              <a:t>The system has two stages. Firstly, dissolving ammonium nitrate salt in water in a metal cup, which requires energy. This energy is drawn from the environment, cooling the air surrounding the cup as well as the solution. Secondly, regenerating the solute by evaporating the water. The solution is put onto the surface of a </a:t>
            </a:r>
            <a:br>
              <a:rPr lang="en-GB" sz="1600" dirty="0">
                <a:solidFill>
                  <a:srgbClr val="54585A"/>
                </a:solidFill>
              </a:rPr>
            </a:br>
            <a:r>
              <a:rPr lang="en-GB" sz="1600" dirty="0">
                <a:solidFill>
                  <a:srgbClr val="54585A"/>
                </a:solidFill>
              </a:rPr>
              <a:t>3D structure, which when exposed to sunlight offers a large area over which the solvent can evaporate. This leaves behind a crystalline salt layer on the surface, from which crystals can drop-off over time, to be collected underneath the structure for re-use.</a:t>
            </a:r>
          </a:p>
        </p:txBody>
      </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Diagram of the solute regeneration using evaporation with the sun">
            <a:extLst>
              <a:ext uri="{FF2B5EF4-FFF2-40B4-BE49-F238E27FC236}">
                <a16:creationId xmlns:a16="http://schemas.microsoft.com/office/drawing/2014/main" id="{1A3461AD-53C5-4942-8C32-AFEE39667263}"/>
              </a:ext>
            </a:extLst>
          </p:cNvPr>
          <p:cNvPicPr>
            <a:picLocks noChangeAspect="1"/>
          </p:cNvPicPr>
          <p:nvPr/>
        </p:nvPicPr>
        <p:blipFill>
          <a:blip r:embed="rId3"/>
          <a:stretch>
            <a:fillRect/>
          </a:stretch>
        </p:blipFill>
        <p:spPr>
          <a:xfrm>
            <a:off x="6326207" y="2408283"/>
            <a:ext cx="2678443" cy="2538605"/>
          </a:xfrm>
          <a:prstGeom prst="rect">
            <a:avLst/>
          </a:prstGeom>
        </p:spPr>
      </p:pic>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39" y="203931"/>
            <a:ext cx="8030101" cy="1325563"/>
          </a:xfrm>
        </p:spPr>
        <p:txBody>
          <a:bodyPr>
            <a:normAutofit/>
          </a:bodyPr>
          <a:lstStyle/>
          <a:p>
            <a:r>
              <a:rPr lang="en-GB" sz="3200" dirty="0"/>
              <a:t>Dissolving salt used to cool buildings </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510638" y="4638667"/>
            <a:ext cx="5679599" cy="1077218"/>
          </a:xfrm>
          <a:prstGeom prst="rect">
            <a:avLst/>
          </a:prstGeom>
          <a:noFill/>
        </p:spPr>
        <p:txBody>
          <a:bodyPr wrap="square" rtlCol="0">
            <a:spAutoFit/>
          </a:bodyPr>
          <a:lstStyle/>
          <a:p>
            <a:pPr marL="342900" indent="-342900">
              <a:buAutoNum type="arabicPeriod"/>
            </a:pPr>
            <a:r>
              <a:rPr lang="en-GB" sz="1600" dirty="0"/>
              <a:t>What is an endothermic reaction?</a:t>
            </a:r>
          </a:p>
          <a:p>
            <a:pPr marL="342900" indent="-342900">
              <a:buAutoNum type="arabicPeriod"/>
            </a:pPr>
            <a:r>
              <a:rPr lang="en-GB" sz="1600" dirty="0"/>
              <a:t>Explain why the 3D structure has a large surface area.</a:t>
            </a:r>
          </a:p>
          <a:p>
            <a:pPr marL="342900" indent="-342900">
              <a:buAutoNum type="arabicPeriod"/>
            </a:pPr>
            <a:r>
              <a:rPr lang="en-GB" sz="1600" dirty="0"/>
              <a:t>Explain why the system could be used to cool buildings in remote areas.</a:t>
            </a:r>
          </a:p>
        </p:txBody>
      </p:sp>
      <p:sp>
        <p:nvSpPr>
          <p:cNvPr id="7" name="TextBox 11"/>
          <p:cNvSpPr txBox="1"/>
          <p:nvPr/>
        </p:nvSpPr>
        <p:spPr>
          <a:xfrm>
            <a:off x="824748" y="114211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5"/>
              </a:rPr>
              <a:t>rsc.li/3GkPNYh</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249382" y="1437053"/>
            <a:ext cx="8398859" cy="1155515"/>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dirty="0"/>
              <a:t>Researchers have developed a system that uses endothermic dissolving of a salt in water to cool its immediate surrounding area. Solar energy can then regenerate the solute and means the cyclic system can work without requiring an electricity supply, making it well-suited for users in remote areas.</a:t>
            </a:r>
          </a:p>
        </p:txBody>
      </p:sp>
      <p:sp>
        <p:nvSpPr>
          <p:cNvPr id="13" name="TextBox 12">
            <a:extLst>
              <a:ext uri="{FF2B5EF4-FFF2-40B4-BE49-F238E27FC236}">
                <a16:creationId xmlns:a16="http://schemas.microsoft.com/office/drawing/2014/main" id="{3ADC341D-CF1C-4381-B6E1-66F63CA97BD8}"/>
              </a:ext>
            </a:extLst>
          </p:cNvPr>
          <p:cNvSpPr txBox="1"/>
          <p:nvPr/>
        </p:nvSpPr>
        <p:spPr>
          <a:xfrm>
            <a:off x="6270888" y="4974305"/>
            <a:ext cx="2814413" cy="738664"/>
          </a:xfrm>
          <a:prstGeom prst="rect">
            <a:avLst/>
          </a:prstGeom>
          <a:noFill/>
        </p:spPr>
        <p:txBody>
          <a:bodyPr wrap="square">
            <a:spAutoFit/>
          </a:bodyPr>
          <a:lstStyle/>
          <a:p>
            <a:pPr algn="ctr"/>
            <a:r>
              <a:rPr lang="en-GB" sz="1400" dirty="0"/>
              <a:t>Diagram of the solute regeneration using evaporation with the sun</a:t>
            </a:r>
          </a:p>
        </p:txBody>
      </p:sp>
      <p:sp>
        <p:nvSpPr>
          <p:cNvPr id="15" name="TextBox 14">
            <a:extLst>
              <a:ext uri="{FF2B5EF4-FFF2-40B4-BE49-F238E27FC236}">
                <a16:creationId xmlns:a16="http://schemas.microsoft.com/office/drawing/2014/main" id="{77919298-4C8C-4AF5-B31C-BC4159F3BAA7}"/>
              </a:ext>
            </a:extLst>
          </p:cNvPr>
          <p:cNvSpPr txBox="1"/>
          <p:nvPr/>
        </p:nvSpPr>
        <p:spPr>
          <a:xfrm>
            <a:off x="249381" y="2422204"/>
            <a:ext cx="6162051" cy="2308324"/>
          </a:xfrm>
          <a:prstGeom prst="rect">
            <a:avLst/>
          </a:prstGeom>
          <a:noFill/>
        </p:spPr>
        <p:txBody>
          <a:bodyPr wrap="square">
            <a:spAutoFit/>
          </a:bodyPr>
          <a:lstStyle/>
          <a:p>
            <a:r>
              <a:rPr lang="en-GB" sz="1600" dirty="0">
                <a:solidFill>
                  <a:srgbClr val="54585A"/>
                </a:solidFill>
              </a:rPr>
              <a:t>The system has two stages. Firstly, dissolving ammonium nitrate salt in water in a metal cup, which requires energy. This energy is drawn from the environment, cooling the air surrounding the cup as well as the solution. Secondly, regenerating the solute by evaporating the water. The solution is put onto the surface of a </a:t>
            </a:r>
            <a:br>
              <a:rPr lang="en-GB" sz="1600" dirty="0">
                <a:solidFill>
                  <a:srgbClr val="54585A"/>
                </a:solidFill>
              </a:rPr>
            </a:br>
            <a:r>
              <a:rPr lang="en-GB" sz="1600" dirty="0">
                <a:solidFill>
                  <a:srgbClr val="54585A"/>
                </a:solidFill>
              </a:rPr>
              <a:t>3D structure, which when exposed to sunlight offers a large area over which the solvent can evaporate. This leaves behind a crystalline salt layer on the surface, from which crystals can drop-off over time, to be collected underneath the structure for re-use.</a:t>
            </a:r>
          </a:p>
        </p:txBody>
      </p:sp>
    </p:spTree>
    <p:extLst>
      <p:ext uri="{BB962C8B-B14F-4D97-AF65-F5344CB8AC3E}">
        <p14:creationId xmlns:p14="http://schemas.microsoft.com/office/powerpoint/2010/main" val="3059615939"/>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metadata/properties"/>
    <ds:schemaRef ds:uri="http://purl.org/dc/dcmitype/"/>
    <ds:schemaRef ds:uri="http://schemas.openxmlformats.org/package/2006/metadata/core-properties"/>
    <ds:schemaRef ds:uri="http://purl.org/dc/terms/"/>
    <ds:schemaRef ds:uri="http://schemas.microsoft.com/office/2006/documentManagement/types"/>
    <ds:schemaRef ds:uri="http://www.w3.org/XML/1998/namespace"/>
    <ds:schemaRef ds:uri="27d643f5-4560-4eff-9f48-d0fe6b2bec2d"/>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1682</TotalTime>
  <Words>538</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-apple-system</vt:lpstr>
      <vt:lpstr>Arial</vt:lpstr>
      <vt:lpstr>Calibri</vt:lpstr>
      <vt:lpstr>1_RSC_Plain_no footer</vt:lpstr>
      <vt:lpstr>Dissolving salt used to cool buildings </vt:lpstr>
      <vt:lpstr>Dissolving salt used to cool buildings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Neil Goalby</dc:creator>
  <cp:keywords>sunlight; renewable; ammonium salt; solution; endothermic dissolution; exothermic reactions; endothermic reactions;</cp:keywords>
  <dc:description>From Education in Chemistry Cooling with dissolution https://rsc.li/3GkPNYh</dc:description>
  <cp:lastModifiedBy>Georgia Murphy</cp:lastModifiedBy>
  <cp:revision>151</cp:revision>
  <dcterms:created xsi:type="dcterms:W3CDTF">2020-04-08T13:50:19Z</dcterms:created>
  <dcterms:modified xsi:type="dcterms:W3CDTF">2021-10-28T08:46:38Z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