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78955" autoAdjust="0"/>
  </p:normalViewPr>
  <p:slideViewPr>
    <p:cSldViewPr snapToGrid="0" snapToObjects="1">
      <p:cViewPr varScale="1">
        <p:scale>
          <a:sx n="52" d="100"/>
          <a:sy n="52" d="100"/>
        </p:scale>
        <p:origin x="1880" y="6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14/10/2021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polymers or recycling.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aseline="0"/>
              <a:t>© Shutterstock</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434170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polymers or recycling.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 Shutterstock</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Ethene</a:t>
            </a:r>
          </a:p>
          <a:p>
            <a:pPr marL="228600" indent="-228600">
              <a:buAutoNum type="arabicPeriod"/>
            </a:pPr>
            <a:r>
              <a:rPr lang="en-GB" sz="1200" baseline="0" dirty="0">
                <a:solidFill>
                  <a:schemeClr val="tx1"/>
                </a:solidFill>
                <a:latin typeface="+mn-lt"/>
              </a:rPr>
              <a:t>Possible answers:</a:t>
            </a:r>
          </a:p>
          <a:p>
            <a:pPr marL="685800" lvl="1" indent="-228600">
              <a:buFont typeface="Arial" panose="020B0604020202020204" pitchFamily="34" charset="0"/>
              <a:buChar char="•"/>
            </a:pPr>
            <a:r>
              <a:rPr lang="en-GB" sz="1200" baseline="0" dirty="0">
                <a:solidFill>
                  <a:schemeClr val="tx1"/>
                </a:solidFill>
                <a:latin typeface="+mn-lt"/>
              </a:rPr>
              <a:t>not biodegradable</a:t>
            </a:r>
          </a:p>
          <a:p>
            <a:pPr marL="685800" lvl="1" indent="-228600">
              <a:buFont typeface="Arial" panose="020B0604020202020204" pitchFamily="34" charset="0"/>
              <a:buChar char="•"/>
            </a:pPr>
            <a:r>
              <a:rPr lang="en-GB" sz="1200" baseline="0" dirty="0">
                <a:solidFill>
                  <a:schemeClr val="tx1"/>
                </a:solidFill>
                <a:latin typeface="+mn-lt"/>
              </a:rPr>
              <a:t>they stay in environment a long time</a:t>
            </a:r>
          </a:p>
          <a:p>
            <a:pPr marL="685800" lvl="1" indent="-228600">
              <a:buFont typeface="Arial" panose="020B0604020202020204" pitchFamily="34" charset="0"/>
              <a:buChar char="•"/>
            </a:pPr>
            <a:r>
              <a:rPr lang="en-GB" sz="1200" baseline="0" dirty="0">
                <a:solidFill>
                  <a:schemeClr val="tx1"/>
                </a:solidFill>
                <a:latin typeface="+mn-lt"/>
              </a:rPr>
              <a:t>problems with other animals eating / getting trapped in plastics</a:t>
            </a:r>
          </a:p>
          <a:p>
            <a:pPr marL="685800" lvl="1" indent="-228600">
              <a:buFont typeface="Arial" panose="020B0604020202020204" pitchFamily="34" charset="0"/>
              <a:buChar char="•"/>
            </a:pPr>
            <a:r>
              <a:rPr lang="en-GB" sz="1200" baseline="0" dirty="0">
                <a:solidFill>
                  <a:schemeClr val="tx1"/>
                </a:solidFill>
                <a:latin typeface="+mn-lt"/>
              </a:rPr>
              <a:t>unknown effects of the chemical products of sunlight decomposition</a:t>
            </a:r>
          </a:p>
          <a:p>
            <a:pPr marL="228600" indent="-228600">
              <a:buAutoNum type="arabicPeriod" startAt="3"/>
            </a:pPr>
            <a:r>
              <a:rPr lang="en-US" baseline="0" dirty="0"/>
              <a:t>Extension question. Sunlight probably breaks the C-C covalent bonds in polymer in different place causing many different compounds. There may be reactions between the additives and polymer.</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1074761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rsc.li/3FItb3J" TargetMode="Externa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rsc.li/3FItb3J" TargetMode="Externa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wer half of person picking up litter and placing it into a bin bag, on a beach.">
            <a:extLst>
              <a:ext uri="{FF2B5EF4-FFF2-40B4-BE49-F238E27FC236}">
                <a16:creationId xmlns:a16="http://schemas.microsoft.com/office/drawing/2014/main" id="{C36ED4CF-B360-42DD-8AFE-30F440D4B4BE}"/>
              </a:ext>
            </a:extLst>
          </p:cNvPr>
          <p:cNvPicPr>
            <a:picLocks noChangeAspect="1"/>
          </p:cNvPicPr>
          <p:nvPr/>
        </p:nvPicPr>
        <p:blipFill>
          <a:blip r:embed="rId3"/>
          <a:stretch>
            <a:fillRect/>
          </a:stretch>
        </p:blipFill>
        <p:spPr>
          <a:xfrm>
            <a:off x="5582091" y="68014"/>
            <a:ext cx="3446663" cy="2297776"/>
          </a:xfrm>
          <a:prstGeom prst="rect">
            <a:avLst/>
          </a:prstGeom>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268761" y="-63793"/>
            <a:ext cx="8030101" cy="1095218"/>
          </a:xfrm>
        </p:spPr>
        <p:txBody>
          <a:bodyPr>
            <a:normAutofit/>
          </a:bodyPr>
          <a:lstStyle/>
          <a:p>
            <a:r>
              <a:rPr lang="en-GB" sz="3200" dirty="0"/>
              <a:t>Transforming plastic with sunlight</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1094633" y="713015"/>
            <a:ext cx="3189178"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5"/>
              </a:rPr>
              <a:t>rsc.li/3FItb3J  </a:t>
            </a:r>
            <a:endParaRPr lang="en-GB" sz="1400" i="1" dirty="0">
              <a:solidFill>
                <a:srgbClr val="004976"/>
              </a:solidFill>
            </a:endParaRPr>
          </a:p>
        </p:txBody>
      </p:sp>
      <p:sp>
        <p:nvSpPr>
          <p:cNvPr id="10" name="TextBox 9">
            <a:extLst>
              <a:ext uri="{FF2B5EF4-FFF2-40B4-BE49-F238E27FC236}">
                <a16:creationId xmlns:a16="http://schemas.microsoft.com/office/drawing/2014/main" id="{3C058EC4-9E1A-4785-B309-D752F573D5E5}"/>
              </a:ext>
            </a:extLst>
          </p:cNvPr>
          <p:cNvSpPr txBox="1"/>
          <p:nvPr/>
        </p:nvSpPr>
        <p:spPr>
          <a:xfrm>
            <a:off x="538018" y="958132"/>
            <a:ext cx="8290892" cy="3970318"/>
          </a:xfrm>
          <a:prstGeom prst="rect">
            <a:avLst/>
          </a:prstGeom>
          <a:noFill/>
        </p:spPr>
        <p:txBody>
          <a:bodyPr wrap="square">
            <a:spAutoFit/>
          </a:bodyPr>
          <a:lstStyle/>
          <a:p>
            <a:r>
              <a:rPr lang="en-GB" dirty="0">
                <a:solidFill>
                  <a:srgbClr val="54585A"/>
                </a:solidFill>
              </a:rPr>
              <a:t>Sunlight can chemically breakdown plastics </a:t>
            </a:r>
            <a:br>
              <a:rPr lang="en-GB" dirty="0">
                <a:solidFill>
                  <a:srgbClr val="54585A"/>
                </a:solidFill>
              </a:rPr>
            </a:br>
            <a:r>
              <a:rPr lang="en-GB" dirty="0">
                <a:solidFill>
                  <a:srgbClr val="54585A"/>
                </a:solidFill>
              </a:rPr>
              <a:t>into tens of thousands of new compounds in just </a:t>
            </a:r>
            <a:br>
              <a:rPr lang="en-GB" dirty="0">
                <a:solidFill>
                  <a:srgbClr val="54585A"/>
                </a:solidFill>
              </a:rPr>
            </a:br>
            <a:r>
              <a:rPr lang="en-GB" dirty="0">
                <a:solidFill>
                  <a:srgbClr val="54585A"/>
                </a:solidFill>
              </a:rPr>
              <a:t>weeks and many of these dissolve in water. </a:t>
            </a:r>
          </a:p>
          <a:p>
            <a:r>
              <a:rPr lang="en-GB" dirty="0">
                <a:solidFill>
                  <a:srgbClr val="54585A"/>
                </a:solidFill>
              </a:rPr>
              <a:t>The discovery dispels the theory that sunlight </a:t>
            </a:r>
            <a:br>
              <a:rPr lang="en-GB" dirty="0">
                <a:solidFill>
                  <a:srgbClr val="54585A"/>
                </a:solidFill>
              </a:rPr>
            </a:br>
            <a:r>
              <a:rPr lang="en-GB" dirty="0">
                <a:solidFill>
                  <a:srgbClr val="54585A"/>
                </a:solidFill>
              </a:rPr>
              <a:t>exposure simply physically fragments plastics </a:t>
            </a:r>
            <a:br>
              <a:rPr lang="en-GB" dirty="0">
                <a:solidFill>
                  <a:srgbClr val="54585A"/>
                </a:solidFill>
              </a:rPr>
            </a:br>
            <a:r>
              <a:rPr lang="en-GB" dirty="0">
                <a:solidFill>
                  <a:srgbClr val="54585A"/>
                </a:solidFill>
              </a:rPr>
              <a:t>into smaller particles that are chemically similar to the original material and persist in the environment. The effects of these breakdown products on aquatic ecosystems are currently unknown.</a:t>
            </a:r>
          </a:p>
          <a:p>
            <a:r>
              <a:rPr lang="en-GB" dirty="0">
                <a:solidFill>
                  <a:srgbClr val="54585A"/>
                </a:solidFill>
              </a:rPr>
              <a:t>By comparing the breakdown under sunlight of different single-use poly(ethylene) bags and pure poly(ethylene) film, it was discovered that the bags produced between 5000 and 15,000 compounds under sunlight exposure, compared with about 9000 with the pure polyethylene. This shows that the composition of the plastic and its additives influences both how fast it breaks down and what it breaks down into.</a:t>
            </a:r>
          </a:p>
        </p:txBody>
      </p:sp>
    </p:spTree>
    <p:extLst>
      <p:ext uri="{BB962C8B-B14F-4D97-AF65-F5344CB8AC3E}">
        <p14:creationId xmlns:p14="http://schemas.microsoft.com/office/powerpoint/2010/main" val="3559970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wer half of person picking up litter and placing it into a bin bag, on a beach.">
            <a:extLst>
              <a:ext uri="{FF2B5EF4-FFF2-40B4-BE49-F238E27FC236}">
                <a16:creationId xmlns:a16="http://schemas.microsoft.com/office/drawing/2014/main" id="{C36ED4CF-B360-42DD-8AFE-30F440D4B4BE}"/>
              </a:ext>
            </a:extLst>
          </p:cNvPr>
          <p:cNvPicPr>
            <a:picLocks noChangeAspect="1"/>
          </p:cNvPicPr>
          <p:nvPr/>
        </p:nvPicPr>
        <p:blipFill>
          <a:blip r:embed="rId3"/>
          <a:stretch>
            <a:fillRect/>
          </a:stretch>
        </p:blipFill>
        <p:spPr>
          <a:xfrm>
            <a:off x="5582091" y="68014"/>
            <a:ext cx="3446663" cy="2297776"/>
          </a:xfrm>
          <a:prstGeom prst="rect">
            <a:avLst/>
          </a:prstGeom>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268761" y="-63793"/>
            <a:ext cx="8030101" cy="1095218"/>
          </a:xfrm>
        </p:spPr>
        <p:txBody>
          <a:bodyPr>
            <a:normAutofit/>
          </a:bodyPr>
          <a:lstStyle/>
          <a:p>
            <a:r>
              <a:rPr lang="en-GB" sz="3200" dirty="0"/>
              <a:t>Transforming plastic with sunlight</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28649" y="4809588"/>
            <a:ext cx="8368206" cy="923330"/>
          </a:xfrm>
          <a:prstGeom prst="rect">
            <a:avLst/>
          </a:prstGeom>
          <a:noFill/>
        </p:spPr>
        <p:txBody>
          <a:bodyPr wrap="square" rtlCol="0">
            <a:spAutoFit/>
          </a:bodyPr>
          <a:lstStyle/>
          <a:p>
            <a:pPr marL="342900" indent="-342900">
              <a:buAutoNum type="arabicPeriod"/>
            </a:pPr>
            <a:r>
              <a:rPr lang="en-GB" dirty="0"/>
              <a:t>What monomer forms the polymer poly(ethylene)?  </a:t>
            </a:r>
          </a:p>
          <a:p>
            <a:pPr marL="342900" indent="-342900">
              <a:buAutoNum type="arabicPeriod"/>
            </a:pPr>
            <a:r>
              <a:rPr lang="en-GB" dirty="0"/>
              <a:t>Suggest environmental problems of single use plastics.  </a:t>
            </a:r>
          </a:p>
          <a:p>
            <a:pPr marL="342900" indent="-342900">
              <a:buAutoNum type="arabicPeriod"/>
            </a:pPr>
            <a:r>
              <a:rPr lang="en-GB" dirty="0"/>
              <a:t>Suggest how the sunlight breaks down the poly(ethylene).</a:t>
            </a:r>
          </a:p>
        </p:txBody>
      </p:sp>
      <p:sp>
        <p:nvSpPr>
          <p:cNvPr id="7" name="TextBox 11"/>
          <p:cNvSpPr txBox="1"/>
          <p:nvPr/>
        </p:nvSpPr>
        <p:spPr>
          <a:xfrm>
            <a:off x="1094633" y="713015"/>
            <a:ext cx="3189178"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5"/>
              </a:rPr>
              <a:t>rsc.li/3FItb3J  </a:t>
            </a:r>
            <a:endParaRPr lang="en-GB" sz="1400" i="1" dirty="0">
              <a:solidFill>
                <a:srgbClr val="004976"/>
              </a:solidFill>
            </a:endParaRPr>
          </a:p>
        </p:txBody>
      </p:sp>
      <p:sp>
        <p:nvSpPr>
          <p:cNvPr id="10" name="TextBox 9">
            <a:extLst>
              <a:ext uri="{FF2B5EF4-FFF2-40B4-BE49-F238E27FC236}">
                <a16:creationId xmlns:a16="http://schemas.microsoft.com/office/drawing/2014/main" id="{3C058EC4-9E1A-4785-B309-D752F573D5E5}"/>
              </a:ext>
            </a:extLst>
          </p:cNvPr>
          <p:cNvSpPr txBox="1"/>
          <p:nvPr/>
        </p:nvSpPr>
        <p:spPr>
          <a:xfrm>
            <a:off x="538018" y="958132"/>
            <a:ext cx="8290892" cy="3970318"/>
          </a:xfrm>
          <a:prstGeom prst="rect">
            <a:avLst/>
          </a:prstGeom>
          <a:noFill/>
        </p:spPr>
        <p:txBody>
          <a:bodyPr wrap="square">
            <a:spAutoFit/>
          </a:bodyPr>
          <a:lstStyle/>
          <a:p>
            <a:r>
              <a:rPr lang="en-GB" dirty="0">
                <a:solidFill>
                  <a:srgbClr val="54585A"/>
                </a:solidFill>
              </a:rPr>
              <a:t>Sunlight can chemically breakdown plastics </a:t>
            </a:r>
            <a:br>
              <a:rPr lang="en-GB" dirty="0">
                <a:solidFill>
                  <a:srgbClr val="54585A"/>
                </a:solidFill>
              </a:rPr>
            </a:br>
            <a:r>
              <a:rPr lang="en-GB" dirty="0">
                <a:solidFill>
                  <a:srgbClr val="54585A"/>
                </a:solidFill>
              </a:rPr>
              <a:t>into tens of thousands of new compounds in just </a:t>
            </a:r>
            <a:br>
              <a:rPr lang="en-GB" dirty="0">
                <a:solidFill>
                  <a:srgbClr val="54585A"/>
                </a:solidFill>
              </a:rPr>
            </a:br>
            <a:r>
              <a:rPr lang="en-GB" dirty="0">
                <a:solidFill>
                  <a:srgbClr val="54585A"/>
                </a:solidFill>
              </a:rPr>
              <a:t>weeks and many of these dissolve in water. </a:t>
            </a:r>
          </a:p>
          <a:p>
            <a:r>
              <a:rPr lang="en-GB" dirty="0">
                <a:solidFill>
                  <a:srgbClr val="54585A"/>
                </a:solidFill>
              </a:rPr>
              <a:t>The discovery dispels the theory that sunlight </a:t>
            </a:r>
            <a:br>
              <a:rPr lang="en-GB" dirty="0">
                <a:solidFill>
                  <a:srgbClr val="54585A"/>
                </a:solidFill>
              </a:rPr>
            </a:br>
            <a:r>
              <a:rPr lang="en-GB" dirty="0">
                <a:solidFill>
                  <a:srgbClr val="54585A"/>
                </a:solidFill>
              </a:rPr>
              <a:t>exposure simply physically fragments plastics </a:t>
            </a:r>
            <a:br>
              <a:rPr lang="en-GB" dirty="0">
                <a:solidFill>
                  <a:srgbClr val="54585A"/>
                </a:solidFill>
              </a:rPr>
            </a:br>
            <a:r>
              <a:rPr lang="en-GB" dirty="0">
                <a:solidFill>
                  <a:srgbClr val="54585A"/>
                </a:solidFill>
              </a:rPr>
              <a:t>into smaller particles that are chemically similar to the original material and persist in the environment. The effects of these breakdown products on aquatic ecosystems are currently unknown.</a:t>
            </a:r>
          </a:p>
          <a:p>
            <a:r>
              <a:rPr lang="en-GB" dirty="0">
                <a:solidFill>
                  <a:srgbClr val="54585A"/>
                </a:solidFill>
              </a:rPr>
              <a:t>By comparing the breakdown under sunlight of different single-use poly(ethylene) bags and pure poly(ethylene) film, it was discovered that the bags produced </a:t>
            </a:r>
            <a:r>
              <a:rPr lang="en-GB">
                <a:solidFill>
                  <a:srgbClr val="54585A"/>
                </a:solidFill>
              </a:rPr>
              <a:t>between 5000 </a:t>
            </a:r>
            <a:r>
              <a:rPr lang="en-GB" dirty="0">
                <a:solidFill>
                  <a:srgbClr val="54585A"/>
                </a:solidFill>
              </a:rPr>
              <a:t>and 15,000 compounds under sunlight exposure, compared with </a:t>
            </a:r>
            <a:r>
              <a:rPr lang="en-GB">
                <a:solidFill>
                  <a:srgbClr val="54585A"/>
                </a:solidFill>
              </a:rPr>
              <a:t>about 9000 </a:t>
            </a:r>
            <a:r>
              <a:rPr lang="en-GB" dirty="0">
                <a:solidFill>
                  <a:srgbClr val="54585A"/>
                </a:solidFill>
              </a:rPr>
              <a:t>with the pure polyethylene. This shows that the composition of the plastic and its additives influences both how fast it breaks down and what it breaks down into.</a:t>
            </a:r>
          </a:p>
        </p:txBody>
      </p:sp>
    </p:spTree>
    <p:extLst>
      <p:ext uri="{BB962C8B-B14F-4D97-AF65-F5344CB8AC3E}">
        <p14:creationId xmlns:p14="http://schemas.microsoft.com/office/powerpoint/2010/main" val="938234247"/>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schemas.microsoft.com/office/2006/metadata/properties"/>
    <ds:schemaRef ds:uri="http://purl.org/dc/terms/"/>
    <ds:schemaRef ds:uri="http://schemas.microsoft.com/office/2006/documentManagement/types"/>
    <ds:schemaRef ds:uri="http://purl.org/dc/dcmitype/"/>
    <ds:schemaRef ds:uri="http://purl.org/dc/elements/1.1/"/>
    <ds:schemaRef ds:uri="27d643f5-4560-4eff-9f48-d0fe6b2bec2d"/>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1396</TotalTime>
  <Words>478</Words>
  <Application>Microsoft Office PowerPoint</Application>
  <PresentationFormat>On-screen Show (4:3)</PresentationFormat>
  <Paragraphs>32</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Transforming plastic with sunlight</vt:lpstr>
      <vt:lpstr>Transforming plastic with sunlight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Transforming plastic with sunlight</dc:title>
  <dc:creator>Neil Goalby</dc:creator>
  <cp:keywords>polymers; recycling; macroplastics; microplastics; sunlight; compounds; poly(ethene); </cp:keywords>
  <dc:description>From Education in Chemistry, Transforming plastics into soluble compounds, https://rsc.li/3FItb3J</dc:description>
  <cp:lastModifiedBy>Georgia</cp:lastModifiedBy>
  <cp:revision>144</cp:revision>
  <dcterms:created xsi:type="dcterms:W3CDTF">2020-04-08T13:50:19Z</dcterms:created>
  <dcterms:modified xsi:type="dcterms:W3CDTF">2021-10-14T08:15:06Z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