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F261C-1C22-423C-8BC2-9F345C5EE8B9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EBF5A-51EF-4422-B7D5-5E52D6FCE8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492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20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962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88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36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07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30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42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890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536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39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9DDEC-3585-49F5-AEAF-D74374E50FEC}" type="datetimeFigureOut">
              <a:rPr lang="en-GB" smtClean="0"/>
              <a:t>05/03/2021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1DB0C-ED91-4942-8766-8E994248C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79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rsc.li/3dhnn5B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3dhnn5B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sc.li/3dhnn5B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/>
          <p:nvPr/>
        </p:nvSpPr>
        <p:spPr>
          <a:xfrm>
            <a:off x="5091111" y="3426143"/>
            <a:ext cx="2009775" cy="10191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Testing for positive </a:t>
            </a:r>
            <a:r>
              <a:rPr lang="en-GB" sz="1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ions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 drops of sodium hydroxide were added to 2 drops of an iron(III) salt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3862387" y="1303973"/>
            <a:ext cx="4467225" cy="395287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423909" y="3829368"/>
            <a:ext cx="2759905" cy="14274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SYMBOLIC – what we use to represent what we’ve seen</a:t>
            </a:r>
          </a:p>
          <a:p>
            <a:pPr>
              <a:spcAft>
                <a:spcPts val="1200"/>
              </a:spcAft>
            </a:pP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Iron(III) + hydroxide </a:t>
            </a: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 Iron(III) hydroxide </a:t>
            </a:r>
            <a:endParaRPr lang="en-GB" sz="1100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Fe</a:t>
            </a:r>
            <a:r>
              <a:rPr lang="en-GB" sz="1100" baseline="300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3+</a:t>
            </a: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(</a:t>
            </a:r>
            <a:r>
              <a:rPr lang="en-GB" sz="1100" dirty="0" err="1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aq</a:t>
            </a: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) + 3OH</a:t>
            </a:r>
            <a:r>
              <a:rPr lang="en-GB" sz="1100" baseline="300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-</a:t>
            </a: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(</a:t>
            </a:r>
            <a:r>
              <a:rPr lang="en-GB" sz="1100" dirty="0" err="1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aq</a:t>
            </a: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) </a:t>
            </a: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 Fe(OH)</a:t>
            </a:r>
            <a:r>
              <a:rPr lang="en-GB" sz="1100" baseline="-250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3</a:t>
            </a:r>
            <a:r>
              <a:rPr lang="en-GB" sz="11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(s)</a:t>
            </a:r>
            <a:endParaRPr lang="en-GB" sz="1100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224914" y="3790633"/>
            <a:ext cx="2543175" cy="14662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SUB-MICROSCOPIC – what we can’t see, smaller than we can observe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315580" y="4650740"/>
            <a:ext cx="3530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1122045" y="7105650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811197" y="478795"/>
            <a:ext cx="1548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u="sng" dirty="0">
                <a:hlinkClick r:id="rId2"/>
              </a:rPr>
              <a:t>rsc.li/3dhnn5B</a:t>
            </a:r>
            <a:endParaRPr lang="en-GB" dirty="0"/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2400" y="478795"/>
            <a:ext cx="4411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325562" y="5398653"/>
            <a:ext cx="2807442" cy="553998"/>
            <a:chOff x="1325562" y="5707064"/>
            <a:chExt cx="2807442" cy="553998"/>
          </a:xfrm>
        </p:grpSpPr>
        <p:sp>
          <p:nvSpPr>
            <p:cNvPr id="14" name="TextBox 13"/>
            <p:cNvSpPr txBox="1"/>
            <p:nvPr/>
          </p:nvSpPr>
          <p:spPr>
            <a:xfrm>
              <a:off x="1589829" y="5707064"/>
              <a:ext cx="25431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1000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represents the Fe</a:t>
              </a:r>
              <a:r>
                <a:rPr lang="en-GB" altLang="en-US" sz="1000" baseline="30000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3+ </a:t>
              </a:r>
              <a:r>
                <a:rPr lang="en-GB" altLang="en-US" sz="1000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ion  </a:t>
              </a:r>
              <a:endParaRPr lang="en-GB" altLang="en-US" sz="1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altLang="en-US" sz="1000" dirty="0" smtClean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      </a:t>
              </a: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represents the OH</a:t>
              </a:r>
              <a:r>
                <a:rPr lang="en-GB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  </a:t>
              </a:r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ion</a:t>
              </a:r>
              <a:endParaRPr kumimoji="0" lang="en-GB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325562" y="5770881"/>
              <a:ext cx="146050" cy="14605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1325562" y="6051432"/>
              <a:ext cx="146050" cy="146050"/>
            </a:xfrm>
            <a:prstGeom prst="ellipse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pic>
        <p:nvPicPr>
          <p:cNvPr id="21" name="Picture 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018" y="4241949"/>
            <a:ext cx="933769" cy="933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58" y="4241948"/>
            <a:ext cx="933769" cy="933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743" y="7430"/>
            <a:ext cx="3096768" cy="136855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29" y="9321"/>
            <a:ext cx="2663952" cy="1368552"/>
          </a:xfrm>
          <a:prstGeom prst="rect">
            <a:avLst/>
          </a:prstGeom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056264" y="1340327"/>
            <a:ext cx="3531870" cy="6771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MACROSCOPIC – what we can see</a:t>
            </a:r>
          </a:p>
          <a:p>
            <a:pPr>
              <a:spcAft>
                <a:spcPts val="1200"/>
              </a:spcAft>
            </a:pPr>
            <a:r>
              <a:rPr lang="en-GB" sz="1800" dirty="0">
                <a:solidFill>
                  <a:srgbClr val="00206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</a:rPr>
              <a:t>A rust colour precipitate appears</a:t>
            </a:r>
            <a:endParaRPr lang="en-GB" sz="1000" dirty="0"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102801" y="6356350"/>
            <a:ext cx="12022467" cy="365125"/>
          </a:xfrm>
        </p:spPr>
        <p:txBody>
          <a:bodyPr/>
          <a:lstStyle/>
          <a:p>
            <a:pPr algn="l"/>
            <a:r>
              <a:rPr lang="en-GB" dirty="0" smtClean="0"/>
              <a:t>© Royal Society of Chemistry									               Registered charity number 207890</a:t>
            </a:r>
            <a:endParaRPr lang="en-GB" dirty="0"/>
          </a:p>
        </p:txBody>
      </p:sp>
      <p:sp>
        <p:nvSpPr>
          <p:cNvPr id="28" name="Oval 27"/>
          <p:cNvSpPr/>
          <p:nvPr/>
        </p:nvSpPr>
        <p:spPr>
          <a:xfrm>
            <a:off x="1494523" y="4577715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1691547" y="4299268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1979947" y="4635692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1611571" y="4893826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1436463" y="4328854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1938482" y="4328854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1797630" y="4470083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2062109" y="4469739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676028" y="4666416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383275" y="4730551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1926759" y="4829092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2046615" y="4968091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1363438" y="4973637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1864556" y="4997093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1371586" y="4469739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1763017" y="4809096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2949428" y="4655425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2900850" y="4813004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3177125" y="4756067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3415438" y="4593391"/>
            <a:ext cx="146050" cy="14605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2820374" y="4683042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2886301" y="4519937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3043548" y="4542755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2952207" y="4932066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3037231" y="4816217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2794218" y="4893826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3089754" y="4664466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3258048" y="4650740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3236515" y="4878688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3302537" y="4519937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3382565" y="4733100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3454226" y="4468855"/>
            <a:ext cx="146050" cy="146050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472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3862387" y="1303973"/>
            <a:ext cx="4467225" cy="395287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423910" y="3829368"/>
            <a:ext cx="2590800" cy="14274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SYMBOLIC – what we use to represent what we’ve </a:t>
            </a:r>
            <a:r>
              <a:rPr lang="en-GB" sz="10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seen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224914" y="3790633"/>
            <a:ext cx="2543175" cy="14662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SUB-MICROSCOPIC – what we can’t see, smaller than we can observe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315580" y="4721081"/>
            <a:ext cx="3530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002154" y="1398302"/>
            <a:ext cx="3531870" cy="8617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MACROSCOPIC – what we can </a:t>
            </a:r>
            <a:r>
              <a:rPr lang="en-GB" sz="10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see</a:t>
            </a:r>
          </a:p>
          <a:p>
            <a:pPr>
              <a:spcAft>
                <a:spcPts val="1200"/>
              </a:spcAft>
            </a:pPr>
            <a:endParaRPr lang="en-GB" sz="10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000" dirty="0" smtClean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 Box 252"/>
          <p:cNvSpPr txBox="1"/>
          <p:nvPr/>
        </p:nvSpPr>
        <p:spPr>
          <a:xfrm>
            <a:off x="5091111" y="3504565"/>
            <a:ext cx="2142929" cy="10191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Testing for positive </a:t>
            </a:r>
            <a:r>
              <a:rPr lang="en-GB" sz="1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ions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 drops of sodium hydroxide were added to 2 drops of a </a:t>
            </a:r>
            <a:r>
              <a:rPr lang="en-GB" sz="12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copper(</a:t>
            </a:r>
            <a:r>
              <a:rPr lang="en-GB" sz="1200" cap="small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II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 salt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294" y="4241950"/>
            <a:ext cx="933769" cy="933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018" y="4241949"/>
            <a:ext cx="933769" cy="933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29" y="9321"/>
            <a:ext cx="2663952" cy="136855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743" y="7430"/>
            <a:ext cx="3096768" cy="1368552"/>
          </a:xfrm>
          <a:prstGeom prst="rect">
            <a:avLst/>
          </a:prstGeom>
        </p:spPr>
      </p:pic>
      <p:sp>
        <p:nvSpPr>
          <p:cNvPr id="17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102801" y="6356350"/>
            <a:ext cx="12022467" cy="365125"/>
          </a:xfrm>
        </p:spPr>
        <p:txBody>
          <a:bodyPr/>
          <a:lstStyle/>
          <a:p>
            <a:pPr algn="l"/>
            <a:r>
              <a:rPr lang="en-GB" dirty="0" smtClean="0"/>
              <a:t>© Royal Society of Chemistry									               Registered charity number 207890</a:t>
            </a:r>
            <a:endParaRPr lang="en-GB" dirty="0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2811197" y="478795"/>
            <a:ext cx="1548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u="sng" dirty="0">
                <a:hlinkClick r:id="rId5"/>
              </a:rPr>
              <a:t>rsc.li/3dhnn5B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97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3862387" y="1303973"/>
            <a:ext cx="4467225" cy="395287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8423910" y="3829368"/>
            <a:ext cx="2590800" cy="14274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SYMBOLIC – what we use to represent what we’ve </a:t>
            </a:r>
            <a:r>
              <a:rPr lang="en-GB" sz="10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seen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224914" y="3790633"/>
            <a:ext cx="2543175" cy="14662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SUB-MICROSCOPIC – what we can’t see, smaller than we can observe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315580" y="4721081"/>
            <a:ext cx="35306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 Box 252"/>
          <p:cNvSpPr txBox="1"/>
          <p:nvPr/>
        </p:nvSpPr>
        <p:spPr>
          <a:xfrm>
            <a:off x="5091111" y="3504565"/>
            <a:ext cx="2009775" cy="101917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200"/>
              </a:spcAft>
            </a:pP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294" y="4241950"/>
            <a:ext cx="933769" cy="933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018" y="4241949"/>
            <a:ext cx="933769" cy="933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29" y="9321"/>
            <a:ext cx="2663952" cy="1368552"/>
          </a:xfrm>
          <a:prstGeom prst="rect">
            <a:avLst/>
          </a:prstGeom>
        </p:spPr>
      </p:pic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909128" y="1291592"/>
            <a:ext cx="3531870" cy="8617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MACROSCOPIC – what we can </a:t>
            </a:r>
            <a:r>
              <a:rPr lang="en-GB" sz="1000" dirty="0" smtClean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see</a:t>
            </a:r>
          </a:p>
          <a:p>
            <a:pPr>
              <a:spcAft>
                <a:spcPts val="1200"/>
              </a:spcAft>
            </a:pPr>
            <a:endParaRPr lang="en-GB" sz="10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1000" dirty="0" smtClean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743" y="7430"/>
            <a:ext cx="3096768" cy="1368552"/>
          </a:xfrm>
          <a:prstGeom prst="rect">
            <a:avLst/>
          </a:prstGeom>
        </p:spPr>
      </p:pic>
      <p:sp>
        <p:nvSpPr>
          <p:cNvPr id="16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102801" y="6410460"/>
            <a:ext cx="12022467" cy="365125"/>
          </a:xfrm>
        </p:spPr>
        <p:txBody>
          <a:bodyPr/>
          <a:lstStyle/>
          <a:p>
            <a:pPr algn="l"/>
            <a:r>
              <a:rPr lang="en-GB" dirty="0" smtClean="0"/>
              <a:t>© Royal Society of Chemistry									               Registered charity number 207890</a:t>
            </a:r>
            <a:endParaRPr lang="en-GB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811197" y="478795"/>
            <a:ext cx="1548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u="sng" dirty="0">
                <a:hlinkClick r:id="rId5"/>
              </a:rPr>
              <a:t>rsc.li/3dhnn5B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511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221</Words>
  <Application>Microsoft Office PowerPoint</Application>
  <PresentationFormat>Widescreen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Bradley Hand ITC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Identifying ions Johnstone's triangle</dc:title>
  <dc:creator>Juliet Kennard</dc:creator>
  <cp:keywords>Identifying ions</cp:keywords>
  <cp:lastModifiedBy>Juliet Kennard</cp:lastModifiedBy>
  <cp:revision>6</cp:revision>
  <dcterms:created xsi:type="dcterms:W3CDTF">2021-02-18T08:27:35Z</dcterms:created>
  <dcterms:modified xsi:type="dcterms:W3CDTF">2021-03-05T13:05:41Z</dcterms:modified>
  <cp:category>Supports the RSC practical video Identifying ions</cp:category>
</cp:coreProperties>
</file>