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85" r:id="rId2"/>
    <p:sldId id="288" r:id="rId3"/>
    <p:sldId id="314" r:id="rId4"/>
    <p:sldId id="320" r:id="rId5"/>
    <p:sldId id="287" r:id="rId6"/>
    <p:sldId id="289" r:id="rId7"/>
    <p:sldId id="315" r:id="rId8"/>
    <p:sldId id="316" r:id="rId9"/>
    <p:sldId id="318" r:id="rId10"/>
    <p:sldId id="324" r:id="rId11"/>
    <p:sldId id="31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62"/>
    <a:srgbClr val="E6F1EF"/>
    <a:srgbClr val="EDF6F9"/>
    <a:srgbClr val="48A9C5"/>
    <a:srgbClr val="FAE7EA"/>
    <a:srgbClr val="F7DBE0"/>
    <a:srgbClr val="F4CFD5"/>
    <a:srgbClr val="FF9E1B"/>
    <a:srgbClr val="C8102E"/>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1372" autoAdjust="0"/>
    <p:restoredTop sz="86385" autoAdjust="0"/>
  </p:normalViewPr>
  <p:slideViewPr>
    <p:cSldViewPr snapToGrid="0" snapToObjects="1">
      <p:cViewPr varScale="1">
        <p:scale>
          <a:sx n="95" d="100"/>
          <a:sy n="95" d="100"/>
        </p:scale>
        <p:origin x="534" y="72"/>
      </p:cViewPr>
      <p:guideLst/>
    </p:cSldViewPr>
  </p:slideViewPr>
  <p:outlineViewPr>
    <p:cViewPr>
      <p:scale>
        <a:sx n="33" d="100"/>
        <a:sy n="33" d="100"/>
      </p:scale>
      <p:origin x="0" y="-4896"/>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5777D1-2136-4FE6-B965-5E83EB509174}" type="datetimeFigureOut">
              <a:rPr lang="en-GB" smtClean="0"/>
              <a:t>21/03/2023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7F71C8-2853-4C8E-AFAC-1A897F35EF24}" type="slidenum">
              <a:rPr lang="en-GB" smtClean="0"/>
              <a:t>‹#›</a:t>
            </a:fld>
            <a:endParaRPr lang="en-GB"/>
          </a:p>
        </p:txBody>
      </p:sp>
    </p:spTree>
    <p:extLst>
      <p:ext uri="{BB962C8B-B14F-4D97-AF65-F5344CB8AC3E}">
        <p14:creationId xmlns:p14="http://schemas.microsoft.com/office/powerpoint/2010/main" val="88847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buFont typeface="+mj-lt"/>
              <a:buNone/>
              <a:tabLst>
                <a:tab pos="5490845" algn="r"/>
              </a:tabLst>
            </a:pPr>
            <a:r>
              <a:rPr lang="en-GB" dirty="0"/>
              <a:t>More possible answers to question 1 could include:</a:t>
            </a:r>
          </a:p>
          <a:p>
            <a:pPr marL="0" lvl="0" indent="0">
              <a:lnSpc>
                <a:spcPct val="107000"/>
              </a:lnSpc>
              <a:buFont typeface="+mj-lt"/>
              <a:buNone/>
              <a:tabLst>
                <a:tab pos="5490845" algn="r"/>
              </a:tabLst>
            </a:pPr>
            <a:endParaRPr lang="en-GB" dirty="0"/>
          </a:p>
          <a:p>
            <a:pPr marL="342900" lvl="0" indent="-342900">
              <a:lnSpc>
                <a:spcPct val="107000"/>
              </a:lnSpc>
              <a:buFont typeface="+mj-lt"/>
              <a:buAutoNum type="alphaLcParenBoth"/>
              <a:tabLst>
                <a:tab pos="5490845" algn="r"/>
              </a:tabLst>
            </a:pPr>
            <a:r>
              <a:rPr lang="en-GB" sz="1800" dirty="0">
                <a:effectLst/>
                <a:latin typeface="Century Gothic" panose="020B0502020202020204" pitchFamily="34" charset="0"/>
                <a:ea typeface="Calibri" panose="020F0502020204030204" pitchFamily="34" charset="0"/>
                <a:cs typeface="Arial" panose="020B0604020202020204" pitchFamily="34" charset="0"/>
              </a:rPr>
              <a:t>Two animals or birds were out hunting in the forest. On meeting each other at the clearing, they had a fight.</a:t>
            </a:r>
          </a:p>
          <a:p>
            <a:pPr marL="342900" lvl="0" indent="-342900">
              <a:lnSpc>
                <a:spcPct val="107000"/>
              </a:lnSpc>
              <a:buFont typeface="+mj-lt"/>
              <a:buAutoNum type="alphaLcParenBoth"/>
              <a:tabLst>
                <a:tab pos="5490845" algn="r"/>
              </a:tabLst>
            </a:pPr>
            <a:r>
              <a:rPr lang="en-GB" sz="1800" dirty="0">
                <a:effectLst/>
                <a:latin typeface="Century Gothic" panose="020B0502020202020204" pitchFamily="34" charset="0"/>
                <a:ea typeface="Calibri" panose="020F0502020204030204" pitchFamily="34" charset="0"/>
                <a:cs typeface="Arial" panose="020B0604020202020204" pitchFamily="34" charset="0"/>
              </a:rPr>
              <a:t>Two animals or birds had a fight in the forest and then went off home to different places.</a:t>
            </a:r>
          </a:p>
          <a:p>
            <a:pPr marL="342900" lvl="0" indent="-342900">
              <a:lnSpc>
                <a:spcPct val="107000"/>
              </a:lnSpc>
              <a:buFont typeface="+mj-lt"/>
              <a:buAutoNum type="alphaLcParenBoth"/>
              <a:tabLst>
                <a:tab pos="5490845" algn="r"/>
              </a:tabLst>
            </a:pPr>
            <a:r>
              <a:rPr lang="en-GB" sz="1800" dirty="0">
                <a:effectLst/>
                <a:latin typeface="Century Gothic" panose="020B0502020202020204" pitchFamily="34" charset="0"/>
                <a:ea typeface="Calibri" panose="020F0502020204030204" pitchFamily="34" charset="0"/>
                <a:cs typeface="Arial" panose="020B0604020202020204" pitchFamily="34" charset="0"/>
              </a:rPr>
              <a:t>The tracks lead down to the place where birds meet before going for a swim. During the day many different birds will come and go, that is why you can see so many tracks. The big birds and little birds live in different places and that is why the big tracks go off in a different direction to the small tracks. Usually, the small birds and the large birds go to the ponds at different times because the little birds try to avoid the big birds, which often chase them.</a:t>
            </a:r>
          </a:p>
          <a:p>
            <a:endParaRPr lang="en-GB" dirty="0"/>
          </a:p>
        </p:txBody>
      </p:sp>
      <p:sp>
        <p:nvSpPr>
          <p:cNvPr id="4" name="Slide Number Placeholder 3"/>
          <p:cNvSpPr>
            <a:spLocks noGrp="1"/>
          </p:cNvSpPr>
          <p:nvPr>
            <p:ph type="sldNum" sz="quarter" idx="5"/>
          </p:nvPr>
        </p:nvSpPr>
        <p:spPr/>
        <p:txBody>
          <a:bodyPr/>
          <a:lstStyle/>
          <a:p>
            <a:fld id="{917F71C8-2853-4C8E-AFAC-1A897F35EF24}" type="slidenum">
              <a:rPr lang="en-GB" smtClean="0"/>
              <a:t>9</a:t>
            </a:fld>
            <a:endParaRPr lang="en-GB"/>
          </a:p>
        </p:txBody>
      </p:sp>
    </p:spTree>
    <p:extLst>
      <p:ext uri="{BB962C8B-B14F-4D97-AF65-F5344CB8AC3E}">
        <p14:creationId xmlns:p14="http://schemas.microsoft.com/office/powerpoint/2010/main" val="241817918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1-14 years Title, single line, generic photo">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F5168C22-13C5-5042-B68D-D5810F149BD4}"/>
              </a:ext>
            </a:extLst>
          </p:cNvPr>
          <p:cNvGrpSpPr/>
          <p:nvPr userDrawn="1"/>
        </p:nvGrpSpPr>
        <p:grpSpPr>
          <a:xfrm>
            <a:off x="0" y="0"/>
            <a:ext cx="12196800" cy="6858000"/>
            <a:chOff x="0" y="0"/>
            <a:chExt cx="12196800" cy="6858000"/>
          </a:xfrm>
        </p:grpSpPr>
        <p:pic>
          <p:nvPicPr>
            <p:cNvPr id="16" name="Picture 15">
              <a:extLst>
                <a:ext uri="{FF2B5EF4-FFF2-40B4-BE49-F238E27FC236}">
                  <a16:creationId xmlns:a16="http://schemas.microsoft.com/office/drawing/2014/main" id="{01348E18-6A0F-0842-92AA-634472BB458F}"/>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42" name="Picture 41">
              <a:extLst>
                <a:ext uri="{FF2B5EF4-FFF2-40B4-BE49-F238E27FC236}">
                  <a16:creationId xmlns:a16="http://schemas.microsoft.com/office/drawing/2014/main" id="{7D0D226C-0904-EC4D-9B16-19AD2507974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06038" y="0"/>
              <a:ext cx="6855236" cy="6858000"/>
            </a:xfrm>
            <a:prstGeom prst="rect">
              <a:avLst/>
            </a:prstGeom>
          </p:spPr>
        </p:pic>
      </p:grpSp>
      <p:grpSp>
        <p:nvGrpSpPr>
          <p:cNvPr id="98" name="Group 97">
            <a:extLst>
              <a:ext uri="{FF2B5EF4-FFF2-40B4-BE49-F238E27FC236}">
                <a16:creationId xmlns:a16="http://schemas.microsoft.com/office/drawing/2014/main" id="{D1166B66-EF9F-7F44-B3D5-0039E00DA134}"/>
              </a:ext>
            </a:extLst>
          </p:cNvPr>
          <p:cNvGrpSpPr/>
          <p:nvPr userDrawn="1"/>
        </p:nvGrpSpPr>
        <p:grpSpPr>
          <a:xfrm>
            <a:off x="0" y="-1670"/>
            <a:ext cx="7622497" cy="6859670"/>
            <a:chOff x="0" y="-1670"/>
            <a:chExt cx="7622497" cy="6859670"/>
          </a:xfrm>
        </p:grpSpPr>
        <p:pic>
          <p:nvPicPr>
            <p:cNvPr id="84" name="Picture 83">
              <a:extLst>
                <a:ext uri="{FF2B5EF4-FFF2-40B4-BE49-F238E27FC236}">
                  <a16:creationId xmlns:a16="http://schemas.microsoft.com/office/drawing/2014/main" id="{F1E65715-C07C-5A49-8AE3-55777E91145F}"/>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86" name="Picture 85">
              <a:extLst>
                <a:ext uri="{FF2B5EF4-FFF2-40B4-BE49-F238E27FC236}">
                  <a16:creationId xmlns:a16="http://schemas.microsoft.com/office/drawing/2014/main" id="{2A1E57C7-F139-AD4D-BA28-4F7521ED0599}"/>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383422" y="-1670"/>
              <a:ext cx="4239075" cy="6858000"/>
            </a:xfrm>
            <a:prstGeom prst="rect">
              <a:avLst/>
            </a:prstGeom>
          </p:spPr>
        </p:pic>
        <p:pic>
          <p:nvPicPr>
            <p:cNvPr id="96" name="Picture 95">
              <a:extLst>
                <a:ext uri="{FF2B5EF4-FFF2-40B4-BE49-F238E27FC236}">
                  <a16:creationId xmlns:a16="http://schemas.microsoft.com/office/drawing/2014/main" id="{6CC0A54E-2863-3942-914D-4D2B8FFDF4BF}"/>
                </a:ext>
              </a:extLst>
            </p:cNvPr>
            <p:cNvPicPr>
              <a:picLocks noChangeAspect="1"/>
            </p:cNvPicPr>
            <p:nvPr userDrawn="1"/>
          </p:nvPicPr>
          <p:blipFill>
            <a:blip r:embed="rId6" cstate="print">
              <a:alphaModFix amt="75000"/>
              <a:extLst>
                <a:ext uri="{28A0092B-C50C-407E-A947-70E740481C1C}">
                  <a14:useLocalDpi xmlns:a14="http://schemas.microsoft.com/office/drawing/2010/main"/>
                </a:ext>
              </a:extLst>
            </a:blip>
            <a:stretch>
              <a:fillRect/>
            </a:stretch>
          </p:blipFill>
          <p:spPr>
            <a:xfrm>
              <a:off x="4023211" y="0"/>
              <a:ext cx="3599286" cy="2832100"/>
            </a:xfrm>
            <a:prstGeom prst="rect">
              <a:avLst/>
            </a:prstGeom>
          </p:spPr>
        </p:pic>
      </p:grpSp>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7" name="Picture 6">
            <a:extLst>
              <a:ext uri="{FF2B5EF4-FFF2-40B4-BE49-F238E27FC236}">
                <a16:creationId xmlns:a16="http://schemas.microsoft.com/office/drawing/2014/main" id="{320B49D5-F310-A340-BF5B-AB0D4EB1E384}"/>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38" name="Picture 37">
            <a:extLst>
              <a:ext uri="{FF2B5EF4-FFF2-40B4-BE49-F238E27FC236}">
                <a16:creationId xmlns:a16="http://schemas.microsoft.com/office/drawing/2014/main" id="{14E3DA79-FDC9-7F4B-9277-8C9EB9346AD6}"/>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2281CF7B-F07A-C049-BDB9-748CCF3F310B}"/>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226937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0F17FE5-8B45-FD4E-B2AA-D3A399E25B6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7" name="Title 1">
            <a:extLst>
              <a:ext uri="{FF2B5EF4-FFF2-40B4-BE49-F238E27FC236}">
                <a16:creationId xmlns:a16="http://schemas.microsoft.com/office/drawing/2014/main" id="{DD3DEB5F-6D25-DB49-A7A3-A2747080F396}"/>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1246385C-066B-7047-89F4-E951DC4047DE}"/>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F9FACF26-A48F-204C-A799-6508E3A7CDD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0" name="Picture 9">
            <a:extLst>
              <a:ext uri="{FF2B5EF4-FFF2-40B4-BE49-F238E27FC236}">
                <a16:creationId xmlns:a16="http://schemas.microsoft.com/office/drawing/2014/main" id="{FB9F82AE-496C-2044-9F60-068845D6F84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2" name="Content Placeholder 2">
            <a:extLst>
              <a:ext uri="{FF2B5EF4-FFF2-40B4-BE49-F238E27FC236}">
                <a16:creationId xmlns:a16="http://schemas.microsoft.com/office/drawing/2014/main" id="{C22F2C8A-D7CD-264F-B813-D73766D1865B}"/>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92785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14 years Title, double line, content photo">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411C634-342E-F545-A3E0-966E94C8989E}"/>
              </a:ext>
            </a:extLst>
          </p:cNvPr>
          <p:cNvGrpSpPr/>
          <p:nvPr userDrawn="1"/>
        </p:nvGrpSpPr>
        <p:grpSpPr>
          <a:xfrm>
            <a:off x="0" y="-830"/>
            <a:ext cx="12196800" cy="6858000"/>
            <a:chOff x="0" y="0"/>
            <a:chExt cx="12196800" cy="6858000"/>
          </a:xfrm>
        </p:grpSpPr>
        <p:pic>
          <p:nvPicPr>
            <p:cNvPr id="13" name="Picture 12">
              <a:extLst>
                <a:ext uri="{FF2B5EF4-FFF2-40B4-BE49-F238E27FC236}">
                  <a16:creationId xmlns:a16="http://schemas.microsoft.com/office/drawing/2014/main" id="{F29614DA-6B90-DA48-8139-C28306C4EEAE}"/>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14" name="Picture 13">
              <a:extLst>
                <a:ext uri="{FF2B5EF4-FFF2-40B4-BE49-F238E27FC236}">
                  <a16:creationId xmlns:a16="http://schemas.microsoft.com/office/drawing/2014/main" id="{E83805CC-C213-4B4C-85F7-4F680A3803D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06038" y="0"/>
              <a:ext cx="6855236" cy="6858000"/>
            </a:xfrm>
            <a:prstGeom prst="rect">
              <a:avLst/>
            </a:prstGeom>
          </p:spPr>
        </p:pic>
      </p:grpSp>
      <p:grpSp>
        <p:nvGrpSpPr>
          <p:cNvPr id="15" name="Group 14">
            <a:extLst>
              <a:ext uri="{FF2B5EF4-FFF2-40B4-BE49-F238E27FC236}">
                <a16:creationId xmlns:a16="http://schemas.microsoft.com/office/drawing/2014/main" id="{33C7BD55-048E-5B42-AB50-9C11D4877717}"/>
              </a:ext>
            </a:extLst>
          </p:cNvPr>
          <p:cNvGrpSpPr/>
          <p:nvPr userDrawn="1"/>
        </p:nvGrpSpPr>
        <p:grpSpPr>
          <a:xfrm>
            <a:off x="0" y="-1670"/>
            <a:ext cx="7622497" cy="6859670"/>
            <a:chOff x="0" y="-1670"/>
            <a:chExt cx="7622497" cy="6859670"/>
          </a:xfrm>
        </p:grpSpPr>
        <p:pic>
          <p:nvPicPr>
            <p:cNvPr id="16" name="Picture 15">
              <a:extLst>
                <a:ext uri="{FF2B5EF4-FFF2-40B4-BE49-F238E27FC236}">
                  <a16:creationId xmlns:a16="http://schemas.microsoft.com/office/drawing/2014/main" id="{B65C8396-5F45-5649-8B5F-3139EE072DC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23" name="Picture 22">
              <a:extLst>
                <a:ext uri="{FF2B5EF4-FFF2-40B4-BE49-F238E27FC236}">
                  <a16:creationId xmlns:a16="http://schemas.microsoft.com/office/drawing/2014/main" id="{5213ADDD-C006-594E-8C60-820DE61636A5}"/>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383422" y="-1670"/>
              <a:ext cx="4239075" cy="6858000"/>
            </a:xfrm>
            <a:prstGeom prst="rect">
              <a:avLst/>
            </a:prstGeom>
          </p:spPr>
        </p:pic>
        <p:pic>
          <p:nvPicPr>
            <p:cNvPr id="24" name="Picture 23">
              <a:extLst>
                <a:ext uri="{FF2B5EF4-FFF2-40B4-BE49-F238E27FC236}">
                  <a16:creationId xmlns:a16="http://schemas.microsoft.com/office/drawing/2014/main" id="{026E7407-F898-5142-88BB-7D8A2BEEAE05}"/>
                </a:ext>
              </a:extLst>
            </p:cNvPr>
            <p:cNvPicPr>
              <a:picLocks noChangeAspect="1"/>
            </p:cNvPicPr>
            <p:nvPr userDrawn="1"/>
          </p:nvPicPr>
          <p:blipFill>
            <a:blip r:embed="rId6" cstate="print">
              <a:alphaModFix amt="75000"/>
              <a:extLst>
                <a:ext uri="{28A0092B-C50C-407E-A947-70E740481C1C}">
                  <a14:useLocalDpi xmlns:a14="http://schemas.microsoft.com/office/drawing/2010/main"/>
                </a:ext>
              </a:extLst>
            </a:blip>
            <a:stretch>
              <a:fillRect/>
            </a:stretch>
          </p:blipFill>
          <p:spPr>
            <a:xfrm>
              <a:off x="4023211" y="0"/>
              <a:ext cx="3599286" cy="2832100"/>
            </a:xfrm>
            <a:prstGeom prst="rect">
              <a:avLst/>
            </a:prstGeom>
          </p:spPr>
        </p:pic>
      </p:grpSp>
      <p:sp>
        <p:nvSpPr>
          <p:cNvPr id="25" name="Title 1">
            <a:extLst>
              <a:ext uri="{FF2B5EF4-FFF2-40B4-BE49-F238E27FC236}">
                <a16:creationId xmlns:a16="http://schemas.microsoft.com/office/drawing/2014/main" id="{0197BF56-5D37-7C46-9B8F-1EC239150133}"/>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26" name="Subtitle 2">
            <a:extLst>
              <a:ext uri="{FF2B5EF4-FFF2-40B4-BE49-F238E27FC236}">
                <a16:creationId xmlns:a16="http://schemas.microsoft.com/office/drawing/2014/main" id="{AA51607E-49B0-7845-BF9B-B79131425320}"/>
              </a:ext>
            </a:extLst>
          </p:cNvPr>
          <p:cNvSpPr>
            <a:spLocks noGrp="1"/>
          </p:cNvSpPr>
          <p:nvPr>
            <p:ph type="subTitle" idx="1" hasCustomPrompt="1"/>
          </p:nvPr>
        </p:nvSpPr>
        <p:spPr>
          <a:xfrm>
            <a:off x="540000" y="1980000"/>
            <a:ext cx="5220000" cy="1652200"/>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7" name="Picture 26">
            <a:extLst>
              <a:ext uri="{FF2B5EF4-FFF2-40B4-BE49-F238E27FC236}">
                <a16:creationId xmlns:a16="http://schemas.microsoft.com/office/drawing/2014/main" id="{07D73AB0-DEF7-4046-847B-A28ADD104FA2}"/>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28" name="Picture 27">
            <a:extLst>
              <a:ext uri="{FF2B5EF4-FFF2-40B4-BE49-F238E27FC236}">
                <a16:creationId xmlns:a16="http://schemas.microsoft.com/office/drawing/2014/main" id="{1D2D02F5-2384-7B49-A386-3ED4975FF971}"/>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7" name="Title 1">
            <a:extLst>
              <a:ext uri="{FF2B5EF4-FFF2-40B4-BE49-F238E27FC236}">
                <a16:creationId xmlns:a16="http://schemas.microsoft.com/office/drawing/2014/main" id="{7854A24E-0016-C74A-86CC-C558B7FBB5DF}"/>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rPr>
              <a:t>rsc.li/42qrN15</a:t>
            </a:r>
            <a:endParaRPr lang="en-US" sz="1600" u="none" dirty="0">
              <a:solidFill>
                <a:schemeClr val="bg1"/>
              </a:solidFill>
            </a:endParaRPr>
          </a:p>
        </p:txBody>
      </p:sp>
    </p:spTree>
    <p:extLst>
      <p:ext uri="{BB962C8B-B14F-4D97-AF65-F5344CB8AC3E}">
        <p14:creationId xmlns:p14="http://schemas.microsoft.com/office/powerpoint/2010/main" val="2557262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1-14 years Title, triple line, no photo">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3214C2A-CA33-A842-888E-B812F12CF807}"/>
              </a:ext>
            </a:extLst>
          </p:cNvPr>
          <p:cNvGrpSpPr/>
          <p:nvPr userDrawn="1"/>
        </p:nvGrpSpPr>
        <p:grpSpPr>
          <a:xfrm>
            <a:off x="0" y="0"/>
            <a:ext cx="12196800" cy="6858000"/>
            <a:chOff x="0" y="0"/>
            <a:chExt cx="12196800" cy="6858000"/>
          </a:xfrm>
        </p:grpSpPr>
        <p:pic>
          <p:nvPicPr>
            <p:cNvPr id="7" name="Picture 6">
              <a:extLst>
                <a:ext uri="{FF2B5EF4-FFF2-40B4-BE49-F238E27FC236}">
                  <a16:creationId xmlns:a16="http://schemas.microsoft.com/office/drawing/2014/main" id="{4327CC39-9374-7A48-B80F-E35EE9CF0B37}"/>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8" name="Picture 7">
              <a:extLst>
                <a:ext uri="{FF2B5EF4-FFF2-40B4-BE49-F238E27FC236}">
                  <a16:creationId xmlns:a16="http://schemas.microsoft.com/office/drawing/2014/main" id="{66772C03-ED45-D342-93E9-6EBA673FF73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06038" y="0"/>
              <a:ext cx="6855236" cy="6858000"/>
            </a:xfrm>
            <a:prstGeom prst="rect">
              <a:avLst/>
            </a:prstGeom>
          </p:spPr>
        </p:pic>
      </p:grpSp>
      <p:grpSp>
        <p:nvGrpSpPr>
          <p:cNvPr id="9" name="Group 8">
            <a:extLst>
              <a:ext uri="{FF2B5EF4-FFF2-40B4-BE49-F238E27FC236}">
                <a16:creationId xmlns:a16="http://schemas.microsoft.com/office/drawing/2014/main" id="{32422E4D-C8B1-F447-93AA-3FD97F2A6C7C}"/>
              </a:ext>
            </a:extLst>
          </p:cNvPr>
          <p:cNvGrpSpPr/>
          <p:nvPr userDrawn="1"/>
        </p:nvGrpSpPr>
        <p:grpSpPr>
          <a:xfrm>
            <a:off x="0" y="-1670"/>
            <a:ext cx="7622497" cy="6859670"/>
            <a:chOff x="0" y="-1670"/>
            <a:chExt cx="7622497" cy="6859670"/>
          </a:xfrm>
        </p:grpSpPr>
        <p:pic>
          <p:nvPicPr>
            <p:cNvPr id="10" name="Picture 9">
              <a:extLst>
                <a:ext uri="{FF2B5EF4-FFF2-40B4-BE49-F238E27FC236}">
                  <a16:creationId xmlns:a16="http://schemas.microsoft.com/office/drawing/2014/main" id="{1D282529-8467-4F47-ADC0-2356B7041C8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11" name="Picture 10">
              <a:extLst>
                <a:ext uri="{FF2B5EF4-FFF2-40B4-BE49-F238E27FC236}">
                  <a16:creationId xmlns:a16="http://schemas.microsoft.com/office/drawing/2014/main" id="{6F51DED8-6D16-3546-BB8A-1A86FBB8734D}"/>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383422" y="-1670"/>
              <a:ext cx="4239075" cy="6858000"/>
            </a:xfrm>
            <a:prstGeom prst="rect">
              <a:avLst/>
            </a:prstGeom>
          </p:spPr>
        </p:pic>
        <p:pic>
          <p:nvPicPr>
            <p:cNvPr id="12" name="Picture 11">
              <a:extLst>
                <a:ext uri="{FF2B5EF4-FFF2-40B4-BE49-F238E27FC236}">
                  <a16:creationId xmlns:a16="http://schemas.microsoft.com/office/drawing/2014/main" id="{D2202739-A959-9744-A152-EB3C529DE1BF}"/>
                </a:ext>
              </a:extLst>
            </p:cNvPr>
            <p:cNvPicPr>
              <a:picLocks noChangeAspect="1"/>
            </p:cNvPicPr>
            <p:nvPr userDrawn="1"/>
          </p:nvPicPr>
          <p:blipFill>
            <a:blip r:embed="rId6" cstate="print">
              <a:alphaModFix amt="75000"/>
              <a:extLst>
                <a:ext uri="{28A0092B-C50C-407E-A947-70E740481C1C}">
                  <a14:useLocalDpi xmlns:a14="http://schemas.microsoft.com/office/drawing/2010/main"/>
                </a:ext>
              </a:extLst>
            </a:blip>
            <a:stretch>
              <a:fillRect/>
            </a:stretch>
          </p:blipFill>
          <p:spPr>
            <a:xfrm>
              <a:off x="4023211" y="0"/>
              <a:ext cx="3599286" cy="2832100"/>
            </a:xfrm>
            <a:prstGeom prst="rect">
              <a:avLst/>
            </a:prstGeom>
          </p:spPr>
        </p:pic>
      </p:grpSp>
      <p:sp>
        <p:nvSpPr>
          <p:cNvPr id="13" name="Title 1">
            <a:extLst>
              <a:ext uri="{FF2B5EF4-FFF2-40B4-BE49-F238E27FC236}">
                <a16:creationId xmlns:a16="http://schemas.microsoft.com/office/drawing/2014/main" id="{2AE1447F-978F-5E49-B247-75A265105BE3}"/>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14" name="Subtitle 2">
            <a:extLst>
              <a:ext uri="{FF2B5EF4-FFF2-40B4-BE49-F238E27FC236}">
                <a16:creationId xmlns:a16="http://schemas.microsoft.com/office/drawing/2014/main" id="{DFA8AA5F-D49E-F447-96D3-96799541904A}"/>
              </a:ext>
            </a:extLst>
          </p:cNvPr>
          <p:cNvSpPr>
            <a:spLocks noGrp="1"/>
          </p:cNvSpPr>
          <p:nvPr>
            <p:ph type="subTitle" idx="1" hasCustomPrompt="1"/>
          </p:nvPr>
        </p:nvSpPr>
        <p:spPr>
          <a:xfrm>
            <a:off x="540000" y="1979999"/>
            <a:ext cx="5220000" cy="2579677"/>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15" name="Picture 14">
            <a:extLst>
              <a:ext uri="{FF2B5EF4-FFF2-40B4-BE49-F238E27FC236}">
                <a16:creationId xmlns:a16="http://schemas.microsoft.com/office/drawing/2014/main" id="{36F012F8-82AF-D84F-84FF-3F72B976A026}"/>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16" name="Picture 15">
            <a:extLst>
              <a:ext uri="{FF2B5EF4-FFF2-40B4-BE49-F238E27FC236}">
                <a16:creationId xmlns:a16="http://schemas.microsoft.com/office/drawing/2014/main" id="{A6E46DDE-04FF-0948-9D74-AAEC5E80044D}"/>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7" name="Title 1">
            <a:extLst>
              <a:ext uri="{FF2B5EF4-FFF2-40B4-BE49-F238E27FC236}">
                <a16:creationId xmlns:a16="http://schemas.microsoft.com/office/drawing/2014/main" id="{E5AB7EBB-737A-9540-BC73-AD8D595C8E3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50296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Tree>
    <p:extLst>
      <p:ext uri="{BB962C8B-B14F-4D97-AF65-F5344CB8AC3E}">
        <p14:creationId xmlns:p14="http://schemas.microsoft.com/office/powerpoint/2010/main" val="3226702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bullet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1067C70-ACA3-B14D-96A0-0D77B8CFC9D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9" name="Title 1">
            <a:extLst>
              <a:ext uri="{FF2B5EF4-FFF2-40B4-BE49-F238E27FC236}">
                <a16:creationId xmlns:a16="http://schemas.microsoft.com/office/drawing/2014/main" id="{02CD3606-77CB-6E4D-9323-AB8EF1219EFD}"/>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11" name="Rectangle 10">
            <a:extLst>
              <a:ext uri="{FF2B5EF4-FFF2-40B4-BE49-F238E27FC236}">
                <a16:creationId xmlns:a16="http://schemas.microsoft.com/office/drawing/2014/main" id="{7E4FF0AC-E9DB-1248-A929-F5456D977C3B}"/>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18028020-C193-574C-845B-55DE20C710D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4" name="Picture 13">
            <a:extLst>
              <a:ext uri="{FF2B5EF4-FFF2-40B4-BE49-F238E27FC236}">
                <a16:creationId xmlns:a16="http://schemas.microsoft.com/office/drawing/2014/main" id="{C18A1EB2-8DF8-6542-A7A9-0F3B0C8FD39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5" name="Content Placeholder 2">
            <a:extLst>
              <a:ext uri="{FF2B5EF4-FFF2-40B4-BE49-F238E27FC236}">
                <a16:creationId xmlns:a16="http://schemas.microsoft.com/office/drawing/2014/main" id="{BA650EB0-B31B-E84E-ABFC-1CF9FBE832D1}"/>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006F62"/>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648709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number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B543E3E-01B2-EB46-845D-1381317D3CB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9" name="Title 1">
            <a:extLst>
              <a:ext uri="{FF2B5EF4-FFF2-40B4-BE49-F238E27FC236}">
                <a16:creationId xmlns:a16="http://schemas.microsoft.com/office/drawing/2014/main" id="{C87EC78B-5880-3945-9FAD-DABB5B4826E6}"/>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0D89EB5B-F66A-3E48-BD79-D27C96AA6218}"/>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F046732-56CB-9E44-BD4C-38016D2A9A7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3" name="Picture 12">
            <a:extLst>
              <a:ext uri="{FF2B5EF4-FFF2-40B4-BE49-F238E27FC236}">
                <a16:creationId xmlns:a16="http://schemas.microsoft.com/office/drawing/2014/main" id="{F989A2B9-415B-2F4C-8BC6-1CD03508DF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5" name="Content Placeholder 2">
            <a:extLst>
              <a:ext uri="{FF2B5EF4-FFF2-40B4-BE49-F238E27FC236}">
                <a16:creationId xmlns:a16="http://schemas.microsoft.com/office/drawing/2014/main" id="{21F1670D-5751-0349-B530-C491658DFB72}"/>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006F62"/>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360349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14 years Content - two columns/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752318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14 years Content plus image - single column/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4272807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14 years Tabl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8" name="Content Placeholder 2">
            <a:extLst>
              <a:ext uri="{FF2B5EF4-FFF2-40B4-BE49-F238E27FC236}">
                <a16:creationId xmlns:a16="http://schemas.microsoft.com/office/drawing/2014/main" id="{C0BE649A-7EEA-FA47-B309-34656CF95BAB}"/>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9" name="Title 1">
            <a:extLst>
              <a:ext uri="{FF2B5EF4-FFF2-40B4-BE49-F238E27FC236}">
                <a16:creationId xmlns:a16="http://schemas.microsoft.com/office/drawing/2014/main" id="{DDF54D36-4C6E-4A4A-9D38-7C20B2EB3ECC}"/>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3981790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3/21/2023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82" r:id="rId3"/>
    <p:sldLayoutId id="2147483650" r:id="rId4"/>
    <p:sldLayoutId id="2147483671" r:id="rId5"/>
    <p:sldLayoutId id="2147483667" r:id="rId6"/>
    <p:sldLayoutId id="2147483687" r:id="rId7"/>
    <p:sldLayoutId id="2147483690" r:id="rId8"/>
    <p:sldLayoutId id="2147483694" r:id="rId9"/>
    <p:sldLayoutId id="214748368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3659C8E-78EE-3343-ACDB-1DFC7EBECCFE}"/>
              </a:ext>
            </a:extLst>
          </p:cNvPr>
          <p:cNvSpPr>
            <a:spLocks noGrp="1"/>
          </p:cNvSpPr>
          <p:nvPr>
            <p:ph type="subTitle" idx="1"/>
          </p:nvPr>
        </p:nvSpPr>
        <p:spPr/>
        <p:txBody>
          <a:bodyPr/>
          <a:lstStyle/>
          <a:p>
            <a:r>
              <a:rPr lang="en-US" dirty="0"/>
              <a:t>Tricky tracks: observation and  inference in science</a:t>
            </a:r>
          </a:p>
        </p:txBody>
      </p:sp>
      <p:sp>
        <p:nvSpPr>
          <p:cNvPr id="2" name="Title 1">
            <a:extLst>
              <a:ext uri="{FF2B5EF4-FFF2-40B4-BE49-F238E27FC236}">
                <a16:creationId xmlns:a16="http://schemas.microsoft.com/office/drawing/2014/main" id="{236A594D-0639-4A4D-B8F5-D39740E2B0A8}"/>
              </a:ext>
              <a:ext uri="{C183D7F6-B498-43B3-948B-1728B52AA6E4}">
                <adec:decorative xmlns:adec="http://schemas.microsoft.com/office/drawing/2017/decorative" val="0"/>
              </a:ext>
            </a:extLst>
          </p:cNvPr>
          <p:cNvSpPr>
            <a:spLocks noGrp="1"/>
          </p:cNvSpPr>
          <p:nvPr>
            <p:ph type="ctrTitle"/>
          </p:nvPr>
        </p:nvSpPr>
        <p:spPr/>
        <p:txBody>
          <a:bodyPr/>
          <a:lstStyle/>
          <a:p>
            <a:r>
              <a:rPr lang="en-US" dirty="0"/>
              <a:t>11–14 years</a:t>
            </a:r>
          </a:p>
        </p:txBody>
      </p:sp>
      <p:sp>
        <p:nvSpPr>
          <p:cNvPr id="5" name="Oval 4">
            <a:extLst>
              <a:ext uri="{FF2B5EF4-FFF2-40B4-BE49-F238E27FC236}">
                <a16:creationId xmlns:a16="http://schemas.microsoft.com/office/drawing/2014/main" id="{16690963-FBA0-AF4E-A657-665C8B160DA1}"/>
              </a:ext>
              <a:ext uri="{C183D7F6-B498-43B3-948B-1728B52AA6E4}">
                <adec:decorative xmlns:adec="http://schemas.microsoft.com/office/drawing/2017/decorative" val="1"/>
              </a:ext>
            </a:extLst>
          </p:cNvPr>
          <p:cNvSpPr/>
          <p:nvPr/>
        </p:nvSpPr>
        <p:spPr>
          <a:xfrm>
            <a:off x="8165474" y="-1006998"/>
            <a:ext cx="4320000" cy="4320000"/>
          </a:xfrm>
          <a:prstGeom prst="ellipse">
            <a:avLst/>
          </a:prstGeom>
          <a:blipFill>
            <a:blip r:embed="rId2">
              <a:extLst>
                <a:ext uri="{28A0092B-C50C-407E-A947-70E740481C1C}">
                  <a14:useLocalDpi xmlns:a14="http://schemas.microsoft.com/office/drawing/2010/main"/>
                </a:ext>
              </a:extLst>
            </a:blip>
            <a:stretch>
              <a:fillRect/>
            </a:stretch>
          </a:blipFill>
          <a:ln w="127000">
            <a:solidFill>
              <a:srgbClr val="006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8952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6CD6E36-2F1F-E04E-93A3-B9BB4B23EDD1}"/>
              </a:ext>
            </a:extLst>
          </p:cNvPr>
          <p:cNvSpPr txBox="1">
            <a:spLocks noGrp="1"/>
          </p:cNvSpPr>
          <p:nvPr>
            <p:ph type="title" idx="4294967295"/>
          </p:nvPr>
        </p:nvSpPr>
        <p:spPr>
          <a:xfrm rot="5400000">
            <a:off x="9717000" y="2205000"/>
            <a:ext cx="4140000" cy="81000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200" b="1" i="0" u="none" strike="noStrike" kern="1200" cap="none" spc="0" normalizeH="0" baseline="0" noProof="0" dirty="0">
                <a:ln>
                  <a:noFill/>
                </a:ln>
                <a:solidFill>
                  <a:schemeClr val="bg1"/>
                </a:solidFill>
                <a:effectLst/>
                <a:uLnTx/>
                <a:uFillTx/>
                <a:latin typeface="Century Gothic" panose="020B0502020202020204" pitchFamily="34" charset="0"/>
                <a:ea typeface="+mj-ea"/>
                <a:cs typeface="+mj-cs"/>
              </a:rPr>
              <a:t>Tricky tracks 1 </a:t>
            </a:r>
            <a:endParaRPr kumimoji="0" lang="en-US" sz="2200" b="1" i="0" u="none" strike="noStrike" kern="1200" cap="none" spc="0" normalizeH="0" baseline="0" noProof="0" dirty="0">
              <a:ln>
                <a:noFill/>
              </a:ln>
              <a:solidFill>
                <a:schemeClr val="bg1"/>
              </a:solidFill>
              <a:effectLst/>
              <a:uLnTx/>
              <a:uFillTx/>
              <a:latin typeface="Century Gothic" panose="020B0502020202020204" pitchFamily="34" charset="0"/>
              <a:ea typeface="+mj-ea"/>
              <a:cs typeface="+mj-cs"/>
            </a:endParaRPr>
          </a:p>
        </p:txBody>
      </p:sp>
      <p:pic>
        <p:nvPicPr>
          <p:cNvPr id="6" name="Content Placeholder 5" descr="Two tracks, one at the top of the page and one at the bottom. Tracks head towards each other and meet. After meeting both sets of footprints and become jumbled. Tracks at the top are small and close together. Tracks at the bottom of the page are larger and become more spaced out just before they meet">
            <a:extLst>
              <a:ext uri="{FF2B5EF4-FFF2-40B4-BE49-F238E27FC236}">
                <a16:creationId xmlns:a16="http://schemas.microsoft.com/office/drawing/2014/main" id="{44110C43-CA21-DDFE-DF47-D163F9DAA5D3}"/>
              </a:ext>
            </a:extLst>
          </p:cNvPr>
          <p:cNvPicPr>
            <a:picLocks noGrp="1" noChangeAspect="1"/>
          </p:cNvPicPr>
          <p:nvPr>
            <p:ph idx="1"/>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4314" t="19762" r="37903" b="20424"/>
          <a:stretch/>
        </p:blipFill>
        <p:spPr>
          <a:xfrm rot="17015561">
            <a:off x="2735138" y="-1343272"/>
            <a:ext cx="5717974" cy="10128100"/>
          </a:xfrm>
        </p:spPr>
      </p:pic>
      <p:sp>
        <p:nvSpPr>
          <p:cNvPr id="7" name="Content Placeholder 2">
            <a:extLst>
              <a:ext uri="{FF2B5EF4-FFF2-40B4-BE49-F238E27FC236}">
                <a16:creationId xmlns:a16="http://schemas.microsoft.com/office/drawing/2014/main" id="{E65C3C3E-2B36-3FE0-0080-F6CEAB9BB718}"/>
              </a:ext>
            </a:extLst>
          </p:cNvPr>
          <p:cNvSpPr txBox="1">
            <a:spLocks/>
          </p:cNvSpPr>
          <p:nvPr/>
        </p:nvSpPr>
        <p:spPr>
          <a:xfrm>
            <a:off x="540001" y="5980386"/>
            <a:ext cx="10080000" cy="693684"/>
          </a:xfrm>
          <a:prstGeom prst="rect">
            <a:avLst/>
          </a:prstGeom>
        </p:spPr>
        <p:txBody>
          <a:bodyPr vert="horz" lIns="0" tIns="0" rIns="0" bIns="0" rtlCol="0">
            <a:normAutofit/>
          </a:bodyPr>
          <a:lstStyle>
            <a:lvl1pPr marL="457200" indent="-457200" algn="l" defTabSz="914400" rtl="0" eaLnBrk="1" latinLnBrk="0" hangingPunct="1">
              <a:lnSpc>
                <a:spcPct val="100000"/>
              </a:lnSpc>
              <a:spcBef>
                <a:spcPts val="0"/>
              </a:spcBef>
              <a:spcAft>
                <a:spcPts val="1200"/>
              </a:spcAft>
              <a:buClr>
                <a:srgbClr val="006F62"/>
              </a:buClr>
              <a:buSzPct val="100000"/>
              <a:buFont typeface="+mj-lt"/>
              <a:buAutoNum type="arabicPeriod"/>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mj-lt"/>
              <a:buAutoNum type="arabicPeriod" startAt="5"/>
            </a:pPr>
            <a:r>
              <a:rPr lang="en-GB" dirty="0"/>
              <a:t>Look at these tracks again. What do you </a:t>
            </a:r>
            <a:r>
              <a:rPr lang="en-GB" b="1" dirty="0"/>
              <a:t>observe</a:t>
            </a:r>
            <a:r>
              <a:rPr lang="en-GB" dirty="0"/>
              <a:t>?</a:t>
            </a:r>
          </a:p>
        </p:txBody>
      </p:sp>
    </p:spTree>
    <p:extLst>
      <p:ext uri="{BB962C8B-B14F-4D97-AF65-F5344CB8AC3E}">
        <p14:creationId xmlns:p14="http://schemas.microsoft.com/office/powerpoint/2010/main" val="182763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What next?</a:t>
            </a:r>
            <a:endParaRPr lang="en-US" sz="2200" dirty="0">
              <a:solidFill>
                <a:schemeClr val="bg1"/>
              </a:solidFill>
            </a:endParaRP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p:txBody>
          <a:bodyPr/>
          <a:lstStyle/>
          <a:p>
            <a:pPr>
              <a:buFont typeface="+mj-lt"/>
              <a:buAutoNum type="arabicPeriod" startAt="6"/>
            </a:pPr>
            <a:r>
              <a:rPr lang="en-GB" dirty="0"/>
              <a:t>Based on what you have found out so far, do you think we can ever know what has really happened?</a:t>
            </a:r>
          </a:p>
          <a:p>
            <a:pPr>
              <a:buAutoNum type="arabicPeriod" startAt="6"/>
            </a:pPr>
            <a:endParaRPr lang="en-GB" dirty="0"/>
          </a:p>
          <a:p>
            <a:pPr>
              <a:buAutoNum type="arabicPeriod" startAt="6"/>
            </a:pPr>
            <a:endParaRPr lang="en-GB" dirty="0"/>
          </a:p>
          <a:p>
            <a:pPr>
              <a:buAutoNum type="arabicPeriod" startAt="6"/>
            </a:pPr>
            <a:endParaRPr lang="en-GB" dirty="0"/>
          </a:p>
          <a:p>
            <a:pPr>
              <a:buAutoNum type="arabicPeriod" startAt="6"/>
            </a:pPr>
            <a:r>
              <a:rPr lang="en-GB" dirty="0"/>
              <a:t>What can you do to find out more about the situation?</a:t>
            </a:r>
          </a:p>
        </p:txBody>
      </p:sp>
      <p:sp>
        <p:nvSpPr>
          <p:cNvPr id="6" name="Title 5">
            <a:extLst>
              <a:ext uri="{FF2B5EF4-FFF2-40B4-BE49-F238E27FC236}">
                <a16:creationId xmlns:a16="http://schemas.microsoft.com/office/drawing/2014/main" id="{CE27D587-4CBD-BAEA-B738-72B20F193D3C}"/>
              </a:ext>
              <a:ext uri="{C183D7F6-B498-43B3-948B-1728B52AA6E4}">
                <adec:decorative xmlns:adec="http://schemas.microsoft.com/office/drawing/2017/decorative" val="1"/>
              </a:ext>
            </a:extLst>
          </p:cNvPr>
          <p:cNvSpPr>
            <a:spLocks noGrp="1"/>
          </p:cNvSpPr>
          <p:nvPr>
            <p:ph type="title"/>
          </p:nvPr>
        </p:nvSpPr>
        <p:spPr/>
        <p:txBody>
          <a:bodyPr/>
          <a:lstStyle/>
          <a:p>
            <a:r>
              <a:rPr lang="en-GB" dirty="0"/>
              <a:t>What next?</a:t>
            </a:r>
          </a:p>
        </p:txBody>
      </p:sp>
    </p:spTree>
    <p:extLst>
      <p:ext uri="{BB962C8B-B14F-4D97-AF65-F5344CB8AC3E}">
        <p14:creationId xmlns:p14="http://schemas.microsoft.com/office/powerpoint/2010/main" val="3567109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p:txBody>
          <a:bodyPr/>
          <a:lstStyle/>
          <a:p>
            <a:pPr marL="457200" indent="-457200">
              <a:buFont typeface="+mj-lt"/>
              <a:buAutoNum type="arabicPeriod"/>
            </a:pPr>
            <a:r>
              <a:rPr lang="en-GB" sz="2400" dirty="0"/>
              <a:t>Distinguish between observation and inference.</a:t>
            </a:r>
          </a:p>
          <a:p>
            <a:pPr marL="457200" lvl="0" indent="-457200" algn="l">
              <a:lnSpc>
                <a:spcPct val="150000"/>
              </a:lnSpc>
              <a:buClr>
                <a:srgbClr val="006F62"/>
              </a:buClr>
              <a:buSzPct val="100000"/>
              <a:buFont typeface="+mj-lt"/>
              <a:buAutoNum type="arabicPeriod"/>
            </a:pPr>
            <a:r>
              <a:rPr lang="en-GB" sz="2400" dirty="0">
                <a:effectLst/>
                <a:latin typeface="Century Gothic" panose="020B0502020202020204" pitchFamily="34" charset="0"/>
                <a:ea typeface="Calibri" panose="020F0502020204030204" pitchFamily="34" charset="0"/>
                <a:cs typeface="Arial" panose="020B0604020202020204" pitchFamily="34" charset="0"/>
              </a:rPr>
              <a:t>Recognise that scientific theories develop over time when new evidence becomes available.</a:t>
            </a:r>
          </a:p>
          <a:p>
            <a:pPr marL="0" indent="0" algn="l">
              <a:spcAft>
                <a:spcPts val="600"/>
              </a:spcAft>
              <a:buNone/>
            </a:pPr>
            <a:endParaRPr lang="en-GB" sz="1800" dirty="0">
              <a:effectLst/>
              <a:latin typeface="Arial" panose="020B0604020202020204" pitchFamily="34" charset="0"/>
              <a:ea typeface="Calibri" panose="020F0502020204030204" pitchFamily="34" charset="0"/>
            </a:endParaRPr>
          </a:p>
        </p:txBody>
      </p:sp>
      <p:sp>
        <p:nvSpPr>
          <p:cNvPr id="4" name="Title 1">
            <a:extLst>
              <a:ext uri="{FF2B5EF4-FFF2-40B4-BE49-F238E27FC236}">
                <a16:creationId xmlns:a16="http://schemas.microsoft.com/office/drawing/2014/main" id="{422C5118-FDAB-6644-9CD8-9A20DFD34922}"/>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Learning objectives</a:t>
            </a:r>
            <a:endParaRPr lang="en-US" sz="2200" dirty="0">
              <a:solidFill>
                <a:schemeClr val="bg1"/>
              </a:solidFill>
            </a:endParaRPr>
          </a:p>
        </p:txBody>
      </p:sp>
    </p:spTree>
    <p:extLst>
      <p:ext uri="{BB962C8B-B14F-4D97-AF65-F5344CB8AC3E}">
        <p14:creationId xmlns:p14="http://schemas.microsoft.com/office/powerpoint/2010/main" val="1629480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22C5118-FDAB-6644-9CD8-9A20DFD34922}"/>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Background knowledge</a:t>
            </a:r>
            <a:endParaRPr lang="en-US" sz="2200" dirty="0">
              <a:solidFill>
                <a:schemeClr val="bg1"/>
              </a:solidFill>
            </a:endParaRPr>
          </a:p>
        </p:txBody>
      </p:sp>
      <p:sp>
        <p:nvSpPr>
          <p:cNvPr id="2" name="Title 1">
            <a:extLst>
              <a:ext uri="{FF2B5EF4-FFF2-40B4-BE49-F238E27FC236}">
                <a16:creationId xmlns:a16="http://schemas.microsoft.com/office/drawing/2014/main" id="{D231E722-E089-0544-A3BC-10C0F41FA975}"/>
              </a:ext>
              <a:ext uri="{C183D7F6-B498-43B3-948B-1728B52AA6E4}">
                <adec:decorative xmlns:adec="http://schemas.microsoft.com/office/drawing/2017/decorative" val="0"/>
              </a:ext>
            </a:extLst>
          </p:cNvPr>
          <p:cNvSpPr>
            <a:spLocks noGrp="1"/>
          </p:cNvSpPr>
          <p:nvPr>
            <p:ph type="title"/>
          </p:nvPr>
        </p:nvSpPr>
        <p:spPr/>
        <p:txBody>
          <a:bodyPr/>
          <a:lstStyle/>
          <a:p>
            <a:r>
              <a:rPr lang="en-US" dirty="0"/>
              <a:t>Observation and inference in science</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p:txBody>
          <a:bodyPr/>
          <a:lstStyle/>
          <a:p>
            <a:pPr marL="0" indent="0">
              <a:buNone/>
            </a:pPr>
            <a:r>
              <a:rPr lang="en-GB" dirty="0"/>
              <a:t>When drawing a conclusion, you need to take care that it is consistent with the evidence.</a:t>
            </a:r>
          </a:p>
          <a:p>
            <a:pPr marL="0" indent="0">
              <a:buNone/>
            </a:pPr>
            <a:r>
              <a:rPr lang="en-GB" dirty="0"/>
              <a:t>As part of this you need to know the difference between an observation and an inference.</a:t>
            </a:r>
          </a:p>
          <a:p>
            <a:r>
              <a:rPr lang="en-GB" dirty="0"/>
              <a:t>An </a:t>
            </a:r>
            <a:r>
              <a:rPr lang="en-GB" b="1" dirty="0"/>
              <a:t>observation</a:t>
            </a:r>
            <a:r>
              <a:rPr lang="en-GB" dirty="0"/>
              <a:t> is what is actually seen.</a:t>
            </a:r>
          </a:p>
          <a:p>
            <a:r>
              <a:rPr lang="en-GB" dirty="0"/>
              <a:t>An </a:t>
            </a:r>
            <a:r>
              <a:rPr lang="en-GB" b="1" dirty="0"/>
              <a:t>inference</a:t>
            </a:r>
            <a:r>
              <a:rPr lang="en-GB" dirty="0"/>
              <a:t> is interpreting what is seen.</a:t>
            </a:r>
          </a:p>
        </p:txBody>
      </p:sp>
    </p:spTree>
    <p:extLst>
      <p:ext uri="{BB962C8B-B14F-4D97-AF65-F5344CB8AC3E}">
        <p14:creationId xmlns:p14="http://schemas.microsoft.com/office/powerpoint/2010/main" val="30835252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22C5118-FDAB-6644-9CD8-9A20DFD34922}"/>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Background knowledge</a:t>
            </a:r>
            <a:endParaRPr lang="en-US" sz="2200" dirty="0">
              <a:solidFill>
                <a:schemeClr val="bg1"/>
              </a:solidFill>
            </a:endParaRPr>
          </a:p>
        </p:txBody>
      </p:sp>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How science works</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p:txBody>
          <a:bodyPr>
            <a:normAutofit/>
          </a:bodyPr>
          <a:lstStyle/>
          <a:p>
            <a:pPr marL="0" indent="0">
              <a:lnSpc>
                <a:spcPct val="107000"/>
              </a:lnSpc>
              <a:spcAft>
                <a:spcPts val="600"/>
              </a:spcAft>
              <a:buNone/>
            </a:pPr>
            <a:r>
              <a:rPr lang="en-GB" sz="2400" dirty="0">
                <a:effectLst/>
                <a:latin typeface="Century Gothic" panose="020B0502020202020204" pitchFamily="34" charset="0"/>
                <a:ea typeface="Calibri" panose="020F0502020204030204" pitchFamily="34" charset="0"/>
                <a:cs typeface="Arial" panose="020B0604020202020204" pitchFamily="34" charset="0"/>
              </a:rPr>
              <a:t>Scientists are always putting forward ideas or theories to try to explain the things they see happening in the world.</a:t>
            </a:r>
          </a:p>
          <a:p>
            <a:pPr marL="0" indent="0">
              <a:lnSpc>
                <a:spcPct val="107000"/>
              </a:lnSpc>
              <a:spcAft>
                <a:spcPts val="600"/>
              </a:spcAft>
              <a:buNone/>
            </a:pPr>
            <a:endParaRPr lang="en-GB" sz="2400" dirty="0">
              <a:effectLst/>
              <a:latin typeface="Century Gothic" panose="020B0502020202020204" pitchFamily="34" charset="0"/>
              <a:ea typeface="Calibri" panose="020F0502020204030204" pitchFamily="34" charset="0"/>
              <a:cs typeface="Arial" panose="020B0604020202020204" pitchFamily="34" charset="0"/>
            </a:endParaRPr>
          </a:p>
          <a:p>
            <a:pPr marL="0" indent="0">
              <a:lnSpc>
                <a:spcPct val="107000"/>
              </a:lnSpc>
              <a:spcAft>
                <a:spcPts val="600"/>
              </a:spcAft>
              <a:buNone/>
            </a:pPr>
            <a:r>
              <a:rPr lang="en-GB" sz="2400" dirty="0">
                <a:effectLst/>
                <a:latin typeface="Century Gothic" panose="020B0502020202020204" pitchFamily="34" charset="0"/>
                <a:ea typeface="Calibri" panose="020F0502020204030204" pitchFamily="34" charset="0"/>
                <a:cs typeface="Arial" panose="020B0604020202020204" pitchFamily="34" charset="0"/>
              </a:rPr>
              <a:t>Scientists often test their ideas and theories by carrying out some experiments. </a:t>
            </a:r>
          </a:p>
          <a:p>
            <a:pPr marL="0" indent="0">
              <a:lnSpc>
                <a:spcPct val="107000"/>
              </a:lnSpc>
              <a:spcAft>
                <a:spcPts val="600"/>
              </a:spcAft>
              <a:buNone/>
            </a:pPr>
            <a:endParaRPr lang="en-GB" sz="2400" dirty="0">
              <a:ea typeface="Calibri" panose="020F0502020204030204" pitchFamily="34" charset="0"/>
              <a:cs typeface="Arial" panose="020B0604020202020204" pitchFamily="34" charset="0"/>
            </a:endParaRPr>
          </a:p>
          <a:p>
            <a:pPr marL="0" indent="0">
              <a:lnSpc>
                <a:spcPct val="107000"/>
              </a:lnSpc>
              <a:spcAft>
                <a:spcPts val="600"/>
              </a:spcAft>
              <a:buNone/>
            </a:pPr>
            <a:r>
              <a:rPr lang="en-GB" sz="2400" dirty="0">
                <a:effectLst/>
                <a:latin typeface="Century Gothic" panose="020B0502020202020204" pitchFamily="34" charset="0"/>
                <a:ea typeface="Calibri" panose="020F0502020204030204" pitchFamily="34" charset="0"/>
                <a:cs typeface="Arial" panose="020B0604020202020204" pitchFamily="34" charset="0"/>
              </a:rPr>
              <a:t>Sometimes new ideas or evidence come along which do not fit the old ideas. So more experiments have to be carried out to see if the new idea is correct.</a:t>
            </a:r>
          </a:p>
        </p:txBody>
      </p:sp>
    </p:spTree>
    <p:extLst>
      <p:ext uri="{BB962C8B-B14F-4D97-AF65-F5344CB8AC3E}">
        <p14:creationId xmlns:p14="http://schemas.microsoft.com/office/powerpoint/2010/main" val="2117608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864BD236-113E-444D-9271-431AB16BEF04}"/>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Introduction</a:t>
            </a:r>
            <a:endParaRPr lang="en-US" sz="2200" b="1"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E52CF485-D268-EE4F-A331-75DB104260E6}"/>
              </a:ext>
            </a:extLst>
          </p:cNvPr>
          <p:cNvSpPr>
            <a:spLocks noGrp="1"/>
          </p:cNvSpPr>
          <p:nvPr>
            <p:ph type="title"/>
          </p:nvPr>
        </p:nvSpPr>
        <p:spPr>
          <a:xfrm>
            <a:off x="540000" y="540000"/>
            <a:ext cx="9540000" cy="440661"/>
          </a:xfrm>
        </p:spPr>
        <p:txBody>
          <a:bodyPr/>
          <a:lstStyle/>
          <a:p>
            <a:r>
              <a:rPr lang="en-US" dirty="0"/>
              <a:t>The problem</a:t>
            </a:r>
          </a:p>
        </p:txBody>
      </p:sp>
      <p:sp>
        <p:nvSpPr>
          <p:cNvPr id="3" name="Content Placeholder 2">
            <a:extLst>
              <a:ext uri="{FF2B5EF4-FFF2-40B4-BE49-F238E27FC236}">
                <a16:creationId xmlns:a16="http://schemas.microsoft.com/office/drawing/2014/main" id="{A392CD0D-586A-C746-A628-7A9409208494}"/>
              </a:ext>
            </a:extLst>
          </p:cNvPr>
          <p:cNvSpPr>
            <a:spLocks noGrp="1"/>
          </p:cNvSpPr>
          <p:nvPr>
            <p:ph idx="1"/>
          </p:nvPr>
        </p:nvSpPr>
        <p:spPr>
          <a:xfrm>
            <a:off x="539750" y="1260475"/>
            <a:ext cx="5939109" cy="4876800"/>
          </a:xfrm>
        </p:spPr>
        <p:txBody>
          <a:bodyPr/>
          <a:lstStyle/>
          <a:p>
            <a:r>
              <a:rPr lang="en-GB" dirty="0"/>
              <a:t>A team of scientists have found </a:t>
            </a:r>
            <a:br>
              <a:rPr lang="en-GB" dirty="0"/>
            </a:br>
            <a:r>
              <a:rPr lang="en-GB" dirty="0"/>
              <a:t>some fossilised footprints.</a:t>
            </a:r>
          </a:p>
          <a:p>
            <a:r>
              <a:rPr lang="en-GB" dirty="0"/>
              <a:t>By observing the shape, size and arrangement of the footprints it is possible to infer what happened. </a:t>
            </a:r>
          </a:p>
          <a:p>
            <a:r>
              <a:rPr lang="en-GB" dirty="0"/>
              <a:t>Your challenge is to work out what happened on that day 10,000 years ago when the footprints were made</a:t>
            </a:r>
          </a:p>
        </p:txBody>
      </p:sp>
      <p:pic>
        <p:nvPicPr>
          <p:cNvPr id="9" name="Picture 8" descr="A fossilised footprint, base is broad with three points coming out.">
            <a:extLst>
              <a:ext uri="{FF2B5EF4-FFF2-40B4-BE49-F238E27FC236}">
                <a16:creationId xmlns:a16="http://schemas.microsoft.com/office/drawing/2014/main" id="{7429D512-B70A-DA41-A0AF-DA091A9C7527}"/>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604929" y="1260475"/>
            <a:ext cx="4089400" cy="4076700"/>
          </a:xfrm>
          <a:prstGeom prst="rect">
            <a:avLst/>
          </a:prstGeom>
        </p:spPr>
      </p:pic>
    </p:spTree>
    <p:extLst>
      <p:ext uri="{BB962C8B-B14F-4D97-AF65-F5344CB8AC3E}">
        <p14:creationId xmlns:p14="http://schemas.microsoft.com/office/powerpoint/2010/main" val="18335645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6CD6E36-2F1F-E04E-93A3-B9BB4B23EDD1}"/>
              </a:ext>
            </a:extLst>
          </p:cNvPr>
          <p:cNvSpPr txBox="1">
            <a:spLocks noGrp="1"/>
          </p:cNvSpPr>
          <p:nvPr>
            <p:ph type="title" idx="4294967295"/>
          </p:nvPr>
        </p:nvSpPr>
        <p:spPr>
          <a:xfrm rot="5400000">
            <a:off x="9717000" y="2205000"/>
            <a:ext cx="4140000" cy="81000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200" b="1" i="0" u="none" strike="noStrike" kern="1200" cap="none" spc="0" normalizeH="0" baseline="0" noProof="0" dirty="0">
                <a:ln>
                  <a:noFill/>
                </a:ln>
                <a:solidFill>
                  <a:schemeClr val="bg1"/>
                </a:solidFill>
                <a:effectLst/>
                <a:uLnTx/>
                <a:uFillTx/>
                <a:latin typeface="Century Gothic" panose="020B0502020202020204" pitchFamily="34" charset="0"/>
                <a:ea typeface="+mj-ea"/>
                <a:cs typeface="+mj-cs"/>
              </a:rPr>
              <a:t>Tricky tracks 1</a:t>
            </a:r>
            <a:endParaRPr kumimoji="0" lang="en-US" sz="2200" b="1" i="0" u="none" strike="noStrike" kern="1200" cap="none" spc="0" normalizeH="0" baseline="0" noProof="0" dirty="0">
              <a:ln>
                <a:noFill/>
              </a:ln>
              <a:solidFill>
                <a:schemeClr val="bg1"/>
              </a:solidFill>
              <a:effectLst/>
              <a:uLnTx/>
              <a:uFillTx/>
              <a:latin typeface="Century Gothic" panose="020B0502020202020204" pitchFamily="34" charset="0"/>
              <a:ea typeface="+mj-ea"/>
              <a:cs typeface="+mj-cs"/>
            </a:endParaRPr>
          </a:p>
        </p:txBody>
      </p:sp>
      <p:pic>
        <p:nvPicPr>
          <p:cNvPr id="6" name="Content Placeholder 5" descr="Two tracks, one at the top of the page and one at the bottom. Tracks head towards each other and meet. After meeting both sets of footprints and become jumbled. Tracks at the top are small and close together. Tracks at the bottom of the page are larger and become more spaced out just before they meet">
            <a:extLst>
              <a:ext uri="{FF2B5EF4-FFF2-40B4-BE49-F238E27FC236}">
                <a16:creationId xmlns:a16="http://schemas.microsoft.com/office/drawing/2014/main" id="{44110C43-CA21-DDFE-DF47-D163F9DAA5D3}"/>
              </a:ext>
            </a:extLst>
          </p:cNvPr>
          <p:cNvPicPr>
            <a:picLocks noGrp="1" noChangeAspect="1"/>
          </p:cNvPicPr>
          <p:nvPr>
            <p:ph idx="1"/>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4314" t="19762" r="37903" b="20424"/>
          <a:stretch/>
        </p:blipFill>
        <p:spPr>
          <a:xfrm rot="17015561">
            <a:off x="2735138" y="-1364291"/>
            <a:ext cx="5717974" cy="10128100"/>
          </a:xfrm>
        </p:spPr>
      </p:pic>
      <p:sp>
        <p:nvSpPr>
          <p:cNvPr id="7" name="Content Placeholder 2">
            <a:extLst>
              <a:ext uri="{FF2B5EF4-FFF2-40B4-BE49-F238E27FC236}">
                <a16:creationId xmlns:a16="http://schemas.microsoft.com/office/drawing/2014/main" id="{E65C3C3E-2B36-3FE0-0080-F6CEAB9BB718}"/>
              </a:ext>
            </a:extLst>
          </p:cNvPr>
          <p:cNvSpPr txBox="1">
            <a:spLocks/>
          </p:cNvSpPr>
          <p:nvPr/>
        </p:nvSpPr>
        <p:spPr>
          <a:xfrm>
            <a:off x="728936" y="5556202"/>
            <a:ext cx="9634264" cy="1159908"/>
          </a:xfrm>
          <a:prstGeom prst="rect">
            <a:avLst/>
          </a:prstGeom>
        </p:spPr>
        <p:txBody>
          <a:bodyPr vert="horz" lIns="0" tIns="0" rIns="0" bIns="0" rtlCol="0">
            <a:normAutofit/>
          </a:bodyPr>
          <a:lstStyle>
            <a:lvl1pPr marL="457200" indent="-457200" algn="l" defTabSz="914400" rtl="0" eaLnBrk="1" latinLnBrk="0" hangingPunct="1">
              <a:lnSpc>
                <a:spcPct val="100000"/>
              </a:lnSpc>
              <a:spcBef>
                <a:spcPts val="0"/>
              </a:spcBef>
              <a:spcAft>
                <a:spcPts val="1200"/>
              </a:spcAft>
              <a:buClr>
                <a:srgbClr val="006F62"/>
              </a:buClr>
              <a:buSzPct val="100000"/>
              <a:buFont typeface="+mj-lt"/>
              <a:buAutoNum type="arabicPeriod"/>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Carefully study the tracks and write a short account of what you think has happened.</a:t>
            </a:r>
          </a:p>
        </p:txBody>
      </p:sp>
    </p:spTree>
    <p:extLst>
      <p:ext uri="{BB962C8B-B14F-4D97-AF65-F5344CB8AC3E}">
        <p14:creationId xmlns:p14="http://schemas.microsoft.com/office/powerpoint/2010/main" val="2653521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6CD6E36-2F1F-E04E-93A3-B9BB4B23EDD1}"/>
              </a:ext>
            </a:extLst>
          </p:cNvPr>
          <p:cNvSpPr txBox="1">
            <a:spLocks noGrp="1"/>
          </p:cNvSpPr>
          <p:nvPr>
            <p:ph type="title" idx="4294967295"/>
          </p:nvPr>
        </p:nvSpPr>
        <p:spPr>
          <a:xfrm rot="5400000">
            <a:off x="9717000" y="2205000"/>
            <a:ext cx="4140000" cy="81000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200" b="1" i="0" u="none" strike="noStrike" kern="1200" cap="none" spc="0" normalizeH="0" baseline="0" noProof="0" dirty="0">
                <a:ln>
                  <a:noFill/>
                </a:ln>
                <a:solidFill>
                  <a:schemeClr val="bg1"/>
                </a:solidFill>
                <a:effectLst/>
                <a:uLnTx/>
                <a:uFillTx/>
                <a:latin typeface="Century Gothic" panose="020B0502020202020204" pitchFamily="34" charset="0"/>
                <a:ea typeface="+mj-ea"/>
                <a:cs typeface="+mj-cs"/>
              </a:rPr>
              <a:t>Tricky tracks 2</a:t>
            </a:r>
            <a:endParaRPr kumimoji="0" lang="en-US" sz="2200" b="1" i="0" u="none" strike="noStrike" kern="1200" cap="none" spc="0" normalizeH="0" baseline="0" noProof="0" dirty="0">
              <a:ln>
                <a:noFill/>
              </a:ln>
              <a:solidFill>
                <a:schemeClr val="bg1"/>
              </a:solidFill>
              <a:effectLst/>
              <a:uLnTx/>
              <a:uFillTx/>
              <a:latin typeface="Century Gothic" panose="020B0502020202020204" pitchFamily="34" charset="0"/>
              <a:ea typeface="+mj-ea"/>
              <a:cs typeface="+mj-cs"/>
            </a:endParaRPr>
          </a:p>
        </p:txBody>
      </p:sp>
      <p:pic>
        <p:nvPicPr>
          <p:cNvPr id="5" name="Picture 4" descr="Two tracks, one at the top of the page and one at the bottom. Tracks head towards each other but do not meet. Tracks at the top are small and close together. Tracks at the bottom of the page are larger and become more spaced out.">
            <a:extLst>
              <a:ext uri="{FF2B5EF4-FFF2-40B4-BE49-F238E27FC236}">
                <a16:creationId xmlns:a16="http://schemas.microsoft.com/office/drawing/2014/main" id="{C390E1A8-D783-473A-8BE3-2E544A32BBA8}"/>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4954" t="15746" r="27535" b="45778"/>
          <a:stretch/>
        </p:blipFill>
        <p:spPr>
          <a:xfrm rot="16863142">
            <a:off x="42923" y="162793"/>
            <a:ext cx="6147358" cy="5820784"/>
          </a:xfrm>
          <a:prstGeom prst="rect">
            <a:avLst/>
          </a:prstGeom>
        </p:spPr>
      </p:pic>
      <p:sp>
        <p:nvSpPr>
          <p:cNvPr id="9" name="Content Placeholder 2">
            <a:extLst>
              <a:ext uri="{FF2B5EF4-FFF2-40B4-BE49-F238E27FC236}">
                <a16:creationId xmlns:a16="http://schemas.microsoft.com/office/drawing/2014/main" id="{2B5D3A6E-637A-248D-1F7C-15ECAF35EC16}"/>
              </a:ext>
            </a:extLst>
          </p:cNvPr>
          <p:cNvSpPr txBox="1">
            <a:spLocks/>
          </p:cNvSpPr>
          <p:nvPr/>
        </p:nvSpPr>
        <p:spPr>
          <a:xfrm>
            <a:off x="725214" y="5440589"/>
            <a:ext cx="10325645" cy="970721"/>
          </a:xfrm>
          <a:prstGeom prst="rect">
            <a:avLst/>
          </a:prstGeom>
        </p:spPr>
        <p:txBody>
          <a:bodyPr vert="horz" lIns="0" tIns="0" rIns="0" bIns="0" rtlCol="0">
            <a:normAutofit/>
          </a:bodyPr>
          <a:lstStyle>
            <a:lvl1pPr marL="457200" indent="-457200" algn="l" defTabSz="914400" rtl="0" eaLnBrk="1" latinLnBrk="0" hangingPunct="1">
              <a:lnSpc>
                <a:spcPct val="100000"/>
              </a:lnSpc>
              <a:spcBef>
                <a:spcPts val="0"/>
              </a:spcBef>
              <a:spcAft>
                <a:spcPts val="1200"/>
              </a:spcAft>
              <a:buClr>
                <a:srgbClr val="006F62"/>
              </a:buClr>
              <a:buSzPct val="100000"/>
              <a:buFont typeface="+mj-lt"/>
              <a:buAutoNum type="arabicPeriod"/>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mj-lt"/>
              <a:buAutoNum type="arabicPeriod" startAt="2"/>
            </a:pPr>
            <a:r>
              <a:rPr lang="en-GB" dirty="0"/>
              <a:t>What do you observe in these tracks?</a:t>
            </a:r>
          </a:p>
          <a:p>
            <a:pPr>
              <a:buAutoNum type="arabicPeriod" startAt="2"/>
            </a:pPr>
            <a:r>
              <a:rPr lang="en-GB" dirty="0"/>
              <a:t>Why are the two animals heading towards the same point?</a:t>
            </a:r>
          </a:p>
        </p:txBody>
      </p:sp>
    </p:spTree>
    <p:extLst>
      <p:ext uri="{BB962C8B-B14F-4D97-AF65-F5344CB8AC3E}">
        <p14:creationId xmlns:p14="http://schemas.microsoft.com/office/powerpoint/2010/main" val="37646069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6CD6E36-2F1F-E04E-93A3-B9BB4B23EDD1}"/>
              </a:ext>
            </a:extLst>
          </p:cNvPr>
          <p:cNvSpPr txBox="1">
            <a:spLocks noGrp="1"/>
          </p:cNvSpPr>
          <p:nvPr>
            <p:ph type="title" idx="4294967295"/>
          </p:nvPr>
        </p:nvSpPr>
        <p:spPr>
          <a:xfrm rot="5400000">
            <a:off x="9717000" y="2205000"/>
            <a:ext cx="4140000" cy="810000"/>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200" b="1" i="0" u="none" strike="noStrike" kern="1200" cap="none" spc="0" normalizeH="0" baseline="0" noProof="0" dirty="0">
                <a:ln>
                  <a:noFill/>
                </a:ln>
                <a:solidFill>
                  <a:schemeClr val="bg1"/>
                </a:solidFill>
                <a:effectLst/>
                <a:uLnTx/>
                <a:uFillTx/>
                <a:latin typeface="Century Gothic" panose="020B0502020202020204" pitchFamily="34" charset="0"/>
                <a:ea typeface="+mj-ea"/>
                <a:cs typeface="+mj-cs"/>
              </a:rPr>
              <a:t>Tricky tracks 3</a:t>
            </a:r>
            <a:endParaRPr kumimoji="0" lang="en-US" sz="2200" b="1" i="0" u="none" strike="noStrike" kern="1200" cap="none" spc="0" normalizeH="0" baseline="0" noProof="0" dirty="0">
              <a:ln>
                <a:noFill/>
              </a:ln>
              <a:solidFill>
                <a:schemeClr val="bg1"/>
              </a:solidFill>
              <a:effectLst/>
              <a:uLnTx/>
              <a:uFillTx/>
              <a:latin typeface="Century Gothic" panose="020B0502020202020204" pitchFamily="34" charset="0"/>
              <a:ea typeface="+mj-ea"/>
              <a:cs typeface="+mj-cs"/>
            </a:endParaRPr>
          </a:p>
        </p:txBody>
      </p:sp>
      <p:pic>
        <p:nvPicPr>
          <p:cNvPr id="5" name="Picture 4" descr="Two tracks, one at the top of the page and one at the bottom. Tracks head towards each other and meet. After meeting both sets of footprints and become jumbled. Then the larger set of foot prints makes a track away from the mix. Tracks at the top are small and close together. Tracks at the bottom of the page are larger and become more spaced out just before they meet">
            <a:extLst>
              <a:ext uri="{FF2B5EF4-FFF2-40B4-BE49-F238E27FC236}">
                <a16:creationId xmlns:a16="http://schemas.microsoft.com/office/drawing/2014/main" id="{83C54880-2200-990D-48B0-21FA09648CB9}"/>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2618" t="17524" r="35083" b="19873"/>
          <a:stretch/>
        </p:blipFill>
        <p:spPr>
          <a:xfrm rot="16984430">
            <a:off x="2704202" y="-1798154"/>
            <a:ext cx="6170795" cy="10454307"/>
          </a:xfrm>
          <a:prstGeom prst="rect">
            <a:avLst/>
          </a:prstGeom>
        </p:spPr>
      </p:pic>
      <p:sp>
        <p:nvSpPr>
          <p:cNvPr id="9" name="Content Placeholder 2">
            <a:extLst>
              <a:ext uri="{FF2B5EF4-FFF2-40B4-BE49-F238E27FC236}">
                <a16:creationId xmlns:a16="http://schemas.microsoft.com/office/drawing/2014/main" id="{01393148-E1D6-7351-9AD7-F64DAC849BD7}"/>
              </a:ext>
            </a:extLst>
          </p:cNvPr>
          <p:cNvSpPr txBox="1">
            <a:spLocks/>
          </p:cNvSpPr>
          <p:nvPr/>
        </p:nvSpPr>
        <p:spPr>
          <a:xfrm>
            <a:off x="768575" y="6068463"/>
            <a:ext cx="9741770" cy="789537"/>
          </a:xfrm>
          <a:prstGeom prst="rect">
            <a:avLst/>
          </a:prstGeom>
        </p:spPr>
        <p:txBody>
          <a:bodyPr vert="horz" lIns="0" tIns="0" rIns="0" bIns="0" rtlCol="0">
            <a:normAutofit/>
          </a:bodyPr>
          <a:lstStyle>
            <a:lvl1pPr marL="457200" indent="-457200" algn="l" defTabSz="914400" rtl="0" eaLnBrk="1" latinLnBrk="0" hangingPunct="1">
              <a:lnSpc>
                <a:spcPct val="100000"/>
              </a:lnSpc>
              <a:spcBef>
                <a:spcPts val="0"/>
              </a:spcBef>
              <a:spcAft>
                <a:spcPts val="1200"/>
              </a:spcAft>
              <a:buClr>
                <a:srgbClr val="006F62"/>
              </a:buClr>
              <a:buSzPct val="100000"/>
              <a:buFont typeface="+mj-lt"/>
              <a:buAutoNum type="arabicPeriod"/>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mj-lt"/>
              <a:buAutoNum type="arabicPeriod" startAt="4"/>
            </a:pPr>
            <a:r>
              <a:rPr lang="en-GB" dirty="0"/>
              <a:t>What do you observe in these tracks?</a:t>
            </a:r>
          </a:p>
        </p:txBody>
      </p:sp>
    </p:spTree>
    <p:extLst>
      <p:ext uri="{BB962C8B-B14F-4D97-AF65-F5344CB8AC3E}">
        <p14:creationId xmlns:p14="http://schemas.microsoft.com/office/powerpoint/2010/main" val="1628765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40EE5-0ECE-5072-3C30-144D31C522F0}"/>
              </a:ext>
            </a:extLst>
          </p:cNvPr>
          <p:cNvSpPr>
            <a:spLocks noGrp="1"/>
          </p:cNvSpPr>
          <p:nvPr>
            <p:ph type="title"/>
          </p:nvPr>
        </p:nvSpPr>
        <p:spPr/>
        <p:txBody>
          <a:bodyPr/>
          <a:lstStyle/>
          <a:p>
            <a:r>
              <a:rPr lang="en-GB" dirty="0"/>
              <a:t>Discussion</a:t>
            </a:r>
          </a:p>
        </p:txBody>
      </p:sp>
      <p:sp>
        <p:nvSpPr>
          <p:cNvPr id="10" name="Content Placeholder 2">
            <a:extLst>
              <a:ext uri="{FF2B5EF4-FFF2-40B4-BE49-F238E27FC236}">
                <a16:creationId xmlns:a16="http://schemas.microsoft.com/office/drawing/2014/main" id="{32AE9C12-4C0A-045D-2A1F-190653025450}"/>
              </a:ext>
            </a:extLst>
          </p:cNvPr>
          <p:cNvSpPr txBox="1">
            <a:spLocks/>
          </p:cNvSpPr>
          <p:nvPr/>
        </p:nvSpPr>
        <p:spPr>
          <a:xfrm>
            <a:off x="539998" y="1319048"/>
            <a:ext cx="3887533" cy="1969738"/>
          </a:xfrm>
          <a:prstGeom prst="rect">
            <a:avLst/>
          </a:prstGeom>
        </p:spPr>
        <p:txBody>
          <a:bodyPr vert="horz" lIns="0" tIns="0" rIns="0" bIns="0" rtlCol="0">
            <a:normAutofit/>
          </a:bodyPr>
          <a:lstStyle>
            <a:lvl1pPr marL="457200" indent="-457200" algn="l" defTabSz="914400" rtl="0" eaLnBrk="1" latinLnBrk="0" hangingPunct="1">
              <a:lnSpc>
                <a:spcPct val="100000"/>
              </a:lnSpc>
              <a:spcBef>
                <a:spcPts val="0"/>
              </a:spcBef>
              <a:spcAft>
                <a:spcPts val="1200"/>
              </a:spcAft>
              <a:buClr>
                <a:srgbClr val="006F62"/>
              </a:buClr>
              <a:buSzPct val="100000"/>
              <a:buFont typeface="+mj-lt"/>
              <a:buAutoNum type="arabicPeriod"/>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mj-lt"/>
              <a:buNone/>
            </a:pPr>
            <a:r>
              <a:rPr lang="en-GB" dirty="0"/>
              <a:t>What is the answer to question 1?</a:t>
            </a:r>
          </a:p>
        </p:txBody>
      </p:sp>
      <p:grpSp>
        <p:nvGrpSpPr>
          <p:cNvPr id="7" name="Group 6" descr="Example student answer to question one. Answer reads: One day a large male dinosaur was out looking for food. As he was searching a small area he noticed a beautiful female dinosaur coming towards him. It was love at first sight. Being a little shy, he hid behind a rock and when she got closer he jumped out and introduced himself. At first she was afraid, she thought that he was going to attack her and she tried to escape. But when he spoke and told her not to be afraid, they sat down on the rock and had a good chat.">
            <a:extLst>
              <a:ext uri="{FF2B5EF4-FFF2-40B4-BE49-F238E27FC236}">
                <a16:creationId xmlns:a16="http://schemas.microsoft.com/office/drawing/2014/main" id="{3B562AAD-4060-5DCA-14DE-01E2BEDF9CC3}"/>
              </a:ext>
            </a:extLst>
          </p:cNvPr>
          <p:cNvGrpSpPr/>
          <p:nvPr/>
        </p:nvGrpSpPr>
        <p:grpSpPr>
          <a:xfrm rot="157695">
            <a:off x="4982045" y="772936"/>
            <a:ext cx="5845439" cy="4689098"/>
            <a:chOff x="3038856" y="976619"/>
            <a:chExt cx="5845439" cy="4689098"/>
          </a:xfrm>
        </p:grpSpPr>
        <p:pic>
          <p:nvPicPr>
            <p:cNvPr id="5" name="Picture 4">
              <a:extLst>
                <a:ext uri="{FF2B5EF4-FFF2-40B4-BE49-F238E27FC236}">
                  <a16:creationId xmlns:a16="http://schemas.microsoft.com/office/drawing/2014/main" id="{0F5DC386-3FB0-0306-B801-B90230B52623}"/>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3038856" y="976619"/>
              <a:ext cx="5845439" cy="4689098"/>
            </a:xfrm>
            <a:prstGeom prst="rect">
              <a:avLst/>
            </a:prstGeom>
            <a:ln>
              <a:noFill/>
            </a:ln>
            <a:effectLst>
              <a:outerShdw blurRad="292100" dist="139700" dir="2700000" algn="tl" rotWithShape="0">
                <a:srgbClr val="333333">
                  <a:alpha val="65000"/>
                </a:srgbClr>
              </a:outerShdw>
            </a:effectLst>
          </p:spPr>
        </p:pic>
        <p:sp>
          <p:nvSpPr>
            <p:cNvPr id="6" name="TextBox 5" descr="Example student answer to question one. Answer reads: One day a large male dinosaur was out looking for food. As he was searching a small area he noticed a beautiful female dinosaur coming towards him. It was love at first sight. Being a little shy, he hid behind a rock and when she got closer he jumped out and introduced himself. At first she was afraid, she thought that he was going to attack her and she tried to escape. But when he spoke and told her not to be afraid, they sat down on the rock and had a good chat.">
              <a:extLst>
                <a:ext uri="{FF2B5EF4-FFF2-40B4-BE49-F238E27FC236}">
                  <a16:creationId xmlns:a16="http://schemas.microsoft.com/office/drawing/2014/main" id="{D50C2652-7CA7-42B6-065E-FC34B50D22CC}"/>
                </a:ext>
              </a:extLst>
            </p:cNvPr>
            <p:cNvSpPr txBox="1"/>
            <p:nvPr/>
          </p:nvSpPr>
          <p:spPr>
            <a:xfrm>
              <a:off x="3143732" y="1738020"/>
              <a:ext cx="5459416" cy="2339102"/>
            </a:xfrm>
            <a:prstGeom prst="rect">
              <a:avLst/>
            </a:prstGeom>
            <a:noFill/>
          </p:spPr>
          <p:txBody>
            <a:bodyPr wrap="square" rtlCol="0">
              <a:spAutoFit/>
            </a:bodyPr>
            <a:lstStyle/>
            <a:p>
              <a:r>
                <a:rPr lang="en-GB" sz="1600" dirty="0">
                  <a:solidFill>
                    <a:schemeClr val="accent5">
                      <a:lumMod val="75000"/>
                    </a:schemeClr>
                  </a:solidFill>
                  <a:effectLst/>
                  <a:latin typeface="Bradley Hand ITC" panose="03070402050302030203" pitchFamily="66" charset="0"/>
                  <a:ea typeface="Calibri" panose="020F0502020204030204" pitchFamily="34" charset="0"/>
                  <a:cs typeface="Arial" panose="020B0604020202020204" pitchFamily="34" charset="0"/>
                </a:rPr>
                <a:t>One day a large male dinosaur was out looking for food. As he was searching a small area he noticed a beautiful female dinosaur coming towards him. It was love at first sight. Being a little shy, he hid behind a rock and when she got closer he jumped out and introduced himself. At first she was afraid, she thought that he was going to attack her and she tried to escape. But when he spoke and told her not to be afraid, they sat down on the rock and had a good chat.</a:t>
              </a:r>
            </a:p>
            <a:p>
              <a:endParaRPr lang="en-GB" dirty="0">
                <a:solidFill>
                  <a:schemeClr val="accent5">
                    <a:lumMod val="75000"/>
                  </a:schemeClr>
                </a:solidFill>
              </a:endParaRPr>
            </a:p>
          </p:txBody>
        </p:sp>
      </p:grpSp>
      <p:sp>
        <p:nvSpPr>
          <p:cNvPr id="3" name="Content Placeholder 2">
            <a:extLst>
              <a:ext uri="{FF2B5EF4-FFF2-40B4-BE49-F238E27FC236}">
                <a16:creationId xmlns:a16="http://schemas.microsoft.com/office/drawing/2014/main" id="{8E4E1ECF-B4FF-526C-A8B8-51EBA7AD9E3F}"/>
              </a:ext>
            </a:extLst>
          </p:cNvPr>
          <p:cNvSpPr>
            <a:spLocks noGrp="1"/>
          </p:cNvSpPr>
          <p:nvPr>
            <p:ph idx="1"/>
          </p:nvPr>
        </p:nvSpPr>
        <p:spPr>
          <a:xfrm>
            <a:off x="539999" y="3117485"/>
            <a:ext cx="3887533" cy="1969738"/>
          </a:xfrm>
        </p:spPr>
        <p:txBody>
          <a:bodyPr/>
          <a:lstStyle/>
          <a:p>
            <a:pPr marL="0" indent="0">
              <a:buNone/>
            </a:pPr>
            <a:r>
              <a:rPr lang="en-GB" dirty="0"/>
              <a:t>All answers to question 1 are acceptable. </a:t>
            </a:r>
          </a:p>
          <a:p>
            <a:pPr marL="0" indent="0">
              <a:buNone/>
            </a:pPr>
            <a:r>
              <a:rPr lang="en-GB" dirty="0"/>
              <a:t>This is because the question asks what you </a:t>
            </a:r>
            <a:r>
              <a:rPr lang="en-GB" i="1" dirty="0"/>
              <a:t>think</a:t>
            </a:r>
            <a:r>
              <a:rPr lang="en-GB" dirty="0"/>
              <a:t>.</a:t>
            </a:r>
          </a:p>
        </p:txBody>
      </p:sp>
      <p:sp>
        <p:nvSpPr>
          <p:cNvPr id="9" name="Title 1">
            <a:extLst>
              <a:ext uri="{FF2B5EF4-FFF2-40B4-BE49-F238E27FC236}">
                <a16:creationId xmlns:a16="http://schemas.microsoft.com/office/drawing/2014/main" id="{0484316E-AD6B-B19F-9F05-317A48D09631}"/>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Discussion </a:t>
            </a:r>
            <a:endParaRPr lang="en-US" sz="2200" dirty="0">
              <a:solidFill>
                <a:schemeClr val="bg1"/>
              </a:solidFill>
            </a:endParaRPr>
          </a:p>
        </p:txBody>
      </p:sp>
      <p:sp>
        <p:nvSpPr>
          <p:cNvPr id="4" name="Content Placeholder 2">
            <a:extLst>
              <a:ext uri="{FF2B5EF4-FFF2-40B4-BE49-F238E27FC236}">
                <a16:creationId xmlns:a16="http://schemas.microsoft.com/office/drawing/2014/main" id="{88875E73-2F4E-C304-161A-98974E5478B1}"/>
              </a:ext>
            </a:extLst>
          </p:cNvPr>
          <p:cNvSpPr txBox="1">
            <a:spLocks/>
          </p:cNvSpPr>
          <p:nvPr/>
        </p:nvSpPr>
        <p:spPr>
          <a:xfrm>
            <a:off x="500234" y="5694970"/>
            <a:ext cx="10159531" cy="1000120"/>
          </a:xfrm>
          <a:prstGeom prst="rect">
            <a:avLst/>
          </a:prstGeom>
        </p:spPr>
        <p:txBody>
          <a:bodyPr vert="horz" lIns="0" tIns="0" rIns="0" bIns="0" rtlCol="0">
            <a:normAutofit/>
          </a:bodyPr>
          <a:lstStyle>
            <a:lvl1pPr marL="457200" indent="-457200" algn="l" defTabSz="914400" rtl="0" eaLnBrk="1" latinLnBrk="0" hangingPunct="1">
              <a:lnSpc>
                <a:spcPct val="100000"/>
              </a:lnSpc>
              <a:spcBef>
                <a:spcPts val="0"/>
              </a:spcBef>
              <a:spcAft>
                <a:spcPts val="1200"/>
              </a:spcAft>
              <a:buClr>
                <a:srgbClr val="006F62"/>
              </a:buClr>
              <a:buSzPct val="100000"/>
              <a:buFont typeface="+mj-lt"/>
              <a:buAutoNum type="arabicPeriod"/>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mj-lt"/>
              <a:buNone/>
            </a:pPr>
            <a:r>
              <a:rPr lang="en-GB" dirty="0"/>
              <a:t>Now look at your answers to questions 2 and 4. </a:t>
            </a:r>
          </a:p>
          <a:p>
            <a:pPr marL="0" indent="0">
              <a:buFont typeface="+mj-lt"/>
              <a:buNone/>
            </a:pPr>
            <a:r>
              <a:rPr lang="en-GB" dirty="0"/>
              <a:t>What is different about these questions?</a:t>
            </a:r>
          </a:p>
        </p:txBody>
      </p:sp>
    </p:spTree>
    <p:extLst>
      <p:ext uri="{BB962C8B-B14F-4D97-AF65-F5344CB8AC3E}">
        <p14:creationId xmlns:p14="http://schemas.microsoft.com/office/powerpoint/2010/main" val="386472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6300</TotalTime>
  <Words>619</Words>
  <Application>Microsoft Office PowerPoint</Application>
  <PresentationFormat>Widescreen</PresentationFormat>
  <Paragraphs>54</Paragraphs>
  <Slides>11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Bradley Hand ITC</vt:lpstr>
      <vt:lpstr>Calibri</vt:lpstr>
      <vt:lpstr>Calibri Light</vt:lpstr>
      <vt:lpstr>Century Gothic</vt:lpstr>
      <vt:lpstr>Office Theme</vt:lpstr>
      <vt:lpstr>11–14 years</vt:lpstr>
      <vt:lpstr>Learning objectives</vt:lpstr>
      <vt:lpstr>Observation and inference in science</vt:lpstr>
      <vt:lpstr>How science works</vt:lpstr>
      <vt:lpstr>The problem</vt:lpstr>
      <vt:lpstr>Tricky tracks 1</vt:lpstr>
      <vt:lpstr>Tricky tracks 2</vt:lpstr>
      <vt:lpstr>Tricky tracks 3</vt:lpstr>
      <vt:lpstr>Discussion</vt:lpstr>
      <vt:lpstr>Tricky tracks 1 </vt:lpstr>
      <vt:lpstr>What next?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Tricky tracks: observation and inference in science</dc:title>
  <dc:creator>Royal Society of Chemistry</dc:creator>
  <cp:keywords>skills, scientific process, observation, inference, KS3, year 7, lesson plan</cp:keywords>
  <dc:description>From Show students how to grasp the scientific process in Education in Chemistry: rsc.li/3lpMQ3g. Part of our Nature of Science collection.</dc:description>
  <cp:lastModifiedBy>Juliet Kennard</cp:lastModifiedBy>
  <cp:revision>592</cp:revision>
  <dcterms:created xsi:type="dcterms:W3CDTF">2021-04-13T16:26:00Z</dcterms:created>
  <dcterms:modified xsi:type="dcterms:W3CDTF">2023-03-21T10:42:22Z</dcterms:modified>
</cp:coreProperties>
</file>