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9" r:id="rId5"/>
    <p:sldId id="263"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2KdgoNa" TargetMode="External"/><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smtClean="0"/>
              <a:t>Summarising models</a:t>
            </a:r>
            <a:endParaRPr lang="en-GB" dirty="0"/>
          </a:p>
        </p:txBody>
      </p:sp>
      <p:pic>
        <p:nvPicPr>
          <p:cNvPr id="5" name="Picture 4" descr="W:\EiC\PRODUCTION\EiC Web and CMYK Masthead\EiCMasthead_300x300.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1520" y="188640"/>
            <a:ext cx="1255779" cy="125577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635896" y="6290156"/>
            <a:ext cx="3304456" cy="523220"/>
          </a:xfrm>
          <a:prstGeom prst="rect">
            <a:avLst/>
          </a:prstGeom>
          <a:noFill/>
        </p:spPr>
        <p:txBody>
          <a:bodyPr wrap="square" rtlCol="0">
            <a:spAutoFit/>
          </a:bodyPr>
          <a:lstStyle/>
          <a:p>
            <a:r>
              <a:rPr lang="en-GB" sz="1400" dirty="0" smtClean="0">
                <a:solidFill>
                  <a:schemeClr val="tx1">
                    <a:lumMod val="75000"/>
                    <a:lumOff val="25000"/>
                  </a:schemeClr>
                </a:solidFill>
              </a:rPr>
              <a:t>From </a:t>
            </a:r>
            <a:r>
              <a:rPr lang="en-GB" sz="1400" i="1" dirty="0" smtClean="0">
                <a:solidFill>
                  <a:schemeClr val="tx1">
                    <a:lumMod val="75000"/>
                    <a:lumOff val="25000"/>
                  </a:schemeClr>
                </a:solidFill>
              </a:rPr>
              <a:t>Education in Chemistry</a:t>
            </a:r>
          </a:p>
          <a:p>
            <a:r>
              <a:rPr lang="en-GB" sz="1400" dirty="0" smtClean="0">
                <a:solidFill>
                  <a:schemeClr val="tx1">
                    <a:lumMod val="75000"/>
                    <a:lumOff val="25000"/>
                  </a:schemeClr>
                </a:solidFill>
                <a:hlinkClick r:id="rId3"/>
              </a:rPr>
              <a:t>rsc.li/2KdgoNa</a:t>
            </a:r>
            <a:endParaRPr lang="en-GB" sz="1400" dirty="0">
              <a:solidFill>
                <a:schemeClr val="tx1">
                  <a:lumMod val="75000"/>
                  <a:lumOff val="25000"/>
                </a:schemeClr>
              </a:solidFill>
            </a:endParaRPr>
          </a:p>
        </p:txBody>
      </p:sp>
    </p:spTree>
    <p:extLst>
      <p:ext uri="{BB962C8B-B14F-4D97-AF65-F5344CB8AC3E}">
        <p14:creationId xmlns:p14="http://schemas.microsoft.com/office/powerpoint/2010/main" val="24385501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GB" dirty="0" smtClean="0"/>
              <a:t>Summarising </a:t>
            </a:r>
            <a:r>
              <a:rPr lang="en-GB" dirty="0" smtClean="0"/>
              <a:t>models</a:t>
            </a:r>
            <a:endParaRPr lang="en-GB" dirty="0"/>
          </a:p>
        </p:txBody>
      </p:sp>
      <p:sp>
        <p:nvSpPr>
          <p:cNvPr id="3" name="Text Placeholder 2"/>
          <p:cNvSpPr>
            <a:spLocks noGrp="1"/>
          </p:cNvSpPr>
          <p:nvPr>
            <p:ph type="body" sz="quarter" idx="11"/>
          </p:nvPr>
        </p:nvSpPr>
        <p:spPr/>
        <p:txBody>
          <a:bodyPr>
            <a:normAutofit fontScale="70000" lnSpcReduction="20000"/>
          </a:bodyPr>
          <a:lstStyle/>
          <a:p>
            <a:r>
              <a:rPr lang="en-GB" smtClean="0"/>
              <a:t>This </a:t>
            </a:r>
            <a:r>
              <a:rPr lang="en-GB" dirty="0" smtClean="0"/>
              <a:t>summary slide contains some of the overarching ideas about scientific models in one graphic. You can display as you explain scientific models, and return it each time students encounter different models. This can aid retrieval and help students appreciate this is another example of the same idea they’ve already studied. It may also help students see where a model currently being studied fits in to their overall schema of scientific models and how it compares to other scientific models previously studied. </a:t>
            </a:r>
            <a:endParaRPr lang="en-GB" dirty="0"/>
          </a:p>
          <a:p>
            <a:endParaRPr lang="en-GB" dirty="0"/>
          </a:p>
        </p:txBody>
      </p:sp>
      <p:sp>
        <p:nvSpPr>
          <p:cNvPr id="4" name="Text Placeholder 3"/>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10108906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p:txBody>
          <a:bodyPr/>
          <a:lstStyle/>
          <a:p>
            <a:endParaRPr lang="en-GB" dirty="0"/>
          </a:p>
        </p:txBody>
      </p:sp>
      <p:grpSp>
        <p:nvGrpSpPr>
          <p:cNvPr id="7" name="Group 6"/>
          <p:cNvGrpSpPr/>
          <p:nvPr/>
        </p:nvGrpSpPr>
        <p:grpSpPr>
          <a:xfrm>
            <a:off x="188399" y="1314829"/>
            <a:ext cx="8487289" cy="5354531"/>
            <a:chOff x="37106" y="116632"/>
            <a:chExt cx="8864693" cy="6048672"/>
          </a:xfrm>
        </p:grpSpPr>
        <p:sp>
          <p:nvSpPr>
            <p:cNvPr id="8" name="Isosceles Triangle 7"/>
            <p:cNvSpPr/>
            <p:nvPr/>
          </p:nvSpPr>
          <p:spPr>
            <a:xfrm rot="10800000">
              <a:off x="2510919" y="3338990"/>
              <a:ext cx="3924436" cy="235826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anose="020B0604020202020204" pitchFamily="34" charset="0"/>
                <a:cs typeface="Arial" panose="020B0604020202020204" pitchFamily="34" charset="0"/>
              </a:endParaRPr>
            </a:p>
          </p:txBody>
        </p:sp>
        <p:sp>
          <p:nvSpPr>
            <p:cNvPr id="9" name="Rounded Rectangle 8"/>
            <p:cNvSpPr/>
            <p:nvPr/>
          </p:nvSpPr>
          <p:spPr>
            <a:xfrm>
              <a:off x="188831" y="116632"/>
              <a:ext cx="1152128" cy="7043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tx1"/>
                  </a:solidFill>
                  <a:latin typeface="Arial" panose="020B0604020202020204" pitchFamily="34" charset="0"/>
                  <a:cs typeface="Arial" panose="020B0604020202020204" pitchFamily="34" charset="0"/>
                </a:rPr>
                <a:t>Physical models</a:t>
              </a:r>
              <a:endParaRPr lang="en-GB" sz="1600" b="1" dirty="0">
                <a:solidFill>
                  <a:schemeClr val="tx1"/>
                </a:solidFill>
                <a:latin typeface="Arial" panose="020B0604020202020204" pitchFamily="34" charset="0"/>
                <a:cs typeface="Arial" panose="020B0604020202020204" pitchFamily="34" charset="0"/>
              </a:endParaRPr>
            </a:p>
          </p:txBody>
        </p:sp>
        <p:sp>
          <p:nvSpPr>
            <p:cNvPr id="10" name="Rounded Rectangle 9"/>
            <p:cNvSpPr/>
            <p:nvPr/>
          </p:nvSpPr>
          <p:spPr>
            <a:xfrm>
              <a:off x="1556983" y="116633"/>
              <a:ext cx="1800200" cy="68862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tx1"/>
                  </a:solidFill>
                  <a:latin typeface="Arial" panose="020B0604020202020204" pitchFamily="34" charset="0"/>
                  <a:cs typeface="Arial" panose="020B0604020202020204" pitchFamily="34" charset="0"/>
                </a:rPr>
                <a:t>Comparisons/</a:t>
              </a:r>
            </a:p>
            <a:p>
              <a:pPr algn="ctr"/>
              <a:r>
                <a:rPr lang="en-GB" sz="1600" b="1" dirty="0" smtClean="0">
                  <a:solidFill>
                    <a:schemeClr val="tx1"/>
                  </a:solidFill>
                  <a:latin typeface="Arial" panose="020B0604020202020204" pitchFamily="34" charset="0"/>
                  <a:cs typeface="Arial" panose="020B0604020202020204" pitchFamily="34" charset="0"/>
                </a:rPr>
                <a:t>analogies</a:t>
              </a:r>
              <a:endParaRPr lang="en-GB" sz="1600" b="1" dirty="0">
                <a:solidFill>
                  <a:schemeClr val="tx1"/>
                </a:solidFill>
                <a:latin typeface="Arial" panose="020B0604020202020204" pitchFamily="34" charset="0"/>
                <a:cs typeface="Arial" panose="020B0604020202020204" pitchFamily="34" charset="0"/>
              </a:endParaRPr>
            </a:p>
          </p:txBody>
        </p:sp>
        <p:sp>
          <p:nvSpPr>
            <p:cNvPr id="11" name="Rounded Rectangle 10"/>
            <p:cNvSpPr/>
            <p:nvPr/>
          </p:nvSpPr>
          <p:spPr>
            <a:xfrm>
              <a:off x="5950937" y="116632"/>
              <a:ext cx="1368152" cy="68862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tx1"/>
                  </a:solidFill>
                  <a:latin typeface="Arial" panose="020B0604020202020204" pitchFamily="34" charset="0"/>
                  <a:cs typeface="Arial" panose="020B0604020202020204" pitchFamily="34" charset="0"/>
                </a:rPr>
                <a:t>Equations/graphs</a:t>
              </a:r>
              <a:endParaRPr lang="en-GB" sz="1600" b="1" dirty="0">
                <a:solidFill>
                  <a:schemeClr val="tx1"/>
                </a:solidFill>
                <a:latin typeface="Arial" panose="020B0604020202020204" pitchFamily="34" charset="0"/>
                <a:cs typeface="Arial" panose="020B0604020202020204" pitchFamily="34" charset="0"/>
              </a:endParaRPr>
            </a:p>
          </p:txBody>
        </p:sp>
        <p:sp>
          <p:nvSpPr>
            <p:cNvPr id="12" name="Rounded Rectangle 11"/>
            <p:cNvSpPr/>
            <p:nvPr/>
          </p:nvSpPr>
          <p:spPr>
            <a:xfrm>
              <a:off x="7533647" y="132361"/>
              <a:ext cx="1368152" cy="68862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tx1"/>
                  </a:solidFill>
                  <a:latin typeface="Arial" panose="020B0604020202020204" pitchFamily="34" charset="0"/>
                  <a:cs typeface="Arial" panose="020B0604020202020204" pitchFamily="34" charset="0"/>
                </a:rPr>
                <a:t>Computer models</a:t>
              </a:r>
              <a:endParaRPr lang="en-GB" sz="1600" b="1" dirty="0">
                <a:solidFill>
                  <a:schemeClr val="tx1"/>
                </a:solidFill>
                <a:latin typeface="Arial" panose="020B0604020202020204" pitchFamily="34" charset="0"/>
                <a:cs typeface="Arial" panose="020B0604020202020204" pitchFamily="34" charset="0"/>
              </a:endParaRPr>
            </a:p>
          </p:txBody>
        </p:sp>
        <p:sp>
          <p:nvSpPr>
            <p:cNvPr id="13" name="Rounded Rectangle 12"/>
            <p:cNvSpPr/>
            <p:nvPr/>
          </p:nvSpPr>
          <p:spPr>
            <a:xfrm>
              <a:off x="3565176" y="132361"/>
              <a:ext cx="2176302" cy="67289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tx1"/>
                  </a:solidFill>
                  <a:latin typeface="Arial" panose="020B0604020202020204" pitchFamily="34" charset="0"/>
                  <a:cs typeface="Arial" panose="020B0604020202020204" pitchFamily="34" charset="0"/>
                </a:rPr>
                <a:t>Visual pictures</a:t>
              </a:r>
            </a:p>
            <a:p>
              <a:pPr algn="ctr"/>
              <a:r>
                <a:rPr lang="en-GB" sz="1600" b="1" dirty="0" smtClean="0">
                  <a:solidFill>
                    <a:schemeClr val="tx1"/>
                  </a:solidFill>
                  <a:latin typeface="Arial" panose="020B0604020202020204" pitchFamily="34" charset="0"/>
                  <a:cs typeface="Arial" panose="020B0604020202020204" pitchFamily="34" charset="0"/>
                </a:rPr>
                <a:t>held in our minds</a:t>
              </a:r>
              <a:endParaRPr lang="en-GB" sz="1600" b="1" dirty="0">
                <a:solidFill>
                  <a:schemeClr val="tx1"/>
                </a:solidFill>
                <a:latin typeface="Arial" panose="020B0604020202020204" pitchFamily="34" charset="0"/>
                <a:cs typeface="Arial" panose="020B0604020202020204" pitchFamily="34" charset="0"/>
              </a:endParaRPr>
            </a:p>
          </p:txBody>
        </p:sp>
        <p:sp>
          <p:nvSpPr>
            <p:cNvPr id="14" name="Rounded Rectangle 13"/>
            <p:cNvSpPr/>
            <p:nvPr/>
          </p:nvSpPr>
          <p:spPr>
            <a:xfrm>
              <a:off x="272792" y="2243782"/>
              <a:ext cx="3703223" cy="132923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Arial" panose="020B0604020202020204" pitchFamily="34" charset="0"/>
                  <a:cs typeface="Arial" panose="020B0604020202020204" pitchFamily="34" charset="0"/>
                </a:rPr>
                <a:t>Some scientific models are </a:t>
              </a:r>
              <a:r>
                <a:rPr lang="en-GB" b="1" dirty="0" smtClean="0">
                  <a:solidFill>
                    <a:schemeClr val="tx1"/>
                  </a:solidFill>
                  <a:latin typeface="Arial" panose="020B0604020202020204" pitchFamily="34" charset="0"/>
                  <a:cs typeface="Arial" panose="020B0604020202020204" pitchFamily="34" charset="0"/>
                </a:rPr>
                <a:t/>
              </a:r>
              <a:br>
                <a:rPr lang="en-GB" b="1" dirty="0" smtClean="0">
                  <a:solidFill>
                    <a:schemeClr val="tx1"/>
                  </a:solidFill>
                  <a:latin typeface="Arial" panose="020B0604020202020204" pitchFamily="34" charset="0"/>
                  <a:cs typeface="Arial" panose="020B0604020202020204" pitchFamily="34" charset="0"/>
                </a:rPr>
              </a:br>
              <a:r>
                <a:rPr lang="en-GB" b="1" u="sng" dirty="0" smtClean="0">
                  <a:solidFill>
                    <a:schemeClr val="tx1"/>
                  </a:solidFill>
                  <a:latin typeface="Arial" panose="020B0604020202020204" pitchFamily="34" charset="0"/>
                  <a:cs typeface="Arial" panose="020B0604020202020204" pitchFamily="34" charset="0"/>
                </a:rPr>
                <a:t>scientific ideas </a:t>
              </a:r>
              <a:r>
                <a:rPr lang="en-GB" b="1" dirty="0" smtClean="0">
                  <a:solidFill>
                    <a:schemeClr val="tx1"/>
                  </a:solidFill>
                  <a:latin typeface="Arial" panose="020B0604020202020204" pitchFamily="34" charset="0"/>
                  <a:cs typeface="Arial" panose="020B0604020202020204" pitchFamily="34" charset="0"/>
                </a:rPr>
                <a:t>that attempt to describe/picture things in the world.</a:t>
              </a:r>
              <a:endParaRPr lang="en-GB" b="1" dirty="0">
                <a:solidFill>
                  <a:schemeClr val="tx1"/>
                </a:solidFill>
                <a:latin typeface="Arial" panose="020B0604020202020204" pitchFamily="34" charset="0"/>
                <a:cs typeface="Arial" panose="020B0604020202020204" pitchFamily="34" charset="0"/>
              </a:endParaRPr>
            </a:p>
          </p:txBody>
        </p:sp>
        <p:sp>
          <p:nvSpPr>
            <p:cNvPr id="15" name="Title 1"/>
            <p:cNvSpPr txBox="1">
              <a:spLocks/>
            </p:cNvSpPr>
            <p:nvPr/>
          </p:nvSpPr>
          <p:spPr>
            <a:xfrm>
              <a:off x="37106" y="1080120"/>
              <a:ext cx="8794438" cy="98072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800" b="1" dirty="0" smtClean="0">
                  <a:latin typeface="Arial" panose="020B0604020202020204" pitchFamily="34" charset="0"/>
                  <a:cs typeface="Arial" panose="020B0604020202020204" pitchFamily="34" charset="0"/>
                </a:rPr>
                <a:t>SCIENTIFIC MODELS</a:t>
              </a:r>
              <a:endParaRPr lang="en-GB" sz="4800" b="1" dirty="0">
                <a:latin typeface="Arial" panose="020B0604020202020204" pitchFamily="34" charset="0"/>
                <a:cs typeface="Arial" panose="020B0604020202020204" pitchFamily="34" charset="0"/>
              </a:endParaRPr>
            </a:p>
          </p:txBody>
        </p:sp>
        <p:sp>
          <p:nvSpPr>
            <p:cNvPr id="16" name="Rounded Rectangle 15"/>
            <p:cNvSpPr/>
            <p:nvPr/>
          </p:nvSpPr>
          <p:spPr>
            <a:xfrm>
              <a:off x="4932040" y="2243782"/>
              <a:ext cx="3888432" cy="132923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Arial" panose="020B0604020202020204" pitchFamily="34" charset="0"/>
                  <a:cs typeface="Arial" panose="020B0604020202020204" pitchFamily="34" charset="0"/>
                </a:rPr>
                <a:t>Some scientific models are </a:t>
              </a:r>
              <a:r>
                <a:rPr lang="en-GB" b="1" dirty="0" smtClean="0">
                  <a:solidFill>
                    <a:schemeClr val="tx1"/>
                  </a:solidFill>
                  <a:latin typeface="Arial" panose="020B0604020202020204" pitchFamily="34" charset="0"/>
                  <a:cs typeface="Arial" panose="020B0604020202020204" pitchFamily="34" charset="0"/>
                </a:rPr>
                <a:t/>
              </a:r>
              <a:br>
                <a:rPr lang="en-GB" b="1" dirty="0" smtClean="0">
                  <a:solidFill>
                    <a:schemeClr val="tx1"/>
                  </a:solidFill>
                  <a:latin typeface="Arial" panose="020B0604020202020204" pitchFamily="34" charset="0"/>
                  <a:cs typeface="Arial" panose="020B0604020202020204" pitchFamily="34" charset="0"/>
                </a:rPr>
              </a:br>
              <a:r>
                <a:rPr lang="en-GB" b="1" dirty="0" smtClean="0">
                  <a:solidFill>
                    <a:schemeClr val="tx1"/>
                  </a:solidFill>
                  <a:latin typeface="Arial" panose="020B0604020202020204" pitchFamily="34" charset="0"/>
                  <a:cs typeface="Arial" panose="020B0604020202020204" pitchFamily="34" charset="0"/>
                </a:rPr>
                <a:t>things used to </a:t>
              </a:r>
              <a:r>
                <a:rPr lang="en-GB" b="1" i="1" dirty="0" smtClean="0">
                  <a:solidFill>
                    <a:schemeClr val="tx1"/>
                  </a:solidFill>
                  <a:latin typeface="Arial" panose="020B0604020202020204" pitchFamily="34" charset="0"/>
                  <a:cs typeface="Arial" panose="020B0604020202020204" pitchFamily="34" charset="0"/>
                </a:rPr>
                <a:t>represent</a:t>
              </a:r>
              <a:r>
                <a:rPr lang="en-GB" b="1" dirty="0" smtClean="0">
                  <a:solidFill>
                    <a:schemeClr val="tx1"/>
                  </a:solidFill>
                  <a:latin typeface="Arial" panose="020B0604020202020204" pitchFamily="34" charset="0"/>
                  <a:cs typeface="Arial" panose="020B0604020202020204" pitchFamily="34" charset="0"/>
                </a:rPr>
                <a:t> or </a:t>
              </a:r>
              <a:r>
                <a:rPr lang="en-GB" b="1" i="1" dirty="0" smtClean="0">
                  <a:solidFill>
                    <a:schemeClr val="tx1"/>
                  </a:solidFill>
                  <a:latin typeface="Arial" panose="020B0604020202020204" pitchFamily="34" charset="0"/>
                  <a:cs typeface="Arial" panose="020B0604020202020204" pitchFamily="34" charset="0"/>
                </a:rPr>
                <a:t>illustrate</a:t>
              </a:r>
              <a:r>
                <a:rPr lang="en-GB" b="1" dirty="0" smtClean="0">
                  <a:solidFill>
                    <a:schemeClr val="tx1"/>
                  </a:solidFill>
                  <a:latin typeface="Arial" panose="020B0604020202020204" pitchFamily="34" charset="0"/>
                  <a:cs typeface="Arial" panose="020B0604020202020204" pitchFamily="34" charset="0"/>
                </a:rPr>
                <a:t> scientific ideas.</a:t>
              </a:r>
              <a:endParaRPr lang="en-GB" b="1" dirty="0">
                <a:solidFill>
                  <a:schemeClr val="tx1"/>
                </a:solidFill>
                <a:latin typeface="Arial" panose="020B0604020202020204" pitchFamily="34" charset="0"/>
                <a:cs typeface="Arial" panose="020B0604020202020204" pitchFamily="34" charset="0"/>
              </a:endParaRPr>
            </a:p>
          </p:txBody>
        </p:sp>
        <p:sp>
          <p:nvSpPr>
            <p:cNvPr id="17" name="Rounded Rectangle 16"/>
            <p:cNvSpPr/>
            <p:nvPr/>
          </p:nvSpPr>
          <p:spPr>
            <a:xfrm>
              <a:off x="2272878" y="5229200"/>
              <a:ext cx="4400518"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Arial" panose="020B0604020202020204" pitchFamily="34" charset="0"/>
                  <a:cs typeface="Arial" panose="020B0604020202020204" pitchFamily="34" charset="0"/>
                </a:rPr>
                <a:t>ALL scientific models can be used to </a:t>
              </a:r>
              <a:br>
                <a:rPr lang="en-GB" dirty="0" smtClean="0">
                  <a:solidFill>
                    <a:schemeClr val="tx1"/>
                  </a:solidFill>
                  <a:latin typeface="Arial" panose="020B0604020202020204" pitchFamily="34" charset="0"/>
                  <a:cs typeface="Arial" panose="020B0604020202020204" pitchFamily="34" charset="0"/>
                </a:rPr>
              </a:br>
              <a:r>
                <a:rPr lang="en-GB" b="1" dirty="0" smtClean="0">
                  <a:solidFill>
                    <a:schemeClr val="tx1"/>
                  </a:solidFill>
                  <a:latin typeface="Arial" panose="020B0604020202020204" pitchFamily="34" charset="0"/>
                  <a:cs typeface="Arial" panose="020B0604020202020204" pitchFamily="34" charset="0"/>
                </a:rPr>
                <a:t>make predictions.</a:t>
              </a:r>
              <a:endParaRPr lang="en-GB" b="1" dirty="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692825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8765011-A555-4DFA-AE85-6BF42B9B2042}">
  <ds:schemaRef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27d643f5-4560-4eff-9f48-d0fe6b2bec2d"/>
    <ds:schemaRef ds:uri="http://www.w3.org/XML/1998/namespace"/>
    <ds:schemaRef ds:uri="http://purl.org/dc/dcmitype/"/>
  </ds:schemaRefs>
</ds:datastoreItem>
</file>

<file path=customXml/itemProps2.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3.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847</TotalTime>
  <Words>127</Words>
  <Application>Microsoft Office PowerPoint</Application>
  <PresentationFormat>On-screen Show (4:3)</PresentationFormat>
  <Paragraphs>16</Paragraphs>
  <Slides>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vt:i4>
      </vt:variant>
    </vt:vector>
  </HeadingPairs>
  <TitlesOfParts>
    <vt:vector size="5" baseType="lpstr">
      <vt:lpstr>Arial</vt:lpstr>
      <vt:lpstr>Office Theme</vt:lpstr>
      <vt:lpstr>Summarising models</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Summarising models</dc:title>
  <dc:creator>Matt Baldwin</dc:creator>
  <cp:keywords/>
  <dc:description>From How to teach scientific models, Education in Chemistry, rsc.li/2KdgoNa</dc:description>
  <cp:lastModifiedBy>Lisa Clatworthy</cp:lastModifiedBy>
  <cp:revision>63</cp:revision>
  <dcterms:created xsi:type="dcterms:W3CDTF">2013-06-04T12:27:23Z</dcterms:created>
  <dcterms:modified xsi:type="dcterms:W3CDTF">2019-06-12T09:40:43Z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