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66" r:id="rId5"/>
    <p:sldId id="273" r:id="rId6"/>
    <p:sldId id="267" r:id="rId7"/>
    <p:sldId id="271" r:id="rId8"/>
    <p:sldId id="272" r:id="rId9"/>
    <p:sldId id="268" r:id="rId10"/>
    <p:sldId id="270" r:id="rId11"/>
    <p:sldId id="27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2F8F01-62EE-4498-A170-FA5EDCAE55F2}" v="2" dt="2021-06-21T07:23:16.4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6327"/>
  </p:normalViewPr>
  <p:slideViewPr>
    <p:cSldViewPr snapToGrid="0" snapToObjects="1">
      <p:cViewPr varScale="1">
        <p:scale>
          <a:sx n="103" d="100"/>
          <a:sy n="103" d="100"/>
        </p:scale>
        <p:origin x="12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et Kennard" userId="171ce03e-ecb9-44f8-bcbb-a85643c4c66a" providerId="ADAL" clId="{B82F8F01-62EE-4498-A170-FA5EDCAE55F2}"/>
    <pc:docChg chg="custSel addSld modSld">
      <pc:chgData name="Juliet Kennard" userId="171ce03e-ecb9-44f8-bcbb-a85643c4c66a" providerId="ADAL" clId="{B82F8F01-62EE-4498-A170-FA5EDCAE55F2}" dt="2021-06-21T07:24:20.246" v="15" actId="478"/>
      <pc:docMkLst>
        <pc:docMk/>
      </pc:docMkLst>
      <pc:sldChg chg="delSp mod">
        <pc:chgData name="Juliet Kennard" userId="171ce03e-ecb9-44f8-bcbb-a85643c4c66a" providerId="ADAL" clId="{B82F8F01-62EE-4498-A170-FA5EDCAE55F2}" dt="2021-06-21T07:23:48.187" v="9" actId="478"/>
        <pc:sldMkLst>
          <pc:docMk/>
          <pc:sldMk cId="3857276188" sldId="258"/>
        </pc:sldMkLst>
        <pc:spChg chg="del">
          <ac:chgData name="Juliet Kennard" userId="171ce03e-ecb9-44f8-bcbb-a85643c4c66a" providerId="ADAL" clId="{B82F8F01-62EE-4498-A170-FA5EDCAE55F2}" dt="2021-06-21T07:23:48.187" v="9" actId="478"/>
          <ac:spMkLst>
            <pc:docMk/>
            <pc:sldMk cId="3857276188" sldId="258"/>
            <ac:spMk id="8" creationId="{3B09A330-7BD4-4AD0-9D4E-EE18A29A6214}"/>
          </ac:spMkLst>
        </pc:spChg>
      </pc:sldChg>
      <pc:sldChg chg="delSp mod">
        <pc:chgData name="Juliet Kennard" userId="171ce03e-ecb9-44f8-bcbb-a85643c4c66a" providerId="ADAL" clId="{B82F8F01-62EE-4498-A170-FA5EDCAE55F2}" dt="2021-06-21T07:24:01.298" v="12" actId="478"/>
        <pc:sldMkLst>
          <pc:docMk/>
          <pc:sldMk cId="2848569960" sldId="267"/>
        </pc:sldMkLst>
        <pc:spChg chg="del">
          <ac:chgData name="Juliet Kennard" userId="171ce03e-ecb9-44f8-bcbb-a85643c4c66a" providerId="ADAL" clId="{B82F8F01-62EE-4498-A170-FA5EDCAE55F2}" dt="2021-06-21T07:23:58.805" v="11" actId="478"/>
          <ac:spMkLst>
            <pc:docMk/>
            <pc:sldMk cId="2848569960" sldId="267"/>
            <ac:spMk id="16" creationId="{62C4403F-1CFF-41E0-A5E8-23F62017B528}"/>
          </ac:spMkLst>
        </pc:spChg>
        <pc:spChg chg="del">
          <ac:chgData name="Juliet Kennard" userId="171ce03e-ecb9-44f8-bcbb-a85643c4c66a" providerId="ADAL" clId="{B82F8F01-62EE-4498-A170-FA5EDCAE55F2}" dt="2021-06-21T07:23:56.753" v="10" actId="478"/>
          <ac:spMkLst>
            <pc:docMk/>
            <pc:sldMk cId="2848569960" sldId="267"/>
            <ac:spMk id="21" creationId="{9C917973-EE16-40B0-8A4D-99AB268D9FE8}"/>
          </ac:spMkLst>
        </pc:spChg>
        <pc:spChg chg="del">
          <ac:chgData name="Juliet Kennard" userId="171ce03e-ecb9-44f8-bcbb-a85643c4c66a" providerId="ADAL" clId="{B82F8F01-62EE-4498-A170-FA5EDCAE55F2}" dt="2021-06-21T07:24:01.298" v="12" actId="478"/>
          <ac:spMkLst>
            <pc:docMk/>
            <pc:sldMk cId="2848569960" sldId="267"/>
            <ac:spMk id="22" creationId="{B76ECF9D-0E92-47E5-80B5-BABADF413976}"/>
          </ac:spMkLst>
        </pc:spChg>
      </pc:sldChg>
      <pc:sldChg chg="delSp mod">
        <pc:chgData name="Juliet Kennard" userId="171ce03e-ecb9-44f8-bcbb-a85643c4c66a" providerId="ADAL" clId="{B82F8F01-62EE-4498-A170-FA5EDCAE55F2}" dt="2021-06-21T07:24:14.361" v="14" actId="478"/>
        <pc:sldMkLst>
          <pc:docMk/>
          <pc:sldMk cId="3143207327" sldId="268"/>
        </pc:sldMkLst>
        <pc:spChg chg="del">
          <ac:chgData name="Juliet Kennard" userId="171ce03e-ecb9-44f8-bcbb-a85643c4c66a" providerId="ADAL" clId="{B82F8F01-62EE-4498-A170-FA5EDCAE55F2}" dt="2021-06-21T07:24:14.361" v="14" actId="478"/>
          <ac:spMkLst>
            <pc:docMk/>
            <pc:sldMk cId="3143207327" sldId="268"/>
            <ac:spMk id="18" creationId="{3BA398D8-AB6A-491F-995E-2B43FB5D2EF0}"/>
          </ac:spMkLst>
        </pc:spChg>
      </pc:sldChg>
      <pc:sldChg chg="delSp mod">
        <pc:chgData name="Juliet Kennard" userId="171ce03e-ecb9-44f8-bcbb-a85643c4c66a" providerId="ADAL" clId="{B82F8F01-62EE-4498-A170-FA5EDCAE55F2}" dt="2021-06-21T07:24:20.246" v="15" actId="478"/>
        <pc:sldMkLst>
          <pc:docMk/>
          <pc:sldMk cId="1791761576" sldId="270"/>
        </pc:sldMkLst>
        <pc:spChg chg="del">
          <ac:chgData name="Juliet Kennard" userId="171ce03e-ecb9-44f8-bcbb-a85643c4c66a" providerId="ADAL" clId="{B82F8F01-62EE-4498-A170-FA5EDCAE55F2}" dt="2021-06-21T07:24:20.246" v="15" actId="478"/>
          <ac:spMkLst>
            <pc:docMk/>
            <pc:sldMk cId="1791761576" sldId="270"/>
            <ac:spMk id="11" creationId="{83811D2A-59A6-4DB9-8794-E8F23A2A4D1C}"/>
          </ac:spMkLst>
        </pc:spChg>
      </pc:sldChg>
      <pc:sldChg chg="delSp mod">
        <pc:chgData name="Juliet Kennard" userId="171ce03e-ecb9-44f8-bcbb-a85643c4c66a" providerId="ADAL" clId="{B82F8F01-62EE-4498-A170-FA5EDCAE55F2}" dt="2021-06-21T07:24:09.134" v="13" actId="478"/>
        <pc:sldMkLst>
          <pc:docMk/>
          <pc:sldMk cId="508381265" sldId="272"/>
        </pc:sldMkLst>
        <pc:spChg chg="del">
          <ac:chgData name="Juliet Kennard" userId="171ce03e-ecb9-44f8-bcbb-a85643c4c66a" providerId="ADAL" clId="{B82F8F01-62EE-4498-A170-FA5EDCAE55F2}" dt="2021-06-21T07:24:09.134" v="13" actId="478"/>
          <ac:spMkLst>
            <pc:docMk/>
            <pc:sldMk cId="508381265" sldId="272"/>
            <ac:spMk id="12" creationId="{0D01A704-9161-4FBB-BE13-037C8EDF8684}"/>
          </ac:spMkLst>
        </pc:spChg>
      </pc:sldChg>
      <pc:sldChg chg="addSp delSp modSp new mod">
        <pc:chgData name="Juliet Kennard" userId="171ce03e-ecb9-44f8-bcbb-a85643c4c66a" providerId="ADAL" clId="{B82F8F01-62EE-4498-A170-FA5EDCAE55F2}" dt="2021-06-21T07:23:29.808" v="8" actId="1038"/>
        <pc:sldMkLst>
          <pc:docMk/>
          <pc:sldMk cId="1485089403" sldId="274"/>
        </pc:sldMkLst>
        <pc:spChg chg="del">
          <ac:chgData name="Juliet Kennard" userId="171ce03e-ecb9-44f8-bcbb-a85643c4c66a" providerId="ADAL" clId="{B82F8F01-62EE-4498-A170-FA5EDCAE55F2}" dt="2021-06-21T07:22:42.828" v="1" actId="478"/>
          <ac:spMkLst>
            <pc:docMk/>
            <pc:sldMk cId="1485089403" sldId="274"/>
            <ac:spMk id="2" creationId="{6048C84D-9ABE-48F3-9659-048F64DE3DFF}"/>
          </ac:spMkLst>
        </pc:spChg>
        <pc:spChg chg="del">
          <ac:chgData name="Juliet Kennard" userId="171ce03e-ecb9-44f8-bcbb-a85643c4c66a" providerId="ADAL" clId="{B82F8F01-62EE-4498-A170-FA5EDCAE55F2}" dt="2021-06-21T07:22:45.311" v="2" actId="478"/>
          <ac:spMkLst>
            <pc:docMk/>
            <pc:sldMk cId="1485089403" sldId="274"/>
            <ac:spMk id="3" creationId="{8D1BC0BD-D649-4422-80A9-7BA18515F646}"/>
          </ac:spMkLst>
        </pc:spChg>
        <pc:spChg chg="add mod">
          <ac:chgData name="Juliet Kennard" userId="171ce03e-ecb9-44f8-bcbb-a85643c4c66a" providerId="ADAL" clId="{B82F8F01-62EE-4498-A170-FA5EDCAE55F2}" dt="2021-06-21T07:23:05.719" v="4" actId="1076"/>
          <ac:spMkLst>
            <pc:docMk/>
            <pc:sldMk cId="1485089403" sldId="274"/>
            <ac:spMk id="4" creationId="{939E9279-BB92-4E18-93BF-E4D6A86A2D2F}"/>
          </ac:spMkLst>
        </pc:spChg>
        <pc:spChg chg="add mod">
          <ac:chgData name="Juliet Kennard" userId="171ce03e-ecb9-44f8-bcbb-a85643c4c66a" providerId="ADAL" clId="{B82F8F01-62EE-4498-A170-FA5EDCAE55F2}" dt="2021-06-21T07:23:29.808" v="8" actId="1038"/>
          <ac:spMkLst>
            <pc:docMk/>
            <pc:sldMk cId="1485089403" sldId="274"/>
            <ac:spMk id="5" creationId="{6CDFEAAA-6B1C-4962-9A55-E0A591074C8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iIXrm2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580833"/>
          </a:xfrm>
        </p:spPr>
        <p:txBody>
          <a:bodyPr>
            <a:normAutofit fontScale="90000"/>
          </a:bodyPr>
          <a:lstStyle/>
          <a:p>
            <a:r>
              <a:rPr lang="en-GB" sz="2200" dirty="0"/>
              <a:t>Primary science investigations</a:t>
            </a:r>
            <a:br>
              <a:rPr lang="en-GB" dirty="0"/>
            </a:br>
            <a:r>
              <a:rPr lang="en-GB" sz="1800" b="0" dirty="0">
                <a:hlinkClick r:id="rId2"/>
              </a:rPr>
              <a:t>rsc.li/3iIXrm2</a:t>
            </a:r>
            <a:br>
              <a:rPr lang="en-GB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7021" y="5511734"/>
            <a:ext cx="6890201" cy="713843"/>
          </a:xfrm>
        </p:spPr>
        <p:txBody>
          <a:bodyPr/>
          <a:lstStyle/>
          <a:p>
            <a:r>
              <a:rPr lang="en-US" dirty="0"/>
              <a:t>Anti-gravity bottle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336C445-97F1-5949-BD1E-E9AC5E26777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181" y="501572"/>
            <a:ext cx="10528050" cy="855631"/>
          </a:xfrm>
        </p:spPr>
        <p:txBody>
          <a:bodyPr/>
          <a:lstStyle/>
          <a:p>
            <a:r>
              <a:rPr lang="en-US" dirty="0"/>
              <a:t>Evaluation</a:t>
            </a:r>
            <a:br>
              <a:rPr lang="en-US" dirty="0"/>
            </a:b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BE51C9-019B-4C89-89F0-B6624C73ACDA}"/>
              </a:ext>
            </a:extLst>
          </p:cNvPr>
          <p:cNvSpPr txBox="1"/>
          <p:nvPr/>
        </p:nvSpPr>
        <p:spPr>
          <a:xfrm>
            <a:off x="544530" y="1357203"/>
            <a:ext cx="10037851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entury Gothic" panose="020B0502020202020204" pitchFamily="34" charset="0"/>
              </a:rPr>
              <a:t>How do you feel about our </a:t>
            </a:r>
            <a:r>
              <a:rPr lang="en-GB" sz="2200" b="1" dirty="0">
                <a:solidFill>
                  <a:srgbClr val="DA1884"/>
                </a:solidFill>
                <a:latin typeface="Century Gothic" panose="020B0502020202020204" pitchFamily="34" charset="0"/>
              </a:rPr>
              <a:t>learning objectives </a:t>
            </a:r>
            <a:r>
              <a:rPr lang="en-GB" sz="2200" dirty="0">
                <a:latin typeface="Century Gothic" panose="020B0502020202020204" pitchFamily="34" charset="0"/>
              </a:rPr>
              <a:t>today?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200" dirty="0">
                <a:latin typeface="Century Gothic" panose="020B0502020202020204" pitchFamily="34" charset="0"/>
              </a:rPr>
              <a:t>I understand air pressure and that it is all around us.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200" dirty="0">
                <a:latin typeface="Century Gothic" panose="020B0502020202020204" pitchFamily="34" charset="0"/>
              </a:rPr>
              <a:t>I understand that air pressure pushing up can be greater than gravity pulling down.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200" dirty="0">
                <a:latin typeface="Century Gothic" panose="020B0502020202020204" pitchFamily="34" charset="0"/>
              </a:rPr>
              <a:t>I understand that air pressure can stop objects from falling.</a:t>
            </a:r>
          </a:p>
          <a:p>
            <a:pPr lvl="1"/>
            <a:endParaRPr lang="en-GB" sz="2200" dirty="0">
              <a:latin typeface="Century Gothic" panose="020B0502020202020204" pitchFamily="34" charset="0"/>
            </a:endParaRPr>
          </a:p>
          <a:p>
            <a:r>
              <a:rPr lang="en-GB" sz="2200" dirty="0">
                <a:latin typeface="Century Gothic" panose="020B0502020202020204" pitchFamily="34" charset="0"/>
              </a:rPr>
              <a:t>If you feel confident, show your teacher 5 fingers, or show 1 if you feel that you need to chat through the lesson again.</a:t>
            </a:r>
          </a:p>
          <a:p>
            <a:endParaRPr lang="en-GB" sz="2200" dirty="0">
              <a:latin typeface="Century Gothic" panose="020B0502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latin typeface="Century Gothic" panose="020B0502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latin typeface="Century Gothic" panose="020B0502020202020204" pitchFamily="34" charset="0"/>
            </a:endParaRPr>
          </a:p>
          <a:p>
            <a:pPr algn="ctr"/>
            <a:endParaRPr lang="en-GB" sz="20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78FB599-90D9-4E47-B4AB-7981525485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508" y="4489994"/>
            <a:ext cx="8381645" cy="221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/>
              <a:t>   Acknowledgements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en-GB" sz="1800" dirty="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entury Gothic" panose="020B0502020202020204" pitchFamily="34" charset="0"/>
              </a:rPr>
              <a:t>Slides 2, 7, 8 and 9: images © Royal Society of Chemistry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Slides 3 and 5: images source pixabay.com (no attribution needed)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6: image 1 © Retouch man / Shutterstock; image 2 © Master1305 / Shutterstock; image 3 © Cobalt S-</a:t>
            </a:r>
            <a:r>
              <a:rPr lang="en-GB" dirty="0" err="1">
                <a:latin typeface="Century Gothic" panose="020B0502020202020204" pitchFamily="34" charset="0"/>
              </a:rPr>
              <a:t>Elinoi</a:t>
            </a:r>
            <a:r>
              <a:rPr lang="en-GB" dirty="0">
                <a:latin typeface="Century Gothic" panose="020B0502020202020204" pitchFamily="34" charset="0"/>
              </a:rPr>
              <a:t> / Shutterstock; all other images source pixabay.com (no attribution needed)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10: image © </a:t>
            </a:r>
            <a:r>
              <a:rPr lang="en-GB" dirty="0" err="1">
                <a:latin typeface="Century Gothic" panose="020B0502020202020204" pitchFamily="34" charset="0"/>
              </a:rPr>
              <a:t>Prostock-studiol</a:t>
            </a:r>
            <a:r>
              <a:rPr lang="en-GB" dirty="0">
                <a:latin typeface="Century Gothic" panose="020B0502020202020204" pitchFamily="34" charset="0"/>
              </a:rPr>
              <a:t>/Shutterstock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Anti-gravity bottle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481668"/>
            <a:ext cx="3483104" cy="2117566"/>
          </a:xfrm>
        </p:spPr>
        <p:txBody>
          <a:bodyPr>
            <a:normAutofit/>
          </a:bodyPr>
          <a:lstStyle/>
          <a:p>
            <a:r>
              <a:rPr lang="en-US" b="1" dirty="0"/>
              <a:t>We will be:</a:t>
            </a:r>
          </a:p>
          <a:p>
            <a:r>
              <a:rPr lang="en-US" dirty="0"/>
              <a:t>Exploring air pressure and how this can stop some objects </a:t>
            </a:r>
            <a:r>
              <a:rPr lang="en-US"/>
              <a:t>from falling.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A picture containing indoor, person, light&#10;&#10;Description automatically generated">
            <a:extLst>
              <a:ext uri="{FF2B5EF4-FFF2-40B4-BE49-F238E27FC236}">
                <a16:creationId xmlns:a16="http://schemas.microsoft.com/office/drawing/2014/main" id="{90E92F60-52D9-4FB9-96DB-A858198319E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000" y="1481668"/>
            <a:ext cx="3664682" cy="422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0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>
                <a:solidFill>
                  <a:srgbClr val="DA1884"/>
                </a:solidFill>
              </a:rPr>
              <a:t>Understanding</a:t>
            </a:r>
          </a:p>
          <a:p>
            <a:r>
              <a:rPr lang="en-US" dirty="0"/>
              <a:t>I understand that air particles create forces we usually don’t notice.</a:t>
            </a:r>
          </a:p>
          <a:p>
            <a:r>
              <a:rPr lang="en-US" dirty="0"/>
              <a:t>I understand that air is all around us and creates pressure in all directions.</a:t>
            </a:r>
          </a:p>
          <a:p>
            <a:r>
              <a:rPr lang="en-US" dirty="0"/>
              <a:t>I can explain what air pressure is.</a:t>
            </a:r>
          </a:p>
          <a:p>
            <a:r>
              <a:rPr lang="en-US" dirty="0"/>
              <a:t>I understand that air pressure can overcome the effects of gravity and can stop objects from falling.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Enquiry skills:</a:t>
            </a:r>
          </a:p>
          <a:p>
            <a:r>
              <a:rPr lang="en-US" dirty="0"/>
              <a:t>I can make predictions, observations and comparisons.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6309687" cy="540749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DA1884"/>
                </a:solidFill>
              </a:rPr>
              <a:t>Force:</a:t>
            </a:r>
            <a:r>
              <a:rPr lang="en-US" dirty="0"/>
              <a:t> a push, pull, or push </a:t>
            </a:r>
            <a:r>
              <a:rPr lang="en-US" u="sng" dirty="0"/>
              <a:t>and</a:t>
            </a:r>
            <a:r>
              <a:rPr lang="en-US" dirty="0"/>
              <a:t> pull that happens whenever objects (solids, liquids or gases) meet each other. A force can make an object speed up, slow down or change direction. Forces which are ‘balanced’ cancel each other out and there is no movement.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>
                <a:solidFill>
                  <a:srgbClr val="DA1884"/>
                </a:solidFill>
              </a:rPr>
              <a:t>Pressure:</a:t>
            </a:r>
            <a:r>
              <a:rPr lang="en-US" dirty="0"/>
              <a:t> a measure of a force over an area. A force on a large area creates less pressure than the same force on a much smaller area.</a:t>
            </a:r>
          </a:p>
        </p:txBody>
      </p:sp>
      <p:pic>
        <p:nvPicPr>
          <p:cNvPr id="5" name="Picture 4" descr="A stack of rocks on a beach&#10;&#10;Description automatically generated with medium confidence">
            <a:extLst>
              <a:ext uri="{FF2B5EF4-FFF2-40B4-BE49-F238E27FC236}">
                <a16:creationId xmlns:a16="http://schemas.microsoft.com/office/drawing/2014/main" id="{FB117CC5-54C2-4FC6-B8A5-76F40B12AAC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9687" y="1695796"/>
            <a:ext cx="3189963" cy="2134949"/>
          </a:xfrm>
          <a:prstGeom prst="rect">
            <a:avLst/>
          </a:prstGeom>
        </p:spPr>
      </p:pic>
      <p:pic>
        <p:nvPicPr>
          <p:cNvPr id="8" name="Picture 7" descr="A picture containing person, ground, outdoor, footwear&#10;&#10;Description automatically generated">
            <a:extLst>
              <a:ext uri="{FF2B5EF4-FFF2-40B4-BE49-F238E27FC236}">
                <a16:creationId xmlns:a16="http://schemas.microsoft.com/office/drawing/2014/main" id="{18659122-BBEC-48CF-BFE4-7262A6219E0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9687" y="5453149"/>
            <a:ext cx="1643676" cy="1088079"/>
          </a:xfrm>
          <a:prstGeom prst="rect">
            <a:avLst/>
          </a:prstGeom>
        </p:spPr>
      </p:pic>
      <p:pic>
        <p:nvPicPr>
          <p:cNvPr id="10" name="Picture 9" descr="A picture containing person&#10;&#10;Description automatically generated">
            <a:extLst>
              <a:ext uri="{FF2B5EF4-FFF2-40B4-BE49-F238E27FC236}">
                <a16:creationId xmlns:a16="http://schemas.microsoft.com/office/drawing/2014/main" id="{3EA32DC2-FBBB-4A0E-8C3C-7316BE74B69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5303" y="4364182"/>
            <a:ext cx="1120140" cy="163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5445164" cy="540749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DA1884"/>
                </a:solidFill>
              </a:rPr>
              <a:t>Gravity:</a:t>
            </a:r>
            <a:r>
              <a:rPr lang="en-US" dirty="0"/>
              <a:t> the force which pulls all objects downwards towards the centre of Earth.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b="1" dirty="0">
                <a:solidFill>
                  <a:srgbClr val="DA1884"/>
                </a:solidFill>
              </a:rPr>
              <a:t>Area:</a:t>
            </a:r>
            <a:r>
              <a:rPr lang="en-US" dirty="0"/>
              <a:t> the space taken up by a flat shape or an object’s surface.</a:t>
            </a:r>
          </a:p>
        </p:txBody>
      </p:sp>
      <p:pic>
        <p:nvPicPr>
          <p:cNvPr id="8" name="Picture 7" descr="A picture containing outdoor, air, swimming&#10;&#10;Description automatically generated">
            <a:extLst>
              <a:ext uri="{FF2B5EF4-FFF2-40B4-BE49-F238E27FC236}">
                <a16:creationId xmlns:a16="http://schemas.microsoft.com/office/drawing/2014/main" id="{0AE97A24-738E-4A03-B3F3-E98B04FD5A8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5164" y="1312689"/>
            <a:ext cx="3261089" cy="2116311"/>
          </a:xfrm>
          <a:prstGeom prst="rect">
            <a:avLst/>
          </a:prstGeom>
        </p:spPr>
      </p:pic>
      <p:pic>
        <p:nvPicPr>
          <p:cNvPr id="10" name="Picture 9" descr="A close up of a red surface&#10;&#10;Description automatically generated with low confidence">
            <a:extLst>
              <a:ext uri="{FF2B5EF4-FFF2-40B4-BE49-F238E27FC236}">
                <a16:creationId xmlns:a16="http://schemas.microsoft.com/office/drawing/2014/main" id="{AD3C7DFC-FDC1-4BA1-9226-F44FE9DF318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91123">
            <a:off x="6520778" y="4550465"/>
            <a:ext cx="1386786" cy="1850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499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9540000" cy="1658451"/>
          </a:xfrm>
        </p:spPr>
        <p:txBody>
          <a:bodyPr/>
          <a:lstStyle/>
          <a:p>
            <a:r>
              <a:rPr lang="en-US" dirty="0"/>
              <a:t>Can you explain what’s going on in these pictures?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0E4179-9DBE-446B-94B6-7E71243A4E62}"/>
              </a:ext>
            </a:extLst>
          </p:cNvPr>
          <p:cNvSpPr txBox="1"/>
          <p:nvPr/>
        </p:nvSpPr>
        <p:spPr>
          <a:xfrm>
            <a:off x="3424258" y="6154169"/>
            <a:ext cx="3355922" cy="61555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GB" sz="3400" b="1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Pair and share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38B8584-DC97-4F80-B94A-6815B07CFB9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pic>
        <p:nvPicPr>
          <p:cNvPr id="6" name="Picture 5" descr="A rocket taking off from a launch pad&#10;&#10;Description automatically generated with low confidence">
            <a:extLst>
              <a:ext uri="{FF2B5EF4-FFF2-40B4-BE49-F238E27FC236}">
                <a16:creationId xmlns:a16="http://schemas.microsoft.com/office/drawing/2014/main" id="{68A246C0-BE4F-4E37-81C8-3B00EA1F52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3520" y="1892496"/>
            <a:ext cx="1129620" cy="1600256"/>
          </a:xfrm>
          <a:prstGeom prst="rect">
            <a:avLst/>
          </a:prstGeom>
        </p:spPr>
      </p:pic>
      <p:pic>
        <p:nvPicPr>
          <p:cNvPr id="14" name="Picture 13" descr="A group of palm trees&#10;&#10;Description automatically generated with medium confidence">
            <a:extLst>
              <a:ext uri="{FF2B5EF4-FFF2-40B4-BE49-F238E27FC236}">
                <a16:creationId xmlns:a16="http://schemas.microsoft.com/office/drawing/2014/main" id="{48FF8CA6-C730-4CA4-BDD4-3CF3075E57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8676" y="4217364"/>
            <a:ext cx="1287607" cy="1715600"/>
          </a:xfrm>
          <a:prstGeom prst="rect">
            <a:avLst/>
          </a:prstGeom>
        </p:spPr>
      </p:pic>
      <p:pic>
        <p:nvPicPr>
          <p:cNvPr id="15" name="Picture 4" descr="Crash Test, Collision, 60 Km H, Distraction, Liability">
            <a:extLst>
              <a:ext uri="{FF2B5EF4-FFF2-40B4-BE49-F238E27FC236}">
                <a16:creationId xmlns:a16="http://schemas.microsoft.com/office/drawing/2014/main" id="{944DACAC-BDBE-447A-A698-77A5C65CC1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9190" y="4217364"/>
            <a:ext cx="1761920" cy="171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port, Soccer, Athlete, Player, Football, Game, Action">
            <a:extLst>
              <a:ext uri="{FF2B5EF4-FFF2-40B4-BE49-F238E27FC236}">
                <a16:creationId xmlns:a16="http://schemas.microsoft.com/office/drawing/2014/main" id="{A22DEA46-CDC0-4BC7-BD02-0CECB74CAA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38507" y="4217364"/>
            <a:ext cx="1287608" cy="177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ug-Of-War, Soka Tira, Effort, Team, Sport, Set">
            <a:extLst>
              <a:ext uri="{FF2B5EF4-FFF2-40B4-BE49-F238E27FC236}">
                <a16:creationId xmlns:a16="http://schemas.microsoft.com/office/drawing/2014/main" id="{4AF9FB1E-EAC9-4042-8812-DC1DA97EE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5869" y="4227595"/>
            <a:ext cx="2368622" cy="177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D358A4-1F37-46F8-BA43-0C96897FE60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73"/>
          <a:stretch/>
        </p:blipFill>
        <p:spPr>
          <a:xfrm>
            <a:off x="1122112" y="1658835"/>
            <a:ext cx="1623598" cy="18800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A35FE3-998E-46B0-B414-FE30ABB9413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3458" y="1868764"/>
            <a:ext cx="1698007" cy="1653086"/>
          </a:xfrm>
          <a:prstGeom prst="rect">
            <a:avLst/>
          </a:prstGeom>
        </p:spPr>
      </p:pic>
      <p:pic>
        <p:nvPicPr>
          <p:cNvPr id="10" name="Picture 9" descr="A picture containing sky, outdoor, crane&#10;&#10;Description automatically generated">
            <a:extLst>
              <a:ext uri="{FF2B5EF4-FFF2-40B4-BE49-F238E27FC236}">
                <a16:creationId xmlns:a16="http://schemas.microsoft.com/office/drawing/2014/main" id="{F6810C28-EDCD-40D4-ACF2-4B481263836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4844" y="1863398"/>
            <a:ext cx="1779309" cy="165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9540000" cy="860783"/>
          </a:xfrm>
        </p:spPr>
        <p:txBody>
          <a:bodyPr/>
          <a:lstStyle/>
          <a:p>
            <a:r>
              <a:rPr lang="en-US" dirty="0"/>
              <a:t>So, what’s going on here?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75980B6-2C88-47FF-8EEB-98F1A9AD3B15}"/>
              </a:ext>
            </a:extLst>
          </p:cNvPr>
          <p:cNvGrpSpPr/>
          <p:nvPr/>
        </p:nvGrpSpPr>
        <p:grpSpPr>
          <a:xfrm>
            <a:off x="2188671" y="1798734"/>
            <a:ext cx="3654989" cy="3209289"/>
            <a:chOff x="3241691" y="860787"/>
            <a:chExt cx="6385301" cy="4861826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FDCAA4E-4782-491A-AEAE-2A6331620445}"/>
                </a:ext>
              </a:extLst>
            </p:cNvPr>
            <p:cNvCxnSpPr/>
            <p:nvPr/>
          </p:nvCxnSpPr>
          <p:spPr>
            <a:xfrm>
              <a:off x="3241691" y="4169043"/>
              <a:ext cx="638530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Arrow: Down 7">
              <a:extLst>
                <a:ext uri="{FF2B5EF4-FFF2-40B4-BE49-F238E27FC236}">
                  <a16:creationId xmlns:a16="http://schemas.microsoft.com/office/drawing/2014/main" id="{E933027C-A25B-498A-B134-786A9EEA25E7}"/>
                </a:ext>
              </a:extLst>
            </p:cNvPr>
            <p:cNvSpPr/>
            <p:nvPr/>
          </p:nvSpPr>
          <p:spPr>
            <a:xfrm>
              <a:off x="6287164" y="4799284"/>
              <a:ext cx="294357" cy="92332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Arrow: Down 8">
              <a:extLst>
                <a:ext uri="{FF2B5EF4-FFF2-40B4-BE49-F238E27FC236}">
                  <a16:creationId xmlns:a16="http://schemas.microsoft.com/office/drawing/2014/main" id="{07CC1448-B871-4514-828F-F6DD39AFA921}"/>
                </a:ext>
              </a:extLst>
            </p:cNvPr>
            <p:cNvSpPr/>
            <p:nvPr/>
          </p:nvSpPr>
          <p:spPr>
            <a:xfrm rot="10800000">
              <a:off x="6335884" y="860787"/>
              <a:ext cx="294357" cy="92332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E06CE85-42BB-4A0B-8CE5-486C0921CAB4}"/>
                </a:ext>
              </a:extLst>
            </p:cNvPr>
            <p:cNvSpPr txBox="1"/>
            <p:nvPr/>
          </p:nvSpPr>
          <p:spPr>
            <a:xfrm>
              <a:off x="6581521" y="5153281"/>
              <a:ext cx="24022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/>
                <a:t>Gravity pulls down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01F069C-9795-4D09-8212-5050EF85F9DA}"/>
                </a:ext>
              </a:extLst>
            </p:cNvPr>
            <p:cNvSpPr txBox="1"/>
            <p:nvPr/>
          </p:nvSpPr>
          <p:spPr>
            <a:xfrm>
              <a:off x="6724465" y="923330"/>
              <a:ext cx="2708569" cy="440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/>
                <a:t>The floor pushes up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B8DF9FC-E196-4446-B9D6-52F8F71E1F9F}"/>
              </a:ext>
            </a:extLst>
          </p:cNvPr>
          <p:cNvSpPr txBox="1"/>
          <p:nvPr/>
        </p:nvSpPr>
        <p:spPr>
          <a:xfrm>
            <a:off x="2411157" y="6154680"/>
            <a:ext cx="5797686" cy="615553"/>
          </a:xfrm>
          <a:prstGeom prst="rect">
            <a:avLst/>
          </a:prstGeom>
          <a:noFill/>
        </p:spPr>
        <p:txBody>
          <a:bodyPr wrap="square" anchor="t" anchorCtr="0">
            <a:spAutoFit/>
          </a:bodyPr>
          <a:lstStyle/>
          <a:p>
            <a:r>
              <a:rPr lang="en-GB" sz="3400" b="1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The forces are BALANCED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585BC96-C9F3-4FC2-AE75-60EC94DB9F0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BA3F2E8-4FA9-4A3F-B981-022117E1650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7174" y="2418712"/>
            <a:ext cx="706476" cy="155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865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7475591" cy="4359404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Pour water into the glass.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Place a piece of card over the opening of the glass.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Keeping the palm of one hand on the glass, turn it upside down over the tray.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Remove your hand.</a:t>
            </a:r>
            <a:endParaRPr lang="en-US" b="1" dirty="0">
              <a:solidFill>
                <a:srgbClr val="DA188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DF8F12-59DA-4601-A8C0-7FD0BBFAF296}"/>
              </a:ext>
            </a:extLst>
          </p:cNvPr>
          <p:cNvSpPr txBox="1"/>
          <p:nvPr/>
        </p:nvSpPr>
        <p:spPr>
          <a:xfrm>
            <a:off x="494962" y="5267255"/>
            <a:ext cx="887162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Can you explain what’s going on?</a:t>
            </a:r>
          </a:p>
          <a:p>
            <a:r>
              <a:rPr lang="en-US" sz="2800" b="1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It’s pair and share time again!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C8BF74-B128-4CC2-AEFE-A211FF99D61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14B79C-7AD6-41D7-9FDC-E81EA6BE395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811" y="865353"/>
            <a:ext cx="2083468" cy="1635369"/>
          </a:xfrm>
          <a:prstGeom prst="rect">
            <a:avLst/>
          </a:prstGeom>
        </p:spPr>
      </p:pic>
      <p:pic>
        <p:nvPicPr>
          <p:cNvPr id="14" name="Picture 13" descr="A picture containing person, indoor, blender&#10;&#10;Description automatically generated">
            <a:extLst>
              <a:ext uri="{FF2B5EF4-FFF2-40B4-BE49-F238E27FC236}">
                <a16:creationId xmlns:a16="http://schemas.microsoft.com/office/drawing/2014/main" id="{48C399C2-87DC-4A72-B0D2-AD58C80A0B0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2267" y="933970"/>
            <a:ext cx="1757167" cy="2008089"/>
          </a:xfrm>
          <a:prstGeom prst="rect">
            <a:avLst/>
          </a:prstGeom>
        </p:spPr>
      </p:pic>
      <p:pic>
        <p:nvPicPr>
          <p:cNvPr id="16" name="Picture 15" descr="A picture containing person, wall, indoor&#10;&#10;Description automatically generated">
            <a:extLst>
              <a:ext uri="{FF2B5EF4-FFF2-40B4-BE49-F238E27FC236}">
                <a16:creationId xmlns:a16="http://schemas.microsoft.com/office/drawing/2014/main" id="{01EAAAF2-DC00-4497-BC8F-B66AB4D21CE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2267" y="3438696"/>
            <a:ext cx="1897501" cy="214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81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270" y="447908"/>
            <a:ext cx="3837447" cy="530590"/>
          </a:xfrm>
        </p:spPr>
        <p:txBody>
          <a:bodyPr/>
          <a:lstStyle/>
          <a:p>
            <a:r>
              <a:rPr lang="en-US" dirty="0"/>
              <a:t>So, what links this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E15DB0-7A30-4482-95F1-244E12B02B6E}"/>
              </a:ext>
            </a:extLst>
          </p:cNvPr>
          <p:cNvSpPr txBox="1"/>
          <p:nvPr/>
        </p:nvSpPr>
        <p:spPr>
          <a:xfrm>
            <a:off x="6096000" y="359008"/>
            <a:ext cx="233938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400" b="1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and this?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4C18F55-57DB-47E6-8AEA-5857CD793181}"/>
              </a:ext>
            </a:extLst>
          </p:cNvPr>
          <p:cNvSpPr/>
          <p:nvPr/>
        </p:nvSpPr>
        <p:spPr>
          <a:xfrm>
            <a:off x="480447" y="3290535"/>
            <a:ext cx="7411003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latin typeface="Century Gothic" panose="020B0502020202020204" pitchFamily="34" charset="0"/>
              </a:rPr>
              <a:t>What forces are acting on the card? </a:t>
            </a:r>
          </a:p>
          <a:p>
            <a:endParaRPr lang="en-GB" dirty="0">
              <a:latin typeface="Century Gothic" panose="020B0502020202020204" pitchFamily="34" charset="0"/>
            </a:endParaRPr>
          </a:p>
          <a:p>
            <a:r>
              <a:rPr lang="en-GB" sz="2200" dirty="0">
                <a:latin typeface="Century Gothic" panose="020B0502020202020204" pitchFamily="34" charset="0"/>
              </a:rPr>
              <a:t>Can you show all the places where they are acting? </a:t>
            </a:r>
            <a:endParaRPr lang="en-US" sz="2200" dirty="0">
              <a:latin typeface="Century Gothic" panose="020B0502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2141DB5-0CCC-4BF4-96C7-42E0658571A8}"/>
              </a:ext>
            </a:extLst>
          </p:cNvPr>
          <p:cNvSpPr/>
          <p:nvPr/>
        </p:nvSpPr>
        <p:spPr>
          <a:xfrm>
            <a:off x="480447" y="1418313"/>
            <a:ext cx="38374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>
                <a:latin typeface="Century Gothic" panose="020B0502020202020204" pitchFamily="34" charset="0"/>
              </a:rPr>
              <a:t>What can you see happening in each picture? </a:t>
            </a:r>
            <a:endParaRPr lang="en-US" sz="2200" dirty="0">
              <a:latin typeface="Century Gothic" panose="020B0502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1B2A58B-4E5D-4BC4-818A-6A76D21454FB}"/>
              </a:ext>
            </a:extLst>
          </p:cNvPr>
          <p:cNvSpPr/>
          <p:nvPr/>
        </p:nvSpPr>
        <p:spPr>
          <a:xfrm>
            <a:off x="480447" y="2686900"/>
            <a:ext cx="435728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latin typeface="Century Gothic" panose="020B0502020202020204" pitchFamily="34" charset="0"/>
              </a:rPr>
              <a:t>What differences do you see? </a:t>
            </a:r>
            <a:endParaRPr lang="en-US" sz="2200" dirty="0">
              <a:latin typeface="Century Gothic" panose="020B0502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A1B694-3CAB-4B20-B754-9E07C1944707}"/>
              </a:ext>
            </a:extLst>
          </p:cNvPr>
          <p:cNvSpPr txBox="1"/>
          <p:nvPr/>
        </p:nvSpPr>
        <p:spPr>
          <a:xfrm>
            <a:off x="480447" y="4587375"/>
            <a:ext cx="9625321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Try experimenting with different quantities of water in the glass </a:t>
            </a:r>
            <a:br>
              <a:rPr lang="en-US" sz="3400" b="1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</a:br>
            <a:endParaRPr lang="en-US" sz="1600" b="1" dirty="0">
              <a:solidFill>
                <a:srgbClr val="DA1884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r>
              <a:rPr lang="en-US" sz="2200" dirty="0">
                <a:latin typeface="Century Gothic" panose="020B0502020202020204" pitchFamily="34" charset="0"/>
              </a:rPr>
              <a:t>Does it make any difference? </a:t>
            </a:r>
          </a:p>
          <a:p>
            <a:br>
              <a:rPr lang="en-US" sz="1600" dirty="0">
                <a:latin typeface="Century Gothic" panose="020B0502020202020204" pitchFamily="34" charset="0"/>
              </a:rPr>
            </a:br>
            <a:r>
              <a:rPr lang="en-US" sz="2200" dirty="0">
                <a:latin typeface="Century Gothic" panose="020B0502020202020204" pitchFamily="34" charset="0"/>
              </a:rPr>
              <a:t>Can you explain your observations?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DBA4503-6D4B-425D-BFEF-A86C2BCD5D3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pic>
        <p:nvPicPr>
          <p:cNvPr id="4" name="Picture 3" descr="A picture containing person, indoor, glass&#10;&#10;Description automatically generated">
            <a:extLst>
              <a:ext uri="{FF2B5EF4-FFF2-40B4-BE49-F238E27FC236}">
                <a16:creationId xmlns:a16="http://schemas.microsoft.com/office/drawing/2014/main" id="{A73594C5-7B12-4357-BDDF-BEBB8949059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5031" y="407690"/>
            <a:ext cx="1842939" cy="2106000"/>
          </a:xfrm>
          <a:prstGeom prst="rect">
            <a:avLst/>
          </a:prstGeom>
        </p:spPr>
      </p:pic>
      <p:pic>
        <p:nvPicPr>
          <p:cNvPr id="6" name="Picture 5" descr="A picture containing indoor, person, light&#10;&#10;Description automatically generated">
            <a:extLst>
              <a:ext uri="{FF2B5EF4-FFF2-40B4-BE49-F238E27FC236}">
                <a16:creationId xmlns:a16="http://schemas.microsoft.com/office/drawing/2014/main" id="{F2A06C2A-7EF6-483B-BF29-E9A17CEF54E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0648" y="407690"/>
            <a:ext cx="1824845" cy="210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528</Words>
  <Application>Microsoft Office PowerPoint</Application>
  <PresentationFormat>Widescreen</PresentationFormat>
  <Paragraphs>69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Office Theme</vt:lpstr>
      <vt:lpstr>Primary science investigations rsc.li/3iIXrm2 </vt:lpstr>
      <vt:lpstr>Anti-gravity bottle</vt:lpstr>
      <vt:lpstr>Learning objectives</vt:lpstr>
      <vt:lpstr>Useful vocabulary</vt:lpstr>
      <vt:lpstr>Useful vocabulary</vt:lpstr>
      <vt:lpstr>Can you explain what’s going on in these pictures?</vt:lpstr>
      <vt:lpstr>So, what’s going on here?</vt:lpstr>
      <vt:lpstr>Method </vt:lpstr>
      <vt:lpstr>So, what links this</vt:lpstr>
      <vt:lpstr>Evaluation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Use this powerpoint to help carry out the anti-gravity bottle investigation</dc:subject>
  <dc:creator>Melinda Welch</dc:creator>
  <cp:keywords>Anti-gravity bottle - powerpoint</cp:keywords>
  <cp:lastModifiedBy>Juliet Kennard</cp:lastModifiedBy>
  <cp:revision>264</cp:revision>
  <dcterms:created xsi:type="dcterms:W3CDTF">2021-04-13T16:26:00Z</dcterms:created>
  <dcterms:modified xsi:type="dcterms:W3CDTF">2021-06-23T15:54:46Z</dcterms:modified>
</cp:coreProperties>
</file>