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1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2" autoAdjust="0"/>
    <p:restoredTop sz="82996" autoAdjust="0"/>
  </p:normalViewPr>
  <p:slideViewPr>
    <p:cSldViewPr snapToGrid="0" snapToObjects="1">
      <p:cViewPr varScale="1">
        <p:scale>
          <a:sx n="55" d="100"/>
          <a:sy n="55" d="100"/>
        </p:scale>
        <p:origin x="123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F687E-07CA-4A7F-937D-D22813FDDFB3}" type="datetimeFigureOut">
              <a:rPr lang="en-GB" smtClean="0"/>
              <a:t>06/08/2021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51CDB-4DBD-4C16-8856-2C424A9839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291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D51CDB-4DBD-4C16-8856-2C424A98398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46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fyMSQ8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thefoodgeek.com/blog/2008/5/11/diet-coke-floats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2"/>
              </a:rPr>
              <a:t>https://rsc.li</a:t>
            </a:r>
            <a:r>
              <a:rPr lang="cy-GB" sz="1800" b="0">
                <a:hlinkClick r:id="rId2"/>
              </a:rPr>
              <a:t>/3fyMSQ8</a:t>
            </a:r>
            <a:r>
              <a:rPr lang="cy-GB" sz="1800" b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Siwgr trwm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Siwgr trwm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108" y="2397473"/>
            <a:ext cx="4304716" cy="2351368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Archwilio arnofio a suddo i ddeall faint o siwgr sydd mewn diodydd meddal.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 descr="A picture containing indoor, beverage, container, plastic&#10;&#10;Description automatically generated">
            <a:extLst>
              <a:ext uri="{FF2B5EF4-FFF2-40B4-BE49-F238E27FC236}">
                <a16:creationId xmlns:a16="http://schemas.microsoft.com/office/drawing/2014/main" id="{76352079-AAF1-4B29-BBE0-466745B67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2676" y="1632243"/>
            <a:ext cx="3122842" cy="3341409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03031"/>
            <a:ext cx="9540000" cy="48369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Rwy’n deall pam mae rhai gwrthrychau’n arnofio a pham mae rhai eraill yn suddo.</a:t>
            </a:r>
          </a:p>
          <a:p>
            <a:r>
              <a:rPr lang="cy-GB"/>
              <a:t>Rwy’n gwybod bod màs yn fesur faint o fater sydd mewn gwrthrych a’i fod yn cael ei fesur mewn gramau.</a:t>
            </a:r>
          </a:p>
          <a:p>
            <a:r>
              <a:rPr lang="cy-GB"/>
              <a:t>Rwy’n gwybod bod dwysedd yn mesur faint o fàs sydd mewn cyfaint penodol.</a:t>
            </a:r>
          </a:p>
          <a:p>
            <a:r>
              <a:rPr lang="cy-GB"/>
              <a:t>Rwy’n deall sut mae siwgr yn gallu effeithio ar iechyd.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y-GB" b="1">
                <a:solidFill>
                  <a:srgbClr val="DA1884"/>
                </a:solidFill>
              </a:rPr>
              <a:t>Sgiliau ymholi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/>
              <a:t>Rwy’n gallu rhagfynegi ac arsylwi.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/>
              <a:t>Rwy’n gallu gwerthuso ymchwiliad.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547242"/>
          </a:xfrm>
        </p:spPr>
        <p:txBody>
          <a:bodyPr>
            <a:normAutofit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Hydoddi:</a:t>
            </a:r>
            <a:r>
              <a:rPr lang="cy-GB" dirty="0"/>
              <a:t> cymysgu sylwedd gyda hylif fel nad oes modd gweld y sylwedd hwn mwyach.</a:t>
            </a:r>
            <a:br>
              <a:rPr lang="cy-GB" dirty="0"/>
            </a:br>
            <a:r>
              <a:rPr lang="cy-GB" dirty="0"/>
              <a:t>Wyt ti’n gallu meddwl am enghraifft o hydoddi?</a:t>
            </a:r>
          </a:p>
          <a:p>
            <a:r>
              <a:rPr lang="cy-GB" b="1" dirty="0">
                <a:solidFill>
                  <a:srgbClr val="DA1884"/>
                </a:solidFill>
              </a:rPr>
              <a:t>Hydoddydd: </a:t>
            </a:r>
            <a:r>
              <a:rPr lang="cy-GB" dirty="0"/>
              <a:t>hylif sy’n gallu hydoddi defnydd arall.</a:t>
            </a:r>
            <a:br>
              <a:rPr lang="cy-GB" dirty="0"/>
            </a:br>
            <a:r>
              <a:rPr lang="cy-GB" dirty="0"/>
              <a:t>Wyt ti’n gallu meddwl am hylif sy’n hydoddydd?</a:t>
            </a:r>
          </a:p>
          <a:p>
            <a:r>
              <a:rPr lang="cy-GB" b="1" dirty="0">
                <a:solidFill>
                  <a:srgbClr val="DA1884"/>
                </a:solidFill>
              </a:rPr>
              <a:t>Hydoddyn: </a:t>
            </a:r>
            <a:r>
              <a:rPr lang="cy-GB" dirty="0"/>
              <a:t>defnydd mae modd ei hydoddi. </a:t>
            </a:r>
            <a:br>
              <a:rPr lang="cy-GB" dirty="0"/>
            </a:br>
            <a:r>
              <a:rPr lang="cy-GB" dirty="0"/>
              <a:t>Wyt ti’n gallu meddwl am sylwedd sy’n hydoddi mewn dŵr?</a:t>
            </a:r>
          </a:p>
          <a:p>
            <a:r>
              <a:rPr lang="cy-GB" b="1" dirty="0">
                <a:solidFill>
                  <a:srgbClr val="DA1884"/>
                </a:solidFill>
              </a:rPr>
              <a:t>Hydawdd:</a:t>
            </a:r>
            <a:r>
              <a:rPr lang="cy-GB" dirty="0"/>
              <a:t> gallu cael ei hydoddi mewn hydoddydd. Mae siwgr yn hydawdd mewn dŵr.</a:t>
            </a:r>
          </a:p>
          <a:p>
            <a:r>
              <a:rPr lang="cy-GB" b="1" dirty="0">
                <a:solidFill>
                  <a:srgbClr val="DA1884"/>
                </a:solidFill>
              </a:rPr>
              <a:t>Dwysedd:</a:t>
            </a:r>
            <a:r>
              <a:rPr lang="cy-GB" dirty="0"/>
              <a:t> mesur o fàs mewn cyfaint penodol.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BED7EB-FA77-4F4B-8907-097D801C1FE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5935" y="1124492"/>
            <a:ext cx="1679530" cy="221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229600" cy="440661"/>
          </a:xfrm>
        </p:spPr>
        <p:txBody>
          <a:bodyPr/>
          <a:lstStyle/>
          <a:p>
            <a:r>
              <a:rPr lang="cy-GB" dirty="0"/>
              <a:t>Dull: cymharu diodydd cola arferol a rhai deiet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262218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Rho’r ddau dun yn y tanc dŵr.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Beth wyt ti’n arsylwi arno’n digwydd? Ceisia egluro’r hyn rwyt ti’n ei weld.</a:t>
            </a:r>
          </a:p>
          <a:p>
            <a:pPr marL="0" indent="0">
              <a:buNone/>
            </a:pPr>
            <a:r>
              <a:rPr lang="cy-GB"/>
              <a:t>Meddylia am sut gallwn ni ganfod y gwahaniaeth rhwng y ddau dun.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cup, beverage, soft drink&#10;&#10;Description automatically generated">
            <a:extLst>
              <a:ext uri="{FF2B5EF4-FFF2-40B4-BE49-F238E27FC236}">
                <a16:creationId xmlns:a16="http://schemas.microsoft.com/office/drawing/2014/main" id="{066F8A67-218A-49DC-A8A2-CDAEE2DDAE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4013" y="3146493"/>
            <a:ext cx="3071973" cy="317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3200"/>
              <a:t>Dull: canfod cynnwys siwgr cola ‘arferol’</a:t>
            </a:r>
            <a:br>
              <a:rPr lang="cy-GB"/>
            </a:br>
            <a:endParaRPr lang="cy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67" y="1580494"/>
            <a:ext cx="9540000" cy="3697011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Cydbwysa gwpan blastig dros y cola deiet. Wyt ti’n gallu rhagfynegi faint o lwyau te o siwgr mae angen eu hychwanegu nes iddo arnofio ar yr un lefel â’r cola ‘arferol’?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Arsylwa’n ofalus a chyfri sawl llwy de o siwgr rwyt ti’n eu rhoi yn y gwpan blastig - mae hyn yn mesur faint o siwgr sydd mewn tun o gola 'arferol’.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Defnyddia’r labeli maeth ar ddiodydd meddal eraill i gael gwybod faint o siwgr sydd ynddyn nhw.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8CC40F8F-FF43-4B80-AC79-C7397453D2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5848" y="4839317"/>
            <a:ext cx="3168304" cy="18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Trafod ein harbrawf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368499"/>
          </a:xfrm>
        </p:spPr>
        <p:txBody>
          <a:bodyPr/>
          <a:lstStyle/>
          <a:p>
            <a:r>
              <a:rPr lang="cy-GB"/>
              <a:t>Beth yw’r gwahaniaethau rhwng tuniau o gola arferol a chola deiet?</a:t>
            </a:r>
          </a:p>
          <a:p>
            <a:r>
              <a:rPr lang="cy-GB"/>
              <a:t>Sut ydyn ni’n gwybod eu bod nhw’n wahanol?</a:t>
            </a:r>
          </a:p>
          <a:p>
            <a:r>
              <a:rPr lang="cy-GB"/>
              <a:t>Beth sy’n debyg rhwng y tuniau?</a:t>
            </a:r>
          </a:p>
          <a:p>
            <a:r>
              <a:rPr lang="cy-GB"/>
              <a:t>Pam mae’r ddiod deiet yn arnofio ond mae’r ddiod arferol yn suddo?</a:t>
            </a:r>
          </a:p>
          <a:p>
            <a:r>
              <a:rPr lang="cy-GB"/>
              <a:t>Pam mae faint o siwgr sydd yn ein diodydd yn bwysig?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7660F3C8-1361-4052-85EE-CF29292025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7333" y="5327571"/>
            <a:ext cx="6570252" cy="1530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156837"/>
            <a:ext cx="10303681" cy="5598000"/>
          </a:xfrm>
        </p:spPr>
        <p:txBody>
          <a:bodyPr/>
          <a:lstStyle/>
          <a:p>
            <a:r>
              <a:rPr lang="cy-GB" sz="2000" dirty="0"/>
              <a:t>Sut wyt ti’n teimlo am ein </a:t>
            </a:r>
            <a:r>
              <a:rPr lang="cy-GB" sz="2000" b="1" dirty="0">
                <a:solidFill>
                  <a:srgbClr val="DA1884"/>
                </a:solidFill>
              </a:rPr>
              <a:t>hamcanion dysgu</a:t>
            </a:r>
            <a:r>
              <a:rPr lang="cy-GB" sz="2000" dirty="0"/>
              <a:t> heddiw?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Rwy’n deall pam mae rhai gwrthrychau’n arnofio a pham mae rhai eraill yn suddo.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Rwy’n gwybod bod màs yn fesur faint o fater sydd mewn gwrthrych a’i fod yn cael ei fesur mewn gramau.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Rwy’n gwybod bod dwysedd yn mesur faint o fàs sydd mewn cyfaint penodol.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/>
              <a:t>Rwy’n deall sut mae siwgr yn gallu effeithio ar iechyd.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Rwy’n gallu rhagfynegi ac arsylwi.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Rwy’n gallu gwerthuso ymchwiliad.</a:t>
            </a:r>
          </a:p>
          <a:p>
            <a:pPr>
              <a:lnSpc>
                <a:spcPct val="107000"/>
              </a:lnSpc>
            </a:pPr>
            <a:r>
              <a:rPr lang="cy-GB" sz="2000" dirty="0"/>
              <a:t>Os wyt ti’n teimlo’n hyderus dy fod yn gallu, dangosa 5 bys i’r athro, neu dangosa 1 os wyt ti’n teimlo bod angen i ti gael sgwrs arall i egluro’r wers.</a:t>
            </a:r>
          </a:p>
          <a:p>
            <a:pPr>
              <a:lnSpc>
                <a:spcPct val="107000"/>
              </a:lnSpc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98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 2: delwedd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4: delwedd © Phil Lenoir/Shutterstock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5: delwedd © Sheila Fitzgerald/Shutterstock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6: delwedd © Dennis Jacobsen/Shutterstock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8: delwedd © Sichonl/Shutterstock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Microsoft Office PowerPoint</Application>
  <PresentationFormat>Widescreen</PresentationFormat>
  <Paragraphs>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Ymchwiliadau gwyddoniaeth cynradd https://rsc.li/3fyMSQ8   </vt:lpstr>
      <vt:lpstr>Siwgr trwm</vt:lpstr>
      <vt:lpstr>Amcanion dysgu</vt:lpstr>
      <vt:lpstr>Geirfa ddefnyddiol</vt:lpstr>
      <vt:lpstr>Dull: cymharu diodydd cola arferol a rhai deiet</vt:lpstr>
      <vt:lpstr>Dull: canfod cynnwys siwgr cola ‘arferol’ </vt:lpstr>
      <vt:lpstr>Trafod ein harbrawf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Siwgr trwm: sleidiau dosbarth</dc:title>
  <dc:subject>Mae’r arbrawf hwn yn canolbwyntio ar faint o siwgr sydd wedi’i doddi mewn diodydd pop a sut mae hyn yn effeithio ar allu caniau diod pop i arnofio mewn dŵr.</dc:subject>
  <dc:creator>Melinda Welch</dc:creator>
  <cp:keywords>Primary science experiment_investigation_mass_density_sugar</cp:keywords>
  <cp:lastModifiedBy>Chloe Francis</cp:lastModifiedBy>
  <cp:revision>243</cp:revision>
  <dcterms:created xsi:type="dcterms:W3CDTF">2021-04-13T16:26:00Z</dcterms:created>
  <dcterms:modified xsi:type="dcterms:W3CDTF">2021-08-06T14:26:42Z</dcterms:modified>
  <cp:category>Royal Society of Chemistry</cp:category>
</cp:coreProperties>
</file>