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9" r:id="rId2"/>
    <p:sldId id="280" r:id="rId3"/>
    <p:sldId id="281" r:id="rId4"/>
    <p:sldId id="274" r:id="rId5"/>
    <p:sldId id="279" r:id="rId6"/>
    <p:sldId id="282" r:id="rId7"/>
    <p:sldId id="283" r:id="rId8"/>
    <p:sldId id="284" r:id="rId9"/>
    <p:sldId id="285" r:id="rId10"/>
    <p:sldId id="286" r:id="rId11"/>
    <p:sldId id="287" r:id="rId12"/>
    <p:sldId id="288" r:id="rId13"/>
    <p:sldId id="289" r:id="rId14"/>
    <p:sldId id="290" r:id="rId15"/>
    <p:sldId id="291" r:id="rId16"/>
    <p:sldId id="292" r:id="rId17"/>
    <p:sldId id="29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E1B"/>
    <a:srgbClr val="FC4C02"/>
    <a:srgbClr val="006F62"/>
    <a:srgbClr val="48A9C5"/>
    <a:srgbClr val="DA1884"/>
    <a:srgbClr val="991E66"/>
    <a:srgbClr val="6F2C91"/>
    <a:srgbClr val="84AD40"/>
    <a:srgbClr val="45A5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097FDB-EB6B-4D05-8108-47C7B6A1D72B}" v="3" dt="2023-04-13T12:51:54.5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62"/>
    <p:restoredTop sz="96327"/>
  </p:normalViewPr>
  <p:slideViewPr>
    <p:cSldViewPr snapToGrid="0" snapToObjects="1">
      <p:cViewPr varScale="1">
        <p:scale>
          <a:sx n="62" d="100"/>
          <a:sy n="62" d="100"/>
        </p:scale>
        <p:origin x="796" y="5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E89B06-3FDA-704A-BEB5-16840E063A9F}" type="datetimeFigureOut">
              <a:rPr lang="en-US" smtClean="0"/>
              <a:t>4/13/2023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796B65-6210-4D41-B1D8-F0C1B23E0970}" type="slidenum">
              <a:rPr lang="en-US" smtClean="0"/>
              <a:t>‹#›</a:t>
            </a:fld>
            <a:endParaRPr lang="en-US"/>
          </a:p>
        </p:txBody>
      </p:sp>
    </p:spTree>
    <p:extLst>
      <p:ext uri="{BB962C8B-B14F-4D97-AF65-F5344CB8AC3E}">
        <p14:creationId xmlns:p14="http://schemas.microsoft.com/office/powerpoint/2010/main" val="44319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796B65-6210-4D41-B1D8-F0C1B23E0970}" type="slidenum">
              <a:rPr lang="en-US" smtClean="0"/>
              <a:t>4</a:t>
            </a:fld>
            <a:endParaRPr lang="en-US"/>
          </a:p>
        </p:txBody>
      </p:sp>
    </p:spTree>
    <p:extLst>
      <p:ext uri="{BB962C8B-B14F-4D97-AF65-F5344CB8AC3E}">
        <p14:creationId xmlns:p14="http://schemas.microsoft.com/office/powerpoint/2010/main" val="666531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796B65-6210-4D41-B1D8-F0C1B23E0970}" type="slidenum">
              <a:rPr lang="en-US" smtClean="0"/>
              <a:t>17</a:t>
            </a:fld>
            <a:endParaRPr lang="en-US"/>
          </a:p>
        </p:txBody>
      </p:sp>
    </p:spTree>
    <p:extLst>
      <p:ext uri="{BB962C8B-B14F-4D97-AF65-F5344CB8AC3E}">
        <p14:creationId xmlns:p14="http://schemas.microsoft.com/office/powerpoint/2010/main" val="193992767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5.png"/><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5.png"/><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9.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9.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eries 1 title 1-line">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1C83F81C-B88A-2941-9D8F-5A3D9513D004}"/>
              </a:ext>
            </a:extLst>
          </p:cNvPr>
          <p:cNvPicPr>
            <a:picLocks/>
          </p:cNvPicPr>
          <p:nvPr userDrawn="1"/>
        </p:nvPicPr>
        <p:blipFill>
          <a:blip r:embed="rId2"/>
          <a:stretch>
            <a:fillRect/>
          </a:stretch>
        </p:blipFill>
        <p:spPr>
          <a:xfrm>
            <a:off x="0" y="0"/>
            <a:ext cx="12193200" cy="6858000"/>
          </a:xfrm>
          <a:prstGeom prst="rect">
            <a:avLst/>
          </a:prstGeom>
        </p:spPr>
      </p:pic>
      <p:pic>
        <p:nvPicPr>
          <p:cNvPr id="33" name="Picture 32">
            <a:extLst>
              <a:ext uri="{FF2B5EF4-FFF2-40B4-BE49-F238E27FC236}">
                <a16:creationId xmlns:a16="http://schemas.microsoft.com/office/drawing/2014/main" id="{CB45055E-FB27-2744-BDD7-574CD1D71666}"/>
              </a:ext>
            </a:extLst>
          </p:cNvPr>
          <p:cNvPicPr>
            <a:picLocks noChangeAspect="1"/>
          </p:cNvPicPr>
          <p:nvPr userDrawn="1"/>
        </p:nvPicPr>
        <p:blipFill rotWithShape="1">
          <a:blip r:embed="rId3">
            <a:alphaModFix amt="50000"/>
          </a:blip>
          <a:srcRect t="1336" r="1739"/>
          <a:stretch/>
        </p:blipFill>
        <p:spPr>
          <a:xfrm>
            <a:off x="5181601" y="12096"/>
            <a:ext cx="7004996" cy="6858000"/>
          </a:xfrm>
          <a:prstGeom prst="rect">
            <a:avLst/>
          </a:prstGeom>
        </p:spPr>
      </p:pic>
      <p:pic>
        <p:nvPicPr>
          <p:cNvPr id="12" name="Picture 11">
            <a:extLst>
              <a:ext uri="{FF2B5EF4-FFF2-40B4-BE49-F238E27FC236}">
                <a16:creationId xmlns:a16="http://schemas.microsoft.com/office/drawing/2014/main" id="{4BC43455-E1EC-D040-A3DD-B255355BE118}"/>
              </a:ext>
            </a:extLst>
          </p:cNvPr>
          <p:cNvPicPr>
            <a:picLocks noChangeAspect="1"/>
          </p:cNvPicPr>
          <p:nvPr userDrawn="1"/>
        </p:nvPicPr>
        <p:blipFill rotWithShape="1">
          <a:blip r:embed="rId4"/>
          <a:srcRect l="30142" b="39808"/>
          <a:stretch/>
        </p:blipFill>
        <p:spPr>
          <a:xfrm>
            <a:off x="-22225" y="3439603"/>
            <a:ext cx="7260362" cy="3441096"/>
          </a:xfrm>
          <a:prstGeom prst="rect">
            <a:avLst/>
          </a:prstGeom>
        </p:spPr>
      </p:pic>
      <p:pic>
        <p:nvPicPr>
          <p:cNvPr id="14" name="Picture 13">
            <a:extLst>
              <a:ext uri="{FF2B5EF4-FFF2-40B4-BE49-F238E27FC236}">
                <a16:creationId xmlns:a16="http://schemas.microsoft.com/office/drawing/2014/main" id="{6C037925-731D-9144-8FDA-17EF33F6DAC6}"/>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1" name="Picture 20">
            <a:extLst>
              <a:ext uri="{FF2B5EF4-FFF2-40B4-BE49-F238E27FC236}">
                <a16:creationId xmlns:a16="http://schemas.microsoft.com/office/drawing/2014/main" id="{E9BB27DE-B4A8-3944-A1B8-D9E63E153B4E}"/>
              </a:ext>
            </a:extLst>
          </p:cNvPr>
          <p:cNvPicPr>
            <a:picLocks noChangeAspect="1"/>
          </p:cNvPicPr>
          <p:nvPr userDrawn="1"/>
        </p:nvPicPr>
        <p:blipFill rotWithShape="1">
          <a:blip r:embed="rId6">
            <a:alphaModFix amt="70000"/>
          </a:blip>
          <a:srcRect l="30522" t="12594"/>
          <a:stretch/>
        </p:blipFill>
        <p:spPr>
          <a:xfrm>
            <a:off x="0" y="0"/>
            <a:ext cx="2673603" cy="4754184"/>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Primary science investigations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DA188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9" name="Picture 8">
            <a:extLst>
              <a:ext uri="{FF2B5EF4-FFF2-40B4-BE49-F238E27FC236}">
                <a16:creationId xmlns:a16="http://schemas.microsoft.com/office/drawing/2014/main" id="{3BB2E660-E01F-9449-8905-216C15F03DA7}"/>
              </a:ext>
            </a:extLst>
          </p:cNvPr>
          <p:cNvPicPr>
            <a:picLocks noChangeAspect="1"/>
          </p:cNvPicPr>
          <p:nvPr userDrawn="1"/>
        </p:nvPicPr>
        <p:blipFill>
          <a:blip r:embed="rId7"/>
          <a:stretch>
            <a:fillRect/>
          </a:stretch>
        </p:blipFill>
        <p:spPr>
          <a:xfrm>
            <a:off x="9920759" y="5978091"/>
            <a:ext cx="1838536" cy="532688"/>
          </a:xfrm>
          <a:prstGeom prst="rect">
            <a:avLst/>
          </a:prstGeom>
        </p:spPr>
      </p:pic>
      <p:pic>
        <p:nvPicPr>
          <p:cNvPr id="17" name="Picture 16">
            <a:extLst>
              <a:ext uri="{FF2B5EF4-FFF2-40B4-BE49-F238E27FC236}">
                <a16:creationId xmlns:a16="http://schemas.microsoft.com/office/drawing/2014/main" id="{C0B1A029-DBE0-DA48-A232-C055415372BB}"/>
              </a:ext>
            </a:extLst>
          </p:cNvPr>
          <p:cNvPicPr>
            <a:picLocks noChangeAspect="1"/>
          </p:cNvPicPr>
          <p:nvPr userDrawn="1"/>
        </p:nvPicPr>
        <p:blipFill>
          <a:blip r:embed="rId8"/>
          <a:stretch>
            <a:fillRect/>
          </a:stretch>
        </p:blipFill>
        <p:spPr>
          <a:xfrm>
            <a:off x="8542394" y="5662579"/>
            <a:ext cx="1124182" cy="838675"/>
          </a:xfrm>
          <a:prstGeom prst="rect">
            <a:avLst/>
          </a:prstGeom>
        </p:spPr>
      </p:pic>
      <p:pic>
        <p:nvPicPr>
          <p:cNvPr id="31" name="Picture 30">
            <a:extLst>
              <a:ext uri="{FF2B5EF4-FFF2-40B4-BE49-F238E27FC236}">
                <a16:creationId xmlns:a16="http://schemas.microsoft.com/office/drawing/2014/main" id="{D59F8CF3-1C00-FA4C-9050-80B91A202FA8}"/>
              </a:ext>
            </a:extLst>
          </p:cNvPr>
          <p:cNvPicPr>
            <a:picLocks noChangeAspect="1"/>
          </p:cNvPicPr>
          <p:nvPr userDrawn="1"/>
        </p:nvPicPr>
        <p:blipFill rotWithShape="1">
          <a:blip r:embed="rId9"/>
          <a:srcRect l="76858" t="27253"/>
          <a:stretch/>
        </p:blipFill>
        <p:spPr>
          <a:xfrm>
            <a:off x="0" y="0"/>
            <a:ext cx="1903136" cy="4153760"/>
          </a:xfrm>
          <a:prstGeom prst="rect">
            <a:avLst/>
          </a:prstGeom>
        </p:spPr>
      </p:pic>
    </p:spTree>
    <p:extLst>
      <p:ext uri="{BB962C8B-B14F-4D97-AF65-F5344CB8AC3E}">
        <p14:creationId xmlns:p14="http://schemas.microsoft.com/office/powerpoint/2010/main" val="1226937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2_Series 2 basic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EBC4B3A-192D-6A4F-962E-29ACA56E35AB}"/>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CDED8E45-1196-D144-8A83-88BD976CE455}"/>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Series 2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D448D2-8BB3-4448-ABA6-BDF37A285DD8}"/>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00CEBF42-4BD4-994F-B38F-6B48D782E1E8}"/>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48A9C5"/>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3_Series 2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D448D2-8BB3-4448-ABA6-BDF37A285DD8}"/>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00CEBF42-4BD4-994F-B38F-6B48D782E1E8}"/>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48A9C5"/>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2613207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Series 3 title 1-lin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4063CD6-6991-974F-ADEF-C654220B467D}"/>
              </a:ext>
            </a:extLst>
          </p:cNvPr>
          <p:cNvPicPr>
            <a:picLocks/>
          </p:cNvPicPr>
          <p:nvPr userDrawn="1"/>
        </p:nvPicPr>
        <p:blipFill>
          <a:blip r:embed="rId2"/>
          <a:stretch>
            <a:fillRect/>
          </a:stretch>
        </p:blipFill>
        <p:spPr>
          <a:xfrm>
            <a:off x="0" y="0"/>
            <a:ext cx="12193200" cy="6858000"/>
          </a:xfrm>
          <a:prstGeom prst="rect">
            <a:avLst/>
          </a:prstGeom>
        </p:spPr>
      </p:pic>
      <p:pic>
        <p:nvPicPr>
          <p:cNvPr id="20" name="Picture 19">
            <a:extLst>
              <a:ext uri="{FF2B5EF4-FFF2-40B4-BE49-F238E27FC236}">
                <a16:creationId xmlns:a16="http://schemas.microsoft.com/office/drawing/2014/main" id="{09D0ECB2-86AE-EF44-B0CF-230563194027}"/>
              </a:ext>
            </a:extLst>
          </p:cNvPr>
          <p:cNvPicPr>
            <a:picLocks noChangeAspect="1"/>
          </p:cNvPicPr>
          <p:nvPr userDrawn="1"/>
        </p:nvPicPr>
        <p:blipFill rotWithShape="1">
          <a:blip r:embed="rId3">
            <a:alphaModFix amt="35000"/>
          </a:blip>
          <a:srcRect t="-1147" r="1316" b="176"/>
          <a:stretch/>
        </p:blipFill>
        <p:spPr>
          <a:xfrm>
            <a:off x="5084308" y="-78765"/>
            <a:ext cx="7107692" cy="6936766"/>
          </a:xfrm>
          <a:prstGeom prst="rect">
            <a:avLst/>
          </a:prstGeom>
        </p:spPr>
      </p:pic>
      <p:pic>
        <p:nvPicPr>
          <p:cNvPr id="15" name="Picture 14">
            <a:extLst>
              <a:ext uri="{FF2B5EF4-FFF2-40B4-BE49-F238E27FC236}">
                <a16:creationId xmlns:a16="http://schemas.microsoft.com/office/drawing/2014/main" id="{9CB638B7-8C72-9349-B3FE-F1B83764E147}"/>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D9592692-6B3E-4749-8CD5-16FE761F77B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8" name="Picture 17">
            <a:extLst>
              <a:ext uri="{FF2B5EF4-FFF2-40B4-BE49-F238E27FC236}">
                <a16:creationId xmlns:a16="http://schemas.microsoft.com/office/drawing/2014/main" id="{B6C26EB5-9946-1C49-8034-E7CCBC2F273C}"/>
              </a:ext>
            </a:extLst>
          </p:cNvPr>
          <p:cNvPicPr>
            <a:picLocks noChangeAspect="1"/>
          </p:cNvPicPr>
          <p:nvPr userDrawn="1"/>
        </p:nvPicPr>
        <p:blipFill rotWithShape="1">
          <a:blip r:embed="rId6">
            <a:alphaModFix amt="70000"/>
          </a:blip>
          <a:srcRect l="29967" t="15054"/>
          <a:stretch/>
        </p:blipFill>
        <p:spPr>
          <a:xfrm>
            <a:off x="-1200" y="-1"/>
            <a:ext cx="2735933" cy="4690533"/>
          </a:xfrm>
          <a:prstGeom prst="rect">
            <a:avLst/>
          </a:prstGeom>
        </p:spPr>
      </p:pic>
      <p:pic>
        <p:nvPicPr>
          <p:cNvPr id="17" name="Picture 16">
            <a:extLst>
              <a:ext uri="{FF2B5EF4-FFF2-40B4-BE49-F238E27FC236}">
                <a16:creationId xmlns:a16="http://schemas.microsoft.com/office/drawing/2014/main" id="{CD6E69EE-66FB-AB41-8297-58B80653F42B}"/>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Sustainability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C8C994AB-CD2D-B74B-A990-C91DDCF5DE7C}"/>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14259520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2_Series 3 title 2-line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4063CD6-6991-974F-ADEF-C654220B467D}"/>
              </a:ext>
            </a:extLst>
          </p:cNvPr>
          <p:cNvPicPr>
            <a:picLocks/>
          </p:cNvPicPr>
          <p:nvPr userDrawn="1"/>
        </p:nvPicPr>
        <p:blipFill>
          <a:blip r:embed="rId2"/>
          <a:stretch>
            <a:fillRect/>
          </a:stretch>
        </p:blipFill>
        <p:spPr>
          <a:xfrm>
            <a:off x="0" y="0"/>
            <a:ext cx="12193200" cy="6858000"/>
          </a:xfrm>
          <a:prstGeom prst="rect">
            <a:avLst/>
          </a:prstGeom>
        </p:spPr>
      </p:pic>
      <p:pic>
        <p:nvPicPr>
          <p:cNvPr id="20" name="Picture 19">
            <a:extLst>
              <a:ext uri="{FF2B5EF4-FFF2-40B4-BE49-F238E27FC236}">
                <a16:creationId xmlns:a16="http://schemas.microsoft.com/office/drawing/2014/main" id="{09D0ECB2-86AE-EF44-B0CF-230563194027}"/>
              </a:ext>
            </a:extLst>
          </p:cNvPr>
          <p:cNvPicPr>
            <a:picLocks noChangeAspect="1"/>
          </p:cNvPicPr>
          <p:nvPr userDrawn="1"/>
        </p:nvPicPr>
        <p:blipFill rotWithShape="1">
          <a:blip r:embed="rId3">
            <a:alphaModFix amt="35000"/>
          </a:blip>
          <a:srcRect t="-1147" r="1316" b="176"/>
          <a:stretch/>
        </p:blipFill>
        <p:spPr>
          <a:xfrm>
            <a:off x="5084308" y="-78765"/>
            <a:ext cx="7107692" cy="6936766"/>
          </a:xfrm>
          <a:prstGeom prst="rect">
            <a:avLst/>
          </a:prstGeom>
        </p:spPr>
      </p:pic>
      <p:pic>
        <p:nvPicPr>
          <p:cNvPr id="15" name="Picture 14">
            <a:extLst>
              <a:ext uri="{FF2B5EF4-FFF2-40B4-BE49-F238E27FC236}">
                <a16:creationId xmlns:a16="http://schemas.microsoft.com/office/drawing/2014/main" id="{9CB638B7-8C72-9349-B3FE-F1B83764E147}"/>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D9592692-6B3E-4749-8CD5-16FE761F77B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8" name="Picture 17">
            <a:extLst>
              <a:ext uri="{FF2B5EF4-FFF2-40B4-BE49-F238E27FC236}">
                <a16:creationId xmlns:a16="http://schemas.microsoft.com/office/drawing/2014/main" id="{B6C26EB5-9946-1C49-8034-E7CCBC2F273C}"/>
              </a:ext>
            </a:extLst>
          </p:cNvPr>
          <p:cNvPicPr>
            <a:picLocks noChangeAspect="1"/>
          </p:cNvPicPr>
          <p:nvPr userDrawn="1"/>
        </p:nvPicPr>
        <p:blipFill rotWithShape="1">
          <a:blip r:embed="rId6">
            <a:alphaModFix amt="70000"/>
          </a:blip>
          <a:srcRect l="29967" t="15054"/>
          <a:stretch/>
        </p:blipFill>
        <p:spPr>
          <a:xfrm>
            <a:off x="-1200" y="-1"/>
            <a:ext cx="2735933" cy="4690533"/>
          </a:xfrm>
          <a:prstGeom prst="rect">
            <a:avLst/>
          </a:prstGeom>
        </p:spPr>
      </p:pic>
      <p:pic>
        <p:nvPicPr>
          <p:cNvPr id="17" name="Picture 16">
            <a:extLst>
              <a:ext uri="{FF2B5EF4-FFF2-40B4-BE49-F238E27FC236}">
                <a16:creationId xmlns:a16="http://schemas.microsoft.com/office/drawing/2014/main" id="{CD6E69EE-66FB-AB41-8297-58B80653F42B}"/>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Sustainability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4399"/>
            <a:ext cx="5940000" cy="1357200"/>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8" name="Picture 7">
            <a:extLst>
              <a:ext uri="{FF2B5EF4-FFF2-40B4-BE49-F238E27FC236}">
                <a16:creationId xmlns:a16="http://schemas.microsoft.com/office/drawing/2014/main" id="{C8C994AB-CD2D-B74B-A990-C91DDCF5DE7C}"/>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3394550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ries 3 introduc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BCB8E50-4F96-1549-B0E5-6AE751D2CC1E}"/>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BBD93AC6-5F95-EB41-9DF2-4A8BC96C3E34}"/>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4AEF7362-CDAE-3A4C-B5F4-1272C475C072}"/>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1593365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3_Series 3 basic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7F905F-E14A-3F4B-8D12-435E5D2A9886}"/>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C8C1579B-5CF8-B84D-BDB9-BDBC6F6E3BDB}"/>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25080869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3_Series 3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15AE26-7763-C545-8C6B-B513AE8E6371}"/>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32BF8A32-A696-9640-8CE4-EE9E68217C54}"/>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006F62"/>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42933722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4_Series 3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15AE26-7763-C545-8C6B-B513AE8E6371}"/>
              </a:ext>
            </a:extLst>
          </p:cNvPr>
          <p:cNvPicPr>
            <a:picLocks noChangeAspect="1"/>
          </p:cNvPicPr>
          <p:nvPr userDrawn="1"/>
        </p:nvPicPr>
        <p:blipFill rotWithShape="1">
          <a:blip r:embed="rId2">
            <a:alphaModFix amt="7000"/>
          </a:blip>
          <a:srcRect t="-1147" r="51100" b="176"/>
          <a:stretch/>
        </p:blipFill>
        <p:spPr>
          <a:xfrm>
            <a:off x="8669958" y="-78765"/>
            <a:ext cx="3522042" cy="6936766"/>
          </a:xfrm>
          <a:prstGeom prst="rect">
            <a:avLst/>
          </a:prstGeom>
        </p:spPr>
      </p:pic>
      <p:pic>
        <p:nvPicPr>
          <p:cNvPr id="6" name="Picture 5">
            <a:extLst>
              <a:ext uri="{FF2B5EF4-FFF2-40B4-BE49-F238E27FC236}">
                <a16:creationId xmlns:a16="http://schemas.microsoft.com/office/drawing/2014/main" id="{32BF8A32-A696-9640-8CE4-EE9E68217C54}"/>
              </a:ext>
            </a:extLst>
          </p:cNvPr>
          <p:cNvPicPr>
            <a:picLocks noChangeAspect="1"/>
          </p:cNvPicPr>
          <p:nvPr userDrawn="1"/>
        </p:nvPicPr>
        <p:blipFill rotWithShape="1">
          <a:blip r:embed="rId3"/>
          <a:srcRect t="14535" r="44098" b="20157"/>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006F62"/>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761645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2_Series 4 title 1-lin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99B411F-8B7A-E040-B771-C005869F3220}"/>
              </a:ext>
            </a:extLst>
          </p:cNvPr>
          <p:cNvPicPr>
            <a:picLocks/>
          </p:cNvPicPr>
          <p:nvPr userDrawn="1"/>
        </p:nvPicPr>
        <p:blipFill>
          <a:blip r:embed="rId2"/>
          <a:stretch>
            <a:fillRect/>
          </a:stretch>
        </p:blipFill>
        <p:spPr>
          <a:xfrm>
            <a:off x="0" y="0"/>
            <a:ext cx="12193200" cy="6858000"/>
          </a:xfrm>
          <a:prstGeom prst="rect">
            <a:avLst/>
          </a:prstGeom>
        </p:spPr>
      </p:pic>
      <p:pic>
        <p:nvPicPr>
          <p:cNvPr id="18" name="Picture 17">
            <a:extLst>
              <a:ext uri="{FF2B5EF4-FFF2-40B4-BE49-F238E27FC236}">
                <a16:creationId xmlns:a16="http://schemas.microsoft.com/office/drawing/2014/main" id="{C0B4F521-66A4-424A-AF7D-22C9A4BD22B7}"/>
              </a:ext>
            </a:extLst>
          </p:cNvPr>
          <p:cNvPicPr>
            <a:picLocks noChangeAspect="1"/>
          </p:cNvPicPr>
          <p:nvPr userDrawn="1"/>
        </p:nvPicPr>
        <p:blipFill>
          <a:blip r:embed="rId3">
            <a:alphaModFix amt="30000"/>
          </a:blip>
          <a:stretch>
            <a:fillRect/>
          </a:stretch>
        </p:blipFill>
        <p:spPr>
          <a:xfrm>
            <a:off x="5035342" y="0"/>
            <a:ext cx="7157258" cy="6858000"/>
          </a:xfrm>
          <a:prstGeom prst="rect">
            <a:avLst/>
          </a:prstGeom>
        </p:spPr>
      </p:pic>
      <p:pic>
        <p:nvPicPr>
          <p:cNvPr id="13" name="Picture 12">
            <a:extLst>
              <a:ext uri="{FF2B5EF4-FFF2-40B4-BE49-F238E27FC236}">
                <a16:creationId xmlns:a16="http://schemas.microsoft.com/office/drawing/2014/main" id="{92D0C355-5208-ED49-9E4E-C724A8671764}"/>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4" name="Picture 13">
            <a:extLst>
              <a:ext uri="{FF2B5EF4-FFF2-40B4-BE49-F238E27FC236}">
                <a16:creationId xmlns:a16="http://schemas.microsoft.com/office/drawing/2014/main" id="{35A09C6E-7F1A-9A4E-AC49-6D8BDF87E32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6" name="Picture 15">
            <a:extLst>
              <a:ext uri="{FF2B5EF4-FFF2-40B4-BE49-F238E27FC236}">
                <a16:creationId xmlns:a16="http://schemas.microsoft.com/office/drawing/2014/main" id="{CE920CF1-567F-CB43-97E7-D46E2B741A9D}"/>
              </a:ext>
            </a:extLst>
          </p:cNvPr>
          <p:cNvPicPr>
            <a:picLocks noChangeAspect="1"/>
          </p:cNvPicPr>
          <p:nvPr userDrawn="1"/>
        </p:nvPicPr>
        <p:blipFill rotWithShape="1">
          <a:blip r:embed="rId6">
            <a:alphaModFix amt="40000"/>
          </a:blip>
          <a:srcRect l="28486" t="10900"/>
          <a:stretch/>
        </p:blipFill>
        <p:spPr>
          <a:xfrm>
            <a:off x="-1201" y="0"/>
            <a:ext cx="2596873" cy="4614616"/>
          </a:xfrm>
          <a:prstGeom prst="rect">
            <a:avLst/>
          </a:prstGeom>
        </p:spPr>
      </p:pic>
      <p:pic>
        <p:nvPicPr>
          <p:cNvPr id="15" name="Picture 14">
            <a:extLst>
              <a:ext uri="{FF2B5EF4-FFF2-40B4-BE49-F238E27FC236}">
                <a16:creationId xmlns:a16="http://schemas.microsoft.com/office/drawing/2014/main" id="{2DA3F849-7D2A-8543-B1C1-DEC3DBBBAC3E}"/>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(To be determined)</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FC4C0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FC9B551D-2BE3-BE4D-BA2D-767B2F1013F8}"/>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426627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Series 1 title 2-lines">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B661A8A8-34FC-AA46-BB0B-471DC4A8D317}"/>
              </a:ext>
            </a:extLst>
          </p:cNvPr>
          <p:cNvPicPr>
            <a:picLocks/>
          </p:cNvPicPr>
          <p:nvPr userDrawn="1"/>
        </p:nvPicPr>
        <p:blipFill>
          <a:blip r:embed="rId2"/>
          <a:stretch>
            <a:fillRect/>
          </a:stretch>
        </p:blipFill>
        <p:spPr>
          <a:xfrm>
            <a:off x="0" y="0"/>
            <a:ext cx="12193200" cy="6858000"/>
          </a:xfrm>
          <a:prstGeom prst="rect">
            <a:avLst/>
          </a:prstGeom>
        </p:spPr>
      </p:pic>
      <p:pic>
        <p:nvPicPr>
          <p:cNvPr id="18" name="Picture 17">
            <a:extLst>
              <a:ext uri="{FF2B5EF4-FFF2-40B4-BE49-F238E27FC236}">
                <a16:creationId xmlns:a16="http://schemas.microsoft.com/office/drawing/2014/main" id="{4656F937-D3B3-6149-B4C6-D6E682CEAC10}"/>
              </a:ext>
            </a:extLst>
          </p:cNvPr>
          <p:cNvPicPr>
            <a:picLocks noChangeAspect="1"/>
          </p:cNvPicPr>
          <p:nvPr userDrawn="1"/>
        </p:nvPicPr>
        <p:blipFill rotWithShape="1">
          <a:blip r:embed="rId3">
            <a:alphaModFix amt="50000"/>
          </a:blip>
          <a:srcRect t="1336" r="1739"/>
          <a:stretch/>
        </p:blipFill>
        <p:spPr>
          <a:xfrm>
            <a:off x="5181601" y="12096"/>
            <a:ext cx="7004996" cy="6858000"/>
          </a:xfrm>
          <a:prstGeom prst="rect">
            <a:avLst/>
          </a:prstGeom>
        </p:spPr>
      </p:pic>
      <p:pic>
        <p:nvPicPr>
          <p:cNvPr id="19" name="Picture 18">
            <a:extLst>
              <a:ext uri="{FF2B5EF4-FFF2-40B4-BE49-F238E27FC236}">
                <a16:creationId xmlns:a16="http://schemas.microsoft.com/office/drawing/2014/main" id="{C8FD0214-A6D4-CC49-987A-0D2C0242D413}"/>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20" name="Picture 19">
            <a:extLst>
              <a:ext uri="{FF2B5EF4-FFF2-40B4-BE49-F238E27FC236}">
                <a16:creationId xmlns:a16="http://schemas.microsoft.com/office/drawing/2014/main" id="{D61471A6-7CED-4242-A817-0755F977EAEE}"/>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1" name="Picture 20">
            <a:extLst>
              <a:ext uri="{FF2B5EF4-FFF2-40B4-BE49-F238E27FC236}">
                <a16:creationId xmlns:a16="http://schemas.microsoft.com/office/drawing/2014/main" id="{21708745-D9B4-EE4E-A98D-2882440D00EC}"/>
              </a:ext>
            </a:extLst>
          </p:cNvPr>
          <p:cNvPicPr>
            <a:picLocks noChangeAspect="1"/>
          </p:cNvPicPr>
          <p:nvPr userDrawn="1"/>
        </p:nvPicPr>
        <p:blipFill rotWithShape="1">
          <a:blip r:embed="rId6">
            <a:alphaModFix amt="70000"/>
          </a:blip>
          <a:srcRect l="30522" t="12594"/>
          <a:stretch/>
        </p:blipFill>
        <p:spPr>
          <a:xfrm>
            <a:off x="0" y="0"/>
            <a:ext cx="2673603" cy="4754184"/>
          </a:xfrm>
          <a:prstGeom prst="rect">
            <a:avLst/>
          </a:prstGeom>
        </p:spPr>
      </p:pic>
      <p:pic>
        <p:nvPicPr>
          <p:cNvPr id="22" name="Picture 21">
            <a:extLst>
              <a:ext uri="{FF2B5EF4-FFF2-40B4-BE49-F238E27FC236}">
                <a16:creationId xmlns:a16="http://schemas.microsoft.com/office/drawing/2014/main" id="{CC3BEBF7-3A6E-1446-A94E-1E259C33B84E}"/>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Primary science investigations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6021"/>
            <a:ext cx="5940000" cy="1358933"/>
          </a:xfrm>
        </p:spPr>
        <p:txBody>
          <a:bodyPr lIns="0" tIns="0" rIns="0" bIns="0">
            <a:noAutofit/>
          </a:bodyPr>
          <a:lstStyle>
            <a:lvl1pPr marL="0" indent="0" algn="l">
              <a:spcBef>
                <a:spcPts val="0"/>
              </a:spcBef>
              <a:buNone/>
              <a:defRPr sz="5000" b="1" i="0">
                <a:solidFill>
                  <a:srgbClr val="DA188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7" name="Picture 6">
            <a:extLst>
              <a:ext uri="{FF2B5EF4-FFF2-40B4-BE49-F238E27FC236}">
                <a16:creationId xmlns:a16="http://schemas.microsoft.com/office/drawing/2014/main" id="{33BAA71B-C8C5-0044-B6F6-4F1BC75638B8}"/>
              </a:ext>
            </a:extLst>
          </p:cNvPr>
          <p:cNvPicPr>
            <a:picLocks noChangeAspect="1"/>
          </p:cNvPicPr>
          <p:nvPr userDrawn="1"/>
        </p:nvPicPr>
        <p:blipFill>
          <a:blip r:embed="rId8"/>
          <a:stretch>
            <a:fillRect/>
          </a:stretch>
        </p:blipFill>
        <p:spPr>
          <a:xfrm>
            <a:off x="9920759" y="5978091"/>
            <a:ext cx="1838536" cy="532688"/>
          </a:xfrm>
          <a:prstGeom prst="rect">
            <a:avLst/>
          </a:prstGeom>
        </p:spPr>
      </p:pic>
      <p:pic>
        <p:nvPicPr>
          <p:cNvPr id="8" name="Picture 7">
            <a:extLst>
              <a:ext uri="{FF2B5EF4-FFF2-40B4-BE49-F238E27FC236}">
                <a16:creationId xmlns:a16="http://schemas.microsoft.com/office/drawing/2014/main" id="{87D1B154-0491-B449-9FB0-FFD90BBF5F42}"/>
              </a:ext>
            </a:extLst>
          </p:cNvPr>
          <p:cNvPicPr>
            <a:picLocks noChangeAspect="1"/>
          </p:cNvPicPr>
          <p:nvPr userDrawn="1"/>
        </p:nvPicPr>
        <p:blipFill>
          <a:blip r:embed="rId9"/>
          <a:stretch>
            <a:fillRect/>
          </a:stretch>
        </p:blipFill>
        <p:spPr>
          <a:xfrm>
            <a:off x="8542394" y="5662579"/>
            <a:ext cx="1124182" cy="838675"/>
          </a:xfrm>
          <a:prstGeom prst="rect">
            <a:avLst/>
          </a:prstGeom>
        </p:spPr>
      </p:pic>
    </p:spTree>
    <p:extLst>
      <p:ext uri="{BB962C8B-B14F-4D97-AF65-F5344CB8AC3E}">
        <p14:creationId xmlns:p14="http://schemas.microsoft.com/office/powerpoint/2010/main" val="25572624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3_Series 4 title 2-line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99B411F-8B7A-E040-B771-C005869F3220}"/>
              </a:ext>
            </a:extLst>
          </p:cNvPr>
          <p:cNvPicPr>
            <a:picLocks/>
          </p:cNvPicPr>
          <p:nvPr userDrawn="1"/>
        </p:nvPicPr>
        <p:blipFill>
          <a:blip r:embed="rId2"/>
          <a:stretch>
            <a:fillRect/>
          </a:stretch>
        </p:blipFill>
        <p:spPr>
          <a:xfrm>
            <a:off x="0" y="0"/>
            <a:ext cx="12193200" cy="6858000"/>
          </a:xfrm>
          <a:prstGeom prst="rect">
            <a:avLst/>
          </a:prstGeom>
        </p:spPr>
      </p:pic>
      <p:pic>
        <p:nvPicPr>
          <p:cNvPr id="18" name="Picture 17">
            <a:extLst>
              <a:ext uri="{FF2B5EF4-FFF2-40B4-BE49-F238E27FC236}">
                <a16:creationId xmlns:a16="http://schemas.microsoft.com/office/drawing/2014/main" id="{C0B4F521-66A4-424A-AF7D-22C9A4BD22B7}"/>
              </a:ext>
            </a:extLst>
          </p:cNvPr>
          <p:cNvPicPr>
            <a:picLocks noChangeAspect="1"/>
          </p:cNvPicPr>
          <p:nvPr userDrawn="1"/>
        </p:nvPicPr>
        <p:blipFill>
          <a:blip r:embed="rId3">
            <a:alphaModFix amt="30000"/>
          </a:blip>
          <a:stretch>
            <a:fillRect/>
          </a:stretch>
        </p:blipFill>
        <p:spPr>
          <a:xfrm>
            <a:off x="5035342" y="0"/>
            <a:ext cx="7157258" cy="6858000"/>
          </a:xfrm>
          <a:prstGeom prst="rect">
            <a:avLst/>
          </a:prstGeom>
        </p:spPr>
      </p:pic>
      <p:pic>
        <p:nvPicPr>
          <p:cNvPr id="13" name="Picture 12">
            <a:extLst>
              <a:ext uri="{FF2B5EF4-FFF2-40B4-BE49-F238E27FC236}">
                <a16:creationId xmlns:a16="http://schemas.microsoft.com/office/drawing/2014/main" id="{92D0C355-5208-ED49-9E4E-C724A8671764}"/>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4" name="Picture 13">
            <a:extLst>
              <a:ext uri="{FF2B5EF4-FFF2-40B4-BE49-F238E27FC236}">
                <a16:creationId xmlns:a16="http://schemas.microsoft.com/office/drawing/2014/main" id="{35A09C6E-7F1A-9A4E-AC49-6D8BDF87E32F}"/>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16" name="Picture 15">
            <a:extLst>
              <a:ext uri="{FF2B5EF4-FFF2-40B4-BE49-F238E27FC236}">
                <a16:creationId xmlns:a16="http://schemas.microsoft.com/office/drawing/2014/main" id="{CE920CF1-567F-CB43-97E7-D46E2B741A9D}"/>
              </a:ext>
            </a:extLst>
          </p:cNvPr>
          <p:cNvPicPr>
            <a:picLocks noChangeAspect="1"/>
          </p:cNvPicPr>
          <p:nvPr userDrawn="1"/>
        </p:nvPicPr>
        <p:blipFill rotWithShape="1">
          <a:blip r:embed="rId6">
            <a:alphaModFix amt="40000"/>
          </a:blip>
          <a:srcRect l="28486" t="10900"/>
          <a:stretch/>
        </p:blipFill>
        <p:spPr>
          <a:xfrm>
            <a:off x="-1201" y="0"/>
            <a:ext cx="2596873" cy="4614616"/>
          </a:xfrm>
          <a:prstGeom prst="rect">
            <a:avLst/>
          </a:prstGeom>
        </p:spPr>
      </p:pic>
      <p:pic>
        <p:nvPicPr>
          <p:cNvPr id="15" name="Picture 14">
            <a:extLst>
              <a:ext uri="{FF2B5EF4-FFF2-40B4-BE49-F238E27FC236}">
                <a16:creationId xmlns:a16="http://schemas.microsoft.com/office/drawing/2014/main" id="{2DA3F849-7D2A-8543-B1C1-DEC3DBBBAC3E}"/>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(To be determined)</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4399"/>
            <a:ext cx="5940000" cy="1357200"/>
          </a:xfrm>
        </p:spPr>
        <p:txBody>
          <a:bodyPr lIns="0" tIns="0" rIns="0" bIns="0">
            <a:noAutofit/>
          </a:bodyPr>
          <a:lstStyle>
            <a:lvl1pPr marL="0" indent="0" algn="l">
              <a:spcBef>
                <a:spcPts val="0"/>
              </a:spcBef>
              <a:buNone/>
              <a:defRPr sz="5000" b="1" i="0">
                <a:solidFill>
                  <a:srgbClr val="FC4C0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8" name="Picture 7">
            <a:extLst>
              <a:ext uri="{FF2B5EF4-FFF2-40B4-BE49-F238E27FC236}">
                <a16:creationId xmlns:a16="http://schemas.microsoft.com/office/drawing/2014/main" id="{FC9B551D-2BE3-BE4D-BA2D-767B2F1013F8}"/>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34508845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Series 4 introduc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FD3922B-5FAE-5642-9693-8B3B905B6ABF}"/>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DFF236EA-F98D-644B-9888-9363A958AA6E}"/>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63E6BD84-B7A7-8344-9CD2-B59464610B52}"/>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38377948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4_Series 4 basic tex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8DA35DC-09E3-804D-821C-2652022E9AB2}"/>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69DAF224-57EB-4744-946B-24D79C47E69B}"/>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10420355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4_Series 4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76C470-C176-D045-8B28-7EB170A0A571}"/>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507E57FA-B4AC-A44B-BA80-87027209D6C3}"/>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FC4C02"/>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7227561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5_Series 4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76C470-C176-D045-8B28-7EB170A0A571}"/>
              </a:ext>
            </a:extLst>
          </p:cNvPr>
          <p:cNvPicPr>
            <a:picLocks noChangeAspect="1"/>
          </p:cNvPicPr>
          <p:nvPr userDrawn="1"/>
        </p:nvPicPr>
        <p:blipFill rotWithShape="1">
          <a:blip r:embed="rId2">
            <a:alphaModFix amt="7000"/>
          </a:blip>
          <a:srcRect r="51001"/>
          <a:stretch/>
        </p:blipFill>
        <p:spPr>
          <a:xfrm>
            <a:off x="8684991" y="0"/>
            <a:ext cx="3507009" cy="6858000"/>
          </a:xfrm>
          <a:prstGeom prst="rect">
            <a:avLst/>
          </a:prstGeom>
        </p:spPr>
      </p:pic>
      <p:pic>
        <p:nvPicPr>
          <p:cNvPr id="6" name="Picture 5">
            <a:extLst>
              <a:ext uri="{FF2B5EF4-FFF2-40B4-BE49-F238E27FC236}">
                <a16:creationId xmlns:a16="http://schemas.microsoft.com/office/drawing/2014/main" id="{507E57FA-B4AC-A44B-BA80-87027209D6C3}"/>
              </a:ext>
            </a:extLst>
          </p:cNvPr>
          <p:cNvPicPr>
            <a:picLocks noChangeAspect="1"/>
          </p:cNvPicPr>
          <p:nvPr userDrawn="1"/>
        </p:nvPicPr>
        <p:blipFill rotWithShape="1">
          <a:blip r:embed="rId3"/>
          <a:srcRect t="14536" r="44099" b="20158"/>
          <a:stretch/>
        </p:blipFill>
        <p:spPr>
          <a:xfrm>
            <a:off x="8038800" y="0"/>
            <a:ext cx="41532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FC4C02"/>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16736103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F14DF-4CB8-7246-8732-59BD7244E9B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8F961292-047D-BD42-BB7C-A04CC627CE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8743F09-9507-2C4F-A295-2057163E18B5}"/>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B51902F6-871E-9246-B174-71DB63096F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B59D3F-3B4E-AF4B-802C-21A7EDD384A5}"/>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9388667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F0F6A-370C-CB48-BE91-949E07CA1F9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8ACC0BD-739B-9E40-9FB4-5AFFFAFF1F1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BC79CAD-EF2C-9341-8D52-EB55425F24E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4185104-9009-DE41-AB2F-1400919B9CDB}"/>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6" name="Footer Placeholder 5">
            <a:extLst>
              <a:ext uri="{FF2B5EF4-FFF2-40B4-BE49-F238E27FC236}">
                <a16:creationId xmlns:a16="http://schemas.microsoft.com/office/drawing/2014/main" id="{6A6BDB5B-A79E-824C-BBA6-6324C5206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E2826B-E143-0744-BB1D-367776B6A6AF}"/>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7599622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09035-CE48-A74E-BB30-5CFDEC9D6C8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DC2BA8D-3CCC-D349-A9B5-36F85733A6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42277D6-5E2E-8544-83FA-81CD1F9C8FE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98F78DE-5CBC-1249-AFC4-A38658BB15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8F2CFBC-FCDF-A74C-948C-43D53F24538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C5C100A-3231-A84B-8F17-0D79862CB72E}"/>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8" name="Footer Placeholder 7">
            <a:extLst>
              <a:ext uri="{FF2B5EF4-FFF2-40B4-BE49-F238E27FC236}">
                <a16:creationId xmlns:a16="http://schemas.microsoft.com/office/drawing/2014/main" id="{CE0E5AAF-B5C5-F14D-B70A-5A25488BB91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74D52B-46F2-CA42-8375-20B52DF94648}"/>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841499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34E8B-1427-9848-BA35-E1A962469F9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C6B0BB2-C9F7-CA48-B48A-9775FDE5421A}"/>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4" name="Footer Placeholder 3">
            <a:extLst>
              <a:ext uri="{FF2B5EF4-FFF2-40B4-BE49-F238E27FC236}">
                <a16:creationId xmlns:a16="http://schemas.microsoft.com/office/drawing/2014/main" id="{70CFB2BF-0017-0A41-9235-610E1C991E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111DAA1-DFFC-384C-913F-7A7846A01AC1}"/>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7752563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19EB5E-873C-D743-A09C-1EE93DFC2581}"/>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3" name="Footer Placeholder 2">
            <a:extLst>
              <a:ext uri="{FF2B5EF4-FFF2-40B4-BE49-F238E27FC236}">
                <a16:creationId xmlns:a16="http://schemas.microsoft.com/office/drawing/2014/main" id="{79966030-EEC7-8F4B-9365-6E7BC5EFE7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155700-9005-ED49-8CFD-28315B2C4132}"/>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1078957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ries 1 introduc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8800554-CEA0-3B49-AD5A-291293B256F6}"/>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8" name="Picture 7">
            <a:extLst>
              <a:ext uri="{FF2B5EF4-FFF2-40B4-BE49-F238E27FC236}">
                <a16:creationId xmlns:a16="http://schemas.microsoft.com/office/drawing/2014/main" id="{F49247DE-8923-8740-869A-E34DFC6B0203}"/>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718FAEF5-B0DA-5043-A360-71A3F0DD0456}"/>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32267021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7BF48-6D55-C540-A2D9-5DABE10BC3F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906BE94E-4FCF-9B41-88B9-181D152568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7516BAA-861F-7E4C-885C-E27F7DA47F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B61D5B1-A99B-E548-99FB-2F4E3E21886E}"/>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6" name="Footer Placeholder 5">
            <a:extLst>
              <a:ext uri="{FF2B5EF4-FFF2-40B4-BE49-F238E27FC236}">
                <a16:creationId xmlns:a16="http://schemas.microsoft.com/office/drawing/2014/main" id="{905E8105-9252-D846-BF1B-988BBF6910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EA4546-7FDD-0440-AA1B-A3DD8ECBC971}"/>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33376764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4BEB6-27DF-D045-89EC-B391BB53AD9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0C92ED5-737D-F14D-9FC4-D342DB9E12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BFD161-A999-D24A-8A19-FC0ECDC48F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DCF7D5E-C507-554B-A1ED-4B9CA83934DB}"/>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6" name="Footer Placeholder 5">
            <a:extLst>
              <a:ext uri="{FF2B5EF4-FFF2-40B4-BE49-F238E27FC236}">
                <a16:creationId xmlns:a16="http://schemas.microsoft.com/office/drawing/2014/main" id="{31AD2D1C-EFF0-1D49-9E10-FF6861BF44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8F1B2E-6903-1449-89C9-10456A61AA58}"/>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39535527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1989D-858B-C943-BB0A-6B4E40F68D9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9679284-7CD6-1D47-B997-DF1474EAE36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1C5802F-B396-F345-AA6A-D921630AB2E6}"/>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B2C65F27-DBBA-3D4A-88D1-21B6ECE669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4083E9-0B8A-354F-9E5C-06591DF838F5}"/>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6103263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B719DF-B196-AF4B-91BC-8F0FE2918BA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154E535-340B-C647-B2CF-DF8DC5A4B0E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2B618F3-4268-EA47-BDA0-4F86A036F225}"/>
              </a:ext>
            </a:extLst>
          </p:cNvPr>
          <p:cNvSpPr>
            <a:spLocks noGrp="1"/>
          </p:cNvSpPr>
          <p:nvPr>
            <p:ph type="dt" sz="half" idx="10"/>
          </p:nvPr>
        </p:nvSpPr>
        <p:spPr/>
        <p:txBody>
          <a:body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3D044047-EDB4-3B44-A48F-C532E74334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0EFAFC-8600-4F43-AB6A-BF5246736F5D}"/>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1095692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Series 1 basic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AD13214-A543-C84D-AB71-3A8E03AC3F62}"/>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6" name="Picture 5">
            <a:extLst>
              <a:ext uri="{FF2B5EF4-FFF2-40B4-BE49-F238E27FC236}">
                <a16:creationId xmlns:a16="http://schemas.microsoft.com/office/drawing/2014/main" id="{E0B33618-9CD2-2E47-A8DE-FB6CEB79FA98}"/>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648709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Series 1 bullet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98FADB4-6491-1A45-AC6E-199C0D53FE70}"/>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6" name="Picture 5">
            <a:extLst>
              <a:ext uri="{FF2B5EF4-FFF2-40B4-BE49-F238E27FC236}">
                <a16:creationId xmlns:a16="http://schemas.microsoft.com/office/drawing/2014/main" id="{02FB1B57-7F9E-7646-B41C-31EB7DC5D496}"/>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DA1884"/>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360349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Series 1 numbered lis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98FADB4-6491-1A45-AC6E-199C0D53FE70}"/>
              </a:ext>
            </a:extLst>
          </p:cNvPr>
          <p:cNvPicPr>
            <a:picLocks noChangeAspect="1"/>
          </p:cNvPicPr>
          <p:nvPr userDrawn="1"/>
        </p:nvPicPr>
        <p:blipFill rotWithShape="1">
          <a:blip r:embed="rId2">
            <a:alphaModFix amt="7000"/>
          </a:blip>
          <a:srcRect t="1336" r="51589"/>
          <a:stretch/>
        </p:blipFill>
        <p:spPr>
          <a:xfrm>
            <a:off x="8855104" y="12096"/>
            <a:ext cx="3451197" cy="6858000"/>
          </a:xfrm>
          <a:prstGeom prst="rect">
            <a:avLst/>
          </a:prstGeom>
        </p:spPr>
      </p:pic>
      <p:pic>
        <p:nvPicPr>
          <p:cNvPr id="6" name="Picture 5">
            <a:extLst>
              <a:ext uri="{FF2B5EF4-FFF2-40B4-BE49-F238E27FC236}">
                <a16:creationId xmlns:a16="http://schemas.microsoft.com/office/drawing/2014/main" id="{02FB1B57-7F9E-7646-B41C-31EB7DC5D496}"/>
              </a:ext>
            </a:extLst>
          </p:cNvPr>
          <p:cNvPicPr>
            <a:picLocks noChangeAspect="1"/>
          </p:cNvPicPr>
          <p:nvPr userDrawn="1"/>
        </p:nvPicPr>
        <p:blipFill rotWithShape="1">
          <a:blip r:embed="rId3"/>
          <a:srcRect t="14527" r="42560" b="20047"/>
          <a:stretch/>
        </p:blipFill>
        <p:spPr>
          <a:xfrm>
            <a:off x="8039101" y="0"/>
            <a:ext cx="4267200" cy="6870096"/>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457200" indent="-457200">
              <a:lnSpc>
                <a:spcPct val="100000"/>
              </a:lnSpc>
              <a:spcBef>
                <a:spcPts val="0"/>
              </a:spcBef>
              <a:spcAft>
                <a:spcPts val="1000"/>
              </a:spcAft>
              <a:buClr>
                <a:srgbClr val="DA1884"/>
              </a:buClr>
              <a:buSzPct val="100000"/>
              <a:buFont typeface="+mj-lt"/>
              <a:buAutoNum type="arabicPeriod"/>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4170965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1_Series 2 title 1-lin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9BABE97-30DE-FB46-BBF6-47C03B087FA1}"/>
              </a:ext>
            </a:extLst>
          </p:cNvPr>
          <p:cNvPicPr>
            <a:picLocks/>
          </p:cNvPicPr>
          <p:nvPr userDrawn="1"/>
        </p:nvPicPr>
        <p:blipFill>
          <a:blip r:embed="rId2"/>
          <a:stretch>
            <a:fillRect/>
          </a:stretch>
        </p:blipFill>
        <p:spPr>
          <a:xfrm>
            <a:off x="-1200" y="0"/>
            <a:ext cx="12193200" cy="6858000"/>
          </a:xfrm>
          <a:prstGeom prst="rect">
            <a:avLst/>
          </a:prstGeom>
        </p:spPr>
      </p:pic>
      <p:pic>
        <p:nvPicPr>
          <p:cNvPr id="21" name="Picture 20">
            <a:extLst>
              <a:ext uri="{FF2B5EF4-FFF2-40B4-BE49-F238E27FC236}">
                <a16:creationId xmlns:a16="http://schemas.microsoft.com/office/drawing/2014/main" id="{3BB2DA54-FFC7-D84A-903D-75A436F71A0D}"/>
              </a:ext>
            </a:extLst>
          </p:cNvPr>
          <p:cNvPicPr>
            <a:picLocks noChangeAspect="1"/>
          </p:cNvPicPr>
          <p:nvPr userDrawn="1"/>
        </p:nvPicPr>
        <p:blipFill rotWithShape="1">
          <a:blip r:embed="rId3">
            <a:alphaModFix amt="35000"/>
          </a:blip>
          <a:srcRect b="1099"/>
          <a:stretch/>
        </p:blipFill>
        <p:spPr>
          <a:xfrm>
            <a:off x="5093901" y="0"/>
            <a:ext cx="7098099" cy="6858000"/>
          </a:xfrm>
          <a:prstGeom prst="rect">
            <a:avLst/>
          </a:prstGeom>
        </p:spPr>
      </p:pic>
      <p:pic>
        <p:nvPicPr>
          <p:cNvPr id="15" name="Picture 14">
            <a:extLst>
              <a:ext uri="{FF2B5EF4-FFF2-40B4-BE49-F238E27FC236}">
                <a16:creationId xmlns:a16="http://schemas.microsoft.com/office/drawing/2014/main" id="{8577A4CF-36C1-4043-A33A-0F14A8C78CEF}"/>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653E9E15-9D4B-0942-898F-771B71C4C9ED}"/>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2" name="Picture 21">
            <a:extLst>
              <a:ext uri="{FF2B5EF4-FFF2-40B4-BE49-F238E27FC236}">
                <a16:creationId xmlns:a16="http://schemas.microsoft.com/office/drawing/2014/main" id="{4E88CBFA-C573-1C4B-B398-BFE28C416257}"/>
              </a:ext>
            </a:extLst>
          </p:cNvPr>
          <p:cNvPicPr>
            <a:picLocks noChangeAspect="1"/>
          </p:cNvPicPr>
          <p:nvPr userDrawn="1"/>
        </p:nvPicPr>
        <p:blipFill rotWithShape="1">
          <a:blip r:embed="rId6">
            <a:alphaModFix amt="70000"/>
          </a:blip>
          <a:srcRect l="27440" t="10532"/>
          <a:stretch/>
        </p:blipFill>
        <p:spPr>
          <a:xfrm>
            <a:off x="-1200" y="0"/>
            <a:ext cx="2674803" cy="4707971"/>
          </a:xfrm>
          <a:prstGeom prst="rect">
            <a:avLst/>
          </a:prstGeom>
        </p:spPr>
      </p:pic>
      <p:pic>
        <p:nvPicPr>
          <p:cNvPr id="17" name="Picture 16">
            <a:extLst>
              <a:ext uri="{FF2B5EF4-FFF2-40B4-BE49-F238E27FC236}">
                <a16:creationId xmlns:a16="http://schemas.microsoft.com/office/drawing/2014/main" id="{6ECB2322-1353-1D44-98BF-5759E7518379}"/>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Science careers for primary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499067"/>
            <a:ext cx="5940000" cy="713843"/>
          </a:xfrm>
        </p:spPr>
        <p:txBody>
          <a:bodyPr lIns="0" tIns="0" rIns="0" bIns="0">
            <a:noAutofit/>
          </a:bodyPr>
          <a:lstStyle>
            <a:lvl1pPr marL="0" indent="0" algn="l">
              <a:spcBef>
                <a:spcPts val="0"/>
              </a:spcBef>
              <a:buNone/>
              <a:defRPr sz="5000" b="1" i="0">
                <a:solidFill>
                  <a:srgbClr val="48A9C5"/>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3BE316A1-68FA-2044-8AF3-E5DFE2757DA4}"/>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132028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2_Series 2 title 2-line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9BABE97-30DE-FB46-BBF6-47C03B087FA1}"/>
              </a:ext>
            </a:extLst>
          </p:cNvPr>
          <p:cNvPicPr>
            <a:picLocks/>
          </p:cNvPicPr>
          <p:nvPr userDrawn="1"/>
        </p:nvPicPr>
        <p:blipFill>
          <a:blip r:embed="rId2"/>
          <a:stretch>
            <a:fillRect/>
          </a:stretch>
        </p:blipFill>
        <p:spPr>
          <a:xfrm>
            <a:off x="-1200" y="0"/>
            <a:ext cx="12193200" cy="6858000"/>
          </a:xfrm>
          <a:prstGeom prst="rect">
            <a:avLst/>
          </a:prstGeom>
        </p:spPr>
      </p:pic>
      <p:pic>
        <p:nvPicPr>
          <p:cNvPr id="21" name="Picture 20">
            <a:extLst>
              <a:ext uri="{FF2B5EF4-FFF2-40B4-BE49-F238E27FC236}">
                <a16:creationId xmlns:a16="http://schemas.microsoft.com/office/drawing/2014/main" id="{3BB2DA54-FFC7-D84A-903D-75A436F71A0D}"/>
              </a:ext>
            </a:extLst>
          </p:cNvPr>
          <p:cNvPicPr>
            <a:picLocks noChangeAspect="1"/>
          </p:cNvPicPr>
          <p:nvPr userDrawn="1"/>
        </p:nvPicPr>
        <p:blipFill rotWithShape="1">
          <a:blip r:embed="rId3">
            <a:alphaModFix amt="35000"/>
          </a:blip>
          <a:srcRect b="1099"/>
          <a:stretch/>
        </p:blipFill>
        <p:spPr>
          <a:xfrm>
            <a:off x="5093901" y="0"/>
            <a:ext cx="7098099" cy="6858000"/>
          </a:xfrm>
          <a:prstGeom prst="rect">
            <a:avLst/>
          </a:prstGeom>
        </p:spPr>
      </p:pic>
      <p:pic>
        <p:nvPicPr>
          <p:cNvPr id="15" name="Picture 14">
            <a:extLst>
              <a:ext uri="{FF2B5EF4-FFF2-40B4-BE49-F238E27FC236}">
                <a16:creationId xmlns:a16="http://schemas.microsoft.com/office/drawing/2014/main" id="{8577A4CF-36C1-4043-A33A-0F14A8C78CEF}"/>
              </a:ext>
            </a:extLst>
          </p:cNvPr>
          <p:cNvPicPr>
            <a:picLocks noChangeAspect="1"/>
          </p:cNvPicPr>
          <p:nvPr userDrawn="1"/>
        </p:nvPicPr>
        <p:blipFill rotWithShape="1">
          <a:blip r:embed="rId4"/>
          <a:srcRect l="30142" b="39808"/>
          <a:stretch/>
        </p:blipFill>
        <p:spPr>
          <a:xfrm>
            <a:off x="0" y="3429001"/>
            <a:ext cx="7260362" cy="3441096"/>
          </a:xfrm>
          <a:prstGeom prst="rect">
            <a:avLst/>
          </a:prstGeom>
        </p:spPr>
      </p:pic>
      <p:pic>
        <p:nvPicPr>
          <p:cNvPr id="16" name="Picture 15">
            <a:extLst>
              <a:ext uri="{FF2B5EF4-FFF2-40B4-BE49-F238E27FC236}">
                <a16:creationId xmlns:a16="http://schemas.microsoft.com/office/drawing/2014/main" id="{653E9E15-9D4B-0942-898F-771B71C4C9ED}"/>
              </a:ext>
            </a:extLst>
          </p:cNvPr>
          <p:cNvPicPr>
            <a:picLocks noChangeAspect="1"/>
          </p:cNvPicPr>
          <p:nvPr userDrawn="1"/>
        </p:nvPicPr>
        <p:blipFill rotWithShape="1">
          <a:blip r:embed="rId5"/>
          <a:srcRect r="13702" b="50316"/>
          <a:stretch/>
        </p:blipFill>
        <p:spPr>
          <a:xfrm>
            <a:off x="7915276" y="5160151"/>
            <a:ext cx="4276723" cy="1709945"/>
          </a:xfrm>
          <a:prstGeom prst="rect">
            <a:avLst/>
          </a:prstGeom>
        </p:spPr>
      </p:pic>
      <p:pic>
        <p:nvPicPr>
          <p:cNvPr id="22" name="Picture 21">
            <a:extLst>
              <a:ext uri="{FF2B5EF4-FFF2-40B4-BE49-F238E27FC236}">
                <a16:creationId xmlns:a16="http://schemas.microsoft.com/office/drawing/2014/main" id="{4E88CBFA-C573-1C4B-B398-BFE28C416257}"/>
              </a:ext>
            </a:extLst>
          </p:cNvPr>
          <p:cNvPicPr>
            <a:picLocks noChangeAspect="1"/>
          </p:cNvPicPr>
          <p:nvPr userDrawn="1"/>
        </p:nvPicPr>
        <p:blipFill rotWithShape="1">
          <a:blip r:embed="rId6">
            <a:alphaModFix amt="70000"/>
          </a:blip>
          <a:srcRect l="27440" t="10532"/>
          <a:stretch/>
        </p:blipFill>
        <p:spPr>
          <a:xfrm>
            <a:off x="-1200" y="0"/>
            <a:ext cx="2674803" cy="4707971"/>
          </a:xfrm>
          <a:prstGeom prst="rect">
            <a:avLst/>
          </a:prstGeom>
        </p:spPr>
      </p:pic>
      <p:pic>
        <p:nvPicPr>
          <p:cNvPr id="17" name="Picture 16">
            <a:extLst>
              <a:ext uri="{FF2B5EF4-FFF2-40B4-BE49-F238E27FC236}">
                <a16:creationId xmlns:a16="http://schemas.microsoft.com/office/drawing/2014/main" id="{6ECB2322-1353-1D44-98BF-5759E7518379}"/>
              </a:ext>
            </a:extLst>
          </p:cNvPr>
          <p:cNvPicPr>
            <a:picLocks noChangeAspect="1"/>
          </p:cNvPicPr>
          <p:nvPr userDrawn="1"/>
        </p:nvPicPr>
        <p:blipFill rotWithShape="1">
          <a:blip r:embed="rId7"/>
          <a:srcRect l="76858" t="27253"/>
          <a:stretch/>
        </p:blipFill>
        <p:spPr>
          <a:xfrm>
            <a:off x="0" y="0"/>
            <a:ext cx="1903136" cy="415376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15600"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Science careers for primary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1" y="5234399"/>
            <a:ext cx="5940000" cy="1357200"/>
          </a:xfrm>
        </p:spPr>
        <p:txBody>
          <a:bodyPr lIns="0" tIns="0" rIns="0" bIns="0">
            <a:noAutofit/>
          </a:bodyPr>
          <a:lstStyle>
            <a:lvl1pPr marL="0" indent="0" algn="l">
              <a:spcBef>
                <a:spcPts val="0"/>
              </a:spcBef>
              <a:buNone/>
              <a:defRPr sz="5000" b="1" i="0">
                <a:solidFill>
                  <a:srgbClr val="48A9C5"/>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a longer title on two lines</a:t>
            </a:r>
            <a:endParaRPr lang="en-US" dirty="0"/>
          </a:p>
        </p:txBody>
      </p:sp>
      <p:pic>
        <p:nvPicPr>
          <p:cNvPr id="8" name="Picture 7">
            <a:extLst>
              <a:ext uri="{FF2B5EF4-FFF2-40B4-BE49-F238E27FC236}">
                <a16:creationId xmlns:a16="http://schemas.microsoft.com/office/drawing/2014/main" id="{3BE316A1-68FA-2044-8AF3-E5DFE2757DA4}"/>
              </a:ext>
            </a:extLst>
          </p:cNvPr>
          <p:cNvPicPr>
            <a:picLocks noChangeAspect="1"/>
          </p:cNvPicPr>
          <p:nvPr userDrawn="1"/>
        </p:nvPicPr>
        <p:blipFill>
          <a:blip r:embed="rId8"/>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486097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eries 2 introducti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B9A100C-4939-D243-8405-C73DD7EABA59}"/>
              </a:ext>
            </a:extLst>
          </p:cNvPr>
          <p:cNvPicPr>
            <a:picLocks noChangeAspect="1"/>
          </p:cNvPicPr>
          <p:nvPr userDrawn="1"/>
        </p:nvPicPr>
        <p:blipFill rotWithShape="1">
          <a:blip r:embed="rId2">
            <a:alphaModFix amt="7000"/>
          </a:blip>
          <a:srcRect r="50857" b="1099"/>
          <a:stretch/>
        </p:blipFill>
        <p:spPr>
          <a:xfrm>
            <a:off x="8703793" y="0"/>
            <a:ext cx="3488207" cy="6858000"/>
          </a:xfrm>
          <a:prstGeom prst="rect">
            <a:avLst/>
          </a:prstGeom>
        </p:spPr>
      </p:pic>
      <p:pic>
        <p:nvPicPr>
          <p:cNvPr id="5" name="Picture 4">
            <a:extLst>
              <a:ext uri="{FF2B5EF4-FFF2-40B4-BE49-F238E27FC236}">
                <a16:creationId xmlns:a16="http://schemas.microsoft.com/office/drawing/2014/main" id="{98773044-8ED8-1C49-B318-37EC36C54694}"/>
              </a:ext>
            </a:extLst>
          </p:cNvPr>
          <p:cNvPicPr>
            <a:picLocks noChangeAspect="1"/>
          </p:cNvPicPr>
          <p:nvPr userDrawn="1"/>
        </p:nvPicPr>
        <p:blipFill rotWithShape="1">
          <a:blip r:embed="rId3"/>
          <a:srcRect l="-1" t="14308" r="43884" b="20385"/>
          <a:stretch/>
        </p:blipFill>
        <p:spPr>
          <a:xfrm>
            <a:off x="8022897" y="0"/>
            <a:ext cx="4169103"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8" name="Content Placeholder 2">
            <a:extLst>
              <a:ext uri="{FF2B5EF4-FFF2-40B4-BE49-F238E27FC236}">
                <a16:creationId xmlns:a16="http://schemas.microsoft.com/office/drawing/2014/main" id="{A3A58B7E-E4EE-B442-8D2D-7EDB7C825995}"/>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16086315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4/13/2023</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71" r:id="rId4"/>
    <p:sldLayoutId id="2147483667" r:id="rId5"/>
    <p:sldLayoutId id="2147483675" r:id="rId6"/>
    <p:sldLayoutId id="2147483661" r:id="rId7"/>
    <p:sldLayoutId id="2147483679" r:id="rId8"/>
    <p:sldLayoutId id="2147483662" r:id="rId9"/>
    <p:sldLayoutId id="2147483672" r:id="rId10"/>
    <p:sldLayoutId id="2147483668" r:id="rId11"/>
    <p:sldLayoutId id="2147483676" r:id="rId12"/>
    <p:sldLayoutId id="2147483663" r:id="rId13"/>
    <p:sldLayoutId id="2147483680" r:id="rId14"/>
    <p:sldLayoutId id="2147483664" r:id="rId15"/>
    <p:sldLayoutId id="2147483673" r:id="rId16"/>
    <p:sldLayoutId id="2147483669" r:id="rId17"/>
    <p:sldLayoutId id="2147483677" r:id="rId18"/>
    <p:sldLayoutId id="2147483665" r:id="rId19"/>
    <p:sldLayoutId id="2147483681" r:id="rId20"/>
    <p:sldLayoutId id="2147483666" r:id="rId21"/>
    <p:sldLayoutId id="2147483674" r:id="rId22"/>
    <p:sldLayoutId id="2147483670" r:id="rId23"/>
    <p:sldLayoutId id="2147483678" r:id="rId24"/>
    <p:sldLayoutId id="2147483651" r:id="rId25"/>
    <p:sldLayoutId id="2147483652" r:id="rId26"/>
    <p:sldLayoutId id="2147483653" r:id="rId27"/>
    <p:sldLayoutId id="2147483654" r:id="rId28"/>
    <p:sldLayoutId id="2147483655" r:id="rId29"/>
    <p:sldLayoutId id="2147483656" r:id="rId30"/>
    <p:sldLayoutId id="2147483657" r:id="rId31"/>
    <p:sldLayoutId id="2147483658" r:id="rId32"/>
    <p:sldLayoutId id="2147483659" r:id="rId3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8.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63A9B-BBE6-8A4D-809B-356757B5FA25}"/>
              </a:ext>
            </a:extLst>
          </p:cNvPr>
          <p:cNvSpPr>
            <a:spLocks noGrp="1"/>
          </p:cNvSpPr>
          <p:nvPr>
            <p:ph type="ctrTitle"/>
          </p:nvPr>
        </p:nvSpPr>
        <p:spPr>
          <a:xfrm>
            <a:off x="615600" y="5110759"/>
            <a:ext cx="4459320" cy="336777"/>
          </a:xfrm>
        </p:spPr>
        <p:txBody>
          <a:bodyPr>
            <a:normAutofit fontScale="90000"/>
          </a:bodyPr>
          <a:lstStyle/>
          <a:p>
            <a:r>
              <a:rPr lang="cy-GB" dirty="0"/>
              <a:t>Gyrfaoedd gwyddoniaeth </a:t>
            </a:r>
            <a:br>
              <a:rPr lang="cy-GB" dirty="0"/>
            </a:br>
            <a:r>
              <a:rPr lang="cy-GB" dirty="0"/>
              <a:t>ar gyfer ysgolion cynradd</a:t>
            </a:r>
          </a:p>
        </p:txBody>
      </p:sp>
      <p:sp>
        <p:nvSpPr>
          <p:cNvPr id="3" name="Subtitle 2">
            <a:extLst>
              <a:ext uri="{FF2B5EF4-FFF2-40B4-BE49-F238E27FC236}">
                <a16:creationId xmlns:a16="http://schemas.microsoft.com/office/drawing/2014/main" id="{8E8E6F90-E948-9345-994C-D0BBCEE33245}"/>
              </a:ext>
            </a:extLst>
          </p:cNvPr>
          <p:cNvSpPr>
            <a:spLocks noGrp="1"/>
          </p:cNvSpPr>
          <p:nvPr>
            <p:ph type="subTitle" idx="1"/>
          </p:nvPr>
        </p:nvSpPr>
        <p:spPr>
          <a:xfrm>
            <a:off x="580641" y="5760331"/>
            <a:ext cx="6590868" cy="713843"/>
          </a:xfrm>
        </p:spPr>
        <p:txBody>
          <a:bodyPr/>
          <a:lstStyle/>
          <a:p>
            <a:r>
              <a:rPr lang="cy-GB" dirty="0"/>
              <a:t>Didoli cardiau sgiliau</a:t>
            </a:r>
          </a:p>
        </p:txBody>
      </p:sp>
    </p:spTree>
    <p:extLst>
      <p:ext uri="{BB962C8B-B14F-4D97-AF65-F5344CB8AC3E}">
        <p14:creationId xmlns:p14="http://schemas.microsoft.com/office/powerpoint/2010/main" val="171411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E6696-D011-512A-5238-3D929B927BF3}"/>
              </a:ext>
            </a:extLst>
          </p:cNvPr>
          <p:cNvSpPr>
            <a:spLocks noGrp="1"/>
          </p:cNvSpPr>
          <p:nvPr>
            <p:ph type="title"/>
          </p:nvPr>
        </p:nvSpPr>
        <p:spPr/>
        <p:txBody>
          <a:bodyPr/>
          <a:lstStyle/>
          <a:p>
            <a:r>
              <a:rPr lang="cy-GB"/>
              <a:t>Technegydd lliwiau (gwallt)</a:t>
            </a:r>
          </a:p>
        </p:txBody>
      </p:sp>
      <p:sp>
        <p:nvSpPr>
          <p:cNvPr id="4" name="Content Placeholder 2">
            <a:extLst>
              <a:ext uri="{FF2B5EF4-FFF2-40B4-BE49-F238E27FC236}">
                <a16:creationId xmlns:a16="http://schemas.microsoft.com/office/drawing/2014/main" id="{9CE4EB6C-5E2D-BDA8-ADE2-E3951FBCB8A3}"/>
              </a:ext>
            </a:extLst>
          </p:cNvPr>
          <p:cNvSpPr>
            <a:spLocks noGrp="1"/>
          </p:cNvSpPr>
          <p:nvPr>
            <p:ph idx="1"/>
          </p:nvPr>
        </p:nvSpPr>
        <p:spPr>
          <a:xfrm>
            <a:off x="4266000" y="1259999"/>
            <a:ext cx="5673513" cy="5040000"/>
          </a:xfrm>
        </p:spPr>
        <p:txBody>
          <a:bodyPr>
            <a:normAutofit/>
          </a:bodyPr>
          <a:lstStyle/>
          <a:p>
            <a:r>
              <a:rPr lang="cy-GB"/>
              <a:t>Mae technegydd lliwiau'n fath o driniwr gwallt sy’n defnyddio gwyddoniaeth a dylunio a thechnoleg i greu a defnyddio gwahanol lifynnau i liwio’r gwallt. </a:t>
            </a:r>
            <a:br>
              <a:rPr lang="cy-GB"/>
            </a:br>
            <a:r>
              <a:rPr lang="cy-GB"/>
              <a:t>Mae technegydd lliwiau’n mwynhau gweithio gyda llawer o bobl wahanol.</a:t>
            </a:r>
          </a:p>
        </p:txBody>
      </p:sp>
      <p:pic>
        <p:nvPicPr>
          <p:cNvPr id="9" name="Picture 8">
            <a:extLst>
              <a:ext uri="{FF2B5EF4-FFF2-40B4-BE49-F238E27FC236}">
                <a16:creationId xmlns:a16="http://schemas.microsoft.com/office/drawing/2014/main" id="{5344D538-91F9-85D6-E9B0-11C3844BA8D6}"/>
              </a:ext>
            </a:extLst>
          </p:cNvPr>
          <p:cNvPicPr>
            <a:picLocks noChangeAspect="1"/>
          </p:cNvPicPr>
          <p:nvPr/>
        </p:nvPicPr>
        <p:blipFill>
          <a:blip r:embed="rId2"/>
          <a:stretch>
            <a:fillRect/>
          </a:stretch>
        </p:blipFill>
        <p:spPr>
          <a:xfrm>
            <a:off x="10476284" y="4629600"/>
            <a:ext cx="1394786" cy="2037600"/>
          </a:xfrm>
          <a:prstGeom prst="rect">
            <a:avLst/>
          </a:prstGeom>
        </p:spPr>
      </p:pic>
      <p:pic>
        <p:nvPicPr>
          <p:cNvPr id="5" name="Picture 4">
            <a:extLst>
              <a:ext uri="{FF2B5EF4-FFF2-40B4-BE49-F238E27FC236}">
                <a16:creationId xmlns:a16="http://schemas.microsoft.com/office/drawing/2014/main" id="{0B39F7E8-99B8-117E-8DA3-1782B127C5C6}"/>
              </a:ext>
            </a:extLst>
          </p:cNvPr>
          <p:cNvPicPr>
            <a:picLocks noChangeAspect="1"/>
          </p:cNvPicPr>
          <p:nvPr/>
        </p:nvPicPr>
        <p:blipFill>
          <a:blip r:embed="rId3"/>
          <a:stretch>
            <a:fillRect/>
          </a:stretch>
        </p:blipFill>
        <p:spPr>
          <a:xfrm>
            <a:off x="540000" y="1260000"/>
            <a:ext cx="3320471" cy="5040000"/>
          </a:xfrm>
          <a:prstGeom prst="rect">
            <a:avLst/>
          </a:prstGeom>
        </p:spPr>
      </p:pic>
    </p:spTree>
    <p:extLst>
      <p:ext uri="{BB962C8B-B14F-4D97-AF65-F5344CB8AC3E}">
        <p14:creationId xmlns:p14="http://schemas.microsoft.com/office/powerpoint/2010/main" val="2047841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309A7-8E46-B7BE-DF0A-73481BE0F688}"/>
              </a:ext>
            </a:extLst>
          </p:cNvPr>
          <p:cNvSpPr>
            <a:spLocks noGrp="1"/>
          </p:cNvSpPr>
          <p:nvPr>
            <p:ph type="title"/>
          </p:nvPr>
        </p:nvSpPr>
        <p:spPr/>
        <p:txBody>
          <a:bodyPr/>
          <a:lstStyle/>
          <a:p>
            <a:r>
              <a:rPr lang="cy-GB"/>
              <a:t>Gwyddonydd ymchwil</a:t>
            </a:r>
          </a:p>
        </p:txBody>
      </p:sp>
      <p:sp>
        <p:nvSpPr>
          <p:cNvPr id="4" name="Content Placeholder 2">
            <a:extLst>
              <a:ext uri="{FF2B5EF4-FFF2-40B4-BE49-F238E27FC236}">
                <a16:creationId xmlns:a16="http://schemas.microsoft.com/office/drawing/2014/main" id="{CE06C440-B3C8-819A-F297-7D7AB11AE7B2}"/>
              </a:ext>
            </a:extLst>
          </p:cNvPr>
          <p:cNvSpPr>
            <a:spLocks noGrp="1"/>
          </p:cNvSpPr>
          <p:nvPr>
            <p:ph idx="1"/>
          </p:nvPr>
        </p:nvSpPr>
        <p:spPr>
          <a:xfrm>
            <a:off x="4266000" y="1259999"/>
            <a:ext cx="5981811" cy="5040000"/>
          </a:xfrm>
        </p:spPr>
        <p:txBody>
          <a:bodyPr>
            <a:normAutofit/>
          </a:bodyPr>
          <a:lstStyle/>
          <a:p>
            <a:r>
              <a:rPr lang="cy-GB" dirty="0"/>
              <a:t>Mae gwyddonydd ymchwil yn cynllunio ac yn cynnal arbrofion. Efallai y bydd yn gweithio mewn meysydd gwahanol fel ymchwil meddygol, dylunio batris neu gyfrifiadureg. Mae gwyddonwyr ymchwil yn gweithio mewn gwahanol fathau o sefydliadau, gan gynnwys asiantaethau’r llywodraeth, prifysgolion a busnesau preifat. Mae gwyddonwyr yn aml yn gweithio mewn timau, ond gallan nhw hefyd wneud gwaith ymchwil ar eu pen eu hunain a chyfathrebu eu gwaith â phobl eraill.</a:t>
            </a:r>
          </a:p>
        </p:txBody>
      </p:sp>
      <p:pic>
        <p:nvPicPr>
          <p:cNvPr id="8" name="Picture 7">
            <a:extLst>
              <a:ext uri="{FF2B5EF4-FFF2-40B4-BE49-F238E27FC236}">
                <a16:creationId xmlns:a16="http://schemas.microsoft.com/office/drawing/2014/main" id="{2575BDE5-B975-F439-2079-8267DC103EE3}"/>
              </a:ext>
            </a:extLst>
          </p:cNvPr>
          <p:cNvPicPr>
            <a:picLocks noChangeAspect="1"/>
          </p:cNvPicPr>
          <p:nvPr/>
        </p:nvPicPr>
        <p:blipFill>
          <a:blip r:embed="rId2"/>
          <a:stretch>
            <a:fillRect/>
          </a:stretch>
        </p:blipFill>
        <p:spPr>
          <a:xfrm>
            <a:off x="10825200" y="4629600"/>
            <a:ext cx="926740" cy="2037600"/>
          </a:xfrm>
          <a:prstGeom prst="rect">
            <a:avLst/>
          </a:prstGeom>
        </p:spPr>
      </p:pic>
      <p:pic>
        <p:nvPicPr>
          <p:cNvPr id="5" name="Picture 4">
            <a:extLst>
              <a:ext uri="{FF2B5EF4-FFF2-40B4-BE49-F238E27FC236}">
                <a16:creationId xmlns:a16="http://schemas.microsoft.com/office/drawing/2014/main" id="{7FCDB785-B781-66E3-34C8-B7CB1B84C2BE}"/>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598244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1C9F6-C8A8-D7B1-552C-BD1ED6493E1E}"/>
              </a:ext>
            </a:extLst>
          </p:cNvPr>
          <p:cNvSpPr>
            <a:spLocks noGrp="1"/>
          </p:cNvSpPr>
          <p:nvPr>
            <p:ph type="title"/>
          </p:nvPr>
        </p:nvSpPr>
        <p:spPr/>
        <p:txBody>
          <a:bodyPr/>
          <a:lstStyle/>
          <a:p>
            <a:r>
              <a:rPr lang="cy-GB"/>
              <a:t>Gwneuthurwr teganau</a:t>
            </a:r>
          </a:p>
        </p:txBody>
      </p:sp>
      <p:sp>
        <p:nvSpPr>
          <p:cNvPr id="4" name="Content Placeholder 2">
            <a:extLst>
              <a:ext uri="{FF2B5EF4-FFF2-40B4-BE49-F238E27FC236}">
                <a16:creationId xmlns:a16="http://schemas.microsoft.com/office/drawing/2014/main" id="{5346113C-7578-6478-3671-D5154FA7210F}"/>
              </a:ext>
            </a:extLst>
          </p:cNvPr>
          <p:cNvSpPr>
            <a:spLocks noGrp="1"/>
          </p:cNvSpPr>
          <p:nvPr>
            <p:ph idx="1"/>
          </p:nvPr>
        </p:nvSpPr>
        <p:spPr>
          <a:xfrm>
            <a:off x="4213752" y="1266530"/>
            <a:ext cx="5814000" cy="5040000"/>
          </a:xfrm>
        </p:spPr>
        <p:txBody>
          <a:bodyPr>
            <a:normAutofit/>
          </a:bodyPr>
          <a:lstStyle/>
          <a:p>
            <a:r>
              <a:rPr lang="cy-GB" dirty="0"/>
              <a:t>Mae gwneuthurwr teganau’n dylunio ac yn gwneud teganau newydd. Mae’n dewis deunyddiau’n ofalus i wneud teganau sy’n gweithio. Mae angen i wneuthurwyr teganau fod yn greadigol a meddu ar ddiddordeb yn yr hyn y mae plant yn mwynhau chwarae â nhw, ond byddan nhw hefyd yn deall sut mae gwahanol ddeunyddiau’n ymddwyn. Er enghraifft, mae angen deunydd sy’n ymestyn ar gyfer pêl fownsio ac mae'n rhaid i frics adeiladu plastig fod yn gryf.</a:t>
            </a:r>
          </a:p>
        </p:txBody>
      </p:sp>
      <p:pic>
        <p:nvPicPr>
          <p:cNvPr id="8" name="Picture 7">
            <a:extLst>
              <a:ext uri="{FF2B5EF4-FFF2-40B4-BE49-F238E27FC236}">
                <a16:creationId xmlns:a16="http://schemas.microsoft.com/office/drawing/2014/main" id="{27981C12-6A3D-7AE9-5BB1-59B2FBCE71D7}"/>
              </a:ext>
            </a:extLst>
          </p:cNvPr>
          <p:cNvPicPr>
            <a:picLocks noChangeAspect="1"/>
          </p:cNvPicPr>
          <p:nvPr/>
        </p:nvPicPr>
        <p:blipFill>
          <a:blip r:embed="rId2"/>
          <a:stretch>
            <a:fillRect/>
          </a:stretch>
        </p:blipFill>
        <p:spPr>
          <a:xfrm>
            <a:off x="10716912" y="4629600"/>
            <a:ext cx="1153595" cy="2037600"/>
          </a:xfrm>
          <a:prstGeom prst="rect">
            <a:avLst/>
          </a:prstGeom>
        </p:spPr>
      </p:pic>
      <p:pic>
        <p:nvPicPr>
          <p:cNvPr id="5" name="Picture 4">
            <a:extLst>
              <a:ext uri="{FF2B5EF4-FFF2-40B4-BE49-F238E27FC236}">
                <a16:creationId xmlns:a16="http://schemas.microsoft.com/office/drawing/2014/main" id="{C8F5759A-E7E6-9A9F-05B9-24231ABFE0C4}"/>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697872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CF0F8-AC7C-E698-96B9-56E2D3B9ED2E}"/>
              </a:ext>
            </a:extLst>
          </p:cNvPr>
          <p:cNvSpPr>
            <a:spLocks noGrp="1"/>
          </p:cNvSpPr>
          <p:nvPr>
            <p:ph type="title"/>
          </p:nvPr>
        </p:nvSpPr>
        <p:spPr/>
        <p:txBody>
          <a:bodyPr/>
          <a:lstStyle/>
          <a:p>
            <a:r>
              <a:rPr lang="cy-GB"/>
              <a:t>Dyfeisiwr</a:t>
            </a:r>
          </a:p>
        </p:txBody>
      </p:sp>
      <p:sp>
        <p:nvSpPr>
          <p:cNvPr id="4" name="Content Placeholder 2">
            <a:extLst>
              <a:ext uri="{FF2B5EF4-FFF2-40B4-BE49-F238E27FC236}">
                <a16:creationId xmlns:a16="http://schemas.microsoft.com/office/drawing/2014/main" id="{67A1E54F-D375-3425-4745-2E4D0187B86C}"/>
              </a:ext>
            </a:extLst>
          </p:cNvPr>
          <p:cNvSpPr>
            <a:spLocks noGrp="1"/>
          </p:cNvSpPr>
          <p:nvPr>
            <p:ph idx="1"/>
          </p:nvPr>
        </p:nvSpPr>
        <p:spPr>
          <a:xfrm>
            <a:off x="4266000" y="1259999"/>
            <a:ext cx="5673513" cy="5040000"/>
          </a:xfrm>
        </p:spPr>
        <p:txBody>
          <a:bodyPr>
            <a:normAutofit/>
          </a:bodyPr>
          <a:lstStyle/>
          <a:p>
            <a:r>
              <a:rPr lang="cy-GB" dirty="0"/>
              <a:t>Mae dyfeisiwr yn creu ac yn darganfod pethau newydd. </a:t>
            </a:r>
            <a:br>
              <a:rPr lang="cy-GB" dirty="0"/>
            </a:br>
            <a:r>
              <a:rPr lang="cy-GB" dirty="0"/>
              <a:t>Mae’n ceisio dod o hyd i ffyrdd o ddatrys problemau, felly mae angen iddo fod yn greadigol ac yn chwilfrydig. Mae dyfeiswyr yn gweithio mewn llawer o wahanol feysydd, fel gwyddoniaeth deunyddiau neu dechnoleg gyfrifiadurol.</a:t>
            </a:r>
          </a:p>
        </p:txBody>
      </p:sp>
      <p:pic>
        <p:nvPicPr>
          <p:cNvPr id="8" name="Picture 7">
            <a:extLst>
              <a:ext uri="{FF2B5EF4-FFF2-40B4-BE49-F238E27FC236}">
                <a16:creationId xmlns:a16="http://schemas.microsoft.com/office/drawing/2014/main" id="{33C33C25-6929-6CFA-0806-53776A460D5E}"/>
              </a:ext>
            </a:extLst>
          </p:cNvPr>
          <p:cNvPicPr>
            <a:picLocks noChangeAspect="1"/>
          </p:cNvPicPr>
          <p:nvPr/>
        </p:nvPicPr>
        <p:blipFill>
          <a:blip r:embed="rId2"/>
          <a:stretch>
            <a:fillRect/>
          </a:stretch>
        </p:blipFill>
        <p:spPr>
          <a:xfrm>
            <a:off x="10825200" y="4629600"/>
            <a:ext cx="1059057" cy="2037600"/>
          </a:xfrm>
          <a:prstGeom prst="rect">
            <a:avLst/>
          </a:prstGeom>
        </p:spPr>
      </p:pic>
      <p:pic>
        <p:nvPicPr>
          <p:cNvPr id="5" name="Picture 4">
            <a:extLst>
              <a:ext uri="{FF2B5EF4-FFF2-40B4-BE49-F238E27FC236}">
                <a16:creationId xmlns:a16="http://schemas.microsoft.com/office/drawing/2014/main" id="{440EDB3D-9E31-EA2F-C54F-2C1ECB6AC9C6}"/>
              </a:ext>
            </a:extLst>
          </p:cNvPr>
          <p:cNvPicPr>
            <a:picLocks noChangeAspect="1"/>
          </p:cNvPicPr>
          <p:nvPr/>
        </p:nvPicPr>
        <p:blipFill>
          <a:blip r:embed="rId3"/>
          <a:stretch>
            <a:fillRect/>
          </a:stretch>
        </p:blipFill>
        <p:spPr>
          <a:xfrm>
            <a:off x="540000" y="1260000"/>
            <a:ext cx="3359052" cy="5040000"/>
          </a:xfrm>
          <a:prstGeom prst="rect">
            <a:avLst/>
          </a:prstGeom>
        </p:spPr>
      </p:pic>
    </p:spTree>
    <p:extLst>
      <p:ext uri="{BB962C8B-B14F-4D97-AF65-F5344CB8AC3E}">
        <p14:creationId xmlns:p14="http://schemas.microsoft.com/office/powerpoint/2010/main" val="20006991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2F17A-3613-B873-2579-6BF502C64ADD}"/>
              </a:ext>
            </a:extLst>
          </p:cNvPr>
          <p:cNvSpPr>
            <a:spLocks noGrp="1"/>
          </p:cNvSpPr>
          <p:nvPr>
            <p:ph type="title"/>
          </p:nvPr>
        </p:nvSpPr>
        <p:spPr/>
        <p:txBody>
          <a:bodyPr/>
          <a:lstStyle/>
          <a:p>
            <a:r>
              <a:rPr lang="cy-GB"/>
              <a:t>Radiolegydd</a:t>
            </a:r>
          </a:p>
        </p:txBody>
      </p:sp>
      <p:sp>
        <p:nvSpPr>
          <p:cNvPr id="4" name="Content Placeholder 2">
            <a:extLst>
              <a:ext uri="{FF2B5EF4-FFF2-40B4-BE49-F238E27FC236}">
                <a16:creationId xmlns:a16="http://schemas.microsoft.com/office/drawing/2014/main" id="{10720218-BA0F-50FF-03AC-2642E65DF43F}"/>
              </a:ext>
            </a:extLst>
          </p:cNvPr>
          <p:cNvSpPr>
            <a:spLocks noGrp="1"/>
          </p:cNvSpPr>
          <p:nvPr>
            <p:ph idx="1"/>
          </p:nvPr>
        </p:nvSpPr>
        <p:spPr>
          <a:xfrm>
            <a:off x="4266001" y="1259999"/>
            <a:ext cx="5214883" cy="5040000"/>
          </a:xfrm>
        </p:spPr>
        <p:txBody>
          <a:bodyPr>
            <a:normAutofit/>
          </a:bodyPr>
          <a:lstStyle/>
          <a:p>
            <a:r>
              <a:rPr lang="cy-GB"/>
              <a:t>Math o feddyg yw radiolegydd sy’n defnyddio delweddu meddygol fel pelydr-X neu sgan MRI i gefnogi’r diagnosis a thrin gwahanol afiechydon ac anafiadau. Bydd yn gweithio gyda chleifion a meddygon, gan dynnu’r lluniau sydd eu hangen arnynt cyn mynd ati i ddehongli’r hyn mae’n ei weld.</a:t>
            </a:r>
          </a:p>
        </p:txBody>
      </p:sp>
      <p:pic>
        <p:nvPicPr>
          <p:cNvPr id="8" name="Picture 7">
            <a:extLst>
              <a:ext uri="{FF2B5EF4-FFF2-40B4-BE49-F238E27FC236}">
                <a16:creationId xmlns:a16="http://schemas.microsoft.com/office/drawing/2014/main" id="{62AA9E1F-AC23-49E9-9108-665E63C5A607}"/>
              </a:ext>
            </a:extLst>
          </p:cNvPr>
          <p:cNvPicPr>
            <a:picLocks noChangeAspect="1"/>
          </p:cNvPicPr>
          <p:nvPr/>
        </p:nvPicPr>
        <p:blipFill>
          <a:blip r:embed="rId2"/>
          <a:stretch>
            <a:fillRect/>
          </a:stretch>
        </p:blipFill>
        <p:spPr>
          <a:xfrm>
            <a:off x="10759413" y="4628501"/>
            <a:ext cx="1022598" cy="2038998"/>
          </a:xfrm>
          <a:prstGeom prst="rect">
            <a:avLst/>
          </a:prstGeom>
        </p:spPr>
      </p:pic>
      <p:pic>
        <p:nvPicPr>
          <p:cNvPr id="5" name="Picture 4">
            <a:extLst>
              <a:ext uri="{FF2B5EF4-FFF2-40B4-BE49-F238E27FC236}">
                <a16:creationId xmlns:a16="http://schemas.microsoft.com/office/drawing/2014/main" id="{25BBBC87-B871-A654-E8AA-909A976ACCF7}"/>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23422884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A8E02-E9BB-32D6-E8A1-97EDCB604441}"/>
              </a:ext>
            </a:extLst>
          </p:cNvPr>
          <p:cNvSpPr>
            <a:spLocks noGrp="1"/>
          </p:cNvSpPr>
          <p:nvPr>
            <p:ph type="title"/>
          </p:nvPr>
        </p:nvSpPr>
        <p:spPr/>
        <p:txBody>
          <a:bodyPr/>
          <a:lstStyle/>
          <a:p>
            <a:r>
              <a:rPr lang="cy-GB"/>
              <a:t>Ffisiotherapydd</a:t>
            </a:r>
          </a:p>
        </p:txBody>
      </p:sp>
      <p:sp>
        <p:nvSpPr>
          <p:cNvPr id="4" name="Content Placeholder 2">
            <a:extLst>
              <a:ext uri="{FF2B5EF4-FFF2-40B4-BE49-F238E27FC236}">
                <a16:creationId xmlns:a16="http://schemas.microsoft.com/office/drawing/2014/main" id="{CA131333-1137-22C6-91AA-58664993BA1C}"/>
              </a:ext>
            </a:extLst>
          </p:cNvPr>
          <p:cNvSpPr>
            <a:spLocks noGrp="1"/>
          </p:cNvSpPr>
          <p:nvPr>
            <p:ph idx="1"/>
          </p:nvPr>
        </p:nvSpPr>
        <p:spPr>
          <a:xfrm>
            <a:off x="4668253" y="1259999"/>
            <a:ext cx="5271260" cy="5040000"/>
          </a:xfrm>
        </p:spPr>
        <p:txBody>
          <a:bodyPr>
            <a:normAutofit/>
          </a:bodyPr>
          <a:lstStyle/>
          <a:p>
            <a:r>
              <a:rPr lang="cy-GB" dirty="0"/>
              <a:t>Mae ffisiotherapyddion yn helpu pobl y mae anaf, salwch neu anabledd yn effeithio arnynt. </a:t>
            </a:r>
            <a:br>
              <a:rPr lang="cy-GB" dirty="0"/>
            </a:br>
            <a:r>
              <a:rPr lang="cy-GB" dirty="0"/>
              <a:t>Maen nhw’n helpu cleifion drwy symudiad ac ymarfer corff ac yn darparu therapi â llaw, addysg a chyngor. Byddan nhw’n gweithio gyda chleifion mewn ysbytai, clinigau ac yn eu cartrefi.</a:t>
            </a:r>
          </a:p>
        </p:txBody>
      </p:sp>
      <p:pic>
        <p:nvPicPr>
          <p:cNvPr id="8" name="Picture 7">
            <a:extLst>
              <a:ext uri="{FF2B5EF4-FFF2-40B4-BE49-F238E27FC236}">
                <a16:creationId xmlns:a16="http://schemas.microsoft.com/office/drawing/2014/main" id="{777D7F25-7714-F963-7BB8-E17B087AEF4A}"/>
              </a:ext>
            </a:extLst>
          </p:cNvPr>
          <p:cNvPicPr>
            <a:picLocks noChangeAspect="1"/>
          </p:cNvPicPr>
          <p:nvPr/>
        </p:nvPicPr>
        <p:blipFill>
          <a:blip r:embed="rId2"/>
          <a:stretch>
            <a:fillRect/>
          </a:stretch>
        </p:blipFill>
        <p:spPr>
          <a:xfrm>
            <a:off x="10825200" y="4629600"/>
            <a:ext cx="991945" cy="2038999"/>
          </a:xfrm>
          <a:prstGeom prst="rect">
            <a:avLst/>
          </a:prstGeom>
        </p:spPr>
      </p:pic>
      <p:pic>
        <p:nvPicPr>
          <p:cNvPr id="5" name="Picture 4">
            <a:extLst>
              <a:ext uri="{FF2B5EF4-FFF2-40B4-BE49-F238E27FC236}">
                <a16:creationId xmlns:a16="http://schemas.microsoft.com/office/drawing/2014/main" id="{0ABCC9A3-A076-1D73-374D-E254480246DB}"/>
              </a:ext>
            </a:extLst>
          </p:cNvPr>
          <p:cNvPicPr>
            <a:picLocks noChangeAspect="1"/>
          </p:cNvPicPr>
          <p:nvPr/>
        </p:nvPicPr>
        <p:blipFill>
          <a:blip r:embed="rId3"/>
          <a:stretch>
            <a:fillRect/>
          </a:stretch>
        </p:blipFill>
        <p:spPr>
          <a:xfrm>
            <a:off x="540000" y="1260000"/>
            <a:ext cx="3771106" cy="5040000"/>
          </a:xfrm>
          <a:prstGeom prst="rect">
            <a:avLst/>
          </a:prstGeom>
        </p:spPr>
      </p:pic>
    </p:spTree>
    <p:extLst>
      <p:ext uri="{BB962C8B-B14F-4D97-AF65-F5344CB8AC3E}">
        <p14:creationId xmlns:p14="http://schemas.microsoft.com/office/powerpoint/2010/main" val="1042207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48D24-8D59-47AC-2EB6-C9E7EB71460F}"/>
              </a:ext>
            </a:extLst>
          </p:cNvPr>
          <p:cNvSpPr>
            <a:spLocks noGrp="1"/>
          </p:cNvSpPr>
          <p:nvPr>
            <p:ph type="title"/>
          </p:nvPr>
        </p:nvSpPr>
        <p:spPr/>
        <p:txBody>
          <a:bodyPr/>
          <a:lstStyle/>
          <a:p>
            <a:r>
              <a:rPr lang="cy-GB"/>
              <a:t>Sõolegydd </a:t>
            </a:r>
          </a:p>
        </p:txBody>
      </p:sp>
      <p:sp>
        <p:nvSpPr>
          <p:cNvPr id="4" name="Content Placeholder 2">
            <a:extLst>
              <a:ext uri="{FF2B5EF4-FFF2-40B4-BE49-F238E27FC236}">
                <a16:creationId xmlns:a16="http://schemas.microsoft.com/office/drawing/2014/main" id="{8FB646F3-087D-1C97-BF8C-8B08C815A66A}"/>
              </a:ext>
            </a:extLst>
          </p:cNvPr>
          <p:cNvSpPr>
            <a:spLocks noGrp="1"/>
          </p:cNvSpPr>
          <p:nvPr>
            <p:ph idx="1"/>
          </p:nvPr>
        </p:nvSpPr>
        <p:spPr>
          <a:xfrm>
            <a:off x="4266000" y="1259999"/>
            <a:ext cx="5673513" cy="5040000"/>
          </a:xfrm>
        </p:spPr>
        <p:txBody>
          <a:bodyPr>
            <a:normAutofit/>
          </a:bodyPr>
          <a:lstStyle/>
          <a:p>
            <a:r>
              <a:rPr lang="cy-GB"/>
              <a:t>Biolegwyr ydy sõolegwyr ac maen nhw’n astudio anifeiliaid a’u hymddygiad. Gallan nhw weithio mewn sŵau, acwaria, labordai ymchwil neu yn yr awyr agored yn astudio anifeiliaid yn eu cynefin naturiol. Fel arfer bydd angen i sõolegwyr gyfathrebu eu canfyddiadau â gwyddonwyr eraill neu â’r cyhoedd.</a:t>
            </a:r>
          </a:p>
        </p:txBody>
      </p:sp>
      <p:pic>
        <p:nvPicPr>
          <p:cNvPr id="8" name="Picture 7">
            <a:extLst>
              <a:ext uri="{FF2B5EF4-FFF2-40B4-BE49-F238E27FC236}">
                <a16:creationId xmlns:a16="http://schemas.microsoft.com/office/drawing/2014/main" id="{7CDA5CFD-8C83-3AA3-4625-DC196911D4DC}"/>
              </a:ext>
            </a:extLst>
          </p:cNvPr>
          <p:cNvPicPr>
            <a:picLocks noChangeAspect="1"/>
          </p:cNvPicPr>
          <p:nvPr/>
        </p:nvPicPr>
        <p:blipFill>
          <a:blip r:embed="rId2"/>
          <a:stretch>
            <a:fillRect/>
          </a:stretch>
        </p:blipFill>
        <p:spPr>
          <a:xfrm>
            <a:off x="10680816" y="4629600"/>
            <a:ext cx="1177882" cy="2037600"/>
          </a:xfrm>
          <a:prstGeom prst="rect">
            <a:avLst/>
          </a:prstGeom>
        </p:spPr>
      </p:pic>
      <p:pic>
        <p:nvPicPr>
          <p:cNvPr id="5" name="Picture 4">
            <a:extLst>
              <a:ext uri="{FF2B5EF4-FFF2-40B4-BE49-F238E27FC236}">
                <a16:creationId xmlns:a16="http://schemas.microsoft.com/office/drawing/2014/main" id="{FEF9DED3-FE28-3ED4-CD14-43635584EF18}"/>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41263578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CDB4C-4114-F34C-D608-D271839F3B04}"/>
              </a:ext>
            </a:extLst>
          </p:cNvPr>
          <p:cNvSpPr>
            <a:spLocks noGrp="1"/>
          </p:cNvSpPr>
          <p:nvPr>
            <p:ph type="title"/>
          </p:nvPr>
        </p:nvSpPr>
        <p:spPr/>
        <p:txBody>
          <a:bodyPr/>
          <a:lstStyle/>
          <a:p>
            <a:r>
              <a:rPr lang="cy-GB"/>
              <a:t>Eigionegydd</a:t>
            </a:r>
          </a:p>
        </p:txBody>
      </p:sp>
      <p:sp>
        <p:nvSpPr>
          <p:cNvPr id="4" name="Content Placeholder 2">
            <a:extLst>
              <a:ext uri="{FF2B5EF4-FFF2-40B4-BE49-F238E27FC236}">
                <a16:creationId xmlns:a16="http://schemas.microsoft.com/office/drawing/2014/main" id="{56391743-ED4A-1640-3567-317DD21C69D3}"/>
              </a:ext>
            </a:extLst>
          </p:cNvPr>
          <p:cNvSpPr>
            <a:spLocks noGrp="1"/>
          </p:cNvSpPr>
          <p:nvPr>
            <p:ph idx="1"/>
          </p:nvPr>
        </p:nvSpPr>
        <p:spPr>
          <a:xfrm>
            <a:off x="4266001" y="1259999"/>
            <a:ext cx="5515674" cy="5040000"/>
          </a:xfrm>
        </p:spPr>
        <p:txBody>
          <a:bodyPr>
            <a:normAutofit/>
          </a:bodyPr>
          <a:lstStyle/>
          <a:p>
            <a:r>
              <a:rPr lang="cy-GB"/>
              <a:t>Mae eigionegwyr yn defnyddio theorïau mathemategol, peirianyddol a gwyddonol i ymchwilio i’r moroedd ac i gyfathrebu eu canfyddiadau â gwyddonwyr eraill. Maen nhw’n edrych ar y berthynas rhwng dŵr croyw, dŵr môr, yr atmosffer a chapanau rhew pegynol. Gallan nhw astudio bywyd y môr, llawr y môr, cemegau mewn dŵr môr, tymheredd dŵr, llanw a cheryntau.</a:t>
            </a:r>
          </a:p>
        </p:txBody>
      </p:sp>
      <p:pic>
        <p:nvPicPr>
          <p:cNvPr id="8" name="Picture 7">
            <a:extLst>
              <a:ext uri="{FF2B5EF4-FFF2-40B4-BE49-F238E27FC236}">
                <a16:creationId xmlns:a16="http://schemas.microsoft.com/office/drawing/2014/main" id="{AD1458CE-3754-C82E-49D9-6886CC3C4F97}"/>
              </a:ext>
            </a:extLst>
          </p:cNvPr>
          <p:cNvPicPr>
            <a:picLocks noChangeAspect="1"/>
          </p:cNvPicPr>
          <p:nvPr/>
        </p:nvPicPr>
        <p:blipFill>
          <a:blip r:embed="rId3"/>
          <a:stretch>
            <a:fillRect/>
          </a:stretch>
        </p:blipFill>
        <p:spPr>
          <a:xfrm>
            <a:off x="10825200" y="4629600"/>
            <a:ext cx="1057245" cy="2037600"/>
          </a:xfrm>
          <a:prstGeom prst="rect">
            <a:avLst/>
          </a:prstGeom>
        </p:spPr>
      </p:pic>
      <p:pic>
        <p:nvPicPr>
          <p:cNvPr id="5" name="Picture 4">
            <a:extLst>
              <a:ext uri="{FF2B5EF4-FFF2-40B4-BE49-F238E27FC236}">
                <a16:creationId xmlns:a16="http://schemas.microsoft.com/office/drawing/2014/main" id="{31747F18-5C5D-8C3F-4563-2CAEFD958D3D}"/>
              </a:ext>
            </a:extLst>
          </p:cNvPr>
          <p:cNvPicPr>
            <a:picLocks noChangeAspect="1"/>
          </p:cNvPicPr>
          <p:nvPr/>
        </p:nvPicPr>
        <p:blipFill>
          <a:blip r:embed="rId4"/>
          <a:stretch>
            <a:fillRect/>
          </a:stretch>
        </p:blipFill>
        <p:spPr>
          <a:xfrm>
            <a:off x="540000" y="1260000"/>
            <a:ext cx="3359052" cy="5040000"/>
          </a:xfrm>
          <a:prstGeom prst="rect">
            <a:avLst/>
          </a:prstGeom>
        </p:spPr>
      </p:pic>
    </p:spTree>
    <p:extLst>
      <p:ext uri="{BB962C8B-B14F-4D97-AF65-F5344CB8AC3E}">
        <p14:creationId xmlns:p14="http://schemas.microsoft.com/office/powerpoint/2010/main" val="2321328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06A8B96-507B-FD7A-685A-3F6C522AB0D4}"/>
              </a:ext>
            </a:extLst>
          </p:cNvPr>
          <p:cNvSpPr>
            <a:spLocks noGrp="1"/>
          </p:cNvSpPr>
          <p:nvPr>
            <p:ph type="title"/>
          </p:nvPr>
        </p:nvSpPr>
        <p:spPr>
          <a:xfrm>
            <a:off x="540001" y="540000"/>
            <a:ext cx="6944399" cy="976828"/>
          </a:xfrm>
        </p:spPr>
        <p:txBody>
          <a:bodyPr/>
          <a:lstStyle/>
          <a:p>
            <a:r>
              <a:rPr lang="cy-GB" sz="2600" dirty="0"/>
              <a:t>Yn eich barn chi, pa sgiliau sydd eu hangen ar wyddonwyr i wneud eu gwaith?</a:t>
            </a:r>
          </a:p>
        </p:txBody>
      </p:sp>
      <p:pic>
        <p:nvPicPr>
          <p:cNvPr id="3" name="Picture 2">
            <a:extLst>
              <a:ext uri="{FF2B5EF4-FFF2-40B4-BE49-F238E27FC236}">
                <a16:creationId xmlns:a16="http://schemas.microsoft.com/office/drawing/2014/main" id="{83F79BA1-62F3-8C24-3046-B84BD551DB35}"/>
              </a:ext>
            </a:extLst>
          </p:cNvPr>
          <p:cNvPicPr>
            <a:picLocks noChangeAspect="1"/>
          </p:cNvPicPr>
          <p:nvPr/>
        </p:nvPicPr>
        <p:blipFill>
          <a:blip r:embed="rId2"/>
          <a:stretch>
            <a:fillRect/>
          </a:stretch>
        </p:blipFill>
        <p:spPr>
          <a:xfrm>
            <a:off x="10825200" y="4629600"/>
            <a:ext cx="926740" cy="2037600"/>
          </a:xfrm>
          <a:prstGeom prst="rect">
            <a:avLst/>
          </a:prstGeom>
        </p:spPr>
      </p:pic>
      <p:pic>
        <p:nvPicPr>
          <p:cNvPr id="4" name="Picture 3">
            <a:extLst>
              <a:ext uri="{FF2B5EF4-FFF2-40B4-BE49-F238E27FC236}">
                <a16:creationId xmlns:a16="http://schemas.microsoft.com/office/drawing/2014/main" id="{F8703BAA-7800-0B3C-6026-0FF8D6D534B9}"/>
              </a:ext>
            </a:extLst>
          </p:cNvPr>
          <p:cNvPicPr>
            <a:picLocks noChangeAspect="1"/>
          </p:cNvPicPr>
          <p:nvPr/>
        </p:nvPicPr>
        <p:blipFill>
          <a:blip r:embed="rId3"/>
          <a:stretch>
            <a:fillRect/>
          </a:stretch>
        </p:blipFill>
        <p:spPr>
          <a:xfrm>
            <a:off x="540000" y="2907000"/>
            <a:ext cx="1652400" cy="2481519"/>
          </a:xfrm>
          <a:prstGeom prst="rect">
            <a:avLst/>
          </a:prstGeom>
        </p:spPr>
      </p:pic>
      <p:pic>
        <p:nvPicPr>
          <p:cNvPr id="7" name="Picture 6">
            <a:extLst>
              <a:ext uri="{FF2B5EF4-FFF2-40B4-BE49-F238E27FC236}">
                <a16:creationId xmlns:a16="http://schemas.microsoft.com/office/drawing/2014/main" id="{3A9C52F8-ADCD-F85B-57EE-19701A92297F}"/>
              </a:ext>
            </a:extLst>
          </p:cNvPr>
          <p:cNvPicPr>
            <a:picLocks noChangeAspect="1"/>
          </p:cNvPicPr>
          <p:nvPr/>
        </p:nvPicPr>
        <p:blipFill>
          <a:blip r:embed="rId4"/>
          <a:stretch>
            <a:fillRect/>
          </a:stretch>
        </p:blipFill>
        <p:spPr>
          <a:xfrm>
            <a:off x="2304000" y="1620000"/>
            <a:ext cx="1652400" cy="2481519"/>
          </a:xfrm>
          <a:prstGeom prst="rect">
            <a:avLst/>
          </a:prstGeom>
        </p:spPr>
      </p:pic>
      <p:pic>
        <p:nvPicPr>
          <p:cNvPr id="11" name="Picture 10">
            <a:extLst>
              <a:ext uri="{FF2B5EF4-FFF2-40B4-BE49-F238E27FC236}">
                <a16:creationId xmlns:a16="http://schemas.microsoft.com/office/drawing/2014/main" id="{DB4B444E-597D-582F-1E28-363588C1E9BA}"/>
              </a:ext>
            </a:extLst>
          </p:cNvPr>
          <p:cNvPicPr>
            <a:picLocks noChangeAspect="1"/>
          </p:cNvPicPr>
          <p:nvPr/>
        </p:nvPicPr>
        <p:blipFill>
          <a:blip r:embed="rId5"/>
          <a:stretch>
            <a:fillRect/>
          </a:stretch>
        </p:blipFill>
        <p:spPr>
          <a:xfrm>
            <a:off x="2304000" y="4194000"/>
            <a:ext cx="1652400" cy="2481519"/>
          </a:xfrm>
          <a:prstGeom prst="rect">
            <a:avLst/>
          </a:prstGeom>
        </p:spPr>
      </p:pic>
      <p:pic>
        <p:nvPicPr>
          <p:cNvPr id="13" name="Picture 12">
            <a:extLst>
              <a:ext uri="{FF2B5EF4-FFF2-40B4-BE49-F238E27FC236}">
                <a16:creationId xmlns:a16="http://schemas.microsoft.com/office/drawing/2014/main" id="{4F92B397-CD94-2CD7-48AC-4CABFD4F3A00}"/>
              </a:ext>
            </a:extLst>
          </p:cNvPr>
          <p:cNvPicPr>
            <a:picLocks noChangeAspect="1"/>
          </p:cNvPicPr>
          <p:nvPr/>
        </p:nvPicPr>
        <p:blipFill>
          <a:blip r:embed="rId6"/>
          <a:stretch>
            <a:fillRect/>
          </a:stretch>
        </p:blipFill>
        <p:spPr>
          <a:xfrm>
            <a:off x="4068000" y="2907000"/>
            <a:ext cx="1652400" cy="2481519"/>
          </a:xfrm>
          <a:prstGeom prst="rect">
            <a:avLst/>
          </a:prstGeom>
        </p:spPr>
      </p:pic>
      <p:pic>
        <p:nvPicPr>
          <p:cNvPr id="17" name="Picture 16">
            <a:extLst>
              <a:ext uri="{FF2B5EF4-FFF2-40B4-BE49-F238E27FC236}">
                <a16:creationId xmlns:a16="http://schemas.microsoft.com/office/drawing/2014/main" id="{0D6103CF-C670-C7A8-CE85-B100268D670A}"/>
              </a:ext>
            </a:extLst>
          </p:cNvPr>
          <p:cNvPicPr>
            <a:picLocks noChangeAspect="1"/>
          </p:cNvPicPr>
          <p:nvPr/>
        </p:nvPicPr>
        <p:blipFill>
          <a:blip r:embed="rId7"/>
          <a:stretch>
            <a:fillRect/>
          </a:stretch>
        </p:blipFill>
        <p:spPr>
          <a:xfrm>
            <a:off x="5832000" y="1620000"/>
            <a:ext cx="1652400" cy="2481519"/>
          </a:xfrm>
          <a:prstGeom prst="rect">
            <a:avLst/>
          </a:prstGeom>
        </p:spPr>
      </p:pic>
      <p:pic>
        <p:nvPicPr>
          <p:cNvPr id="20" name="Picture 19">
            <a:extLst>
              <a:ext uri="{FF2B5EF4-FFF2-40B4-BE49-F238E27FC236}">
                <a16:creationId xmlns:a16="http://schemas.microsoft.com/office/drawing/2014/main" id="{55F658B4-B496-F093-CCE2-0F6431CE9392}"/>
              </a:ext>
            </a:extLst>
          </p:cNvPr>
          <p:cNvPicPr>
            <a:picLocks noChangeAspect="1"/>
          </p:cNvPicPr>
          <p:nvPr/>
        </p:nvPicPr>
        <p:blipFill>
          <a:blip r:embed="rId8"/>
          <a:stretch>
            <a:fillRect/>
          </a:stretch>
        </p:blipFill>
        <p:spPr>
          <a:xfrm>
            <a:off x="5832000" y="4194000"/>
            <a:ext cx="1652400" cy="2479300"/>
          </a:xfrm>
          <a:prstGeom prst="rect">
            <a:avLst/>
          </a:prstGeom>
        </p:spPr>
      </p:pic>
      <p:pic>
        <p:nvPicPr>
          <p:cNvPr id="23" name="Picture 22">
            <a:extLst>
              <a:ext uri="{FF2B5EF4-FFF2-40B4-BE49-F238E27FC236}">
                <a16:creationId xmlns:a16="http://schemas.microsoft.com/office/drawing/2014/main" id="{FC150B98-F443-AFCD-A62D-C6B4B6646979}"/>
              </a:ext>
            </a:extLst>
          </p:cNvPr>
          <p:cNvPicPr>
            <a:picLocks noChangeAspect="1"/>
          </p:cNvPicPr>
          <p:nvPr/>
        </p:nvPicPr>
        <p:blipFill>
          <a:blip r:embed="rId9"/>
          <a:stretch>
            <a:fillRect/>
          </a:stretch>
        </p:blipFill>
        <p:spPr>
          <a:xfrm>
            <a:off x="7596000" y="324000"/>
            <a:ext cx="1652400" cy="2479300"/>
          </a:xfrm>
          <a:prstGeom prst="rect">
            <a:avLst/>
          </a:prstGeom>
        </p:spPr>
      </p:pic>
      <p:pic>
        <p:nvPicPr>
          <p:cNvPr id="26" name="Picture 25">
            <a:extLst>
              <a:ext uri="{FF2B5EF4-FFF2-40B4-BE49-F238E27FC236}">
                <a16:creationId xmlns:a16="http://schemas.microsoft.com/office/drawing/2014/main" id="{941B0CD6-C137-830D-6117-A3DFAC5DE2B9}"/>
              </a:ext>
            </a:extLst>
          </p:cNvPr>
          <p:cNvPicPr>
            <a:picLocks noChangeAspect="1"/>
          </p:cNvPicPr>
          <p:nvPr/>
        </p:nvPicPr>
        <p:blipFill>
          <a:blip r:embed="rId10"/>
          <a:stretch>
            <a:fillRect/>
          </a:stretch>
        </p:blipFill>
        <p:spPr>
          <a:xfrm>
            <a:off x="7596000" y="2907000"/>
            <a:ext cx="1652400" cy="2481519"/>
          </a:xfrm>
          <a:prstGeom prst="rect">
            <a:avLst/>
          </a:prstGeom>
        </p:spPr>
      </p:pic>
      <p:pic>
        <p:nvPicPr>
          <p:cNvPr id="32" name="Picture 31">
            <a:extLst>
              <a:ext uri="{FF2B5EF4-FFF2-40B4-BE49-F238E27FC236}">
                <a16:creationId xmlns:a16="http://schemas.microsoft.com/office/drawing/2014/main" id="{361787C2-E322-79BF-C117-4E32DDC19D57}"/>
              </a:ext>
            </a:extLst>
          </p:cNvPr>
          <p:cNvPicPr>
            <a:picLocks noChangeAspect="1"/>
          </p:cNvPicPr>
          <p:nvPr/>
        </p:nvPicPr>
        <p:blipFill>
          <a:blip r:embed="rId11"/>
          <a:stretch>
            <a:fillRect/>
          </a:stretch>
        </p:blipFill>
        <p:spPr>
          <a:xfrm>
            <a:off x="9349200" y="2034559"/>
            <a:ext cx="2483607" cy="1652400"/>
          </a:xfrm>
          <a:prstGeom prst="rect">
            <a:avLst/>
          </a:prstGeom>
        </p:spPr>
      </p:pic>
    </p:spTree>
    <p:extLst>
      <p:ext uri="{BB962C8B-B14F-4D97-AF65-F5344CB8AC3E}">
        <p14:creationId xmlns:p14="http://schemas.microsoft.com/office/powerpoint/2010/main" val="149425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DE22F-A2F6-F19C-E17A-D153AE93343A}"/>
              </a:ext>
            </a:extLst>
          </p:cNvPr>
          <p:cNvSpPr>
            <a:spLocks noGrp="1"/>
          </p:cNvSpPr>
          <p:nvPr>
            <p:ph type="title"/>
          </p:nvPr>
        </p:nvSpPr>
        <p:spPr/>
        <p:txBody>
          <a:bodyPr/>
          <a:lstStyle/>
          <a:p>
            <a:r>
              <a:rPr lang="cy-GB" dirty="0"/>
              <a:t>Athro gwyddoniaeth</a:t>
            </a:r>
          </a:p>
        </p:txBody>
      </p:sp>
      <p:sp>
        <p:nvSpPr>
          <p:cNvPr id="8" name="Content Placeholder 2">
            <a:extLst>
              <a:ext uri="{FF2B5EF4-FFF2-40B4-BE49-F238E27FC236}">
                <a16:creationId xmlns:a16="http://schemas.microsoft.com/office/drawing/2014/main" id="{299A48E6-0658-0F07-210F-60B380AE3703}"/>
              </a:ext>
            </a:extLst>
          </p:cNvPr>
          <p:cNvSpPr>
            <a:spLocks noGrp="1"/>
          </p:cNvSpPr>
          <p:nvPr>
            <p:ph idx="1"/>
          </p:nvPr>
        </p:nvSpPr>
        <p:spPr>
          <a:xfrm>
            <a:off x="4266000" y="1259999"/>
            <a:ext cx="5864245" cy="5040000"/>
          </a:xfrm>
        </p:spPr>
        <p:txBody>
          <a:bodyPr>
            <a:normAutofit lnSpcReduction="10000"/>
          </a:bodyPr>
          <a:lstStyle/>
          <a:p>
            <a:r>
              <a:rPr lang="cy-GB" dirty="0"/>
              <a:t>Mae athrawon gwyddoniaeth yn helpu myfyrwyr i ddysgu’r ffeithiau a’r sgiliau sydd eu hangen arnynt i ddatrys problemau. Gallai athro gwyddoniaeth weithio mewn ysgol, coleg neu brifysgol, gan rannu eu gwybodaeth â myfyrwyr. Mae athrawon yn helpu myfyrwyr i ddysgu’r ffeithiau a’r sgiliau sydd eu hangen arnynt i ddatrys problemau. Mae athro yn mwynhau gweithio gyda phobl ifanc ac fel arfer mae ganddo wybodaeth arbenigol am bwnc penodol, fel peiriannau neu anifeiliaid.</a:t>
            </a:r>
          </a:p>
        </p:txBody>
      </p:sp>
      <p:pic>
        <p:nvPicPr>
          <p:cNvPr id="13" name="Picture 12">
            <a:extLst>
              <a:ext uri="{FF2B5EF4-FFF2-40B4-BE49-F238E27FC236}">
                <a16:creationId xmlns:a16="http://schemas.microsoft.com/office/drawing/2014/main" id="{C5B0F5E8-D7CC-1FA4-16E5-A6FD584CC97A}"/>
              </a:ext>
            </a:extLst>
          </p:cNvPr>
          <p:cNvPicPr>
            <a:picLocks noChangeAspect="1"/>
          </p:cNvPicPr>
          <p:nvPr/>
        </p:nvPicPr>
        <p:blipFill>
          <a:blip r:embed="rId2"/>
          <a:stretch>
            <a:fillRect/>
          </a:stretch>
        </p:blipFill>
        <p:spPr>
          <a:xfrm>
            <a:off x="10716912" y="4629600"/>
            <a:ext cx="1153595" cy="2037600"/>
          </a:xfrm>
          <a:prstGeom prst="rect">
            <a:avLst/>
          </a:prstGeom>
        </p:spPr>
      </p:pic>
      <p:pic>
        <p:nvPicPr>
          <p:cNvPr id="4" name="Picture 3">
            <a:extLst>
              <a:ext uri="{FF2B5EF4-FFF2-40B4-BE49-F238E27FC236}">
                <a16:creationId xmlns:a16="http://schemas.microsoft.com/office/drawing/2014/main" id="{EA8E47DE-772F-FE91-DF9C-11D205B6EBC9}"/>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3635424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CBD74-080F-A548-B813-E56D374A59FE}"/>
              </a:ext>
            </a:extLst>
          </p:cNvPr>
          <p:cNvSpPr>
            <a:spLocks noGrp="1"/>
          </p:cNvSpPr>
          <p:nvPr>
            <p:ph type="title"/>
          </p:nvPr>
        </p:nvSpPr>
        <p:spPr/>
        <p:txBody>
          <a:bodyPr/>
          <a:lstStyle/>
          <a:p>
            <a:r>
              <a:rPr lang="cy-GB"/>
              <a:t>Nyrs filfeddygol</a:t>
            </a:r>
          </a:p>
        </p:txBody>
      </p:sp>
      <p:sp>
        <p:nvSpPr>
          <p:cNvPr id="3" name="Content Placeholder 2">
            <a:extLst>
              <a:ext uri="{FF2B5EF4-FFF2-40B4-BE49-F238E27FC236}">
                <a16:creationId xmlns:a16="http://schemas.microsoft.com/office/drawing/2014/main" id="{225A8EF4-3E45-5848-BBA3-2944FA2C56DC}"/>
              </a:ext>
            </a:extLst>
          </p:cNvPr>
          <p:cNvSpPr>
            <a:spLocks noGrp="1"/>
          </p:cNvSpPr>
          <p:nvPr>
            <p:ph idx="1"/>
          </p:nvPr>
        </p:nvSpPr>
        <p:spPr>
          <a:xfrm>
            <a:off x="4266000" y="1259999"/>
            <a:ext cx="5673513" cy="5040000"/>
          </a:xfrm>
        </p:spPr>
        <p:txBody>
          <a:bodyPr>
            <a:normAutofit/>
          </a:bodyPr>
          <a:lstStyle/>
          <a:p>
            <a:r>
              <a:rPr lang="cy-GB" dirty="0"/>
              <a:t>Mae nyrs filfeddygol yn helpu i ofalu am anifeiliaid sy'n gleifion, yn helpu’r milfeddyg yn ystod llawdriniaethau ac yn glanhau offer llawfeddygol ar ôl y llawdriniaeth. Mae nyrs filfeddygol yn hoffi pob math o anifeiliaid ac yn awyddus i gadw anifeiliaid yn iach.</a:t>
            </a:r>
          </a:p>
        </p:txBody>
      </p:sp>
      <p:pic>
        <p:nvPicPr>
          <p:cNvPr id="8" name="Picture 7">
            <a:extLst>
              <a:ext uri="{FF2B5EF4-FFF2-40B4-BE49-F238E27FC236}">
                <a16:creationId xmlns:a16="http://schemas.microsoft.com/office/drawing/2014/main" id="{A51C030B-D641-B24A-947B-DF447E37D327}"/>
              </a:ext>
            </a:extLst>
          </p:cNvPr>
          <p:cNvPicPr>
            <a:picLocks noChangeAspect="1"/>
          </p:cNvPicPr>
          <p:nvPr/>
        </p:nvPicPr>
        <p:blipFill>
          <a:blip r:embed="rId3"/>
          <a:stretch>
            <a:fillRect/>
          </a:stretch>
        </p:blipFill>
        <p:spPr>
          <a:xfrm>
            <a:off x="10825200" y="4629600"/>
            <a:ext cx="1059057" cy="2037600"/>
          </a:xfrm>
          <a:prstGeom prst="rect">
            <a:avLst/>
          </a:prstGeom>
        </p:spPr>
      </p:pic>
      <p:pic>
        <p:nvPicPr>
          <p:cNvPr id="6" name="Picture 5">
            <a:extLst>
              <a:ext uri="{FF2B5EF4-FFF2-40B4-BE49-F238E27FC236}">
                <a16:creationId xmlns:a16="http://schemas.microsoft.com/office/drawing/2014/main" id="{3DE49756-51B5-4047-C6AE-FD934375BA9E}"/>
              </a:ext>
            </a:extLst>
          </p:cNvPr>
          <p:cNvPicPr>
            <a:picLocks noChangeAspect="1"/>
          </p:cNvPicPr>
          <p:nvPr/>
        </p:nvPicPr>
        <p:blipFill>
          <a:blip r:embed="rId4"/>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2387913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68496-41A0-3843-8746-8B16C3041D32}"/>
              </a:ext>
            </a:extLst>
          </p:cNvPr>
          <p:cNvSpPr>
            <a:spLocks noGrp="1"/>
          </p:cNvSpPr>
          <p:nvPr>
            <p:ph type="title"/>
          </p:nvPr>
        </p:nvSpPr>
        <p:spPr/>
        <p:txBody>
          <a:bodyPr/>
          <a:lstStyle/>
          <a:p>
            <a:r>
              <a:rPr lang="cy-GB"/>
              <a:t>Paleontolegydd</a:t>
            </a:r>
          </a:p>
        </p:txBody>
      </p:sp>
      <p:sp>
        <p:nvSpPr>
          <p:cNvPr id="3" name="Content Placeholder 2">
            <a:extLst>
              <a:ext uri="{FF2B5EF4-FFF2-40B4-BE49-F238E27FC236}">
                <a16:creationId xmlns:a16="http://schemas.microsoft.com/office/drawing/2014/main" id="{EE6AFED2-B297-754A-A822-F3328F368978}"/>
              </a:ext>
            </a:extLst>
          </p:cNvPr>
          <p:cNvSpPr>
            <a:spLocks noGrp="1"/>
          </p:cNvSpPr>
          <p:nvPr>
            <p:ph idx="1"/>
          </p:nvPr>
        </p:nvSpPr>
        <p:spPr>
          <a:xfrm>
            <a:off x="539999" y="1260000"/>
            <a:ext cx="9649029" cy="1944754"/>
          </a:xfrm>
        </p:spPr>
        <p:txBody>
          <a:bodyPr/>
          <a:lstStyle/>
          <a:p>
            <a:r>
              <a:rPr lang="cy-GB" dirty="0"/>
              <a:t>Mae paleontolegydd yn astudio ffosiliau i ddysgu am hanes bywyd ar y Ddaear. Mae’n cloddio, yn glanhau ac yn astudio ffosiliau. Efallai y bydd yn gweithio mewn labordy neu yn yr awyr agored, weithiau mewn amgylchiadau anodd.</a:t>
            </a:r>
          </a:p>
        </p:txBody>
      </p:sp>
      <p:pic>
        <p:nvPicPr>
          <p:cNvPr id="4" name="Picture 3">
            <a:extLst>
              <a:ext uri="{FF2B5EF4-FFF2-40B4-BE49-F238E27FC236}">
                <a16:creationId xmlns:a16="http://schemas.microsoft.com/office/drawing/2014/main" id="{69FA3836-A51E-4542-97DF-A5C1E23FCE5C}"/>
              </a:ext>
            </a:extLst>
          </p:cNvPr>
          <p:cNvPicPr>
            <a:picLocks noChangeAspect="1"/>
          </p:cNvPicPr>
          <p:nvPr/>
        </p:nvPicPr>
        <p:blipFill>
          <a:blip r:embed="rId2"/>
          <a:stretch>
            <a:fillRect/>
          </a:stretch>
        </p:blipFill>
        <p:spPr>
          <a:xfrm>
            <a:off x="10759413" y="4628501"/>
            <a:ext cx="1022598" cy="2038998"/>
          </a:xfrm>
          <a:prstGeom prst="rect">
            <a:avLst/>
          </a:prstGeom>
        </p:spPr>
      </p:pic>
      <p:pic>
        <p:nvPicPr>
          <p:cNvPr id="6" name="Picture 5">
            <a:extLst>
              <a:ext uri="{FF2B5EF4-FFF2-40B4-BE49-F238E27FC236}">
                <a16:creationId xmlns:a16="http://schemas.microsoft.com/office/drawing/2014/main" id="{4CB50C73-DF56-86F0-A2C8-9B1AE50FC260}"/>
              </a:ext>
            </a:extLst>
          </p:cNvPr>
          <p:cNvPicPr>
            <a:picLocks noChangeAspect="1"/>
          </p:cNvPicPr>
          <p:nvPr/>
        </p:nvPicPr>
        <p:blipFill>
          <a:blip r:embed="rId3"/>
          <a:stretch>
            <a:fillRect/>
          </a:stretch>
        </p:blipFill>
        <p:spPr>
          <a:xfrm>
            <a:off x="539999" y="2841328"/>
            <a:ext cx="5370943" cy="3573409"/>
          </a:xfrm>
          <a:prstGeom prst="rect">
            <a:avLst/>
          </a:prstGeom>
        </p:spPr>
      </p:pic>
    </p:spTree>
    <p:extLst>
      <p:ext uri="{BB962C8B-B14F-4D97-AF65-F5344CB8AC3E}">
        <p14:creationId xmlns:p14="http://schemas.microsoft.com/office/powerpoint/2010/main" val="15040674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E1324-2072-588A-6DA7-2EBD8C033939}"/>
              </a:ext>
            </a:extLst>
          </p:cNvPr>
          <p:cNvSpPr>
            <a:spLocks noGrp="1"/>
          </p:cNvSpPr>
          <p:nvPr>
            <p:ph type="title"/>
          </p:nvPr>
        </p:nvSpPr>
        <p:spPr/>
        <p:txBody>
          <a:bodyPr/>
          <a:lstStyle/>
          <a:p>
            <a:r>
              <a:rPr lang="cy-GB"/>
              <a:t>Gwyddonydd bwyd</a:t>
            </a:r>
          </a:p>
        </p:txBody>
      </p:sp>
      <p:sp>
        <p:nvSpPr>
          <p:cNvPr id="4" name="Content Placeholder 2">
            <a:extLst>
              <a:ext uri="{FF2B5EF4-FFF2-40B4-BE49-F238E27FC236}">
                <a16:creationId xmlns:a16="http://schemas.microsoft.com/office/drawing/2014/main" id="{5DB80A89-CB89-4D8B-4953-F412087BB324}"/>
              </a:ext>
            </a:extLst>
          </p:cNvPr>
          <p:cNvSpPr>
            <a:spLocks noGrp="1"/>
          </p:cNvSpPr>
          <p:nvPr>
            <p:ph idx="1"/>
          </p:nvPr>
        </p:nvSpPr>
        <p:spPr>
          <a:xfrm>
            <a:off x="4266000" y="1259999"/>
            <a:ext cx="5673513" cy="5040000"/>
          </a:xfrm>
        </p:spPr>
        <p:txBody>
          <a:bodyPr>
            <a:normAutofit/>
          </a:bodyPr>
          <a:lstStyle/>
          <a:p>
            <a:r>
              <a:rPr lang="cy-GB"/>
              <a:t>Mae gwyddonydd bwyd yn dylunio ac yn gwneud cynnyrch bwyd newydd, neu efallai y bydd yn dadansoddi bwyd i wneud yn siŵr bod labeli maeth ar fwyd yn gywir. Mae gan wyddonydd bwyd ddiddordeb mewn blas, teimlad, maeth a diogelwch bwyd yn ogystal â’r ffordd mae gwahanol gynhwysion yn ymddwyn pan fyddan nhw’n cael eu coginio neu eu rhewi.</a:t>
            </a:r>
          </a:p>
        </p:txBody>
      </p:sp>
      <p:pic>
        <p:nvPicPr>
          <p:cNvPr id="10" name="Picture 9">
            <a:extLst>
              <a:ext uri="{FF2B5EF4-FFF2-40B4-BE49-F238E27FC236}">
                <a16:creationId xmlns:a16="http://schemas.microsoft.com/office/drawing/2014/main" id="{9C2FC8EA-F335-FD02-C4C3-7805CCFCA640}"/>
              </a:ext>
            </a:extLst>
          </p:cNvPr>
          <p:cNvPicPr>
            <a:picLocks noChangeAspect="1"/>
          </p:cNvPicPr>
          <p:nvPr/>
        </p:nvPicPr>
        <p:blipFill>
          <a:blip r:embed="rId2"/>
          <a:stretch>
            <a:fillRect/>
          </a:stretch>
        </p:blipFill>
        <p:spPr>
          <a:xfrm>
            <a:off x="10825200" y="4629600"/>
            <a:ext cx="991945" cy="2038999"/>
          </a:xfrm>
          <a:prstGeom prst="rect">
            <a:avLst/>
          </a:prstGeom>
        </p:spPr>
      </p:pic>
      <p:pic>
        <p:nvPicPr>
          <p:cNvPr id="5" name="Picture 4">
            <a:extLst>
              <a:ext uri="{FF2B5EF4-FFF2-40B4-BE49-F238E27FC236}">
                <a16:creationId xmlns:a16="http://schemas.microsoft.com/office/drawing/2014/main" id="{20C899E8-BBBC-9195-DF77-9F53A352C682}"/>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432349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A5D38-7007-AD77-7287-87E0C0560EDB}"/>
              </a:ext>
            </a:extLst>
          </p:cNvPr>
          <p:cNvSpPr>
            <a:spLocks noGrp="1"/>
          </p:cNvSpPr>
          <p:nvPr>
            <p:ph type="title"/>
          </p:nvPr>
        </p:nvSpPr>
        <p:spPr/>
        <p:txBody>
          <a:bodyPr/>
          <a:lstStyle/>
          <a:p>
            <a:r>
              <a:rPr lang="cy-GB"/>
              <a:t>Peiriannydd strwythurol</a:t>
            </a:r>
          </a:p>
        </p:txBody>
      </p:sp>
      <p:sp>
        <p:nvSpPr>
          <p:cNvPr id="6" name="Content Placeholder 2">
            <a:extLst>
              <a:ext uri="{FF2B5EF4-FFF2-40B4-BE49-F238E27FC236}">
                <a16:creationId xmlns:a16="http://schemas.microsoft.com/office/drawing/2014/main" id="{37EB4C73-400E-9389-C674-9ED645A4D58D}"/>
              </a:ext>
            </a:extLst>
          </p:cNvPr>
          <p:cNvSpPr>
            <a:spLocks noGrp="1"/>
          </p:cNvSpPr>
          <p:nvPr>
            <p:ph idx="1"/>
          </p:nvPr>
        </p:nvSpPr>
        <p:spPr>
          <a:xfrm>
            <a:off x="4266000" y="1259999"/>
            <a:ext cx="5395357" cy="5040000"/>
          </a:xfrm>
        </p:spPr>
        <p:txBody>
          <a:bodyPr>
            <a:normAutofit/>
          </a:bodyPr>
          <a:lstStyle/>
          <a:p>
            <a:r>
              <a:rPr lang="cy-GB"/>
              <a:t>Mae peiriannydd strwythurol yn dylunio strwythurau fel adeiladau a phontydd gan ddefnyddio technoleg gyfrifiadurol. Mae angen iddo feddu ar wybodaeth dda am fathemateg a ffiseg er mwyn deall y grymoedd ar strwythur a gallu sicrhau ei fod yn gryf.</a:t>
            </a:r>
          </a:p>
        </p:txBody>
      </p:sp>
      <p:pic>
        <p:nvPicPr>
          <p:cNvPr id="11" name="Picture 10">
            <a:extLst>
              <a:ext uri="{FF2B5EF4-FFF2-40B4-BE49-F238E27FC236}">
                <a16:creationId xmlns:a16="http://schemas.microsoft.com/office/drawing/2014/main" id="{C27AAC4A-9AF4-4BB8-CC31-8CB39C252B61}"/>
              </a:ext>
            </a:extLst>
          </p:cNvPr>
          <p:cNvPicPr>
            <a:picLocks noChangeAspect="1"/>
          </p:cNvPicPr>
          <p:nvPr/>
        </p:nvPicPr>
        <p:blipFill>
          <a:blip r:embed="rId2"/>
          <a:stretch>
            <a:fillRect/>
          </a:stretch>
        </p:blipFill>
        <p:spPr>
          <a:xfrm>
            <a:off x="10680816" y="4629600"/>
            <a:ext cx="1177882" cy="2037600"/>
          </a:xfrm>
          <a:prstGeom prst="rect">
            <a:avLst/>
          </a:prstGeom>
        </p:spPr>
      </p:pic>
      <p:pic>
        <p:nvPicPr>
          <p:cNvPr id="4" name="Picture 3">
            <a:extLst>
              <a:ext uri="{FF2B5EF4-FFF2-40B4-BE49-F238E27FC236}">
                <a16:creationId xmlns:a16="http://schemas.microsoft.com/office/drawing/2014/main" id="{6BE04CFB-D09B-5200-66CB-AAB2717E749C}"/>
              </a:ext>
            </a:extLst>
          </p:cNvPr>
          <p:cNvPicPr>
            <a:picLocks noChangeAspect="1"/>
          </p:cNvPicPr>
          <p:nvPr/>
        </p:nvPicPr>
        <p:blipFill>
          <a:blip r:embed="rId3"/>
          <a:stretch>
            <a:fillRect/>
          </a:stretch>
        </p:blipFill>
        <p:spPr>
          <a:xfrm>
            <a:off x="540000" y="1260000"/>
            <a:ext cx="3359052" cy="5040000"/>
          </a:xfrm>
          <a:prstGeom prst="rect">
            <a:avLst/>
          </a:prstGeom>
        </p:spPr>
      </p:pic>
    </p:spTree>
    <p:extLst>
      <p:ext uri="{BB962C8B-B14F-4D97-AF65-F5344CB8AC3E}">
        <p14:creationId xmlns:p14="http://schemas.microsoft.com/office/powerpoint/2010/main" val="156689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D4650-6147-2485-2E1C-79F3F710118D}"/>
              </a:ext>
            </a:extLst>
          </p:cNvPr>
          <p:cNvSpPr>
            <a:spLocks noGrp="1"/>
          </p:cNvSpPr>
          <p:nvPr>
            <p:ph type="title"/>
          </p:nvPr>
        </p:nvSpPr>
        <p:spPr/>
        <p:txBody>
          <a:bodyPr/>
          <a:lstStyle/>
          <a:p>
            <a:r>
              <a:rPr lang="cy-GB"/>
              <a:t>Daearegydd</a:t>
            </a:r>
          </a:p>
        </p:txBody>
      </p:sp>
      <p:sp>
        <p:nvSpPr>
          <p:cNvPr id="4" name="Content Placeholder 2">
            <a:extLst>
              <a:ext uri="{FF2B5EF4-FFF2-40B4-BE49-F238E27FC236}">
                <a16:creationId xmlns:a16="http://schemas.microsoft.com/office/drawing/2014/main" id="{D091B3FF-4391-BB1A-49EE-EDE04C0E4803}"/>
              </a:ext>
            </a:extLst>
          </p:cNvPr>
          <p:cNvSpPr>
            <a:spLocks noGrp="1"/>
          </p:cNvSpPr>
          <p:nvPr>
            <p:ph idx="1"/>
          </p:nvPr>
        </p:nvSpPr>
        <p:spPr>
          <a:xfrm>
            <a:off x="4266001" y="1259999"/>
            <a:ext cx="5623958" cy="5040000"/>
          </a:xfrm>
        </p:spPr>
        <p:txBody>
          <a:bodyPr>
            <a:normAutofit/>
          </a:bodyPr>
          <a:lstStyle/>
          <a:p>
            <a:r>
              <a:rPr lang="cy-GB"/>
              <a:t>Mae daearegydd yn astudio’r Ddaear a sut mae wedi’i gwneud. Efallai y bydd yn edrych ar arwyneb y Ddaear neu’n defnyddio technoleg i arolygu'n ddwfn o dan y ddaear a gweld ei strwythur. Gallai daearegydd weithio gyda chyfrifiaduron neu efallai y bydd yn gweithio yn yr awyr agored yn edrych ar y ddaear ac yn cymryd samplau.</a:t>
            </a:r>
          </a:p>
        </p:txBody>
      </p:sp>
      <p:pic>
        <p:nvPicPr>
          <p:cNvPr id="9" name="Picture 8">
            <a:extLst>
              <a:ext uri="{FF2B5EF4-FFF2-40B4-BE49-F238E27FC236}">
                <a16:creationId xmlns:a16="http://schemas.microsoft.com/office/drawing/2014/main" id="{5D188793-9BED-D4D2-9DC9-CFE6B0E48575}"/>
              </a:ext>
            </a:extLst>
          </p:cNvPr>
          <p:cNvPicPr>
            <a:picLocks noChangeAspect="1"/>
          </p:cNvPicPr>
          <p:nvPr/>
        </p:nvPicPr>
        <p:blipFill>
          <a:blip r:embed="rId2"/>
          <a:stretch>
            <a:fillRect/>
          </a:stretch>
        </p:blipFill>
        <p:spPr>
          <a:xfrm>
            <a:off x="10825200" y="4629600"/>
            <a:ext cx="1057245" cy="2037600"/>
          </a:xfrm>
          <a:prstGeom prst="rect">
            <a:avLst/>
          </a:prstGeom>
        </p:spPr>
      </p:pic>
      <p:pic>
        <p:nvPicPr>
          <p:cNvPr id="5" name="Picture 4">
            <a:extLst>
              <a:ext uri="{FF2B5EF4-FFF2-40B4-BE49-F238E27FC236}">
                <a16:creationId xmlns:a16="http://schemas.microsoft.com/office/drawing/2014/main" id="{EDF212EB-4EF4-53A6-C9F7-48FDBC6C6B0A}"/>
              </a:ext>
            </a:extLst>
          </p:cNvPr>
          <p:cNvPicPr>
            <a:picLocks noChangeAspect="1"/>
          </p:cNvPicPr>
          <p:nvPr/>
        </p:nvPicPr>
        <p:blipFill>
          <a:blip r:embed="rId3"/>
          <a:stretch>
            <a:fillRect/>
          </a:stretch>
        </p:blipFill>
        <p:spPr>
          <a:xfrm>
            <a:off x="540000" y="1260000"/>
            <a:ext cx="3356047" cy="5040000"/>
          </a:xfrm>
          <a:prstGeom prst="rect">
            <a:avLst/>
          </a:prstGeom>
        </p:spPr>
      </p:pic>
    </p:spTree>
    <p:extLst>
      <p:ext uri="{BB962C8B-B14F-4D97-AF65-F5344CB8AC3E}">
        <p14:creationId xmlns:p14="http://schemas.microsoft.com/office/powerpoint/2010/main" val="1284476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FCD55-7033-B6BE-F88A-5E32DA3FAC9B}"/>
              </a:ext>
            </a:extLst>
          </p:cNvPr>
          <p:cNvSpPr>
            <a:spLocks noGrp="1"/>
          </p:cNvSpPr>
          <p:nvPr>
            <p:ph type="title"/>
          </p:nvPr>
        </p:nvSpPr>
        <p:spPr/>
        <p:txBody>
          <a:bodyPr/>
          <a:lstStyle/>
          <a:p>
            <a:r>
              <a:rPr lang="cy-GB"/>
              <a:t>Cemegydd meddyginiaethol</a:t>
            </a:r>
          </a:p>
        </p:txBody>
      </p:sp>
      <p:sp>
        <p:nvSpPr>
          <p:cNvPr id="4" name="Content Placeholder 2">
            <a:extLst>
              <a:ext uri="{FF2B5EF4-FFF2-40B4-BE49-F238E27FC236}">
                <a16:creationId xmlns:a16="http://schemas.microsoft.com/office/drawing/2014/main" id="{C29A474B-0542-3B13-C96D-53BB1F1A3B2B}"/>
              </a:ext>
            </a:extLst>
          </p:cNvPr>
          <p:cNvSpPr>
            <a:spLocks noGrp="1"/>
          </p:cNvSpPr>
          <p:nvPr>
            <p:ph idx="1"/>
          </p:nvPr>
        </p:nvSpPr>
        <p:spPr>
          <a:xfrm>
            <a:off x="4266000" y="1259999"/>
            <a:ext cx="5673513" cy="5040000"/>
          </a:xfrm>
        </p:spPr>
        <p:txBody>
          <a:bodyPr>
            <a:normAutofit/>
          </a:bodyPr>
          <a:lstStyle/>
          <a:p>
            <a:r>
              <a:rPr lang="cy-GB" dirty="0"/>
              <a:t>Mae cemegwyr meddyginiaethol yn cymysgu cemegau i wneud meddyginiaethau sy’n trin salwch a chlefydau. Mae ganddyn nhw ddiddordeb mewn defnyddio gwyddoniaeth i helpu eraill. </a:t>
            </a:r>
            <a:br>
              <a:rPr lang="cy-GB" dirty="0"/>
            </a:br>
            <a:r>
              <a:rPr lang="cy-GB" dirty="0"/>
              <a:t>Mae cemegwyr meddyginiaethol fel arfer yn gweithio mewn labordy.</a:t>
            </a:r>
          </a:p>
        </p:txBody>
      </p:sp>
      <p:pic>
        <p:nvPicPr>
          <p:cNvPr id="8" name="Picture 7">
            <a:extLst>
              <a:ext uri="{FF2B5EF4-FFF2-40B4-BE49-F238E27FC236}">
                <a16:creationId xmlns:a16="http://schemas.microsoft.com/office/drawing/2014/main" id="{F2B13881-6074-0FCC-C33C-E4A7ADC5A3D4}"/>
              </a:ext>
            </a:extLst>
          </p:cNvPr>
          <p:cNvPicPr>
            <a:picLocks noChangeAspect="1"/>
          </p:cNvPicPr>
          <p:nvPr/>
        </p:nvPicPr>
        <p:blipFill>
          <a:blip r:embed="rId2"/>
          <a:stretch>
            <a:fillRect/>
          </a:stretch>
        </p:blipFill>
        <p:spPr>
          <a:xfrm>
            <a:off x="10825200" y="4629600"/>
            <a:ext cx="1124193" cy="2037600"/>
          </a:xfrm>
          <a:prstGeom prst="rect">
            <a:avLst/>
          </a:prstGeom>
        </p:spPr>
      </p:pic>
      <p:pic>
        <p:nvPicPr>
          <p:cNvPr id="5" name="Picture 4">
            <a:extLst>
              <a:ext uri="{FF2B5EF4-FFF2-40B4-BE49-F238E27FC236}">
                <a16:creationId xmlns:a16="http://schemas.microsoft.com/office/drawing/2014/main" id="{6231A3D4-EA6F-1A76-930D-CBC42F2D825B}"/>
              </a:ext>
            </a:extLst>
          </p:cNvPr>
          <p:cNvPicPr>
            <a:picLocks noChangeAspect="1"/>
          </p:cNvPicPr>
          <p:nvPr/>
        </p:nvPicPr>
        <p:blipFill>
          <a:blip r:embed="rId3"/>
          <a:stretch>
            <a:fillRect/>
          </a:stretch>
        </p:blipFill>
        <p:spPr>
          <a:xfrm>
            <a:off x="540000" y="1260000"/>
            <a:ext cx="3360000" cy="5040000"/>
          </a:xfrm>
          <a:prstGeom prst="rect">
            <a:avLst/>
          </a:prstGeom>
        </p:spPr>
      </p:pic>
    </p:spTree>
    <p:extLst>
      <p:ext uri="{BB962C8B-B14F-4D97-AF65-F5344CB8AC3E}">
        <p14:creationId xmlns:p14="http://schemas.microsoft.com/office/powerpoint/2010/main" val="8405634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882</Words>
  <Application>Microsoft Office PowerPoint</Application>
  <PresentationFormat>Widescreen</PresentationFormat>
  <Paragraphs>35</Paragraphs>
  <Slides>17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Century Gothic</vt:lpstr>
      <vt:lpstr>Office Theme</vt:lpstr>
      <vt:lpstr>Gyrfaoedd gwyddoniaeth  ar gyfer ysgolion cynradd</vt:lpstr>
      <vt:lpstr>Yn eich barn chi, pa sgiliau sydd eu hangen ar wyddonwyr i wneud eu gwaith?</vt:lpstr>
      <vt:lpstr>Athro gwyddoniaeth</vt:lpstr>
      <vt:lpstr>Nyrs filfeddygol</vt:lpstr>
      <vt:lpstr>Paleontolegydd</vt:lpstr>
      <vt:lpstr>Gwyddonydd bwyd</vt:lpstr>
      <vt:lpstr>Peiriannydd strwythurol</vt:lpstr>
      <vt:lpstr>Daearegydd</vt:lpstr>
      <vt:lpstr>Cemegydd meddyginiaethol</vt:lpstr>
      <vt:lpstr>Technegydd lliwiau (gwallt)</vt:lpstr>
      <vt:lpstr>Gwyddonydd ymchwil</vt:lpstr>
      <vt:lpstr>Gwneuthurwr teganau</vt:lpstr>
      <vt:lpstr>Dyfeisiwr</vt:lpstr>
      <vt:lpstr>Radiolegydd</vt:lpstr>
      <vt:lpstr>Ffisiotherapydd</vt:lpstr>
      <vt:lpstr>Sõolegydd </vt:lpstr>
      <vt:lpstr>Eigionegydd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Skills Card Sort Powerpoint Wales (Welsh Version)</dc:title>
  <dc:creator>RoyalSocietyofChemistry@royalsocietychemistry.onmicrosoft.com</dc:creator>
  <cp:lastModifiedBy>Rebecca Plant</cp:lastModifiedBy>
  <cp:revision>438</cp:revision>
  <dcterms:created xsi:type="dcterms:W3CDTF">2021-04-13T16:26:00Z</dcterms:created>
  <dcterms:modified xsi:type="dcterms:W3CDTF">2023-04-13T12:51:57Z</dcterms:modified>
</cp:coreProperties>
</file>