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sldIdLst>
    <p:sldId id="265" r:id="rId5"/>
    <p:sldId id="257" r:id="rId6"/>
    <p:sldId id="263" r:id="rId7"/>
    <p:sldId id="266" r:id="rId8"/>
    <p:sldId id="267" r:id="rId9"/>
    <p:sldId id="268" r:id="rId10"/>
    <p:sldId id="26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5759"/>
    <a:srgbClr val="4F758B"/>
    <a:srgbClr val="008C95"/>
    <a:srgbClr val="006B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7555" autoAdjust="0"/>
  </p:normalViewPr>
  <p:slideViewPr>
    <p:cSldViewPr>
      <p:cViewPr varScale="1">
        <p:scale>
          <a:sx n="56" d="100"/>
          <a:sy n="56" d="100"/>
        </p:scale>
        <p:origin x="179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A318E7-DE95-44CF-A45B-F45EADDF9C2E}" type="datetimeFigureOut">
              <a:rPr lang="en-GB" smtClean="0"/>
              <a:t>22/01/2019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D3E661-3A57-4815-9BDD-C0951FFC42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90214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This table is also available as a downloadable MS </a:t>
            </a:r>
            <a:r>
              <a:rPr lang="en-GB" smtClean="0"/>
              <a:t>Word document.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3E661-3A57-4815-9BDD-C0951FFC423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6453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vers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:\Design\Powerpoint DO NOT MOVE\New templates 2014\4 3\Graphics\power point_4 3_PURPLE_96dpi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Heading goes here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9733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version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H:\Design\Powerpoint DO NOT MOVE\New templates 2014\4 3\Graphics\power point_4 3_PURPLE_96dpi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9683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Heading goes here</a:t>
            </a:r>
            <a:endParaRPr lang="en-GB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25833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ody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/>
              <a:t>Heading goes here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/>
              <a:t>Body text goes here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76783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 descr="H:\Design\Powerpoint DO NOT MOVE\New templates 2014\4 3\Graphics\power point_4 3_PURPLE_96dpi4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/>
              <a:t>Heading goes here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/>
              <a:t>Body text goes here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8619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7" descr="H:\Design\Powerpoint DO NOT MOVE\New templates 2014\4 3\Graphics\power point_4 3_PURPLE_96dpi4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42963" y="1844824"/>
            <a:ext cx="6969397" cy="417512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Insert bullet point here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/>
              <a:t>Heading goes here</a:t>
            </a:r>
            <a:endParaRPr lang="en-GB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09903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42963" y="1844824"/>
            <a:ext cx="6969397" cy="417512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Insert bullet point here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/>
              <a:t>Heading goes here</a:t>
            </a:r>
            <a:endParaRPr lang="en-GB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31079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856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6210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3" r:id="rId2"/>
    <p:sldLayoutId id="2147483649" r:id="rId3"/>
    <p:sldLayoutId id="2147483664" r:id="rId4"/>
    <p:sldLayoutId id="2147483681" r:id="rId5"/>
    <p:sldLayoutId id="2147483682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4200" kern="1200">
          <a:solidFill>
            <a:srgbClr val="505759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505759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5057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5057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5057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5057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B38403-75F7-43DD-BB47-D0EF86B63F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Chemical f</a:t>
            </a:r>
            <a:r>
              <a:rPr lang="en-GB" dirty="0" smtClean="0"/>
              <a:t>ormulas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978124-8FCB-4F98-822C-AA343FAC3E7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How to write </a:t>
            </a:r>
            <a:r>
              <a:rPr lang="en-GB" dirty="0" smtClean="0"/>
              <a:t>formulas </a:t>
            </a:r>
            <a:r>
              <a:rPr lang="en-GB" dirty="0"/>
              <a:t>for non-metal compounds</a:t>
            </a:r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771800" y="5949280"/>
            <a:ext cx="47525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 smtClean="0">
                <a:solidFill>
                  <a:srgbClr val="505759"/>
                </a:solidFill>
              </a:rPr>
              <a:t>How to teach chemical formulas and equations</a:t>
            </a:r>
            <a:r>
              <a:rPr lang="en-GB" sz="1400" smtClean="0">
                <a:solidFill>
                  <a:srgbClr val="505759"/>
                </a:solidFill>
              </a:rPr>
              <a:t/>
            </a:r>
            <a:br>
              <a:rPr lang="en-GB" sz="1400" smtClean="0">
                <a:solidFill>
                  <a:srgbClr val="505759"/>
                </a:solidFill>
              </a:rPr>
            </a:br>
            <a:r>
              <a:rPr lang="en-GB" sz="1400" smtClean="0">
                <a:solidFill>
                  <a:srgbClr val="505759"/>
                </a:solidFill>
              </a:rPr>
              <a:t>March </a:t>
            </a:r>
            <a:r>
              <a:rPr lang="en-GB" sz="1400" dirty="0" smtClean="0">
                <a:solidFill>
                  <a:srgbClr val="505759"/>
                </a:solidFill>
              </a:rPr>
              <a:t>2019</a:t>
            </a:r>
            <a:br>
              <a:rPr lang="en-GB" sz="1400" dirty="0" smtClean="0">
                <a:solidFill>
                  <a:srgbClr val="505759"/>
                </a:solidFill>
              </a:rPr>
            </a:br>
            <a:r>
              <a:rPr lang="en-GB" sz="1400" dirty="0" smtClean="0">
                <a:solidFill>
                  <a:srgbClr val="505759"/>
                </a:solidFill>
              </a:rPr>
              <a:t>rsc.li/2VPVWEC</a:t>
            </a:r>
            <a:endParaRPr lang="en-GB" sz="1400" dirty="0">
              <a:solidFill>
                <a:srgbClr val="5057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59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en-GB" b="1" dirty="0" smtClean="0"/>
              <a:t>Formulas </a:t>
            </a:r>
            <a:r>
              <a:rPr lang="en-GB" b="1" dirty="0"/>
              <a:t>of non-metal </a:t>
            </a:r>
            <a:r>
              <a:rPr lang="en-GB" b="1" dirty="0" smtClean="0"/>
              <a:t>compounds</a:t>
            </a:r>
            <a:endParaRPr lang="en-GB" b="1" dirty="0"/>
          </a:p>
          <a:p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C940503A-FAB3-44D4-B2F6-A363971304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3894768"/>
              </p:ext>
            </p:extLst>
          </p:nvPr>
        </p:nvGraphicFramePr>
        <p:xfrm>
          <a:off x="842963" y="3531028"/>
          <a:ext cx="7488832" cy="27314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44416">
                  <a:extLst>
                    <a:ext uri="{9D8B030D-6E8A-4147-A177-3AD203B41FA5}">
                      <a16:colId xmlns:a16="http://schemas.microsoft.com/office/drawing/2014/main" val="4154340346"/>
                    </a:ext>
                  </a:extLst>
                </a:gridCol>
                <a:gridCol w="3744416">
                  <a:extLst>
                    <a:ext uri="{9D8B030D-6E8A-4147-A177-3AD203B41FA5}">
                      <a16:colId xmlns:a16="http://schemas.microsoft.com/office/drawing/2014/main" val="70111885"/>
                    </a:ext>
                  </a:extLst>
                </a:gridCol>
              </a:tblGrid>
              <a:tr h="4552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Name</a:t>
                      </a:r>
                      <a:endParaRPr lang="en-GB" sz="2000" b="1" dirty="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Formula</a:t>
                      </a:r>
                      <a:endParaRPr lang="en-GB" sz="2000" b="1" dirty="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81093710"/>
                  </a:ext>
                </a:extLst>
              </a:tr>
              <a:tr h="4552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M</a:t>
                      </a:r>
                      <a:r>
                        <a:rPr lang="en-GB" sz="2000" dirty="0" smtClean="0">
                          <a:effectLst/>
                        </a:rPr>
                        <a:t>ethane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CH</a:t>
                      </a:r>
                      <a:r>
                        <a:rPr lang="en-GB" sz="2000" baseline="-25000" dirty="0">
                          <a:effectLst/>
                        </a:rPr>
                        <a:t>4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88147814"/>
                  </a:ext>
                </a:extLst>
              </a:tr>
              <a:tr h="4552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Water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H</a:t>
                      </a:r>
                      <a:r>
                        <a:rPr lang="en-GB" sz="2000" baseline="-25000" dirty="0">
                          <a:effectLst/>
                        </a:rPr>
                        <a:t>2</a:t>
                      </a:r>
                      <a:r>
                        <a:rPr lang="en-GB" sz="2000" dirty="0">
                          <a:effectLst/>
                        </a:rPr>
                        <a:t>O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2838639"/>
                  </a:ext>
                </a:extLst>
              </a:tr>
              <a:tr h="4552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A</a:t>
                      </a:r>
                      <a:r>
                        <a:rPr lang="en-GB" sz="2000" dirty="0" smtClean="0">
                          <a:effectLst/>
                        </a:rPr>
                        <a:t>mmonia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NH</a:t>
                      </a:r>
                      <a:r>
                        <a:rPr lang="en-GB" sz="2000" baseline="-25000" dirty="0">
                          <a:effectLst/>
                        </a:rPr>
                        <a:t>3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47075641"/>
                  </a:ext>
                </a:extLst>
              </a:tr>
              <a:tr h="4552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Nitric acid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HNO</a:t>
                      </a:r>
                      <a:r>
                        <a:rPr lang="en-GB" sz="2000" baseline="-25000" dirty="0">
                          <a:effectLst/>
                        </a:rPr>
                        <a:t>3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05557534"/>
                  </a:ext>
                </a:extLst>
              </a:tr>
              <a:tr h="4552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Sulfuric acid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H</a:t>
                      </a:r>
                      <a:r>
                        <a:rPr lang="en-GB" sz="2000" baseline="-25000" dirty="0">
                          <a:effectLst/>
                        </a:rPr>
                        <a:t>2</a:t>
                      </a:r>
                      <a:r>
                        <a:rPr lang="en-GB" sz="2000" dirty="0">
                          <a:effectLst/>
                        </a:rPr>
                        <a:t>SO</a:t>
                      </a:r>
                      <a:r>
                        <a:rPr lang="en-GB" sz="2000" baseline="-25000" dirty="0">
                          <a:effectLst/>
                        </a:rPr>
                        <a:t>4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51696038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id="{A97D6F39-BD5C-4869-946E-F2F1BF4357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6964" y="1756984"/>
            <a:ext cx="6959212" cy="1779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25392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Some of these compounds have common names such as </a:t>
            </a:r>
            <a:r>
              <a:rPr kumimoji="0" lang="en-GB" alt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‘methane’, ’ammonia’ </a:t>
            </a:r>
            <a:r>
              <a:rPr kumimoji="0" lang="en-GB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 </a:t>
            </a:r>
            <a:r>
              <a:rPr kumimoji="0" lang="en-GB" alt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‘water’, </a:t>
            </a:r>
            <a:r>
              <a:rPr kumimoji="0" lang="en-GB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which give no clue about the formula. The </a:t>
            </a:r>
            <a:r>
              <a:rPr kumimoji="0" lang="en-GB" alt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formulas </a:t>
            </a:r>
            <a:r>
              <a:rPr kumimoji="0" lang="en-GB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 these compounds have to be learnt.</a:t>
            </a:r>
            <a:endParaRPr kumimoji="0" lang="en-GB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64287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842963" y="1988840"/>
            <a:ext cx="6969397" cy="4031109"/>
          </a:xfrm>
        </p:spPr>
        <p:txBody>
          <a:bodyPr>
            <a:normAutofit lnSpcReduction="10000"/>
          </a:bodyPr>
          <a:lstStyle/>
          <a:p>
            <a:r>
              <a:rPr lang="en-GB" sz="2800" dirty="0"/>
              <a:t>Most </a:t>
            </a:r>
            <a:r>
              <a:rPr lang="en-GB" sz="2800" dirty="0" smtClean="0"/>
              <a:t>formulas </a:t>
            </a:r>
            <a:r>
              <a:rPr lang="en-GB" sz="2800" dirty="0"/>
              <a:t>are based directly on the name of the substance. </a:t>
            </a:r>
          </a:p>
          <a:p>
            <a:r>
              <a:rPr lang="en-GB" sz="2800" dirty="0"/>
              <a:t>The name tells us the elements in the </a:t>
            </a:r>
            <a:r>
              <a:rPr lang="en-GB" sz="2800" dirty="0" smtClean="0"/>
              <a:t>compound.</a:t>
            </a:r>
            <a:endParaRPr lang="en-GB" sz="2800" dirty="0"/>
          </a:p>
          <a:p>
            <a:r>
              <a:rPr lang="en-GB" sz="2800" dirty="0"/>
              <a:t>The ending of the last element has been changed to </a:t>
            </a:r>
            <a:r>
              <a:rPr lang="en-GB" sz="2800" b="1" dirty="0"/>
              <a:t>-ide</a:t>
            </a:r>
            <a:r>
              <a:rPr lang="en-GB" sz="2800" dirty="0"/>
              <a:t>. </a:t>
            </a:r>
          </a:p>
          <a:p>
            <a:pPr marL="0" indent="0">
              <a:buNone/>
            </a:pPr>
            <a:r>
              <a:rPr lang="en-GB" sz="2800" smtClean="0"/>
              <a:t>For </a:t>
            </a:r>
            <a:r>
              <a:rPr lang="en-GB" sz="2800" dirty="0" smtClean="0"/>
              <a:t>example, sodium chloride contains sodium and chlorine; magnesium oxide contains magnesium and oxygen.</a:t>
            </a:r>
            <a:endParaRPr lang="en-GB" sz="2800" dirty="0"/>
          </a:p>
          <a:p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algn="ctr"/>
            <a:r>
              <a:rPr lang="en-GB" b="1" dirty="0"/>
              <a:t>Names to </a:t>
            </a:r>
            <a:r>
              <a:rPr lang="en-GB" b="1" dirty="0" smtClean="0"/>
              <a:t>formulas</a:t>
            </a:r>
            <a:endParaRPr lang="en-GB" b="1" dirty="0"/>
          </a:p>
          <a:p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370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C563A59-5BB5-4289-A9C7-ACABDC26DCF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sz="2800" dirty="0"/>
              <a:t>The number of atoms of each element are indicated by using </a:t>
            </a:r>
            <a:r>
              <a:rPr lang="en-GB" sz="2800" b="1" dirty="0"/>
              <a:t>prefixes</a:t>
            </a:r>
          </a:p>
          <a:p>
            <a:endParaRPr lang="en-GB" b="1" dirty="0"/>
          </a:p>
          <a:p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E84552-C7F5-44C3-87C5-11500955F49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900" b="1" dirty="0"/>
              <a:t>How many atoms?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2D5B75-D8BC-4028-B3FF-A978267603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8875F90-D491-4C19-AE38-7CE0913938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1321784"/>
              </p:ext>
            </p:extLst>
          </p:nvPr>
        </p:nvGraphicFramePr>
        <p:xfrm>
          <a:off x="1115615" y="3212976"/>
          <a:ext cx="7185422" cy="28432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92711">
                  <a:extLst>
                    <a:ext uri="{9D8B030D-6E8A-4147-A177-3AD203B41FA5}">
                      <a16:colId xmlns:a16="http://schemas.microsoft.com/office/drawing/2014/main" val="1200714549"/>
                    </a:ext>
                  </a:extLst>
                </a:gridCol>
                <a:gridCol w="3592711">
                  <a:extLst>
                    <a:ext uri="{9D8B030D-6E8A-4147-A177-3AD203B41FA5}">
                      <a16:colId xmlns:a16="http://schemas.microsoft.com/office/drawing/2014/main" val="1322112057"/>
                    </a:ext>
                  </a:extLst>
                </a:gridCol>
              </a:tblGrid>
              <a:tr h="4061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Prefix</a:t>
                      </a:r>
                      <a:endParaRPr lang="en-GB" sz="2400" b="1" dirty="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Number of atoms</a:t>
                      </a:r>
                      <a:endParaRPr lang="en-GB" sz="2400" b="1" dirty="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83233664"/>
                  </a:ext>
                </a:extLst>
              </a:tr>
              <a:tr h="4061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</a:rPr>
                        <a:t>Mono-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1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28928296"/>
                  </a:ext>
                </a:extLst>
              </a:tr>
              <a:tr h="4061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</a:rPr>
                        <a:t>Di-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2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75948616"/>
                  </a:ext>
                </a:extLst>
              </a:tr>
              <a:tr h="4061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</a:rPr>
                        <a:t>Tri-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3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00870897"/>
                  </a:ext>
                </a:extLst>
              </a:tr>
              <a:tr h="4061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</a:rPr>
                        <a:t>Tetra-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4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51009571"/>
                  </a:ext>
                </a:extLst>
              </a:tr>
              <a:tr h="4061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</a:rPr>
                        <a:t>Penta-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5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88200529"/>
                  </a:ext>
                </a:extLst>
              </a:tr>
              <a:tr h="4061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</a:rPr>
                        <a:t>Hexa-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6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69400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2756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FA4AD02-DDCB-4CEF-92BF-77DCC1F88C2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The name carbon dioxide tells us that it contains of one carbon and two oxygen atoms. </a:t>
            </a:r>
          </a:p>
          <a:p>
            <a:r>
              <a:rPr lang="en-GB" dirty="0"/>
              <a:t>The formula is:  </a:t>
            </a:r>
            <a:r>
              <a:rPr lang="en-GB" dirty="0" smtClean="0"/>
              <a:t>CO</a:t>
            </a:r>
            <a:r>
              <a:rPr lang="en-GB" baseline="-25000" dirty="0" smtClean="0"/>
              <a:t>2</a:t>
            </a:r>
            <a:r>
              <a:rPr lang="en-GB" dirty="0" smtClean="0"/>
              <a:t>.</a:t>
            </a:r>
            <a:endParaRPr lang="en-GB" dirty="0"/>
          </a:p>
          <a:p>
            <a:r>
              <a:rPr lang="en-GB" dirty="0"/>
              <a:t>In a similar way the formula BCl</a:t>
            </a:r>
            <a:r>
              <a:rPr lang="en-GB" baseline="-25000" dirty="0"/>
              <a:t>3 </a:t>
            </a:r>
            <a:r>
              <a:rPr lang="en-GB" dirty="0"/>
              <a:t>give us the name boron trichloride.</a:t>
            </a:r>
          </a:p>
          <a:p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C625DA-195E-4A24-9C37-B8D2B450B6C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en-GB" b="1" dirty="0" smtClean="0"/>
              <a:t>Formulas </a:t>
            </a:r>
            <a:r>
              <a:rPr lang="en-GB" b="1" dirty="0"/>
              <a:t>of non-metal </a:t>
            </a:r>
            <a:r>
              <a:rPr lang="en-GB" b="1" dirty="0" smtClean="0"/>
              <a:t>compounds</a:t>
            </a:r>
            <a:endParaRPr lang="en-GB" b="1" dirty="0"/>
          </a:p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5BBBA5-850F-4A42-9C72-24732800AA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81668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3AD946F-EADB-4430-BB3A-37987A1CD04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305FDF-2D86-4AB3-8A51-9072ECE917B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26964" y="729010"/>
            <a:ext cx="6985396" cy="755774"/>
          </a:xfrm>
        </p:spPr>
        <p:txBody>
          <a:bodyPr/>
          <a:lstStyle/>
          <a:p>
            <a:pPr algn="ctr"/>
            <a:r>
              <a:rPr lang="en-GB" dirty="0"/>
              <a:t>Try it for yourself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57F03A-0932-48D5-B87E-740B36396DB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C3FAEBF-280A-4C8D-A706-6610C503A7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0171746"/>
              </p:ext>
            </p:extLst>
          </p:nvPr>
        </p:nvGraphicFramePr>
        <p:xfrm>
          <a:off x="467928" y="1513210"/>
          <a:ext cx="8208144" cy="48969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04072">
                  <a:extLst>
                    <a:ext uri="{9D8B030D-6E8A-4147-A177-3AD203B41FA5}">
                      <a16:colId xmlns:a16="http://schemas.microsoft.com/office/drawing/2014/main" val="883908717"/>
                    </a:ext>
                  </a:extLst>
                </a:gridCol>
                <a:gridCol w="4104072">
                  <a:extLst>
                    <a:ext uri="{9D8B030D-6E8A-4147-A177-3AD203B41FA5}">
                      <a16:colId xmlns:a16="http://schemas.microsoft.com/office/drawing/2014/main" val="990210743"/>
                    </a:ext>
                  </a:extLst>
                </a:gridCol>
              </a:tblGrid>
              <a:tr h="3497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Name</a:t>
                      </a:r>
                      <a:endParaRPr lang="en-GB" sz="2000" b="1" dirty="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Formula</a:t>
                      </a:r>
                      <a:endParaRPr lang="en-GB" sz="2000" b="1" dirty="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19363557"/>
                  </a:ext>
                </a:extLst>
              </a:tr>
              <a:tr h="3497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CO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45134651"/>
                  </a:ext>
                </a:extLst>
              </a:tr>
              <a:tr h="3497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Hydrogen chloride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40619425"/>
                  </a:ext>
                </a:extLst>
              </a:tr>
              <a:tr h="3497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NO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15597073"/>
                  </a:ext>
                </a:extLst>
              </a:tr>
              <a:tr h="3497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Sulfur </a:t>
                      </a:r>
                      <a:r>
                        <a:rPr lang="en-GB" sz="2000" dirty="0">
                          <a:effectLst/>
                        </a:rPr>
                        <a:t>dioxide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34435476"/>
                  </a:ext>
                </a:extLst>
              </a:tr>
              <a:tr h="3497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Nitrogen dioxide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14583987"/>
                  </a:ext>
                </a:extLst>
              </a:tr>
              <a:tr h="3497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SiO</a:t>
                      </a:r>
                      <a:r>
                        <a:rPr lang="en-GB" sz="2000" baseline="-25000" dirty="0">
                          <a:effectLst/>
                        </a:rPr>
                        <a:t>2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52664988"/>
                  </a:ext>
                </a:extLst>
              </a:tr>
              <a:tr h="3497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Phosphorous trichloride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39914173"/>
                  </a:ext>
                </a:extLst>
              </a:tr>
              <a:tr h="3497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Carbon tetrachloride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44884440"/>
                  </a:ext>
                </a:extLst>
              </a:tr>
              <a:tr h="3497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SO</a:t>
                      </a:r>
                      <a:r>
                        <a:rPr lang="en-GB" sz="2000" baseline="-25000" dirty="0">
                          <a:effectLst/>
                        </a:rPr>
                        <a:t>3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683630"/>
                  </a:ext>
                </a:extLst>
              </a:tr>
              <a:tr h="3497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N</a:t>
                      </a:r>
                      <a:r>
                        <a:rPr lang="en-GB" sz="2000" baseline="-25000" dirty="0">
                          <a:effectLst/>
                        </a:rPr>
                        <a:t>2</a:t>
                      </a:r>
                      <a:r>
                        <a:rPr lang="en-GB" sz="2000" dirty="0">
                          <a:effectLst/>
                        </a:rPr>
                        <a:t>O</a:t>
                      </a:r>
                      <a:r>
                        <a:rPr lang="en-GB" sz="2000" baseline="-25000" dirty="0">
                          <a:effectLst/>
                        </a:rPr>
                        <a:t>4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788751"/>
                  </a:ext>
                </a:extLst>
              </a:tr>
              <a:tr h="3497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Diphosphorous pentoxide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94151288"/>
                  </a:ext>
                </a:extLst>
              </a:tr>
              <a:tr h="3497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Sulphur hexafluoride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55106837"/>
                  </a:ext>
                </a:extLst>
              </a:tr>
              <a:tr h="3497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ClF</a:t>
                      </a:r>
                      <a:r>
                        <a:rPr lang="en-GB" sz="2000" baseline="-25000" dirty="0">
                          <a:effectLst/>
                        </a:rPr>
                        <a:t>5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668599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1686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3AD946F-EADB-4430-BB3A-37987A1CD04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305FDF-2D86-4AB3-8A51-9072ECE917B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26964" y="729010"/>
            <a:ext cx="6985396" cy="755774"/>
          </a:xfrm>
        </p:spPr>
        <p:txBody>
          <a:bodyPr/>
          <a:lstStyle/>
          <a:p>
            <a:pPr algn="ctr"/>
            <a:r>
              <a:rPr lang="en-GB" dirty="0"/>
              <a:t>Try it for </a:t>
            </a:r>
            <a:r>
              <a:rPr lang="en-GB" dirty="0" smtClean="0"/>
              <a:t>yourself - </a:t>
            </a:r>
            <a:r>
              <a:rPr lang="en-GB" dirty="0" smtClean="0">
                <a:solidFill>
                  <a:srgbClr val="FF0000"/>
                </a:solidFill>
              </a:rPr>
              <a:t>answers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57F03A-0932-48D5-B87E-740B36396DB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C3FAEBF-280A-4C8D-A706-6610C503A7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4545502"/>
              </p:ext>
            </p:extLst>
          </p:nvPr>
        </p:nvGraphicFramePr>
        <p:xfrm>
          <a:off x="467928" y="1513210"/>
          <a:ext cx="8208144" cy="48969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04072">
                  <a:extLst>
                    <a:ext uri="{9D8B030D-6E8A-4147-A177-3AD203B41FA5}">
                      <a16:colId xmlns:a16="http://schemas.microsoft.com/office/drawing/2014/main" val="883908717"/>
                    </a:ext>
                  </a:extLst>
                </a:gridCol>
                <a:gridCol w="4104072">
                  <a:extLst>
                    <a:ext uri="{9D8B030D-6E8A-4147-A177-3AD203B41FA5}">
                      <a16:colId xmlns:a16="http://schemas.microsoft.com/office/drawing/2014/main" val="990210743"/>
                    </a:ext>
                  </a:extLst>
                </a:gridCol>
              </a:tblGrid>
              <a:tr h="3497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Name</a:t>
                      </a:r>
                      <a:endParaRPr lang="en-GB" sz="2000" b="1" dirty="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Formula</a:t>
                      </a:r>
                      <a:endParaRPr lang="en-GB" sz="2000" b="1" dirty="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19363557"/>
                  </a:ext>
                </a:extLst>
              </a:tr>
              <a:tr h="3497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solidFill>
                            <a:srgbClr val="FF0000"/>
                          </a:solidFill>
                          <a:effectLst/>
                        </a:rPr>
                        <a:t>Carbon monoxide</a:t>
                      </a:r>
                      <a:r>
                        <a:rPr lang="en-GB" sz="200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en-GB" sz="20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CO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45134651"/>
                  </a:ext>
                </a:extLst>
              </a:tr>
              <a:tr h="3497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Hydrogen chloride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solidFill>
                            <a:srgbClr val="FF0000"/>
                          </a:solidFill>
                          <a:effectLst/>
                        </a:rPr>
                        <a:t>HCl</a:t>
                      </a:r>
                      <a:r>
                        <a:rPr lang="en-GB" sz="2000" dirty="0">
                          <a:effectLst/>
                        </a:rPr>
                        <a:t> 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40619425"/>
                  </a:ext>
                </a:extLst>
              </a:tr>
              <a:tr h="3497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r>
                        <a:rPr lang="en-GB" sz="2000" dirty="0" smtClean="0">
                          <a:solidFill>
                            <a:srgbClr val="FF0000"/>
                          </a:solidFill>
                          <a:effectLst/>
                        </a:rPr>
                        <a:t>Nitrogen monoxide</a:t>
                      </a:r>
                      <a:endParaRPr lang="en-GB" sz="20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NO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15597073"/>
                  </a:ext>
                </a:extLst>
              </a:tr>
              <a:tr h="3497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Sulfur </a:t>
                      </a:r>
                      <a:r>
                        <a:rPr lang="en-GB" sz="2000" dirty="0">
                          <a:effectLst/>
                        </a:rPr>
                        <a:t>dioxide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solidFill>
                            <a:srgbClr val="FF0000"/>
                          </a:solidFill>
                          <a:effectLst/>
                        </a:rPr>
                        <a:t>SO</a:t>
                      </a:r>
                      <a:r>
                        <a:rPr lang="en-GB" sz="2000" baseline="-25000" dirty="0" smtClean="0">
                          <a:solidFill>
                            <a:srgbClr val="FF0000"/>
                          </a:solidFill>
                          <a:effectLst/>
                        </a:rPr>
                        <a:t>2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34435476"/>
                  </a:ext>
                </a:extLst>
              </a:tr>
              <a:tr h="3497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Nitrogen dioxide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solidFill>
                            <a:srgbClr val="FF0000"/>
                          </a:solidFill>
                          <a:effectLst/>
                        </a:rPr>
                        <a:t>NO</a:t>
                      </a:r>
                      <a:r>
                        <a:rPr lang="en-GB" sz="2000" baseline="-25000" dirty="0" smtClean="0">
                          <a:solidFill>
                            <a:srgbClr val="FF0000"/>
                          </a:solidFill>
                          <a:effectLst/>
                        </a:rPr>
                        <a:t>2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14583987"/>
                  </a:ext>
                </a:extLst>
              </a:tr>
              <a:tr h="3497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solidFill>
                            <a:srgbClr val="FF0000"/>
                          </a:solidFill>
                          <a:effectLst/>
                        </a:rPr>
                        <a:t>Silicon dioxide</a:t>
                      </a:r>
                      <a:endParaRPr lang="en-GB" sz="20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SiO</a:t>
                      </a:r>
                      <a:r>
                        <a:rPr lang="en-GB" sz="2000" baseline="-25000" dirty="0">
                          <a:effectLst/>
                        </a:rPr>
                        <a:t>2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52664988"/>
                  </a:ext>
                </a:extLst>
              </a:tr>
              <a:tr h="3497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Phosphorous trichloride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solidFill>
                            <a:srgbClr val="FF0000"/>
                          </a:solidFill>
                          <a:effectLst/>
                        </a:rPr>
                        <a:t>PCl</a:t>
                      </a:r>
                      <a:r>
                        <a:rPr lang="en-GB" sz="2000" baseline="-25000" dirty="0" smtClean="0">
                          <a:solidFill>
                            <a:srgbClr val="FF0000"/>
                          </a:solidFill>
                          <a:effectLst/>
                        </a:rPr>
                        <a:t>3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39914173"/>
                  </a:ext>
                </a:extLst>
              </a:tr>
              <a:tr h="3497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Carbon tetrachloride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solidFill>
                            <a:srgbClr val="FF0000"/>
                          </a:solidFill>
                          <a:effectLst/>
                        </a:rPr>
                        <a:t>CCl</a:t>
                      </a:r>
                      <a:r>
                        <a:rPr lang="en-GB" sz="2000" baseline="-25000" dirty="0" smtClean="0">
                          <a:solidFill>
                            <a:srgbClr val="FF0000"/>
                          </a:solidFill>
                          <a:effectLst/>
                        </a:rPr>
                        <a:t>4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44884440"/>
                  </a:ext>
                </a:extLst>
              </a:tr>
              <a:tr h="3497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r>
                        <a:rPr lang="en-GB" sz="2000" dirty="0" smtClean="0">
                          <a:solidFill>
                            <a:srgbClr val="FF0000"/>
                          </a:solidFill>
                          <a:effectLst/>
                        </a:rPr>
                        <a:t>Sulfur trioxide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SO</a:t>
                      </a:r>
                      <a:r>
                        <a:rPr lang="en-GB" sz="2000" baseline="-25000" dirty="0">
                          <a:effectLst/>
                        </a:rPr>
                        <a:t>3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683630"/>
                  </a:ext>
                </a:extLst>
              </a:tr>
              <a:tr h="3497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r>
                        <a:rPr lang="en-GB" sz="2000" dirty="0" smtClean="0">
                          <a:solidFill>
                            <a:srgbClr val="FF0000"/>
                          </a:solidFill>
                          <a:effectLst/>
                        </a:rPr>
                        <a:t>Dinitrogen</a:t>
                      </a:r>
                      <a:r>
                        <a:rPr lang="en-GB" sz="2000" baseline="0" dirty="0" smtClean="0">
                          <a:solidFill>
                            <a:srgbClr val="FF0000"/>
                          </a:solidFill>
                          <a:effectLst/>
                        </a:rPr>
                        <a:t> tetroxide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N</a:t>
                      </a:r>
                      <a:r>
                        <a:rPr lang="en-GB" sz="2000" baseline="-25000" dirty="0">
                          <a:effectLst/>
                        </a:rPr>
                        <a:t>2</a:t>
                      </a:r>
                      <a:r>
                        <a:rPr lang="en-GB" sz="2000" dirty="0">
                          <a:effectLst/>
                        </a:rPr>
                        <a:t>O</a:t>
                      </a:r>
                      <a:r>
                        <a:rPr lang="en-GB" sz="2000" baseline="-25000" dirty="0">
                          <a:effectLst/>
                        </a:rPr>
                        <a:t>4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788751"/>
                  </a:ext>
                </a:extLst>
              </a:tr>
              <a:tr h="3497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Diphosphorous pentoxide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solidFill>
                            <a:srgbClr val="FF0000"/>
                          </a:solidFill>
                          <a:effectLst/>
                        </a:rPr>
                        <a:t>P</a:t>
                      </a:r>
                      <a:r>
                        <a:rPr lang="en-GB" sz="2000" baseline="-25000" dirty="0" smtClean="0">
                          <a:solidFill>
                            <a:srgbClr val="FF0000"/>
                          </a:solidFill>
                          <a:effectLst/>
                        </a:rPr>
                        <a:t>2</a:t>
                      </a:r>
                      <a:r>
                        <a:rPr lang="en-GB" sz="2000" baseline="0" dirty="0" smtClean="0">
                          <a:solidFill>
                            <a:srgbClr val="FF0000"/>
                          </a:solidFill>
                          <a:effectLst/>
                        </a:rPr>
                        <a:t>O</a:t>
                      </a:r>
                      <a:r>
                        <a:rPr lang="en-GB" sz="2000" baseline="-25000" dirty="0" smtClean="0">
                          <a:solidFill>
                            <a:srgbClr val="FF0000"/>
                          </a:solidFill>
                          <a:effectLst/>
                        </a:rPr>
                        <a:t>5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94151288"/>
                  </a:ext>
                </a:extLst>
              </a:tr>
              <a:tr h="3497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Sulphur hexafluoride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r>
                        <a:rPr lang="en-GB" sz="2000" dirty="0" smtClean="0">
                          <a:solidFill>
                            <a:srgbClr val="FF0000"/>
                          </a:solidFill>
                          <a:effectLst/>
                        </a:rPr>
                        <a:t>SF</a:t>
                      </a:r>
                      <a:r>
                        <a:rPr lang="en-GB" sz="2000" baseline="-25000" dirty="0" smtClean="0">
                          <a:solidFill>
                            <a:srgbClr val="FF0000"/>
                          </a:solidFill>
                          <a:effectLst/>
                        </a:rPr>
                        <a:t>6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55106837"/>
                  </a:ext>
                </a:extLst>
              </a:tr>
              <a:tr h="3497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r>
                        <a:rPr lang="en-GB" sz="2000" dirty="0" smtClean="0">
                          <a:solidFill>
                            <a:srgbClr val="FF0000"/>
                          </a:solidFill>
                          <a:effectLst/>
                        </a:rPr>
                        <a:t>Chlorine</a:t>
                      </a:r>
                      <a:r>
                        <a:rPr lang="en-GB" sz="2000" baseline="0" dirty="0" smtClean="0">
                          <a:solidFill>
                            <a:srgbClr val="FF0000"/>
                          </a:solidFill>
                          <a:effectLst/>
                        </a:rPr>
                        <a:t> pentafluoride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ClF</a:t>
                      </a:r>
                      <a:r>
                        <a:rPr lang="en-GB" sz="2000" baseline="-25000" dirty="0">
                          <a:effectLst/>
                        </a:rPr>
                        <a:t>5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668599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9069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Template xmlns="27d643f5-4560-4eff-9f48-d0fe6b2bec2d">Powerpoint presentations</Templa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788752EB44974D994EBA0BE182464D" ma:contentTypeVersion="1" ma:contentTypeDescription="Create a new document." ma:contentTypeScope="" ma:versionID="99bbc2474cb3204ca9fbdd512615df56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3e4c637131ef89c7ae71a83de9afa52f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8765011-A555-4DFA-AE85-6BF42B9B2042}">
  <ds:schemaRefs>
    <ds:schemaRef ds:uri="http://purl.org/dc/elements/1.1/"/>
    <ds:schemaRef ds:uri="http://schemas.microsoft.com/office/2006/metadata/properties"/>
    <ds:schemaRef ds:uri="http://purl.org/dc/terms/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27d643f5-4560-4eff-9f48-d0fe6b2bec2d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01C59EF-3F1E-4B98-B66A-52D1186E08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3C7694F2-FF23-435B-8625-E3AA1329EFD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754</TotalTime>
  <Words>254</Words>
  <Application>Microsoft Office PowerPoint</Application>
  <PresentationFormat>On-screen Show (4:3)</PresentationFormat>
  <Paragraphs>102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Times New Roman</vt:lpstr>
      <vt:lpstr>Office Theme</vt:lpstr>
      <vt:lpstr>Chemical formulas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Royal Society of Chemistry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write formulas for non-metal compounds</dc:title>
  <dc:creator>Matt Baldwin</dc:creator>
  <dc:description>From How to teach chemical formulas and equations, Education in Chemistry, rsc.li/2VPVWEC</dc:description>
  <cp:lastModifiedBy>Lisa Clatworthy</cp:lastModifiedBy>
  <cp:revision>64</cp:revision>
  <dcterms:created xsi:type="dcterms:W3CDTF">2013-06-04T12:27:23Z</dcterms:created>
  <dcterms:modified xsi:type="dcterms:W3CDTF">2019-01-22T15:20:50Z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0x010100C1788752EB44974D994EBA0BE182464D</vt:lpwstr>
  </property>
</Properties>
</file>