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7" r:id="rId6"/>
    <p:sldId id="267" r:id="rId7"/>
    <p:sldId id="279" r:id="rId8"/>
    <p:sldId id="269" r:id="rId9"/>
    <p:sldId id="270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 autoAdjust="0"/>
    <p:restoredTop sz="96327"/>
  </p:normalViewPr>
  <p:slideViewPr>
    <p:cSldViewPr snapToGrid="0" snapToObjects="1">
      <p:cViewPr varScale="1">
        <p:scale>
          <a:sx n="62" d="100"/>
          <a:sy n="62" d="100"/>
        </p:scale>
        <p:origin x="6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ChZRz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67817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en-GB" sz="1800" b="0" i="0" u="none" strike="noStrike" dirty="0">
                <a:solidFill>
                  <a:srgbClr val="000000"/>
                </a:solidFill>
                <a:effectLst/>
                <a:hlinkClick r:id="rId2"/>
              </a:rPr>
              <a:t>https://rsc.li/3ChZRzo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GB" sz="1800" dirty="0"/>
              <a:t> </a:t>
            </a: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Rasio hylifau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 2: delwedd © IU Liquid/Shutterstock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4: delwedd 1 © Matis75/Shutterstock; delwedd 2 © Thasneem/Shutterstock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5: delwedd © akkara KS/Shutterstock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7: delwedd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9: delwedd © Prostock-studiol/Shutterstock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Rasio hylifau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Archwilio gludedd gwahanol hylifau.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9C4240-3F34-4521-B5C4-EA2F55A97D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907" y="2824264"/>
            <a:ext cx="6286593" cy="33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Rwy’n deall mai mesur o wrthiant hylif i lif ydy gludedd.</a:t>
            </a:r>
          </a:p>
          <a:p>
            <a:r>
              <a:rPr lang="cy-GB"/>
              <a:t>Rwy'n sylweddoli bod gludedd yn briodwedd ddefnyddiol sy’n perthyn i hylifau.</a:t>
            </a:r>
          </a:p>
          <a:p>
            <a:r>
              <a:rPr lang="cy-GB"/>
              <a:t>Rwy'n deall bod modd trefnu hylifau yn ôl eu gludedd.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</a:t>
            </a:r>
          </a:p>
          <a:p>
            <a:r>
              <a:rPr lang="cy-GB"/>
              <a:t>Rwy'n deall beth ydy prawf teg.</a:t>
            </a:r>
          </a:p>
          <a:p>
            <a:r>
              <a:rPr lang="cy-GB"/>
              <a:t>Rwy’n deall beth ydy ‘newidynnau’ mewn prawf teg.</a:t>
            </a:r>
          </a:p>
          <a:p>
            <a:r>
              <a:rPr lang="cy-GB"/>
              <a:t>Rwy’n gallu cofnodi’r hyn a welwyd ac esbonio’r hyn a ddarganfuwyd.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 dirty="0">
                <a:solidFill>
                  <a:srgbClr val="DA1884"/>
                </a:solidFill>
              </a:rPr>
              <a:t>Gludedd:</a:t>
            </a:r>
            <a:r>
              <a:rPr lang="cy-GB" dirty="0"/>
              <a:t> mesur o wrthiant hylif i lif </a:t>
            </a:r>
            <a:br>
              <a:rPr lang="cy-GB" dirty="0"/>
            </a:br>
            <a:r>
              <a:rPr lang="cy-GB" dirty="0"/>
              <a:t>(llif neu pa mor ddiferllyd ydy hylif).</a:t>
            </a:r>
          </a:p>
          <a:p>
            <a:r>
              <a:rPr lang="cy-GB" b="1" dirty="0">
                <a:solidFill>
                  <a:srgbClr val="DA1884"/>
                </a:solidFill>
              </a:rPr>
              <a:t>Gwrthiant:</a:t>
            </a:r>
            <a:r>
              <a:rPr lang="cy-GB" dirty="0"/>
              <a:t> ‘brwydro yn ôl’ yn erbyn llifo.</a:t>
            </a:r>
          </a:p>
          <a:p>
            <a:r>
              <a:rPr lang="cy-GB" b="1" dirty="0">
                <a:solidFill>
                  <a:srgbClr val="DA1884"/>
                </a:solidFill>
              </a:rPr>
              <a:t>Ffrithiant:</a:t>
            </a:r>
            <a:r>
              <a:rPr lang="cy-GB" dirty="0"/>
              <a:t> grym sy’n gweithredu i arafu (gwrthsefyll) symudiad.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dirty="0"/>
              <a:t>Er enghraifft: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C52B9E-28D9-4260-9461-AAE379A00F4A}"/>
              </a:ext>
            </a:extLst>
          </p:cNvPr>
          <p:cNvSpPr txBox="1"/>
          <p:nvPr/>
        </p:nvSpPr>
        <p:spPr>
          <a:xfrm>
            <a:off x="893951" y="3794008"/>
            <a:ext cx="3894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 sz="2400" dirty="0">
                <a:latin typeface="Century Gothic" panose="020B0502020202020204" pitchFamily="34" charset="0"/>
              </a:rPr>
              <a:t>mae gludedd </a:t>
            </a:r>
            <a:r>
              <a:rPr lang="cy-GB" sz="2400" b="1" dirty="0">
                <a:latin typeface="Century Gothic" panose="020B0502020202020204" pitchFamily="34" charset="0"/>
              </a:rPr>
              <a:t>dŵr</a:t>
            </a:r>
            <a:r>
              <a:rPr lang="cy-GB" sz="2400" dirty="0">
                <a:latin typeface="Century Gothic" panose="020B0502020202020204" pitchFamily="34" charset="0"/>
              </a:rPr>
              <a:t> yn </a:t>
            </a:r>
            <a:r>
              <a:rPr lang="cy-GB" sz="2400" b="1" dirty="0">
                <a:latin typeface="Century Gothic" panose="020B0502020202020204" pitchFamily="34" charset="0"/>
              </a:rPr>
              <a:t>isel</a:t>
            </a:r>
            <a:br>
              <a:rPr lang="cy-GB" sz="2400" dirty="0">
                <a:latin typeface="Century Gothic" panose="020B0502020202020204" pitchFamily="34" charset="0"/>
              </a:rPr>
            </a:br>
            <a:r>
              <a:rPr lang="cy-GB" sz="2400" dirty="0">
                <a:latin typeface="Century Gothic" panose="020B0502020202020204" pitchFamily="34" charset="0"/>
              </a:rPr>
              <a:t>gan ei fod yn ‘denau’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2BA46E-B7DC-4E38-BC4E-6F5E6E8D3CD1}"/>
              </a:ext>
            </a:extLst>
          </p:cNvPr>
          <p:cNvSpPr txBox="1"/>
          <p:nvPr/>
        </p:nvSpPr>
        <p:spPr>
          <a:xfrm>
            <a:off x="5074589" y="3794009"/>
            <a:ext cx="4347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 sz="2400" dirty="0">
                <a:latin typeface="Century Gothic" panose="020B0502020202020204" pitchFamily="34" charset="0"/>
              </a:rPr>
              <a:t>mae gludedd </a:t>
            </a:r>
            <a:r>
              <a:rPr lang="cy-GB" sz="2400" b="1" dirty="0">
                <a:latin typeface="Century Gothic" panose="020B0502020202020204" pitchFamily="34" charset="0"/>
              </a:rPr>
              <a:t>mêl</a:t>
            </a:r>
            <a:r>
              <a:rPr lang="cy-GB" sz="2400" dirty="0">
                <a:latin typeface="Century Gothic" panose="020B0502020202020204" pitchFamily="34" charset="0"/>
              </a:rPr>
              <a:t> yn </a:t>
            </a:r>
            <a:r>
              <a:rPr lang="cy-GB" sz="2400" b="1" dirty="0">
                <a:latin typeface="Century Gothic" panose="020B0502020202020204" pitchFamily="34" charset="0"/>
              </a:rPr>
              <a:t>uchel</a:t>
            </a:r>
            <a:r>
              <a:rPr lang="cy-GB" sz="2400" dirty="0">
                <a:latin typeface="Century Gothic" panose="020B0502020202020204" pitchFamily="34" charset="0"/>
              </a:rPr>
              <a:t> </a:t>
            </a:r>
            <a:br>
              <a:rPr lang="cy-GB" sz="2400" dirty="0">
                <a:latin typeface="Century Gothic" panose="020B0502020202020204" pitchFamily="34" charset="0"/>
              </a:rPr>
            </a:br>
            <a:r>
              <a:rPr lang="cy-GB" sz="2400" dirty="0">
                <a:latin typeface="Century Gothic" panose="020B0502020202020204" pitchFamily="34" charset="0"/>
              </a:rPr>
              <a:t>gan ei fod yn 'dew’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837AEC-0244-4223-AC56-469C3C07AE1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081" y="4668631"/>
            <a:ext cx="2168947" cy="1955242"/>
          </a:xfrm>
          <a:prstGeom prst="rect">
            <a:avLst/>
          </a:prstGeom>
        </p:spPr>
      </p:pic>
      <p:pic>
        <p:nvPicPr>
          <p:cNvPr id="16" name="Picture 15" descr="A picture containing food, glass, container, beverage&#10;&#10;Description automatically generated">
            <a:extLst>
              <a:ext uri="{FF2B5EF4-FFF2-40B4-BE49-F238E27FC236}">
                <a16:creationId xmlns:a16="http://schemas.microsoft.com/office/drawing/2014/main" id="{279227C2-28B0-45E4-AA5E-AB5339FBE8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668631"/>
            <a:ext cx="1884568" cy="20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Meddwl am hylifau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Beth wyddost ti am hylifau a’u priodweddau?</a:t>
            </a:r>
          </a:p>
          <a:p>
            <a:r>
              <a:rPr lang="cy-GB"/>
              <a:t>Sut maen nhw’n wahanol i solid neu nwy?</a:t>
            </a:r>
          </a:p>
          <a:p>
            <a:r>
              <a:rPr lang="cy-GB"/>
              <a:t>Sut mae hylifau'n ymddwyn?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D86E68-23C1-4D8B-BC44-57566CB8DF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EE16C9-720E-47F7-92FE-B283AC34D4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231" y="2823332"/>
            <a:ext cx="5717670" cy="381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5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‘Rasio’r’ hylifau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>
            <a:normAutofit lnSpcReduction="10000"/>
          </a:bodyPr>
          <a:lstStyle/>
          <a:p>
            <a:r>
              <a:rPr lang="cy-GB"/>
              <a:t>Mae gen ti wahanol hylifau y mae angen i ti eu rasio yn erbyn ei gilydd i ddarganfod pa un sy'n llifo gyflymaf a pha un sy'n llifo arafaf.</a:t>
            </a:r>
          </a:p>
          <a:p>
            <a:r>
              <a:rPr lang="cy-GB"/>
              <a:t>Cofia, rwyt ti’n ceisio sicrhau bod y prawf hwn mor deg â phosibl felly ystyria’r hyn rwyt ti am ei gadw’r un fath a beth sy’n mynd i newid.</a:t>
            </a:r>
          </a:p>
          <a:p>
            <a:pPr>
              <a:spcAft>
                <a:spcPts val="0"/>
              </a:spcAft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Pethau i’w hystyried...</a:t>
            </a:r>
          </a:p>
          <a:p>
            <a:r>
              <a:rPr lang="cy-GB"/>
              <a:t>Sut byddi di’n cychwyn y ras?</a:t>
            </a:r>
          </a:p>
          <a:p>
            <a:r>
              <a:rPr lang="cy-GB"/>
              <a:t>Sawl gwaith fyddi di’n cynnal y prawf?</a:t>
            </a:r>
          </a:p>
          <a:p>
            <a:r>
              <a:rPr lang="cy-GB"/>
              <a:t>Sut byddi di’n cofnodi dy ganfyddiadau?</a:t>
            </a:r>
          </a:p>
          <a:p>
            <a:r>
              <a:rPr lang="cy-GB"/>
              <a:t>Beth fyddi di’n ei newid a beth fyddi di’n ei gadw'r un fath?</a:t>
            </a:r>
          </a:p>
          <a:p>
            <a:r>
              <a:rPr lang="cy-GB"/>
              <a:t>Wyt ti’n gallu trefnu’r hylifau yn ôl eu gludedd?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3EF82C-E3F8-4A2E-BC41-81379DDDFD6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62100"/>
            <a:ext cx="6433728" cy="454012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24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 weithio yn dy grŵp: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Dewis pa hylifau yr hoffet ti eu rasio.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Trowch eich cwpanau drosodd ar yr un pryd a chadwch lygad arnynt nes bod yr hylif i gyd wedi llifo o un cynhwysydd i’r llall. 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Gwna nodyn o ba hylif oedd y fwyaf cyflym a pha un oedd y fwyaf araf.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45BF14-4FCA-4B68-A02F-1A3EADCA6F8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DB9E7B-1BE3-4BBB-832A-731D5B6BEB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876" y="2642305"/>
            <a:ext cx="2181568" cy="304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20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ddarganfod?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717200"/>
            <a:ext cx="9540000" cy="5598000"/>
          </a:xfrm>
        </p:spPr>
        <p:txBody>
          <a:bodyPr/>
          <a:lstStyle/>
          <a:p>
            <a:r>
              <a:rPr lang="cy-GB"/>
              <a:t>Drwy arsylwi ar eu llif, wyt ti’n gallu trefnu’r hylifau yn ôl eu gludedd?</a:t>
            </a:r>
          </a:p>
          <a:p>
            <a:r>
              <a:rPr lang="cy-GB"/>
              <a:t>Pa hylifau a lifodd yn fwyaf cyflym/araf?</a:t>
            </a:r>
          </a:p>
          <a:p>
            <a:r>
              <a:rPr lang="cy-GB"/>
              <a:t>Wyt ti’n gallu esbonio pam bod hyn wedi digwydd?</a:t>
            </a:r>
          </a:p>
          <a:p>
            <a:r>
              <a:rPr lang="cy-GB"/>
              <a:t>A gafodd pob un o’r grwpiau yr un canlyniadau? Pam hynny?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D25A9-A123-4B0F-9B08-0C0EA17F871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/>
          <a:lstStyle/>
          <a:p>
            <a:r>
              <a:rPr lang="cy-GB" sz="2000" dirty="0"/>
              <a:t>Sut wyt ti’n teimlo am ein </a:t>
            </a:r>
            <a:r>
              <a:rPr lang="cy-GB" sz="2000" b="1" dirty="0">
                <a:solidFill>
                  <a:srgbClr val="DA1884"/>
                </a:solidFill>
              </a:rPr>
              <a:t>hamcanion dysgu</a:t>
            </a:r>
            <a:r>
              <a:rPr lang="cy-GB" sz="2000" dirty="0"/>
              <a:t> heddiw?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Rwy’n deall mai mesur o wrthiant hylif i lif ydy gludedd.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Rwy'n sylweddoli bod gludedd yn briodwedd ddefnyddiol sy’n perthyn i hylifau.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Rwy'n deall bod modd trefnu hylifau yn ôl eu gludedd.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Rwy'n deall beth ydy prawf teg.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Rwy’n deall beth ydy ‘newidynnau’ mewn prawf teg.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/>
              <a:t>Rwy’n gallu cofnodi’r hyn a welwyd ac esbonio’r hyn a ddarganfuwyd.</a:t>
            </a:r>
          </a:p>
          <a:p>
            <a:r>
              <a:rPr lang="cy-GB" sz="2000" dirty="0"/>
              <a:t>Os wyt ti’n teimlo’n hyderus, dangosa 5 bys i’r athro, neu dangosa 1 os wyt ti’n teimlo bod angen i ti gael sgwrs arall i egluro’r wers.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C37450-10EC-4DD8-A3EB-C09705648D4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EA3A82-24B6-47FA-BB0A-45FED7D2BB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2185" y="5329486"/>
            <a:ext cx="5781319" cy="152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582</Words>
  <Application>Microsoft Office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Ymchwiliadau gwyddoniaeth cynradd https://rsc.li/3ChZRzo   </vt:lpstr>
      <vt:lpstr>Rasio hylifau</vt:lpstr>
      <vt:lpstr>Amcanion dysgu</vt:lpstr>
      <vt:lpstr>Geirfa ddefnyddiol</vt:lpstr>
      <vt:lpstr>Meddwl am hylifau</vt:lpstr>
      <vt:lpstr>‘Rasio’r’ hylifau</vt:lpstr>
      <vt:lpstr>Dull </vt:lpstr>
      <vt:lpstr>Beth wnaethoch chi ei ddarganfod?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Rasio hylifau: sleidiau dosbarth</dc:title>
  <dc:subject>Mae’r arbrawf hwn yn canolbwyntio ar ludedd gwahanol hylifau. </dc:subject>
  <dc:creator>Melinda Welch</dc:creator>
  <cp:keywords>Primary science experiment_investigation_viscosity_liquids</cp:keywords>
  <cp:lastModifiedBy>Chloe Francis</cp:lastModifiedBy>
  <cp:revision>250</cp:revision>
  <dcterms:created xsi:type="dcterms:W3CDTF">2021-04-13T16:26:00Z</dcterms:created>
  <dcterms:modified xsi:type="dcterms:W3CDTF">2021-08-05T15:12:16Z</dcterms:modified>
  <cp:category>Royal Society of Chemistry</cp:category>
</cp:coreProperties>
</file>