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9" r:id="rId5"/>
    <p:sldId id="263" r:id="rId6"/>
    <p:sldId id="262" r:id="rId7"/>
    <p:sldId id="261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41"/>
    <p:restoredTop sz="94694"/>
  </p:normalViewPr>
  <p:slideViewPr>
    <p:cSldViewPr>
      <p:cViewPr varScale="1">
        <p:scale>
          <a:sx n="69" d="100"/>
          <a:sy n="69" d="100"/>
        </p:scale>
        <p:origin x="77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1DA48-B27F-415B-8FB2-DA8499142516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57863-1CD8-48C9-84AA-B806B4CE7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079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Explain to students that it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a myth that longer questions require them to answer in full sentences and paragraphs.</a:t>
            </a:r>
            <a:r>
              <a:rPr lang="en-GB" dirty="0"/>
              <a:t> They are allowed to use bullet points, flow charts and diagrams in their answers. There are no ‘quality of written communication marks’. For longer questions look for a logical organisation or progression of ideas.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57863-1CD8-48C9-84AA-B806B4CE7AB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79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Insert bullet point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rsc.li/2GfYtUb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Endangered elements of the periodic table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539552" y="3284984"/>
            <a:ext cx="6400800" cy="706313"/>
          </a:xfrm>
        </p:spPr>
        <p:txBody>
          <a:bodyPr/>
          <a:lstStyle/>
          <a:p>
            <a:r>
              <a:rPr lang="en-GB" dirty="0" smtClean="0"/>
              <a:t>Practice extended exam questions</a:t>
            </a:r>
            <a:endParaRPr lang="en-GB" dirty="0"/>
          </a:p>
        </p:txBody>
      </p:sp>
      <p:pic>
        <p:nvPicPr>
          <p:cNvPr id="5" name="Picture 4" descr="W:\EiC\PRODUCTION\EiC Web and CMYK Masthead\EiCMasthead_300x30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255779" cy="125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35896" y="6290156"/>
            <a:ext cx="33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From </a:t>
            </a:r>
            <a:r>
              <a:rPr lang="en-GB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Education in Chemistry</a:t>
            </a:r>
          </a:p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3" action="ppaction://hlinkfile"/>
              </a:rPr>
              <a:t>rsc.li/2GfYtUb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50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F9E34-A349-4EF1-8D5E-BB29C819F4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Read the article and consider the following questions</a:t>
            </a: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9F50AF-F0C1-40B6-8506-FF085FF00A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42963" y="1773238"/>
            <a:ext cx="6969125" cy="388801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Discuss the impact of car technology on the future availability of the metals platinum and lithium.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Discuss the threats to the supply of phosphorus and the innovations scientists are researching to overcome them. Include discussion of environmental considerations.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The article makes an analogy between fossil fuels and helium. Discuss the accuracy of this analogy using the information in the article and your own knowledge.</a:t>
            </a:r>
          </a:p>
          <a:p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A76D8B-8B09-4F1B-8191-5A9EA2886F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379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4E78076-2536-43E1-8822-76DF25EB08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hought Bubble: Cloud 6">
            <a:extLst>
              <a:ext uri="{FF2B5EF4-FFF2-40B4-BE49-F238E27FC236}">
                <a16:creationId xmlns:a16="http://schemas.microsoft.com/office/drawing/2014/main" id="{FB889F89-E929-4CF1-A0D7-B59ADBBEF53E}"/>
              </a:ext>
            </a:extLst>
          </p:cNvPr>
          <p:cNvSpPr/>
          <p:nvPr/>
        </p:nvSpPr>
        <p:spPr>
          <a:xfrm>
            <a:off x="1475656" y="836712"/>
            <a:ext cx="6192688" cy="3528392"/>
          </a:xfrm>
          <a:prstGeom prst="cloudCallout">
            <a:avLst>
              <a:gd name="adj1" fmla="val -55247"/>
              <a:gd name="adj2" fmla="val 85305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Answers to longer questions must be written in full sentences and paragraphs</a:t>
            </a:r>
          </a:p>
        </p:txBody>
      </p:sp>
      <p:sp>
        <p:nvSpPr>
          <p:cNvPr id="9" name="Wave 8">
            <a:extLst>
              <a:ext uri="{FF2B5EF4-FFF2-40B4-BE49-F238E27FC236}">
                <a16:creationId xmlns:a16="http://schemas.microsoft.com/office/drawing/2014/main" id="{221D395D-AC5C-4631-AEF4-33C17A798E14}"/>
              </a:ext>
            </a:extLst>
          </p:cNvPr>
          <p:cNvSpPr/>
          <p:nvPr/>
        </p:nvSpPr>
        <p:spPr>
          <a:xfrm>
            <a:off x="1907704" y="1052736"/>
            <a:ext cx="5328592" cy="3096344"/>
          </a:xfrm>
          <a:prstGeom prst="wave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600" dirty="0"/>
              <a:t>MYTH</a:t>
            </a:r>
          </a:p>
        </p:txBody>
      </p:sp>
    </p:spTree>
    <p:extLst>
      <p:ext uri="{BB962C8B-B14F-4D97-AF65-F5344CB8AC3E}">
        <p14:creationId xmlns:p14="http://schemas.microsoft.com/office/powerpoint/2010/main" val="344781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90C97F-DD80-4A5D-8F96-B13463EB8E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6964" y="729010"/>
            <a:ext cx="6985396" cy="1403846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1. Discuss the impact of car technology on the future availability of the metals platinum and lithium.</a:t>
            </a: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AAFE87-1BE4-4A5E-8EDA-0CB31FCFE6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42963" y="2492896"/>
            <a:ext cx="6969125" cy="3384376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Find the paragraphs with the information needed.</a:t>
            </a:r>
          </a:p>
          <a:p>
            <a:r>
              <a:rPr lang="en-GB" dirty="0"/>
              <a:t>Separate your page into two sections </a:t>
            </a:r>
            <a:r>
              <a:rPr lang="en-GB" dirty="0" smtClean="0"/>
              <a:t>headed: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Platinum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Lithium</a:t>
            </a:r>
            <a:endParaRPr lang="en-GB" dirty="0"/>
          </a:p>
          <a:p>
            <a:r>
              <a:rPr lang="en-GB" dirty="0"/>
              <a:t>Under each heading organise the information from the article using bullet points.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00AF0D5-3F7B-41E8-84FA-BD03491ADE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37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EE9F1E-B078-41EB-BFF4-7596EB2C50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6964" y="729010"/>
            <a:ext cx="6985396" cy="1907902"/>
          </a:xfrm>
        </p:spPr>
        <p:txBody>
          <a:bodyPr>
            <a:normAutofit fontScale="92500"/>
          </a:bodyPr>
          <a:lstStyle/>
          <a:p>
            <a:r>
              <a:rPr lang="en-GB" baseline="-25000" dirty="0"/>
              <a:t>2. Discuss the threats to the supply of phosphorus and the innovations scientists are researching to overcome them. Include discussion of environmental considerations.</a:t>
            </a:r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4C975-7416-45B2-8F17-9343E2E8D3C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42963" y="3068960"/>
            <a:ext cx="6969125" cy="3168352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Find the paragraphs with the information needed.</a:t>
            </a:r>
          </a:p>
          <a:p>
            <a:r>
              <a:rPr lang="en-GB" dirty="0"/>
              <a:t>Separate your page into two sections headed: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</a:t>
            </a:r>
            <a:r>
              <a:rPr lang="en-GB" dirty="0" smtClean="0"/>
              <a:t>hreats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</a:t>
            </a:r>
            <a:r>
              <a:rPr lang="en-GB" dirty="0" smtClean="0"/>
              <a:t>nnovation</a:t>
            </a:r>
            <a:endParaRPr lang="en-GB" dirty="0"/>
          </a:p>
          <a:p>
            <a:r>
              <a:rPr lang="en-GB" dirty="0"/>
              <a:t>Under each heading organise the information from the article using bullet points. 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36374C-8EE8-4E32-8169-5F3125AEF4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254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A82E971-505F-4986-8968-C922CF582D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6964" y="729010"/>
            <a:ext cx="6985396" cy="2159694"/>
          </a:xfrm>
        </p:spPr>
        <p:txBody>
          <a:bodyPr>
            <a:normAutofit lnSpcReduction="10000"/>
          </a:bodyPr>
          <a:lstStyle/>
          <a:p>
            <a:r>
              <a:rPr lang="en-GB" baseline="-25000" dirty="0"/>
              <a:t>3. The article makes an analogy between fossil fuels and helium. Discuss the accuracy of this analogy using the information in the article and your own knowledge.</a:t>
            </a:r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307E8B-3C2E-4868-8468-3AEA6142FA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42963" y="3140968"/>
            <a:ext cx="6969125" cy="3240782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Find the paragraphs with the information needed.</a:t>
            </a:r>
          </a:p>
          <a:p>
            <a:r>
              <a:rPr lang="en-GB" dirty="0"/>
              <a:t>Separate your page into two sections headed: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GB" dirty="0" smtClean="0"/>
              <a:t>imilarities </a:t>
            </a:r>
            <a:r>
              <a:rPr lang="en-GB" dirty="0"/>
              <a:t>between helium and fossil </a:t>
            </a:r>
            <a:r>
              <a:rPr lang="en-GB" dirty="0" smtClean="0"/>
              <a:t>fuels.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</a:t>
            </a:r>
            <a:r>
              <a:rPr lang="en-GB" dirty="0" smtClean="0"/>
              <a:t>ifferences </a:t>
            </a:r>
            <a:r>
              <a:rPr lang="en-GB" dirty="0"/>
              <a:t>between helium and fossil </a:t>
            </a:r>
            <a:r>
              <a:rPr lang="en-GB" dirty="0" smtClean="0"/>
              <a:t>fuels.</a:t>
            </a:r>
            <a:endParaRPr lang="en-GB" dirty="0"/>
          </a:p>
          <a:p>
            <a:r>
              <a:rPr lang="en-GB" dirty="0"/>
              <a:t>Under each heading organise the information from the article using bullet points. 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511B66-5F02-4FA6-B107-C0A6668CE9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732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CB61B55-A07E-4A01-9E71-0F8E820F7B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Question 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F02A98-DB7C-4AED-A7F0-4A3D174E9D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F093672-215A-48A3-8B7B-88917F6EB6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56059"/>
              </p:ext>
            </p:extLst>
          </p:nvPr>
        </p:nvGraphicFramePr>
        <p:xfrm>
          <a:off x="395536" y="1916832"/>
          <a:ext cx="8208912" cy="251756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val="4079889802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802427927"/>
                    </a:ext>
                  </a:extLst>
                </a:gridCol>
              </a:tblGrid>
              <a:tr h="3710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baseline="-25000" dirty="0">
                          <a:solidFill>
                            <a:schemeClr val="bg1"/>
                          </a:solidFill>
                          <a:effectLst/>
                        </a:rPr>
                        <a:t>Platinum</a:t>
                      </a:r>
                      <a:endParaRPr lang="en-GB" sz="2400" b="1" baseline="-25000" dirty="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baseline="-25000" dirty="0">
                          <a:solidFill>
                            <a:schemeClr val="bg1"/>
                          </a:solidFill>
                          <a:effectLst/>
                        </a:rPr>
                        <a:t>Lithium</a:t>
                      </a:r>
                      <a:endParaRPr lang="en-GB" sz="2400" b="1" baseline="-25000" dirty="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extLst>
                  <a:ext uri="{0D108BD9-81ED-4DB2-BD59-A6C34878D82A}">
                    <a16:rowId xmlns:a16="http://schemas.microsoft.com/office/drawing/2014/main" val="784960534"/>
                  </a:ext>
                </a:extLst>
              </a:tr>
              <a:tr h="135717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Oxides of platinum are in short supply since they are catalysts in catalytic converters.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Electric cars are reducing the demand.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2400" baseline="-25000" dirty="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Electric cars are powered by batteries dependent on lithium.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Lithium is common in the Earth’s crust but demand is soaring.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Safety and supply concerns about lithium are leading scientists to look for alternatives, so demand may decrease.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2400" baseline="-25000" dirty="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extLst>
                  <a:ext uri="{0D108BD9-81ED-4DB2-BD59-A6C34878D82A}">
                    <a16:rowId xmlns:a16="http://schemas.microsoft.com/office/drawing/2014/main" val="1791894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9763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C86A007-FCB4-4166-9197-9001A603D5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Question 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1FAF05-FD02-41E7-A826-6EF0ADD271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291300D-96F5-425E-AB1E-1F8E36D995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281182"/>
              </p:ext>
            </p:extLst>
          </p:nvPr>
        </p:nvGraphicFramePr>
        <p:xfrm>
          <a:off x="323528" y="1808510"/>
          <a:ext cx="8208912" cy="312135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val="531052887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3856340243"/>
                    </a:ext>
                  </a:extLst>
                </a:gridCol>
              </a:tblGrid>
              <a:tr h="4397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aseline="-25000">
                          <a:solidFill>
                            <a:schemeClr val="bg1"/>
                          </a:solidFill>
                          <a:effectLst/>
                        </a:rPr>
                        <a:t>Threat</a:t>
                      </a:r>
                      <a:endParaRPr lang="en-GB" sz="2400" baseline="-2500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Innovation</a:t>
                      </a:r>
                      <a:endParaRPr lang="en-GB" sz="2400" baseline="-25000" dirty="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extLst>
                  <a:ext uri="{0D108BD9-81ED-4DB2-BD59-A6C34878D82A}">
                    <a16:rowId xmlns:a16="http://schemas.microsoft.com/office/drawing/2014/main" val="2022816097"/>
                  </a:ext>
                </a:extLst>
              </a:tr>
              <a:tr h="190082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Widespread use as phosphates in crop fertilisers.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Reserves of rock phosphate are likely to be exhausted before the end of the century.</a:t>
                      </a:r>
                      <a:endParaRPr lang="en-GB" sz="2400" baseline="-25000" dirty="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Phosphorus could be extracted from agricultural runoff.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This could then be recycled onto the fields.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This would have an added benefit of reduce the environmental damage caused by algal blooms.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Phosphorus can also be recovered from sewage (as human urine is rich in phosphorus). </a:t>
                      </a:r>
                      <a:endParaRPr lang="en-GB" sz="2400" baseline="-25000" dirty="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extLst>
                  <a:ext uri="{0D108BD9-81ED-4DB2-BD59-A6C34878D82A}">
                    <a16:rowId xmlns:a16="http://schemas.microsoft.com/office/drawing/2014/main" val="15171782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7623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A8E316B-39F6-4977-8EE3-F284972EAA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Question 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AB978E-53A3-4F68-B415-CBD5B8687C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869002-7FA5-4398-B960-A29B03EE0F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314745"/>
              </p:ext>
            </p:extLst>
          </p:nvPr>
        </p:nvGraphicFramePr>
        <p:xfrm>
          <a:off x="395536" y="2276872"/>
          <a:ext cx="7848872" cy="249307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924436">
                  <a:extLst>
                    <a:ext uri="{9D8B030D-6E8A-4147-A177-3AD203B41FA5}">
                      <a16:colId xmlns:a16="http://schemas.microsoft.com/office/drawing/2014/main" val="2782650472"/>
                    </a:ext>
                  </a:extLst>
                </a:gridCol>
                <a:gridCol w="3924436">
                  <a:extLst>
                    <a:ext uri="{9D8B030D-6E8A-4147-A177-3AD203B41FA5}">
                      <a16:colId xmlns:a16="http://schemas.microsoft.com/office/drawing/2014/main" val="2293384589"/>
                    </a:ext>
                  </a:extLst>
                </a:gridCol>
              </a:tblGrid>
              <a:tr h="463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aseline="-25000">
                          <a:solidFill>
                            <a:schemeClr val="bg1"/>
                          </a:solidFill>
                          <a:effectLst/>
                        </a:rPr>
                        <a:t>Similarities between fossil fuels and helium</a:t>
                      </a:r>
                      <a:endParaRPr lang="en-GB" sz="2400" baseline="-2500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aseline="-25000">
                          <a:solidFill>
                            <a:schemeClr val="bg1"/>
                          </a:solidFill>
                          <a:effectLst/>
                        </a:rPr>
                        <a:t>Differences between fossil fuels and helium</a:t>
                      </a:r>
                      <a:endParaRPr lang="en-GB" sz="2400" baseline="-2500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extLst>
                  <a:ext uri="{0D108BD9-81ED-4DB2-BD59-A6C34878D82A}">
                    <a16:rowId xmlns:a16="http://schemas.microsoft.com/office/drawing/2014/main" val="1848511726"/>
                  </a:ext>
                </a:extLst>
              </a:tr>
              <a:tr h="169647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baseline="-25000">
                          <a:solidFill>
                            <a:schemeClr val="bg1"/>
                          </a:solidFill>
                          <a:effectLst/>
                        </a:rPr>
                        <a:t>Finite supply, cannot be replaced.</a:t>
                      </a:r>
                      <a:endParaRPr lang="en-GB" sz="2400" baseline="-2500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Fossil fuels are used up when burned and converted into other substances.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Helium is lost because it is a light gas that escapes easily.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Resources of helium are </a:t>
                      </a:r>
                      <a:r>
                        <a:rPr lang="en-GB" sz="2400" baseline="-25000" dirty="0" smtClean="0">
                          <a:solidFill>
                            <a:schemeClr val="bg1"/>
                          </a:solidFill>
                          <a:effectLst/>
                        </a:rPr>
                        <a:t>small-scale, </a:t>
                      </a:r>
                      <a:r>
                        <a:rPr lang="en-GB" sz="2400" baseline="-25000" dirty="0" err="1">
                          <a:solidFill>
                            <a:schemeClr val="bg1"/>
                          </a:solidFill>
                          <a:effectLst/>
                        </a:rPr>
                        <a:t>eg</a:t>
                      </a:r>
                      <a:r>
                        <a:rPr lang="en-GB" sz="2400" baseline="-25000" dirty="0">
                          <a:solidFill>
                            <a:schemeClr val="bg1"/>
                          </a:solidFill>
                          <a:effectLst/>
                        </a:rPr>
                        <a:t> trapped in small quantities in petroleum.</a:t>
                      </a:r>
                      <a:endParaRPr lang="en-GB" sz="2400" baseline="-25000" dirty="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extLst>
                  <a:ext uri="{0D108BD9-81ED-4DB2-BD59-A6C34878D82A}">
                    <a16:rowId xmlns:a16="http://schemas.microsoft.com/office/drawing/2014/main" val="24657028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8317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8765011-A555-4DFA-AE85-6BF42B9B204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27d643f5-4560-4eff-9f48-d0fe6b2bec2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750</TotalTime>
  <Words>551</Words>
  <Application>Microsoft Office PowerPoint</Application>
  <PresentationFormat>On-screen Show (4:3)</PresentationFormat>
  <Paragraphs>56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Symbol</vt:lpstr>
      <vt:lpstr>Times New Roman</vt:lpstr>
      <vt:lpstr>Office Theme</vt:lpstr>
      <vt:lpstr>Endangered elements of the periodic table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Endangered elements of the periodic table</dc:title>
  <dc:creator>Matt Baldwin</dc:creator>
  <dc:description>From Exhibition in Chemistry article, How will we save our endangered chemicals? rsc.li/2GfYtUb</dc:description>
  <cp:lastModifiedBy>Lisa Clatworthy</cp:lastModifiedBy>
  <cp:revision>57</cp:revision>
  <dcterms:created xsi:type="dcterms:W3CDTF">2013-06-04T12:27:23Z</dcterms:created>
  <dcterms:modified xsi:type="dcterms:W3CDTF">2019-02-11T11:05:37Z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