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7"/>
  </p:notesMasterIdLst>
  <p:sldIdLst>
    <p:sldId id="266" r:id="rId5"/>
    <p:sldId id="267" r:id="rId6"/>
  </p:sldIdLst>
  <p:sldSz cx="9144000" cy="6858000" type="screen4x3"/>
  <p:notesSz cx="6865938" cy="9998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ke Blackburn" initials="LB" lastIdx="1" clrIdx="0">
    <p:extLst>
      <p:ext uri="{19B8F6BF-5375-455C-9EA6-DF929625EA0E}">
        <p15:presenceInfo xmlns:p15="http://schemas.microsoft.com/office/powerpoint/2012/main" userId="S-1-5-21-1805851971-1264261665-475923621-2632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758B"/>
    <a:srgbClr val="505759"/>
    <a:srgbClr val="008C95"/>
    <a:srgbClr val="006B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4543" autoAdjust="0"/>
  </p:normalViewPr>
  <p:slideViewPr>
    <p:cSldViewPr>
      <p:cViewPr varScale="1">
        <p:scale>
          <a:sx n="86" d="100"/>
          <a:sy n="86" d="100"/>
        </p:scale>
        <p:origin x="2334"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5240" cy="501640"/>
          </a:xfrm>
          <a:prstGeom prst="rect">
            <a:avLst/>
          </a:prstGeom>
        </p:spPr>
        <p:txBody>
          <a:bodyPr vert="horz" lIns="96661" tIns="48331" rIns="96661" bIns="48331" rtlCol="0"/>
          <a:lstStyle>
            <a:lvl1pPr algn="l">
              <a:defRPr sz="1300"/>
            </a:lvl1pPr>
          </a:lstStyle>
          <a:p>
            <a:endParaRPr lang="en-GB"/>
          </a:p>
        </p:txBody>
      </p:sp>
      <p:sp>
        <p:nvSpPr>
          <p:cNvPr id="3" name="Date Placeholder 2"/>
          <p:cNvSpPr>
            <a:spLocks noGrp="1"/>
          </p:cNvSpPr>
          <p:nvPr>
            <p:ph type="dt" idx="1"/>
          </p:nvPr>
        </p:nvSpPr>
        <p:spPr>
          <a:xfrm>
            <a:off x="3889109" y="0"/>
            <a:ext cx="2975240" cy="501640"/>
          </a:xfrm>
          <a:prstGeom prst="rect">
            <a:avLst/>
          </a:prstGeom>
        </p:spPr>
        <p:txBody>
          <a:bodyPr vert="horz" lIns="96661" tIns="48331" rIns="96661" bIns="48331" rtlCol="0"/>
          <a:lstStyle>
            <a:lvl1pPr algn="r">
              <a:defRPr sz="1300"/>
            </a:lvl1pPr>
          </a:lstStyle>
          <a:p>
            <a:fld id="{A514779C-79A7-49E8-BEAB-D399194BACEE}" type="datetimeFigureOut">
              <a:rPr lang="en-GB" smtClean="0"/>
              <a:t>11/12/2018</a:t>
            </a:fld>
            <a:endParaRPr lang="en-GB"/>
          </a:p>
        </p:txBody>
      </p:sp>
      <p:sp>
        <p:nvSpPr>
          <p:cNvPr id="4" name="Slide Image Placeholder 3"/>
          <p:cNvSpPr>
            <a:spLocks noGrp="1" noRot="1" noChangeAspect="1"/>
          </p:cNvSpPr>
          <p:nvPr>
            <p:ph type="sldImg" idx="2"/>
          </p:nvPr>
        </p:nvSpPr>
        <p:spPr>
          <a:xfrm>
            <a:off x="1184275" y="1249363"/>
            <a:ext cx="4497388" cy="3375025"/>
          </a:xfrm>
          <a:prstGeom prst="rect">
            <a:avLst/>
          </a:prstGeom>
          <a:noFill/>
          <a:ln w="12700">
            <a:solidFill>
              <a:prstClr val="black"/>
            </a:solidFill>
          </a:ln>
        </p:spPr>
        <p:txBody>
          <a:bodyPr vert="horz" lIns="96661" tIns="48331" rIns="96661" bIns="48331" rtlCol="0" anchor="ctr"/>
          <a:lstStyle/>
          <a:p>
            <a:endParaRPr lang="en-GB"/>
          </a:p>
        </p:txBody>
      </p:sp>
      <p:sp>
        <p:nvSpPr>
          <p:cNvPr id="5" name="Notes Placeholder 4"/>
          <p:cNvSpPr>
            <a:spLocks noGrp="1"/>
          </p:cNvSpPr>
          <p:nvPr>
            <p:ph type="body" sz="quarter" idx="3"/>
          </p:nvPr>
        </p:nvSpPr>
        <p:spPr>
          <a:xfrm>
            <a:off x="686594" y="4811573"/>
            <a:ext cx="5492750" cy="3936743"/>
          </a:xfrm>
          <a:prstGeom prst="rect">
            <a:avLst/>
          </a:prstGeom>
        </p:spPr>
        <p:txBody>
          <a:bodyPr vert="horz" lIns="96661" tIns="48331" rIns="96661" bIns="48331"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96436"/>
            <a:ext cx="2975240" cy="501639"/>
          </a:xfrm>
          <a:prstGeom prst="rect">
            <a:avLst/>
          </a:prstGeom>
        </p:spPr>
        <p:txBody>
          <a:bodyPr vert="horz" lIns="96661" tIns="48331" rIns="96661" bIns="48331" rtlCol="0" anchor="b"/>
          <a:lstStyle>
            <a:lvl1pPr algn="l">
              <a:defRPr sz="1300"/>
            </a:lvl1pPr>
          </a:lstStyle>
          <a:p>
            <a:endParaRPr lang="en-GB"/>
          </a:p>
        </p:txBody>
      </p:sp>
      <p:sp>
        <p:nvSpPr>
          <p:cNvPr id="7" name="Slide Number Placeholder 6"/>
          <p:cNvSpPr>
            <a:spLocks noGrp="1"/>
          </p:cNvSpPr>
          <p:nvPr>
            <p:ph type="sldNum" sz="quarter" idx="5"/>
          </p:nvPr>
        </p:nvSpPr>
        <p:spPr>
          <a:xfrm>
            <a:off x="3889109" y="9496436"/>
            <a:ext cx="2975240" cy="501639"/>
          </a:xfrm>
          <a:prstGeom prst="rect">
            <a:avLst/>
          </a:prstGeom>
        </p:spPr>
        <p:txBody>
          <a:bodyPr vert="horz" lIns="96661" tIns="48331" rIns="96661" bIns="48331" rtlCol="0" anchor="b"/>
          <a:lstStyle>
            <a:lvl1pPr algn="r">
              <a:defRPr sz="1300"/>
            </a:lvl1pPr>
          </a:lstStyle>
          <a:p>
            <a:fld id="{4DCDCBA4-4DCE-453B-AE0F-9AB001E25006}" type="slidenum">
              <a:rPr lang="en-GB" smtClean="0"/>
              <a:t>‹#›</a:t>
            </a:fld>
            <a:endParaRPr lang="en-GB"/>
          </a:p>
        </p:txBody>
      </p:sp>
    </p:spTree>
    <p:extLst>
      <p:ext uri="{BB962C8B-B14F-4D97-AF65-F5344CB8AC3E}">
        <p14:creationId xmlns:p14="http://schemas.microsoft.com/office/powerpoint/2010/main" val="34029485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GB" dirty="0" smtClean="0"/>
              <a:t>This</a:t>
            </a:r>
            <a:r>
              <a:rPr lang="en-GB" baseline="0" dirty="0" smtClean="0"/>
              <a:t> slide summarises a recent article published by Chemistry World. Use this slide as a lesson starter. It also contains questions </a:t>
            </a:r>
            <a:r>
              <a:rPr lang="en-GB" baseline="0" dirty="0" smtClean="0"/>
              <a:t>that </a:t>
            </a:r>
            <a:r>
              <a:rPr lang="en-GB" baseline="0" dirty="0" smtClean="0"/>
              <a:t>can be used to engage pupils.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Image credit: </a:t>
            </a:r>
            <a:r>
              <a:rPr lang="en-GB" sz="1200" i="1" baseline="0" dirty="0" smtClean="0">
                <a:solidFill>
                  <a:schemeClr val="bg1"/>
                </a:solidFill>
              </a:rPr>
              <a:t>Adapted from Catalytic co-pyrolysis of </a:t>
            </a:r>
            <a:r>
              <a:rPr lang="en-GB" sz="1200" i="1" baseline="0" dirty="0" err="1" smtClean="0">
                <a:solidFill>
                  <a:schemeClr val="bg1"/>
                </a:solidFill>
              </a:rPr>
              <a:t>lignocellulosic</a:t>
            </a:r>
            <a:r>
              <a:rPr lang="en-GB" sz="1200" i="1" baseline="0" dirty="0" smtClean="0">
                <a:solidFill>
                  <a:schemeClr val="bg1"/>
                </a:solidFill>
              </a:rPr>
              <a:t> biomass with polymers: a critical review with permission from the Royal Society of Chemistry</a:t>
            </a:r>
            <a:endParaRPr lang="en-GB" baseline="0" dirty="0" smtClean="0"/>
          </a:p>
        </p:txBody>
      </p:sp>
      <p:sp>
        <p:nvSpPr>
          <p:cNvPr id="4" name="Slide Number Placeholder 3"/>
          <p:cNvSpPr>
            <a:spLocks noGrp="1"/>
          </p:cNvSpPr>
          <p:nvPr>
            <p:ph type="sldNum" sz="quarter" idx="10"/>
          </p:nvPr>
        </p:nvSpPr>
        <p:spPr/>
        <p:txBody>
          <a:bodyPr/>
          <a:lstStyle/>
          <a:p>
            <a:fld id="{4DCDCBA4-4DCE-453B-AE0F-9AB001E25006}" type="slidenum">
              <a:rPr lang="en-GB" smtClean="0"/>
              <a:t>1</a:t>
            </a:fld>
            <a:endParaRPr lang="en-GB"/>
          </a:p>
        </p:txBody>
      </p:sp>
    </p:spTree>
    <p:extLst>
      <p:ext uri="{BB962C8B-B14F-4D97-AF65-F5344CB8AC3E}">
        <p14:creationId xmlns:p14="http://schemas.microsoft.com/office/powerpoint/2010/main" val="7905534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GB" dirty="0" smtClean="0"/>
              <a:t>This</a:t>
            </a:r>
            <a:r>
              <a:rPr lang="en-GB" baseline="0" dirty="0" smtClean="0"/>
              <a:t> slide summarises a recent article published by Chemistry World. Use this slide as a lesson starter. It also contains questions </a:t>
            </a:r>
            <a:r>
              <a:rPr lang="en-GB" baseline="0" dirty="0" smtClean="0"/>
              <a:t>that </a:t>
            </a:r>
            <a:r>
              <a:rPr lang="en-GB" baseline="0" dirty="0" smtClean="0"/>
              <a:t>can be used to engage pupils.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Image credit: </a:t>
            </a:r>
            <a:r>
              <a:rPr lang="en-GB" sz="1200" i="1" baseline="0" dirty="0" smtClean="0">
                <a:solidFill>
                  <a:schemeClr val="bg1"/>
                </a:solidFill>
              </a:rPr>
              <a:t>Adapted from Catalytic co-pyrolysis of </a:t>
            </a:r>
            <a:r>
              <a:rPr lang="en-GB" sz="1200" i="1" baseline="0" dirty="0" err="1" smtClean="0">
                <a:solidFill>
                  <a:schemeClr val="bg1"/>
                </a:solidFill>
              </a:rPr>
              <a:t>lignocellulosic</a:t>
            </a:r>
            <a:r>
              <a:rPr lang="en-GB" sz="1200" i="1" baseline="0" dirty="0" smtClean="0">
                <a:solidFill>
                  <a:schemeClr val="bg1"/>
                </a:solidFill>
              </a:rPr>
              <a:t> biomass with polymers: a critical review with permission from the Royal Society of Chemistry</a:t>
            </a:r>
            <a:endParaRPr lang="en-GB"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aseline="0" dirty="0" smtClean="0"/>
              <a:t>Answers: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800" baseline="0" dirty="0" smtClean="0"/>
              <a:t>Polysaccharides which include cellulose, starch and glycogen. This question makes a link between biology and chemistry.</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800" baseline="0" dirty="0" smtClean="0"/>
              <a:t>Rhodium is a transition metal, its atomic number is 45.</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800" baseline="0" dirty="0" smtClean="0"/>
              <a:t>27% of 63 kg = 17 kg</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800" baseline="0" dirty="0" smtClean="0"/>
              <a:t>This is an A-level chemistry question. Phenol:  benzene ring with –OH. </a:t>
            </a:r>
            <a:r>
              <a:rPr lang="en-GB" sz="800" baseline="0" dirty="0" err="1" smtClean="0"/>
              <a:t>Biphenol</a:t>
            </a:r>
            <a:r>
              <a:rPr lang="en-GB" sz="800" baseline="0" dirty="0" smtClean="0"/>
              <a:t>: two benzene rings linked together, each benzene ring has an OH group (which could be in different positions on the ring).</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endParaRPr lang="en-GB" sz="800" baseline="0" dirty="0" smtClean="0"/>
          </a:p>
        </p:txBody>
      </p:sp>
      <p:sp>
        <p:nvSpPr>
          <p:cNvPr id="4" name="Slide Number Placeholder 3"/>
          <p:cNvSpPr>
            <a:spLocks noGrp="1"/>
          </p:cNvSpPr>
          <p:nvPr>
            <p:ph type="sldNum" sz="quarter" idx="10"/>
          </p:nvPr>
        </p:nvSpPr>
        <p:spPr/>
        <p:txBody>
          <a:bodyPr/>
          <a:lstStyle/>
          <a:p>
            <a:fld id="{4DCDCBA4-4DCE-453B-AE0F-9AB001E25006}" type="slidenum">
              <a:rPr lang="en-GB" smtClean="0"/>
              <a:t>2</a:t>
            </a:fld>
            <a:endParaRPr lang="en-GB"/>
          </a:p>
        </p:txBody>
      </p:sp>
    </p:spTree>
    <p:extLst>
      <p:ext uri="{BB962C8B-B14F-4D97-AF65-F5344CB8AC3E}">
        <p14:creationId xmlns:p14="http://schemas.microsoft.com/office/powerpoint/2010/main" val="14583234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version 1">
    <p:spTree>
      <p:nvGrpSpPr>
        <p:cNvPr id="1" name=""/>
        <p:cNvGrpSpPr/>
        <p:nvPr/>
      </p:nvGrpSpPr>
      <p:grpSpPr>
        <a:xfrm>
          <a:off x="0" y="0"/>
          <a:ext cx="0" cy="0"/>
          <a:chOff x="0" y="0"/>
          <a:chExt cx="0" cy="0"/>
        </a:xfrm>
      </p:grpSpPr>
      <p:pic>
        <p:nvPicPr>
          <p:cNvPr id="1032" name="Picture 8" descr="H:\Design\Powerpoint DO NOT MOVE\New templates 2014\4 3\Graphics\power point_4 3_PURPLE_96dpi.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6"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271973316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version 2">
    <p:bg>
      <p:bgPr>
        <a:solidFill>
          <a:schemeClr val="tx1"/>
        </a:solidFill>
        <a:effectLst/>
      </p:bgPr>
    </p:bg>
    <p:spTree>
      <p:nvGrpSpPr>
        <p:cNvPr id="1" name=""/>
        <p:cNvGrpSpPr/>
        <p:nvPr/>
      </p:nvGrpSpPr>
      <p:grpSpPr>
        <a:xfrm>
          <a:off x="0" y="0"/>
          <a:ext cx="0" cy="0"/>
          <a:chOff x="0" y="0"/>
          <a:chExt cx="0" cy="0"/>
        </a:xfrm>
      </p:grpSpPr>
      <p:pic>
        <p:nvPicPr>
          <p:cNvPr id="2055" name="Picture 7" descr="H:\Design\Powerpoint DO NOT MOVE\New templates 2014\4 3\Graphics\power point_4 3_PURPLE_96dpi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19683"/>
            <a:ext cx="9144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7"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402258334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Body slide">
    <p:bg>
      <p:bgPr>
        <a:solidFill>
          <a:schemeClr val="tx1"/>
        </a:solidFill>
        <a:effectLst/>
      </p:bgPr>
    </p:bg>
    <p:spTree>
      <p:nvGrpSpPr>
        <p:cNvPr id="1" name=""/>
        <p:cNvGrpSpPr/>
        <p:nvPr/>
      </p:nvGrpSpPr>
      <p:grpSpPr>
        <a:xfrm>
          <a:off x="0" y="0"/>
          <a:ext cx="0" cy="0"/>
          <a:chOff x="0" y="0"/>
          <a:chExt cx="0" cy="0"/>
        </a:xfrm>
      </p:grpSpPr>
      <p:pic>
        <p:nvPicPr>
          <p:cNvPr id="3079"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8"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4"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226767838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Body Slide">
    <p:spTree>
      <p:nvGrpSpPr>
        <p:cNvPr id="1" name=""/>
        <p:cNvGrpSpPr/>
        <p:nvPr/>
      </p:nvGrpSpPr>
      <p:grpSpPr>
        <a:xfrm>
          <a:off x="0" y="0"/>
          <a:ext cx="0" cy="0"/>
          <a:chOff x="0" y="0"/>
          <a:chExt cx="0" cy="0"/>
        </a:xfrm>
      </p:grpSpPr>
      <p:pic>
        <p:nvPicPr>
          <p:cNvPr id="4103" name="Picture 7" descr="H:\Design\Powerpoint DO NOT MOVE\New templates 2014\4 3\Graphics\power point_4 3_PURPLE_96dpi4.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11"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12"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37286192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Body Slide">
    <p:spTree>
      <p:nvGrpSpPr>
        <p:cNvPr id="1" name=""/>
        <p:cNvGrpSpPr/>
        <p:nvPr/>
      </p:nvGrpSpPr>
      <p:grpSpPr>
        <a:xfrm>
          <a:off x="0" y="0"/>
          <a:ext cx="0" cy="0"/>
          <a:chOff x="0" y="0"/>
          <a:chExt cx="0" cy="0"/>
        </a:xfrm>
      </p:grpSpPr>
      <p:pic>
        <p:nvPicPr>
          <p:cNvPr id="18"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9" name="Text Placeholder 3"/>
          <p:cNvSpPr>
            <a:spLocks noGrp="1"/>
          </p:cNvSpPr>
          <p:nvPr>
            <p:ph type="body" sz="quarter" idx="10" hasCustomPrompt="1"/>
          </p:nvPr>
        </p:nvSpPr>
        <p:spPr>
          <a:xfrm>
            <a:off x="842963" y="1844824"/>
            <a:ext cx="6969397" cy="4175125"/>
          </a:xfrm>
        </p:spPr>
        <p:txBody>
          <a:bodyPr/>
          <a:lstStyle>
            <a:lvl1pPr>
              <a:defRPr baseline="0"/>
            </a:lvl1pPr>
          </a:lstStyle>
          <a:p>
            <a:pPr lvl="0"/>
            <a:r>
              <a:rPr lang="en-US" dirty="0" smtClean="0"/>
              <a:t>Insert bullet point here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0" name="Text Placeholder 4"/>
          <p:cNvSpPr>
            <a:spLocks noGrp="1"/>
          </p:cNvSpPr>
          <p:nvPr>
            <p:ph type="body" sz="quarter" idx="11"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5831079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46856"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656210236"/>
      </p:ext>
    </p:extLst>
  </p:cSld>
  <p:clrMap bg1="lt1" tx1="dk1" bg2="lt2" tx2="dk2" accent1="accent1" accent2="accent2" accent3="accent3" accent4="accent4" accent5="accent5" accent6="accent6" hlink="hlink" folHlink="folHlink"/>
  <p:sldLayoutIdLst>
    <p:sldLayoutId id="2147483651" r:id="rId1"/>
    <p:sldLayoutId id="2147483663" r:id="rId2"/>
    <p:sldLayoutId id="2147483649" r:id="rId3"/>
    <p:sldLayoutId id="2147483664" r:id="rId4"/>
    <p:sldLayoutId id="2147483682" r:id="rId5"/>
  </p:sldLayoutIdLst>
  <p:timing>
    <p:tnLst>
      <p:par>
        <p:cTn id="1" dur="indefinite" restart="never" nodeType="tmRoot"/>
      </p:par>
    </p:tnLst>
  </p:timing>
  <p:hf sldNum="0" hdr="0" ftr="0"/>
  <p:txStyles>
    <p:titleStyle>
      <a:lvl1pPr algn="ctr" defTabSz="914400" rtl="0" eaLnBrk="1" latinLnBrk="0" hangingPunct="1">
        <a:spcBef>
          <a:spcPct val="0"/>
        </a:spcBef>
        <a:buNone/>
        <a:defRPr sz="4200" kern="1200">
          <a:solidFill>
            <a:srgbClr val="505759"/>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505759"/>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505759"/>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505759"/>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1259632" y="165449"/>
            <a:ext cx="7056784" cy="369332"/>
          </a:xfrm>
          <a:prstGeom prst="rect">
            <a:avLst/>
          </a:prstGeom>
          <a:noFill/>
        </p:spPr>
        <p:txBody>
          <a:bodyPr wrap="square" rtlCol="0">
            <a:spAutoFit/>
          </a:bodyPr>
          <a:lstStyle/>
          <a:p>
            <a:pPr algn="ctr"/>
            <a:r>
              <a:rPr lang="en-US" b="1" dirty="0" smtClean="0">
                <a:solidFill>
                  <a:schemeClr val="bg1"/>
                </a:solidFill>
              </a:rPr>
              <a:t>Breaking up wood is hard to do …</a:t>
            </a:r>
            <a:endParaRPr lang="en-US" b="1" dirty="0">
              <a:solidFill>
                <a:schemeClr val="bg1"/>
              </a:solidFill>
            </a:endParaRPr>
          </a:p>
        </p:txBody>
      </p:sp>
      <p:sp>
        <p:nvSpPr>
          <p:cNvPr id="9" name="TextBox 8"/>
          <p:cNvSpPr txBox="1"/>
          <p:nvPr/>
        </p:nvSpPr>
        <p:spPr>
          <a:xfrm>
            <a:off x="2987824" y="534781"/>
            <a:ext cx="2808312" cy="276999"/>
          </a:xfrm>
          <a:prstGeom prst="rect">
            <a:avLst/>
          </a:prstGeom>
          <a:noFill/>
        </p:spPr>
        <p:txBody>
          <a:bodyPr wrap="square" rtlCol="0">
            <a:spAutoFit/>
          </a:bodyPr>
          <a:lstStyle/>
          <a:p>
            <a:r>
              <a:rPr lang="en-GB" sz="1200" i="1" dirty="0">
                <a:solidFill>
                  <a:schemeClr val="bg1"/>
                </a:solidFill>
              </a:rPr>
              <a:t>Read the full article at </a:t>
            </a:r>
            <a:r>
              <a:rPr lang="en-GB" sz="1200" i="1" dirty="0" smtClean="0">
                <a:solidFill>
                  <a:schemeClr val="bg1"/>
                </a:solidFill>
              </a:rPr>
              <a:t>rsc.li/2zRTKTA</a:t>
            </a:r>
            <a:endParaRPr lang="en-GB" sz="1200" i="1" dirty="0">
              <a:solidFill>
                <a:schemeClr val="bg1"/>
              </a:solidFill>
            </a:endParaRPr>
          </a:p>
        </p:txBody>
      </p:sp>
      <p:sp>
        <p:nvSpPr>
          <p:cNvPr id="20" name="TextBox 19"/>
          <p:cNvSpPr txBox="1"/>
          <p:nvPr/>
        </p:nvSpPr>
        <p:spPr>
          <a:xfrm>
            <a:off x="251520" y="767624"/>
            <a:ext cx="6408712" cy="369332"/>
          </a:xfrm>
          <a:prstGeom prst="rect">
            <a:avLst/>
          </a:prstGeom>
          <a:noFill/>
        </p:spPr>
        <p:txBody>
          <a:bodyPr wrap="square" rtlCol="0">
            <a:spAutoFit/>
          </a:bodyPr>
          <a:lstStyle/>
          <a:p>
            <a:pPr>
              <a:spcAft>
                <a:spcPts val="600"/>
              </a:spcAft>
            </a:pPr>
            <a:r>
              <a:rPr lang="en-GB" dirty="0" smtClean="0">
                <a:solidFill>
                  <a:schemeClr val="bg1"/>
                </a:solidFill>
              </a:rPr>
              <a:t>.</a:t>
            </a:r>
          </a:p>
        </p:txBody>
      </p:sp>
      <p:sp>
        <p:nvSpPr>
          <p:cNvPr id="7" name="Rectangle 6"/>
          <p:cNvSpPr/>
          <p:nvPr/>
        </p:nvSpPr>
        <p:spPr>
          <a:xfrm>
            <a:off x="274024" y="3167777"/>
            <a:ext cx="8660879" cy="369332"/>
          </a:xfrm>
          <a:prstGeom prst="rect">
            <a:avLst/>
          </a:prstGeom>
        </p:spPr>
        <p:txBody>
          <a:bodyPr wrap="square">
            <a:spAutoFit/>
          </a:bodyPr>
          <a:lstStyle/>
          <a:p>
            <a:r>
              <a:rPr lang="en-GB" dirty="0" smtClean="0">
                <a:solidFill>
                  <a:schemeClr val="bg1"/>
                </a:solidFill>
              </a:rPr>
              <a:t>.</a:t>
            </a:r>
            <a:endParaRPr lang="en-GB" dirty="0">
              <a:solidFill>
                <a:schemeClr val="bg1"/>
              </a:solidFill>
            </a:endParaRPr>
          </a:p>
        </p:txBody>
      </p:sp>
      <p:pic>
        <p:nvPicPr>
          <p:cNvPr id="5" name="Picture 4"/>
          <p:cNvPicPr>
            <a:picLocks noChangeAspect="1"/>
          </p:cNvPicPr>
          <p:nvPr/>
        </p:nvPicPr>
        <p:blipFill rotWithShape="1">
          <a:blip r:embed="rId3"/>
          <a:srcRect r="42125"/>
          <a:stretch/>
        </p:blipFill>
        <p:spPr>
          <a:xfrm>
            <a:off x="5743886" y="587660"/>
            <a:ext cx="3364618" cy="2121260"/>
          </a:xfrm>
          <a:prstGeom prst="rect">
            <a:avLst/>
          </a:prstGeom>
        </p:spPr>
      </p:pic>
      <p:sp>
        <p:nvSpPr>
          <p:cNvPr id="15" name="TextBox 14"/>
          <p:cNvSpPr txBox="1"/>
          <p:nvPr/>
        </p:nvSpPr>
        <p:spPr>
          <a:xfrm>
            <a:off x="274024" y="768803"/>
            <a:ext cx="5522112" cy="1754326"/>
          </a:xfrm>
          <a:prstGeom prst="rect">
            <a:avLst/>
          </a:prstGeom>
          <a:noFill/>
        </p:spPr>
        <p:txBody>
          <a:bodyPr wrap="square" rtlCol="0">
            <a:spAutoFit/>
          </a:bodyPr>
          <a:lstStyle/>
          <a:p>
            <a:r>
              <a:rPr lang="en-GB" dirty="0" smtClean="0">
                <a:solidFill>
                  <a:schemeClr val="bg1"/>
                </a:solidFill>
              </a:rPr>
              <a:t>Lignin is the second most common natural polymer on Earth and is the stuff that makes wood strong, rigid and, well, woody. The strength comes from the chemical structure of lignin as it has long chains of carbon-carbon bonds (red in the diagram) that make long strands that interlink with the cellulose (green).</a:t>
            </a:r>
          </a:p>
        </p:txBody>
      </p:sp>
      <p:sp>
        <p:nvSpPr>
          <p:cNvPr id="16" name="Rectangle 15"/>
          <p:cNvSpPr/>
          <p:nvPr/>
        </p:nvSpPr>
        <p:spPr>
          <a:xfrm>
            <a:off x="278717" y="2564904"/>
            <a:ext cx="8670706" cy="1754326"/>
          </a:xfrm>
          <a:prstGeom prst="rect">
            <a:avLst/>
          </a:prstGeom>
        </p:spPr>
        <p:txBody>
          <a:bodyPr wrap="square">
            <a:spAutoFit/>
          </a:bodyPr>
          <a:lstStyle/>
          <a:p>
            <a:pPr lvl="0"/>
            <a:r>
              <a:rPr lang="en-GB" dirty="0">
                <a:solidFill>
                  <a:prstClr val="black"/>
                </a:solidFill>
              </a:rPr>
              <a:t>To be able to make </a:t>
            </a:r>
            <a:r>
              <a:rPr lang="en-GB" dirty="0" smtClean="0">
                <a:solidFill>
                  <a:prstClr val="black"/>
                </a:solidFill>
              </a:rPr>
              <a:t>biofuels and other valuable hydrocarbons </a:t>
            </a:r>
            <a:r>
              <a:rPr lang="en-GB" dirty="0">
                <a:solidFill>
                  <a:prstClr val="black"/>
                </a:solidFill>
              </a:rPr>
              <a:t>from sawdust we need to be able to break up the lignin into smaller molecules and research chemists are now working out how to do this</a:t>
            </a:r>
            <a:r>
              <a:rPr lang="en-GB" dirty="0" smtClean="0">
                <a:solidFill>
                  <a:prstClr val="black"/>
                </a:solidFill>
              </a:rPr>
              <a:t>. They have developed a process which involves using a reactive chemical called a </a:t>
            </a:r>
            <a:r>
              <a:rPr lang="en-GB" dirty="0" err="1" smtClean="0">
                <a:solidFill>
                  <a:prstClr val="black"/>
                </a:solidFill>
              </a:rPr>
              <a:t>phosphinite</a:t>
            </a:r>
            <a:r>
              <a:rPr lang="en-GB" dirty="0" smtClean="0">
                <a:solidFill>
                  <a:prstClr val="black"/>
                </a:solidFill>
              </a:rPr>
              <a:t> with a rhodium metal catalyst. This new process still needs more work because the reactions need to be carried out in an oxygen-free environment which would be difficult to do on a large scale.</a:t>
            </a:r>
            <a:endParaRPr lang="en-GB" dirty="0">
              <a:solidFill>
                <a:prstClr val="black"/>
              </a:solidFill>
            </a:endParaRPr>
          </a:p>
        </p:txBody>
      </p:sp>
    </p:spTree>
    <p:extLst>
      <p:ext uri="{BB962C8B-B14F-4D97-AF65-F5344CB8AC3E}">
        <p14:creationId xmlns:p14="http://schemas.microsoft.com/office/powerpoint/2010/main" val="20537963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987824" y="534781"/>
            <a:ext cx="2808312" cy="276999"/>
          </a:xfrm>
          <a:prstGeom prst="rect">
            <a:avLst/>
          </a:prstGeom>
          <a:noFill/>
        </p:spPr>
        <p:txBody>
          <a:bodyPr wrap="square" rtlCol="0">
            <a:spAutoFit/>
          </a:bodyPr>
          <a:lstStyle/>
          <a:p>
            <a:r>
              <a:rPr lang="en-GB" sz="1200" i="1" dirty="0">
                <a:solidFill>
                  <a:schemeClr val="bg1"/>
                </a:solidFill>
              </a:rPr>
              <a:t>Read the full article at rsc.li/2zRTKTA</a:t>
            </a:r>
          </a:p>
        </p:txBody>
      </p:sp>
      <p:sp>
        <p:nvSpPr>
          <p:cNvPr id="20" name="TextBox 19"/>
          <p:cNvSpPr txBox="1"/>
          <p:nvPr/>
        </p:nvSpPr>
        <p:spPr>
          <a:xfrm>
            <a:off x="274024" y="768803"/>
            <a:ext cx="5522112" cy="1754326"/>
          </a:xfrm>
          <a:prstGeom prst="rect">
            <a:avLst/>
          </a:prstGeom>
          <a:noFill/>
        </p:spPr>
        <p:txBody>
          <a:bodyPr wrap="square" rtlCol="0">
            <a:spAutoFit/>
          </a:bodyPr>
          <a:lstStyle/>
          <a:p>
            <a:r>
              <a:rPr lang="en-GB" dirty="0" smtClean="0">
                <a:solidFill>
                  <a:schemeClr val="bg1"/>
                </a:solidFill>
              </a:rPr>
              <a:t>Lignin is the second most common natural polymer on Earth and is the stuff that makes wood strong, rigid and, well, woody. The strength comes from the chemical structure of lignin as it has long chains of carbon-carbon bonds (red in the diagram) that make long strands that interlink with the cellulose (green).</a:t>
            </a:r>
          </a:p>
        </p:txBody>
      </p:sp>
      <p:sp>
        <p:nvSpPr>
          <p:cNvPr id="4" name="TextBox 3"/>
          <p:cNvSpPr txBox="1"/>
          <p:nvPr/>
        </p:nvSpPr>
        <p:spPr>
          <a:xfrm>
            <a:off x="2771800" y="4284447"/>
            <a:ext cx="6499034" cy="2585323"/>
          </a:xfrm>
          <a:prstGeom prst="rect">
            <a:avLst/>
          </a:prstGeom>
          <a:noFill/>
        </p:spPr>
        <p:txBody>
          <a:bodyPr wrap="square" rtlCol="0">
            <a:spAutoFit/>
          </a:bodyPr>
          <a:lstStyle/>
          <a:p>
            <a:pPr marL="342900" indent="-342900">
              <a:buAutoNum type="arabicPeriod"/>
            </a:pPr>
            <a:r>
              <a:rPr lang="en-GB" dirty="0" smtClean="0">
                <a:solidFill>
                  <a:schemeClr val="bg1"/>
                </a:solidFill>
              </a:rPr>
              <a:t>What </a:t>
            </a:r>
            <a:r>
              <a:rPr lang="en-GB" dirty="0" smtClean="0">
                <a:solidFill>
                  <a:schemeClr val="bg1"/>
                </a:solidFill>
              </a:rPr>
              <a:t>is </a:t>
            </a:r>
            <a:r>
              <a:rPr lang="en-GB" dirty="0" smtClean="0">
                <a:solidFill>
                  <a:schemeClr val="bg1"/>
                </a:solidFill>
              </a:rPr>
              <a:t>the most common natural polymer on </a:t>
            </a:r>
            <a:r>
              <a:rPr lang="en-GB" dirty="0" smtClean="0">
                <a:solidFill>
                  <a:schemeClr val="bg1"/>
                </a:solidFill>
              </a:rPr>
              <a:t>Earth? </a:t>
            </a:r>
            <a:br>
              <a:rPr lang="en-GB" dirty="0" smtClean="0">
                <a:solidFill>
                  <a:schemeClr val="bg1"/>
                </a:solidFill>
              </a:rPr>
            </a:br>
            <a:r>
              <a:rPr lang="en-GB" dirty="0" smtClean="0">
                <a:solidFill>
                  <a:schemeClr val="bg1"/>
                </a:solidFill>
              </a:rPr>
              <a:t>(</a:t>
            </a:r>
            <a:r>
              <a:rPr lang="en-GB" dirty="0">
                <a:solidFill>
                  <a:schemeClr val="bg1"/>
                </a:solidFill>
              </a:rPr>
              <a:t>H</a:t>
            </a:r>
            <a:r>
              <a:rPr lang="en-GB" dirty="0" smtClean="0">
                <a:solidFill>
                  <a:schemeClr val="bg1"/>
                </a:solidFill>
              </a:rPr>
              <a:t>int</a:t>
            </a:r>
            <a:r>
              <a:rPr lang="en-GB" dirty="0" smtClean="0">
                <a:solidFill>
                  <a:schemeClr val="bg1"/>
                </a:solidFill>
              </a:rPr>
              <a:t>: it’s biological too)</a:t>
            </a:r>
          </a:p>
          <a:p>
            <a:pPr marL="342900" indent="-342900">
              <a:buAutoNum type="arabicPeriod"/>
            </a:pPr>
            <a:r>
              <a:rPr lang="en-GB" dirty="0" smtClean="0">
                <a:solidFill>
                  <a:schemeClr val="bg1"/>
                </a:solidFill>
              </a:rPr>
              <a:t>Find rhodium on the Periodic Table, what is its atomic number?</a:t>
            </a:r>
          </a:p>
          <a:p>
            <a:pPr marL="342900" indent="-342900">
              <a:buAutoNum type="arabicPeriod"/>
            </a:pPr>
            <a:r>
              <a:rPr lang="en-GB" dirty="0" smtClean="0">
                <a:solidFill>
                  <a:schemeClr val="bg1"/>
                </a:solidFill>
              </a:rPr>
              <a:t>Lignin typically makes up 27% of the mass of a tree trunk, estimate the mass of lignin in a 63 kg piece of wood. </a:t>
            </a:r>
          </a:p>
          <a:p>
            <a:pPr marL="342900" indent="-342900">
              <a:buAutoNum type="arabicPeriod"/>
            </a:pPr>
            <a:r>
              <a:rPr lang="en-GB" dirty="0" smtClean="0">
                <a:solidFill>
                  <a:schemeClr val="bg1"/>
                </a:solidFill>
              </a:rPr>
              <a:t>The first step of the process to break down lignin forms </a:t>
            </a:r>
            <a:r>
              <a:rPr lang="en-GB" dirty="0" err="1" smtClean="0">
                <a:solidFill>
                  <a:schemeClr val="bg1"/>
                </a:solidFill>
              </a:rPr>
              <a:t>biphenols</a:t>
            </a:r>
            <a:r>
              <a:rPr lang="en-GB" dirty="0">
                <a:solidFill>
                  <a:schemeClr val="bg1"/>
                </a:solidFill>
              </a:rPr>
              <a:t>.</a:t>
            </a:r>
            <a:r>
              <a:rPr lang="en-GB" dirty="0" smtClean="0">
                <a:solidFill>
                  <a:schemeClr val="bg1"/>
                </a:solidFill>
              </a:rPr>
              <a:t> What </a:t>
            </a:r>
            <a:r>
              <a:rPr lang="en-GB" dirty="0" smtClean="0">
                <a:solidFill>
                  <a:schemeClr val="bg1"/>
                </a:solidFill>
              </a:rPr>
              <a:t>is the chemical structure of phenol? Suggest a structure for a </a:t>
            </a:r>
            <a:r>
              <a:rPr lang="en-GB" dirty="0" err="1" smtClean="0">
                <a:solidFill>
                  <a:schemeClr val="bg1"/>
                </a:solidFill>
              </a:rPr>
              <a:t>biphenol</a:t>
            </a:r>
            <a:r>
              <a:rPr lang="en-GB" dirty="0" smtClean="0">
                <a:solidFill>
                  <a:schemeClr val="bg1"/>
                </a:solidFill>
              </a:rPr>
              <a:t>.</a:t>
            </a:r>
          </a:p>
        </p:txBody>
      </p:sp>
      <p:sp>
        <p:nvSpPr>
          <p:cNvPr id="14" name="TextBox 13"/>
          <p:cNvSpPr txBox="1"/>
          <p:nvPr/>
        </p:nvSpPr>
        <p:spPr>
          <a:xfrm>
            <a:off x="1259632" y="165449"/>
            <a:ext cx="7056784" cy="369332"/>
          </a:xfrm>
          <a:prstGeom prst="rect">
            <a:avLst/>
          </a:prstGeom>
          <a:noFill/>
        </p:spPr>
        <p:txBody>
          <a:bodyPr wrap="square" rtlCol="0">
            <a:spAutoFit/>
          </a:bodyPr>
          <a:lstStyle/>
          <a:p>
            <a:pPr algn="ctr"/>
            <a:r>
              <a:rPr lang="en-US" b="1" dirty="0" smtClean="0">
                <a:solidFill>
                  <a:schemeClr val="bg1"/>
                </a:solidFill>
              </a:rPr>
              <a:t>Breaking up wood is hard to do …</a:t>
            </a:r>
            <a:endParaRPr lang="en-US" b="1" dirty="0">
              <a:solidFill>
                <a:schemeClr val="bg1"/>
              </a:solidFill>
            </a:endParaRPr>
          </a:p>
        </p:txBody>
      </p:sp>
      <p:pic>
        <p:nvPicPr>
          <p:cNvPr id="15" name="Picture 14"/>
          <p:cNvPicPr>
            <a:picLocks noChangeAspect="1"/>
          </p:cNvPicPr>
          <p:nvPr/>
        </p:nvPicPr>
        <p:blipFill rotWithShape="1">
          <a:blip r:embed="rId3"/>
          <a:srcRect r="42125"/>
          <a:stretch/>
        </p:blipFill>
        <p:spPr>
          <a:xfrm>
            <a:off x="5743886" y="534781"/>
            <a:ext cx="3364618" cy="2121260"/>
          </a:xfrm>
          <a:prstGeom prst="rect">
            <a:avLst/>
          </a:prstGeom>
        </p:spPr>
      </p:pic>
      <p:sp>
        <p:nvSpPr>
          <p:cNvPr id="13" name="Rectangle 12"/>
          <p:cNvSpPr/>
          <p:nvPr/>
        </p:nvSpPr>
        <p:spPr>
          <a:xfrm>
            <a:off x="274024" y="2563708"/>
            <a:ext cx="8670706" cy="1754326"/>
          </a:xfrm>
          <a:prstGeom prst="rect">
            <a:avLst/>
          </a:prstGeom>
        </p:spPr>
        <p:txBody>
          <a:bodyPr wrap="square">
            <a:spAutoFit/>
          </a:bodyPr>
          <a:lstStyle/>
          <a:p>
            <a:pPr lvl="0"/>
            <a:r>
              <a:rPr lang="en-GB" dirty="0">
                <a:solidFill>
                  <a:prstClr val="black"/>
                </a:solidFill>
              </a:rPr>
              <a:t>To be able to make </a:t>
            </a:r>
            <a:r>
              <a:rPr lang="en-GB" dirty="0" smtClean="0">
                <a:solidFill>
                  <a:prstClr val="black"/>
                </a:solidFill>
              </a:rPr>
              <a:t>biofuels and other valuable hydrocarbons </a:t>
            </a:r>
            <a:r>
              <a:rPr lang="en-GB" dirty="0">
                <a:solidFill>
                  <a:prstClr val="black"/>
                </a:solidFill>
              </a:rPr>
              <a:t>from sawdust we need to be able to break up the lignin into smaller molecules and research chemists are now working out how to do this</a:t>
            </a:r>
            <a:r>
              <a:rPr lang="en-GB" dirty="0" smtClean="0">
                <a:solidFill>
                  <a:prstClr val="black"/>
                </a:solidFill>
              </a:rPr>
              <a:t>. They have developed a process which involves using a reactive chemical called a </a:t>
            </a:r>
            <a:r>
              <a:rPr lang="en-GB" dirty="0" err="1" smtClean="0">
                <a:solidFill>
                  <a:prstClr val="black"/>
                </a:solidFill>
              </a:rPr>
              <a:t>phosphinite</a:t>
            </a:r>
            <a:r>
              <a:rPr lang="en-GB" dirty="0" smtClean="0">
                <a:solidFill>
                  <a:prstClr val="black"/>
                </a:solidFill>
              </a:rPr>
              <a:t> with a rhodium metal catalyst. </a:t>
            </a:r>
            <a:r>
              <a:rPr lang="en-GB" dirty="0">
                <a:solidFill>
                  <a:prstClr val="black"/>
                </a:solidFill>
              </a:rPr>
              <a:t>This new process still needs more work because the reactions need to be carried out in an oxygen-free environment which would be difficult to do on a large scale.</a:t>
            </a:r>
          </a:p>
        </p:txBody>
      </p:sp>
    </p:spTree>
    <p:extLst>
      <p:ext uri="{BB962C8B-B14F-4D97-AF65-F5344CB8AC3E}">
        <p14:creationId xmlns:p14="http://schemas.microsoft.com/office/powerpoint/2010/main" val="387953434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Template xmlns="27d643f5-4560-4eff-9f48-d0fe6b2bec2d">Powerpoint presentations</Templat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1788752EB44974D994EBA0BE182464D" ma:contentTypeVersion="1" ma:contentTypeDescription="Create a new document." ma:contentTypeScope="" ma:versionID="99bbc2474cb3204ca9fbdd512615df56">
  <xsd:schema xmlns:xsd="http://www.w3.org/2001/XMLSchema" xmlns:p="http://schemas.microsoft.com/office/2006/metadata/properties" xmlns:ns2="27d643f5-4560-4eff-9f48-d0fe6b2bec2d" targetNamespace="http://schemas.microsoft.com/office/2006/metadata/properties" ma:root="true" ma:fieldsID="3e4c637131ef89c7ae71a83de9afa52f"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C8765011-A555-4DFA-AE85-6BF42B9B2042}">
  <ds:schemaRefs>
    <ds:schemaRef ds:uri="http://purl.org/dc/terms/"/>
    <ds:schemaRef ds:uri="http://schemas.openxmlformats.org/package/2006/metadata/core-properties"/>
    <ds:schemaRef ds:uri="http://purl.org/dc/dcmitype/"/>
    <ds:schemaRef ds:uri="http://schemas.microsoft.com/office/2006/documentManagement/types"/>
    <ds:schemaRef ds:uri="http://schemas.microsoft.com/office/2006/metadata/properties"/>
    <ds:schemaRef ds:uri="27d643f5-4560-4eff-9f48-d0fe6b2bec2d"/>
    <ds:schemaRef ds:uri="http://www.w3.org/XML/1998/namespace"/>
    <ds:schemaRef ds:uri="http://purl.org/dc/elements/1.1/"/>
  </ds:schemaRefs>
</ds:datastoreItem>
</file>

<file path=customXml/itemProps2.xml><?xml version="1.0" encoding="utf-8"?>
<ds:datastoreItem xmlns:ds="http://schemas.openxmlformats.org/officeDocument/2006/customXml" ds:itemID="{3C7694F2-FF23-435B-8625-E3AA1329EFD0}">
  <ds:schemaRefs>
    <ds:schemaRef ds:uri="http://schemas.microsoft.com/sharepoint/v3/contenttype/forms"/>
  </ds:schemaRefs>
</ds:datastoreItem>
</file>

<file path=customXml/itemProps3.xml><?xml version="1.0" encoding="utf-8"?>
<ds:datastoreItem xmlns:ds="http://schemas.openxmlformats.org/officeDocument/2006/customXml" ds:itemID="{901C59EF-3F1E-4B98-B66A-52D1186E08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2373</TotalTime>
  <Words>530</Words>
  <Application>Microsoft Office PowerPoint</Application>
  <PresentationFormat>On-screen Show (4:3)</PresentationFormat>
  <Paragraphs>25</Paragraphs>
  <Slides>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Office Theme</vt:lpstr>
      <vt:lpstr>PowerPoint Presentation</vt:lpstr>
      <vt:lpstr>PowerPoint Presentation</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Starter slide: Breaking up wood is hard to do</dc:title>
  <dc:creator>Jennifer Koenig</dc:creator>
  <cp:lastModifiedBy>Paul MacLellan</cp:lastModifiedBy>
  <cp:revision>227</cp:revision>
  <cp:lastPrinted>2018-12-06T13:35:11Z</cp:lastPrinted>
  <dcterms:created xsi:type="dcterms:W3CDTF">2013-06-04T12:27:23Z</dcterms:created>
  <dcterms:modified xsi:type="dcterms:W3CDTF">2018-12-11T10:40:46Z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0x010100C1788752EB44974D994EBA0BE182464D</vt:lpwstr>
  </property>
</Properties>
</file>