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6"/>
  </p:notesMasterIdLst>
  <p:sldIdLst>
    <p:sldId id="259" r:id="rId5"/>
    <p:sldId id="269" r:id="rId6"/>
    <p:sldId id="266" r:id="rId7"/>
    <p:sldId id="263" r:id="rId8"/>
    <p:sldId id="262" r:id="rId9"/>
    <p:sldId id="264" r:id="rId10"/>
    <p:sldId id="270" r:id="rId11"/>
    <p:sldId id="265" r:id="rId12"/>
    <p:sldId id="268" r:id="rId13"/>
    <p:sldId id="271" r:id="rId14"/>
    <p:sldId id="267"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05759"/>
    <a:srgbClr val="4F758B"/>
    <a:srgbClr val="008C95"/>
    <a:srgbClr val="006B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9" d="100"/>
          <a:sy n="109" d="100"/>
        </p:scale>
        <p:origin x="167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DB4AE06-FF98-442A-9CB8-F83247F87D69}" type="datetimeFigureOut">
              <a:rPr lang="en-GB" smtClean="0"/>
              <a:t>23/11/2018</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EDC68C6-34BD-4538-9E6F-C2051FAA3C0D}" type="slidenum">
              <a:rPr lang="en-GB" smtClean="0"/>
              <a:t>‹#›</a:t>
            </a:fld>
            <a:endParaRPr lang="en-GB"/>
          </a:p>
        </p:txBody>
      </p:sp>
    </p:spTree>
    <p:extLst>
      <p:ext uri="{BB962C8B-B14F-4D97-AF65-F5344CB8AC3E}">
        <p14:creationId xmlns:p14="http://schemas.microsoft.com/office/powerpoint/2010/main" val="5502761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cap="none" dirty="0" smtClean="0">
                <a:solidFill>
                  <a:srgbClr val="505759"/>
                </a:solidFill>
              </a:rPr>
              <a:t>Images</a:t>
            </a:r>
            <a:r>
              <a:rPr lang="en-GB" sz="1200" cap="none" baseline="0" dirty="0" smtClean="0">
                <a:solidFill>
                  <a:srgbClr val="505759"/>
                </a:solidFill>
              </a:rPr>
              <a:t> are copyrighted as indicated. To reproduce or edit them in any way constitutes copyright infringement. </a:t>
            </a:r>
            <a:r>
              <a:rPr lang="en-GB" sz="1200" cap="none" dirty="0" smtClean="0">
                <a:solidFill>
                  <a:srgbClr val="505759"/>
                </a:solidFill>
              </a:rPr>
              <a:t>Please only use them on</a:t>
            </a:r>
            <a:r>
              <a:rPr lang="en-GB" sz="1200" cap="none" baseline="0" dirty="0" smtClean="0">
                <a:solidFill>
                  <a:srgbClr val="505759"/>
                </a:solidFill>
              </a:rPr>
              <a:t> </a:t>
            </a:r>
            <a:r>
              <a:rPr lang="en-GB" sz="1200" cap="none" baseline="0" smtClean="0">
                <a:solidFill>
                  <a:srgbClr val="505759"/>
                </a:solidFill>
              </a:rPr>
              <a:t>these slides.</a:t>
            </a:r>
            <a:endParaRPr lang="en-GB" dirty="0"/>
          </a:p>
        </p:txBody>
      </p:sp>
      <p:sp>
        <p:nvSpPr>
          <p:cNvPr id="4" name="Slide Number Placeholder 3"/>
          <p:cNvSpPr>
            <a:spLocks noGrp="1"/>
          </p:cNvSpPr>
          <p:nvPr>
            <p:ph type="sldNum" sz="quarter" idx="10"/>
          </p:nvPr>
        </p:nvSpPr>
        <p:spPr/>
        <p:txBody>
          <a:bodyPr/>
          <a:lstStyle/>
          <a:p>
            <a:fld id="{9EDC68C6-34BD-4538-9E6F-C2051FAA3C0D}" type="slidenum">
              <a:rPr lang="en-GB" smtClean="0"/>
              <a:t>1</a:t>
            </a:fld>
            <a:endParaRPr lang="en-GB"/>
          </a:p>
        </p:txBody>
      </p:sp>
    </p:spTree>
    <p:extLst>
      <p:ext uri="{BB962C8B-B14F-4D97-AF65-F5344CB8AC3E}">
        <p14:creationId xmlns:p14="http://schemas.microsoft.com/office/powerpoint/2010/main" val="25983488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smtClean="0">
                <a:solidFill>
                  <a:srgbClr val="505759"/>
                </a:solidFill>
              </a:rPr>
              <a:t>© </a:t>
            </a:r>
            <a:r>
              <a:rPr lang="en-GB" sz="1200" cap="all" dirty="0" smtClean="0">
                <a:solidFill>
                  <a:srgbClr val="505759"/>
                </a:solidFill>
              </a:rPr>
              <a:t>ARCHIVES IMPERIAL COLLEGE LONDON </a:t>
            </a:r>
            <a:r>
              <a:rPr lang="en-GB" sz="1200" cap="none" dirty="0" smtClean="0">
                <a:solidFill>
                  <a:srgbClr val="505759"/>
                </a:solidFill>
              </a:rPr>
              <a:t>Image may not be reproduced</a:t>
            </a:r>
            <a:r>
              <a:rPr lang="en-GB" sz="1200" cap="none" baseline="0" dirty="0" smtClean="0">
                <a:solidFill>
                  <a:srgbClr val="505759"/>
                </a:solidFill>
              </a:rPr>
              <a:t> in any other format or edited. It is only for use on this slide.</a:t>
            </a:r>
            <a:endParaRPr lang="en-GB" dirty="0"/>
          </a:p>
        </p:txBody>
      </p:sp>
      <p:sp>
        <p:nvSpPr>
          <p:cNvPr id="4" name="Slide Number Placeholder 3"/>
          <p:cNvSpPr>
            <a:spLocks noGrp="1"/>
          </p:cNvSpPr>
          <p:nvPr>
            <p:ph type="sldNum" sz="quarter" idx="10"/>
          </p:nvPr>
        </p:nvSpPr>
        <p:spPr/>
        <p:txBody>
          <a:bodyPr/>
          <a:lstStyle/>
          <a:p>
            <a:fld id="{9EDC68C6-34BD-4538-9E6F-C2051FAA3C0D}" type="slidenum">
              <a:rPr lang="en-GB" smtClean="0"/>
              <a:t>11</a:t>
            </a:fld>
            <a:endParaRPr lang="en-GB"/>
          </a:p>
        </p:txBody>
      </p:sp>
    </p:spTree>
    <p:extLst>
      <p:ext uri="{BB962C8B-B14F-4D97-AF65-F5344CB8AC3E}">
        <p14:creationId xmlns:p14="http://schemas.microsoft.com/office/powerpoint/2010/main" val="12534030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smtClean="0">
                <a:solidFill>
                  <a:srgbClr val="505759"/>
                </a:solidFill>
              </a:rPr>
              <a:t>© </a:t>
            </a:r>
            <a:r>
              <a:rPr lang="en-GB" sz="1200" cap="all" dirty="0" smtClean="0">
                <a:solidFill>
                  <a:srgbClr val="505759"/>
                </a:solidFill>
              </a:rPr>
              <a:t>royal society of chemistry  </a:t>
            </a:r>
            <a:r>
              <a:rPr lang="en-GB" sz="1200" cap="none" dirty="0" smtClean="0">
                <a:solidFill>
                  <a:srgbClr val="505759"/>
                </a:solidFill>
              </a:rPr>
              <a:t>Image may not be reproduced</a:t>
            </a:r>
            <a:r>
              <a:rPr lang="en-GB" sz="1200" cap="none" baseline="0" dirty="0" smtClean="0">
                <a:solidFill>
                  <a:srgbClr val="505759"/>
                </a:solidFill>
              </a:rPr>
              <a:t> in any other format or edited. It is only for use on this slide.</a:t>
            </a:r>
            <a:endParaRPr lang="en-GB" sz="1200" dirty="0" smtClean="0">
              <a:solidFill>
                <a:srgbClr val="505759"/>
              </a:solidFill>
            </a:endParaRPr>
          </a:p>
          <a:p>
            <a:endParaRPr lang="en-GB" dirty="0"/>
          </a:p>
        </p:txBody>
      </p:sp>
      <p:sp>
        <p:nvSpPr>
          <p:cNvPr id="4" name="Slide Number Placeholder 3"/>
          <p:cNvSpPr>
            <a:spLocks noGrp="1"/>
          </p:cNvSpPr>
          <p:nvPr>
            <p:ph type="sldNum" sz="quarter" idx="10"/>
          </p:nvPr>
        </p:nvSpPr>
        <p:spPr/>
        <p:txBody>
          <a:bodyPr/>
          <a:lstStyle/>
          <a:p>
            <a:fld id="{9EDC68C6-34BD-4538-9E6F-C2051FAA3C0D}" type="slidenum">
              <a:rPr lang="en-GB" smtClean="0"/>
              <a:t>2</a:t>
            </a:fld>
            <a:endParaRPr lang="en-GB"/>
          </a:p>
        </p:txBody>
      </p:sp>
    </p:spTree>
    <p:extLst>
      <p:ext uri="{BB962C8B-B14F-4D97-AF65-F5344CB8AC3E}">
        <p14:creationId xmlns:p14="http://schemas.microsoft.com/office/powerpoint/2010/main" val="10793112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smtClean="0">
                <a:solidFill>
                  <a:srgbClr val="505759"/>
                </a:solidFill>
              </a:rPr>
              <a:t>© </a:t>
            </a:r>
            <a:r>
              <a:rPr lang="en-GB" sz="1200" cap="all" dirty="0" smtClean="0">
                <a:solidFill>
                  <a:srgbClr val="505759"/>
                </a:solidFill>
              </a:rPr>
              <a:t>royal society of chemistry  </a:t>
            </a:r>
            <a:r>
              <a:rPr lang="en-GB" sz="1200" cap="none" dirty="0" smtClean="0">
                <a:solidFill>
                  <a:srgbClr val="505759"/>
                </a:solidFill>
              </a:rPr>
              <a:t>Image may not be reproduced</a:t>
            </a:r>
            <a:r>
              <a:rPr lang="en-GB" sz="1200" cap="none" baseline="0" dirty="0" smtClean="0">
                <a:solidFill>
                  <a:srgbClr val="505759"/>
                </a:solidFill>
              </a:rPr>
              <a:t> in any other format or edited. It is only for use on this slide.</a:t>
            </a:r>
            <a:endParaRPr lang="en-GB" dirty="0"/>
          </a:p>
        </p:txBody>
      </p:sp>
      <p:sp>
        <p:nvSpPr>
          <p:cNvPr id="4" name="Slide Number Placeholder 3"/>
          <p:cNvSpPr>
            <a:spLocks noGrp="1"/>
          </p:cNvSpPr>
          <p:nvPr>
            <p:ph type="sldNum" sz="quarter" idx="10"/>
          </p:nvPr>
        </p:nvSpPr>
        <p:spPr/>
        <p:txBody>
          <a:bodyPr/>
          <a:lstStyle/>
          <a:p>
            <a:fld id="{9EDC68C6-34BD-4538-9E6F-C2051FAA3C0D}" type="slidenum">
              <a:rPr lang="en-GB" smtClean="0"/>
              <a:t>3</a:t>
            </a:fld>
            <a:endParaRPr lang="en-GB"/>
          </a:p>
        </p:txBody>
      </p:sp>
    </p:spTree>
    <p:extLst>
      <p:ext uri="{BB962C8B-B14F-4D97-AF65-F5344CB8AC3E}">
        <p14:creationId xmlns:p14="http://schemas.microsoft.com/office/powerpoint/2010/main" val="39585996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smtClean="0">
                <a:solidFill>
                  <a:srgbClr val="505759"/>
                </a:solidFill>
              </a:rPr>
              <a:t>© </a:t>
            </a:r>
            <a:r>
              <a:rPr lang="en-GB" sz="1200" cap="all" dirty="0" smtClean="0">
                <a:solidFill>
                  <a:srgbClr val="505759"/>
                </a:solidFill>
              </a:rPr>
              <a:t>royal society of chemistry  </a:t>
            </a:r>
            <a:r>
              <a:rPr lang="en-GB" sz="1200" cap="none" dirty="0" smtClean="0">
                <a:solidFill>
                  <a:srgbClr val="505759"/>
                </a:solidFill>
              </a:rPr>
              <a:t>Image may not be reproduced</a:t>
            </a:r>
            <a:r>
              <a:rPr lang="en-GB" sz="1200" cap="none" baseline="0" dirty="0" smtClean="0">
                <a:solidFill>
                  <a:srgbClr val="505759"/>
                </a:solidFill>
              </a:rPr>
              <a:t> in any other format or edited. It is only for use on this slide.</a:t>
            </a:r>
            <a:endParaRPr lang="en-GB" dirty="0"/>
          </a:p>
        </p:txBody>
      </p:sp>
      <p:sp>
        <p:nvSpPr>
          <p:cNvPr id="4" name="Slide Number Placeholder 3"/>
          <p:cNvSpPr>
            <a:spLocks noGrp="1"/>
          </p:cNvSpPr>
          <p:nvPr>
            <p:ph type="sldNum" sz="quarter" idx="10"/>
          </p:nvPr>
        </p:nvSpPr>
        <p:spPr/>
        <p:txBody>
          <a:bodyPr/>
          <a:lstStyle/>
          <a:p>
            <a:fld id="{9EDC68C6-34BD-4538-9E6F-C2051FAA3C0D}" type="slidenum">
              <a:rPr lang="en-GB" smtClean="0"/>
              <a:t>4</a:t>
            </a:fld>
            <a:endParaRPr lang="en-GB"/>
          </a:p>
        </p:txBody>
      </p:sp>
    </p:spTree>
    <p:extLst>
      <p:ext uri="{BB962C8B-B14F-4D97-AF65-F5344CB8AC3E}">
        <p14:creationId xmlns:p14="http://schemas.microsoft.com/office/powerpoint/2010/main" val="1245221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smtClean="0">
                <a:solidFill>
                  <a:srgbClr val="505759"/>
                </a:solidFill>
              </a:rPr>
              <a:t>© </a:t>
            </a:r>
            <a:r>
              <a:rPr lang="en-GB" sz="1200" cap="all" dirty="0" smtClean="0">
                <a:solidFill>
                  <a:srgbClr val="505759"/>
                </a:solidFill>
              </a:rPr>
              <a:t>royal society of chemistry  </a:t>
            </a:r>
            <a:r>
              <a:rPr lang="en-GB" sz="1200" cap="none" dirty="0" smtClean="0">
                <a:solidFill>
                  <a:srgbClr val="505759"/>
                </a:solidFill>
              </a:rPr>
              <a:t>Image may not be reproduced</a:t>
            </a:r>
            <a:r>
              <a:rPr lang="en-GB" sz="1200" cap="none" baseline="0" dirty="0" smtClean="0">
                <a:solidFill>
                  <a:srgbClr val="505759"/>
                </a:solidFill>
              </a:rPr>
              <a:t> in any other format or edited. It is only for use on this slide.</a:t>
            </a:r>
            <a:endParaRPr lang="en-GB" dirty="0"/>
          </a:p>
        </p:txBody>
      </p:sp>
      <p:sp>
        <p:nvSpPr>
          <p:cNvPr id="4" name="Slide Number Placeholder 3"/>
          <p:cNvSpPr>
            <a:spLocks noGrp="1"/>
          </p:cNvSpPr>
          <p:nvPr>
            <p:ph type="sldNum" sz="quarter" idx="10"/>
          </p:nvPr>
        </p:nvSpPr>
        <p:spPr/>
        <p:txBody>
          <a:bodyPr/>
          <a:lstStyle/>
          <a:p>
            <a:fld id="{9EDC68C6-34BD-4538-9E6F-C2051FAA3C0D}" type="slidenum">
              <a:rPr lang="en-GB" smtClean="0"/>
              <a:t>5</a:t>
            </a:fld>
            <a:endParaRPr lang="en-GB"/>
          </a:p>
        </p:txBody>
      </p:sp>
    </p:spTree>
    <p:extLst>
      <p:ext uri="{BB962C8B-B14F-4D97-AF65-F5344CB8AC3E}">
        <p14:creationId xmlns:p14="http://schemas.microsoft.com/office/powerpoint/2010/main" val="379480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smtClean="0">
                <a:solidFill>
                  <a:srgbClr val="505759"/>
                </a:solidFill>
              </a:rPr>
              <a:t>© </a:t>
            </a:r>
            <a:r>
              <a:rPr lang="en-GB" sz="1200" cap="all" dirty="0" smtClean="0">
                <a:solidFill>
                  <a:srgbClr val="505759"/>
                </a:solidFill>
              </a:rPr>
              <a:t>SCIENCE SOURCE /</a:t>
            </a:r>
            <a:r>
              <a:rPr lang="en-GB" sz="1200" cap="all" baseline="0" dirty="0" smtClean="0">
                <a:solidFill>
                  <a:srgbClr val="505759"/>
                </a:solidFill>
              </a:rPr>
              <a:t> SCIENCE PHOTO LIBRARY </a:t>
            </a:r>
            <a:r>
              <a:rPr lang="en-GB" sz="1200" cap="none" dirty="0" smtClean="0">
                <a:solidFill>
                  <a:srgbClr val="505759"/>
                </a:solidFill>
              </a:rPr>
              <a:t>Image may not be reproduced</a:t>
            </a:r>
            <a:r>
              <a:rPr lang="en-GB" sz="1200" cap="none" baseline="0" dirty="0" smtClean="0">
                <a:solidFill>
                  <a:srgbClr val="505759"/>
                </a:solidFill>
              </a:rPr>
              <a:t> in any other format or edited. It is only for use on this slide.</a:t>
            </a:r>
            <a:endParaRPr lang="en-GB" dirty="0"/>
          </a:p>
        </p:txBody>
      </p:sp>
      <p:sp>
        <p:nvSpPr>
          <p:cNvPr id="4" name="Slide Number Placeholder 3"/>
          <p:cNvSpPr>
            <a:spLocks noGrp="1"/>
          </p:cNvSpPr>
          <p:nvPr>
            <p:ph type="sldNum" sz="quarter" idx="10"/>
          </p:nvPr>
        </p:nvSpPr>
        <p:spPr/>
        <p:txBody>
          <a:bodyPr/>
          <a:lstStyle/>
          <a:p>
            <a:fld id="{9EDC68C6-34BD-4538-9E6F-C2051FAA3C0D}" type="slidenum">
              <a:rPr lang="en-GB" smtClean="0"/>
              <a:t>6</a:t>
            </a:fld>
            <a:endParaRPr lang="en-GB"/>
          </a:p>
        </p:txBody>
      </p:sp>
    </p:spTree>
    <p:extLst>
      <p:ext uri="{BB962C8B-B14F-4D97-AF65-F5344CB8AC3E}">
        <p14:creationId xmlns:p14="http://schemas.microsoft.com/office/powerpoint/2010/main" val="2571673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smtClean="0">
                <a:solidFill>
                  <a:srgbClr val="505759"/>
                </a:solidFill>
              </a:rPr>
              <a:t>© </a:t>
            </a:r>
            <a:r>
              <a:rPr lang="en-GB" sz="1200" cap="all" dirty="0" smtClean="0">
                <a:solidFill>
                  <a:srgbClr val="505759"/>
                </a:solidFill>
              </a:rPr>
              <a:t>AMERICAN INSTITUTE OF PHYSICS</a:t>
            </a:r>
            <a:r>
              <a:rPr lang="en-GB" sz="1200" cap="all" baseline="0" dirty="0" smtClean="0">
                <a:solidFill>
                  <a:srgbClr val="505759"/>
                </a:solidFill>
              </a:rPr>
              <a:t> / SCIENCE PHOTO LIBRARY </a:t>
            </a:r>
            <a:r>
              <a:rPr lang="en-GB" sz="1200" cap="none" dirty="0" smtClean="0">
                <a:solidFill>
                  <a:srgbClr val="505759"/>
                </a:solidFill>
              </a:rPr>
              <a:t>Image may not be reproduced</a:t>
            </a:r>
            <a:r>
              <a:rPr lang="en-GB" sz="1200" cap="none" baseline="0" dirty="0" smtClean="0">
                <a:solidFill>
                  <a:srgbClr val="505759"/>
                </a:solidFill>
              </a:rPr>
              <a:t> in any other format or edited. It is only for use on this slide.</a:t>
            </a:r>
            <a:endParaRPr lang="en-GB" dirty="0"/>
          </a:p>
        </p:txBody>
      </p:sp>
      <p:sp>
        <p:nvSpPr>
          <p:cNvPr id="4" name="Slide Number Placeholder 3"/>
          <p:cNvSpPr>
            <a:spLocks noGrp="1"/>
          </p:cNvSpPr>
          <p:nvPr>
            <p:ph type="sldNum" sz="quarter" idx="10"/>
          </p:nvPr>
        </p:nvSpPr>
        <p:spPr/>
        <p:txBody>
          <a:bodyPr/>
          <a:lstStyle/>
          <a:p>
            <a:fld id="{9EDC68C6-34BD-4538-9E6F-C2051FAA3C0D}" type="slidenum">
              <a:rPr lang="en-GB" smtClean="0"/>
              <a:t>8</a:t>
            </a:fld>
            <a:endParaRPr lang="en-GB"/>
          </a:p>
        </p:txBody>
      </p:sp>
    </p:spTree>
    <p:extLst>
      <p:ext uri="{BB962C8B-B14F-4D97-AF65-F5344CB8AC3E}">
        <p14:creationId xmlns:p14="http://schemas.microsoft.com/office/powerpoint/2010/main" val="11128656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EDC68C6-34BD-4538-9E6F-C2051FAA3C0D}" type="slidenum">
              <a:rPr lang="en-GB" smtClean="0"/>
              <a:t>9</a:t>
            </a:fld>
            <a:endParaRPr lang="en-GB"/>
          </a:p>
        </p:txBody>
      </p:sp>
    </p:spTree>
    <p:extLst>
      <p:ext uri="{BB962C8B-B14F-4D97-AF65-F5344CB8AC3E}">
        <p14:creationId xmlns:p14="http://schemas.microsoft.com/office/powerpoint/2010/main" val="37341509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smtClean="0">
                <a:solidFill>
                  <a:srgbClr val="505759"/>
                </a:solidFill>
              </a:rPr>
              <a:t>© </a:t>
            </a:r>
            <a:r>
              <a:rPr lang="en-GB" sz="1200" cap="all" dirty="0" smtClean="0">
                <a:solidFill>
                  <a:srgbClr val="505759"/>
                </a:solidFill>
              </a:rPr>
              <a:t>NEWNHAM COLLEGE CAMBRIDGE </a:t>
            </a:r>
            <a:r>
              <a:rPr lang="en-GB" sz="1200" cap="none" dirty="0" smtClean="0">
                <a:solidFill>
                  <a:srgbClr val="505759"/>
                </a:solidFill>
              </a:rPr>
              <a:t>Image may not be reproduced</a:t>
            </a:r>
            <a:r>
              <a:rPr lang="en-GB" sz="1200" cap="none" baseline="0" dirty="0" smtClean="0">
                <a:solidFill>
                  <a:srgbClr val="505759"/>
                </a:solidFill>
              </a:rPr>
              <a:t> in any other format or edited. It is only for use on this slide.</a:t>
            </a:r>
            <a:endParaRPr lang="en-GB" dirty="0"/>
          </a:p>
        </p:txBody>
      </p:sp>
      <p:sp>
        <p:nvSpPr>
          <p:cNvPr id="4" name="Slide Number Placeholder 3"/>
          <p:cNvSpPr>
            <a:spLocks noGrp="1"/>
          </p:cNvSpPr>
          <p:nvPr>
            <p:ph type="sldNum" sz="quarter" idx="10"/>
          </p:nvPr>
        </p:nvSpPr>
        <p:spPr/>
        <p:txBody>
          <a:bodyPr/>
          <a:lstStyle/>
          <a:p>
            <a:fld id="{9EDC68C6-34BD-4538-9E6F-C2051FAA3C0D}" type="slidenum">
              <a:rPr lang="en-GB" smtClean="0"/>
              <a:t>10</a:t>
            </a:fld>
            <a:endParaRPr lang="en-GB"/>
          </a:p>
        </p:txBody>
      </p:sp>
    </p:spTree>
    <p:extLst>
      <p:ext uri="{BB962C8B-B14F-4D97-AF65-F5344CB8AC3E}">
        <p14:creationId xmlns:p14="http://schemas.microsoft.com/office/powerpoint/2010/main" val="16424390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version 1">
    <p:spTree>
      <p:nvGrpSpPr>
        <p:cNvPr id="1" name=""/>
        <p:cNvGrpSpPr/>
        <p:nvPr/>
      </p:nvGrpSpPr>
      <p:grpSpPr>
        <a:xfrm>
          <a:off x="0" y="0"/>
          <a:ext cx="0" cy="0"/>
          <a:chOff x="0" y="0"/>
          <a:chExt cx="0" cy="0"/>
        </a:xfrm>
      </p:grpSpPr>
      <p:pic>
        <p:nvPicPr>
          <p:cNvPr id="1032" name="Picture 8" descr="H:\Design\Powerpoint DO NOT MOVE\New templates 2014\4 3\Graphics\power point_4 3_PURPLE_96dpi.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hasCustomPrompt="1"/>
          </p:nvPr>
        </p:nvSpPr>
        <p:spPr>
          <a:xfrm>
            <a:off x="539552" y="1565102"/>
            <a:ext cx="6408712"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6" name="Subtitle 2"/>
          <p:cNvSpPr>
            <a:spLocks noGrp="1"/>
          </p:cNvSpPr>
          <p:nvPr>
            <p:ph type="subTitle" idx="1" hasCustomPrompt="1"/>
          </p:nvPr>
        </p:nvSpPr>
        <p:spPr>
          <a:xfrm>
            <a:off x="539552" y="2996952"/>
            <a:ext cx="6400800" cy="994345"/>
          </a:xfrm>
        </p:spPr>
        <p:txBody>
          <a:bodyPr>
            <a:normAutofit/>
          </a:bodyPr>
          <a:lstStyle>
            <a:lvl1pPr marL="0" indent="0" algn="l">
              <a:buNone/>
              <a:defRPr sz="30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Additional text here. Use as a title slide only</a:t>
            </a:r>
            <a:endParaRPr lang="en-GB" dirty="0"/>
          </a:p>
        </p:txBody>
      </p:sp>
    </p:spTree>
    <p:extLst>
      <p:ext uri="{BB962C8B-B14F-4D97-AF65-F5344CB8AC3E}">
        <p14:creationId xmlns:p14="http://schemas.microsoft.com/office/powerpoint/2010/main" val="271973316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version 2">
    <p:bg>
      <p:bgPr>
        <a:solidFill>
          <a:schemeClr val="tx1"/>
        </a:solidFill>
        <a:effectLst/>
      </p:bgPr>
    </p:bg>
    <p:spTree>
      <p:nvGrpSpPr>
        <p:cNvPr id="1" name=""/>
        <p:cNvGrpSpPr/>
        <p:nvPr/>
      </p:nvGrpSpPr>
      <p:grpSpPr>
        <a:xfrm>
          <a:off x="0" y="0"/>
          <a:ext cx="0" cy="0"/>
          <a:chOff x="0" y="0"/>
          <a:chExt cx="0" cy="0"/>
        </a:xfrm>
      </p:grpSpPr>
      <p:pic>
        <p:nvPicPr>
          <p:cNvPr id="2055" name="Picture 7" descr="H:\Design\Powerpoint DO NOT MOVE\New templates 2014\4 3\Graphics\power point_4 3_PURPLE_96dpi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19683"/>
            <a:ext cx="9144001"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hasCustomPrompt="1"/>
          </p:nvPr>
        </p:nvSpPr>
        <p:spPr>
          <a:xfrm>
            <a:off x="539552" y="1565102"/>
            <a:ext cx="6408712"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7" name="Subtitle 2"/>
          <p:cNvSpPr>
            <a:spLocks noGrp="1"/>
          </p:cNvSpPr>
          <p:nvPr>
            <p:ph type="subTitle" idx="1" hasCustomPrompt="1"/>
          </p:nvPr>
        </p:nvSpPr>
        <p:spPr>
          <a:xfrm>
            <a:off x="539552" y="2996952"/>
            <a:ext cx="6400800" cy="994345"/>
          </a:xfrm>
        </p:spPr>
        <p:txBody>
          <a:bodyPr>
            <a:normAutofit/>
          </a:bodyPr>
          <a:lstStyle>
            <a:lvl1pPr marL="0" indent="0" algn="l">
              <a:buNone/>
              <a:defRPr sz="30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Additional text here. Use as a title slide only</a:t>
            </a:r>
            <a:endParaRPr lang="en-GB" dirty="0"/>
          </a:p>
        </p:txBody>
      </p:sp>
    </p:spTree>
    <p:extLst>
      <p:ext uri="{BB962C8B-B14F-4D97-AF65-F5344CB8AC3E}">
        <p14:creationId xmlns:p14="http://schemas.microsoft.com/office/powerpoint/2010/main" val="402258334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 Body slide">
    <p:bg>
      <p:bgPr>
        <a:solidFill>
          <a:schemeClr val="tx1"/>
        </a:solidFill>
        <a:effectLst/>
      </p:bgPr>
    </p:bg>
    <p:spTree>
      <p:nvGrpSpPr>
        <p:cNvPr id="1" name=""/>
        <p:cNvGrpSpPr/>
        <p:nvPr/>
      </p:nvGrpSpPr>
      <p:grpSpPr>
        <a:xfrm>
          <a:off x="0" y="0"/>
          <a:ext cx="0" cy="0"/>
          <a:chOff x="0" y="0"/>
          <a:chExt cx="0" cy="0"/>
        </a:xfrm>
      </p:grpSpPr>
      <p:pic>
        <p:nvPicPr>
          <p:cNvPr id="3079" name="Picture 7" descr="H:\Design\Powerpoint DO NOT MOVE\New templates 2014\4 3\Graphics\power point_4 3_PURPLE_96dpi3.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 Placeholder 4"/>
          <p:cNvSpPr>
            <a:spLocks noGrp="1"/>
          </p:cNvSpPr>
          <p:nvPr>
            <p:ph type="body" sz="quarter" idx="10"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8" name="Text Placeholder 7"/>
          <p:cNvSpPr>
            <a:spLocks noGrp="1"/>
          </p:cNvSpPr>
          <p:nvPr>
            <p:ph type="body" sz="quarter" idx="11" hasCustomPrompt="1"/>
          </p:nvPr>
        </p:nvSpPr>
        <p:spPr>
          <a:xfrm>
            <a:off x="842963" y="1773238"/>
            <a:ext cx="6969125" cy="3527425"/>
          </a:xfrm>
        </p:spPr>
        <p:txBody>
          <a:bodyPr/>
          <a:lstStyle>
            <a:lvl1pPr marL="0" indent="0" algn="l">
              <a:buNone/>
              <a:defRPr baseline="0"/>
            </a:lvl1pPr>
          </a:lstStyle>
          <a:p>
            <a:pPr lvl="0"/>
            <a:r>
              <a:rPr lang="en-US" dirty="0" smtClean="0"/>
              <a:t>Body text goes here</a:t>
            </a:r>
          </a:p>
        </p:txBody>
      </p:sp>
      <p:sp>
        <p:nvSpPr>
          <p:cNvPr id="4"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226767838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Body Slide">
    <p:spTree>
      <p:nvGrpSpPr>
        <p:cNvPr id="1" name=""/>
        <p:cNvGrpSpPr/>
        <p:nvPr/>
      </p:nvGrpSpPr>
      <p:grpSpPr>
        <a:xfrm>
          <a:off x="0" y="0"/>
          <a:ext cx="0" cy="0"/>
          <a:chOff x="0" y="0"/>
          <a:chExt cx="0" cy="0"/>
        </a:xfrm>
      </p:grpSpPr>
      <p:pic>
        <p:nvPicPr>
          <p:cNvPr id="4103" name="Picture 7" descr="H:\Design\Powerpoint DO NOT MOVE\New templates 2014\4 3\Graphics\power point_4 3_PURPLE_96dpi4.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11" name="Text Placeholder 4"/>
          <p:cNvSpPr>
            <a:spLocks noGrp="1"/>
          </p:cNvSpPr>
          <p:nvPr>
            <p:ph type="body" sz="quarter" idx="10"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12" name="Text Placeholder 7"/>
          <p:cNvSpPr>
            <a:spLocks noGrp="1"/>
          </p:cNvSpPr>
          <p:nvPr>
            <p:ph type="body" sz="quarter" idx="11" hasCustomPrompt="1"/>
          </p:nvPr>
        </p:nvSpPr>
        <p:spPr>
          <a:xfrm>
            <a:off x="842963" y="1773238"/>
            <a:ext cx="6969125" cy="3527425"/>
          </a:xfrm>
        </p:spPr>
        <p:txBody>
          <a:bodyPr/>
          <a:lstStyle>
            <a:lvl1pPr marL="0" indent="0" algn="l">
              <a:buNone/>
              <a:defRPr baseline="0"/>
            </a:lvl1pPr>
          </a:lstStyle>
          <a:p>
            <a:pPr lvl="0"/>
            <a:r>
              <a:rPr lang="en-US" dirty="0" smtClean="0"/>
              <a:t>Body text goes here</a:t>
            </a:r>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37286192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Body Slide">
    <p:spTree>
      <p:nvGrpSpPr>
        <p:cNvPr id="1" name=""/>
        <p:cNvGrpSpPr/>
        <p:nvPr/>
      </p:nvGrpSpPr>
      <p:grpSpPr>
        <a:xfrm>
          <a:off x="0" y="0"/>
          <a:ext cx="0" cy="0"/>
          <a:chOff x="0" y="0"/>
          <a:chExt cx="0" cy="0"/>
        </a:xfrm>
      </p:grpSpPr>
      <p:pic>
        <p:nvPicPr>
          <p:cNvPr id="18" name="Picture 7" descr="H:\Design\Powerpoint DO NOT MOVE\New templates 2014\4 3\Graphics\power point_4 3_PURPLE_96dpi3.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9" name="Text Placeholder 3"/>
          <p:cNvSpPr>
            <a:spLocks noGrp="1"/>
          </p:cNvSpPr>
          <p:nvPr>
            <p:ph type="body" sz="quarter" idx="10" hasCustomPrompt="1"/>
          </p:nvPr>
        </p:nvSpPr>
        <p:spPr>
          <a:xfrm>
            <a:off x="842963" y="1844824"/>
            <a:ext cx="6969397" cy="4175125"/>
          </a:xfrm>
        </p:spPr>
        <p:txBody>
          <a:bodyPr/>
          <a:lstStyle>
            <a:lvl1pPr>
              <a:defRPr baseline="0"/>
            </a:lvl1pPr>
          </a:lstStyle>
          <a:p>
            <a:pPr lvl="0"/>
            <a:r>
              <a:rPr lang="en-US" dirty="0" smtClean="0"/>
              <a:t>Insert bullet point here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0" name="Text Placeholder 4"/>
          <p:cNvSpPr>
            <a:spLocks noGrp="1"/>
          </p:cNvSpPr>
          <p:nvPr>
            <p:ph type="body" sz="quarter" idx="11"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5831079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46856"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656210236"/>
      </p:ext>
    </p:extLst>
  </p:cSld>
  <p:clrMap bg1="lt1" tx1="dk1" bg2="lt2" tx2="dk2" accent1="accent1" accent2="accent2" accent3="accent3" accent4="accent4" accent5="accent5" accent6="accent6" hlink="hlink" folHlink="folHlink"/>
  <p:sldLayoutIdLst>
    <p:sldLayoutId id="2147483651" r:id="rId1"/>
    <p:sldLayoutId id="2147483663" r:id="rId2"/>
    <p:sldLayoutId id="2147483649" r:id="rId3"/>
    <p:sldLayoutId id="2147483664" r:id="rId4"/>
    <p:sldLayoutId id="2147483682" r:id="rId5"/>
  </p:sldLayoutIdLst>
  <p:timing>
    <p:tnLst>
      <p:par>
        <p:cTn id="1" dur="indefinite" restart="never" nodeType="tmRoot"/>
      </p:par>
    </p:tnLst>
  </p:timing>
  <p:txStyles>
    <p:titleStyle>
      <a:lvl1pPr algn="ctr" defTabSz="914400" rtl="0" eaLnBrk="1" latinLnBrk="0" hangingPunct="1">
        <a:spcBef>
          <a:spcPct val="0"/>
        </a:spcBef>
        <a:buNone/>
        <a:defRPr sz="4200" kern="1200">
          <a:solidFill>
            <a:srgbClr val="505759"/>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rgbClr val="505759"/>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505759"/>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505759"/>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hyperlink" Target="http://www.gutenberg.org/ebooks/22914"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GB" dirty="0" smtClean="0"/>
              <a:t>Which chemist would you put on the £50 note?</a:t>
            </a:r>
            <a:endParaRPr lang="en-GB" dirty="0"/>
          </a:p>
        </p:txBody>
      </p:sp>
      <p:pic>
        <p:nvPicPr>
          <p:cNvPr id="5" name="Picture 4" descr="W:\EiC\PRODUCTION\EiC Web and CMYK Masthead\EiCMasthead_300x300.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51520" y="188640"/>
            <a:ext cx="1255779" cy="125577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3635896" y="6290156"/>
            <a:ext cx="3304456" cy="523220"/>
          </a:xfrm>
          <a:prstGeom prst="rect">
            <a:avLst/>
          </a:prstGeom>
          <a:noFill/>
        </p:spPr>
        <p:txBody>
          <a:bodyPr wrap="square" rtlCol="0">
            <a:spAutoFit/>
          </a:bodyPr>
          <a:lstStyle/>
          <a:p>
            <a:r>
              <a:rPr lang="en-GB" sz="1400" dirty="0" smtClean="0">
                <a:solidFill>
                  <a:schemeClr val="tx1">
                    <a:lumMod val="75000"/>
                    <a:lumOff val="25000"/>
                  </a:schemeClr>
                </a:solidFill>
              </a:rPr>
              <a:t>From </a:t>
            </a:r>
            <a:r>
              <a:rPr lang="en-GB" sz="1400" i="1" dirty="0" smtClean="0">
                <a:solidFill>
                  <a:schemeClr val="tx1">
                    <a:lumMod val="75000"/>
                    <a:lumOff val="25000"/>
                  </a:schemeClr>
                </a:solidFill>
              </a:rPr>
              <a:t>Education in Chemistry</a:t>
            </a:r>
          </a:p>
          <a:p>
            <a:r>
              <a:rPr lang="en-GB" sz="1400" dirty="0" smtClean="0">
                <a:solidFill>
                  <a:schemeClr val="tx1">
                    <a:lumMod val="75000"/>
                    <a:lumOff val="25000"/>
                  </a:schemeClr>
                </a:solidFill>
              </a:rPr>
              <a:t>[rsc.li/2qYk5dQ</a:t>
            </a:r>
            <a:r>
              <a:rPr lang="en-GB" sz="1400" dirty="0">
                <a:solidFill>
                  <a:schemeClr val="tx1">
                    <a:lumMod val="75000"/>
                    <a:lumOff val="25000"/>
                  </a:schemeClr>
                </a:solidFill>
              </a:rPr>
              <a:t>]</a:t>
            </a:r>
          </a:p>
        </p:txBody>
      </p:sp>
    </p:spTree>
    <p:extLst>
      <p:ext uri="{BB962C8B-B14F-4D97-AF65-F5344CB8AC3E}">
        <p14:creationId xmlns:p14="http://schemas.microsoft.com/office/powerpoint/2010/main" val="24385501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normAutofit/>
          </a:bodyPr>
          <a:lstStyle/>
          <a:p>
            <a:r>
              <a:rPr lang="en-GB" dirty="0" smtClean="0"/>
              <a:t>Marjory Stephenson</a:t>
            </a:r>
            <a:endParaRPr lang="en-GB" dirty="0"/>
          </a:p>
        </p:txBody>
      </p:sp>
      <p:sp>
        <p:nvSpPr>
          <p:cNvPr id="5" name="Text Placeholder 4"/>
          <p:cNvSpPr>
            <a:spLocks noGrp="1"/>
          </p:cNvSpPr>
          <p:nvPr>
            <p:ph type="body" sz="quarter" idx="11"/>
          </p:nvPr>
        </p:nvSpPr>
        <p:spPr>
          <a:xfrm>
            <a:off x="842963" y="1773238"/>
            <a:ext cx="6393333" cy="3888010"/>
          </a:xfrm>
        </p:spPr>
        <p:txBody>
          <a:bodyPr>
            <a:noAutofit/>
          </a:bodyPr>
          <a:lstStyle/>
          <a:p>
            <a:pPr marL="457200" indent="-457200">
              <a:buFont typeface="Arial" panose="020B0604020202020204" pitchFamily="34" charset="0"/>
              <a:buChar char="•"/>
            </a:pPr>
            <a:r>
              <a:rPr lang="en-GB" sz="1600" dirty="0" smtClean="0"/>
              <a:t>1885–1948</a:t>
            </a:r>
            <a:endParaRPr lang="en-GB" sz="1600" dirty="0"/>
          </a:p>
          <a:p>
            <a:pPr marL="457200" indent="-457200">
              <a:buFont typeface="Arial" panose="020B0604020202020204" pitchFamily="34" charset="0"/>
              <a:buChar char="•"/>
            </a:pPr>
            <a:r>
              <a:rPr lang="en-GB" sz="1600" dirty="0"/>
              <a:t>Studied natural </a:t>
            </a:r>
            <a:r>
              <a:rPr lang="en-GB" sz="1600" dirty="0" smtClean="0"/>
              <a:t>sciences, but </a:t>
            </a:r>
            <a:r>
              <a:rPr lang="en-GB" sz="1600" dirty="0"/>
              <a:t>the University of Cambridge didn’t award </a:t>
            </a:r>
            <a:r>
              <a:rPr lang="en-GB" sz="1600" dirty="0" smtClean="0"/>
              <a:t>women </a:t>
            </a:r>
            <a:r>
              <a:rPr lang="en-GB" sz="1600" dirty="0"/>
              <a:t>degrees and didn’t allow them into its libraries and laboratories, but her college had its own</a:t>
            </a:r>
          </a:p>
          <a:p>
            <a:pPr marL="457200" indent="-457200">
              <a:buFont typeface="Arial" panose="020B0604020202020204" pitchFamily="34" charset="0"/>
              <a:buChar char="•"/>
            </a:pPr>
            <a:r>
              <a:rPr lang="en-GB" sz="1600" dirty="0" smtClean="0"/>
              <a:t>In </a:t>
            </a:r>
            <a:r>
              <a:rPr lang="en-GB" sz="1600" dirty="0"/>
              <a:t>1911, went to University College London to study digestive enzymes under Robert </a:t>
            </a:r>
            <a:r>
              <a:rPr lang="en-GB" sz="1600" dirty="0" err="1"/>
              <a:t>Plimmer</a:t>
            </a:r>
            <a:endParaRPr lang="en-GB" sz="1600" dirty="0"/>
          </a:p>
          <a:p>
            <a:pPr marL="457200" indent="-457200">
              <a:buFont typeface="Arial" panose="020B0604020202020204" pitchFamily="34" charset="0"/>
              <a:buChar char="•"/>
            </a:pPr>
            <a:r>
              <a:rPr lang="en-GB" sz="1600" dirty="0"/>
              <a:t>After the First World War, joined the research group of Frederick </a:t>
            </a:r>
            <a:r>
              <a:rPr lang="en-GB" sz="1600" dirty="0" err="1"/>
              <a:t>Gowland</a:t>
            </a:r>
            <a:r>
              <a:rPr lang="en-GB" sz="1600" dirty="0"/>
              <a:t> Hopkins in Cambridge, working on fat-soluble vitamins. Among the first to discover adaptive enzymes. Her work on hydrogenase enzymes still routinely consulted</a:t>
            </a:r>
          </a:p>
          <a:p>
            <a:pPr marL="457200" indent="-457200">
              <a:buFont typeface="Arial" panose="020B0604020202020204" pitchFamily="34" charset="0"/>
              <a:buChar char="•"/>
            </a:pPr>
            <a:r>
              <a:rPr lang="en-GB" sz="1600" dirty="0" smtClean="0"/>
              <a:t>Signed </a:t>
            </a:r>
            <a:r>
              <a:rPr lang="en-GB" sz="1600" dirty="0"/>
              <a:t>all manuscripts and letters MS so as not to disclose her </a:t>
            </a:r>
            <a:r>
              <a:rPr lang="en-GB" sz="1600" dirty="0" smtClean="0"/>
              <a:t>sex </a:t>
            </a:r>
            <a:r>
              <a:rPr lang="en-GB" sz="1600" dirty="0"/>
              <a:t>because of discrimination. Was not appointed to a teaching position, subsisting on grants</a:t>
            </a:r>
          </a:p>
          <a:p>
            <a:pPr marL="457200" indent="-457200">
              <a:buFont typeface="Arial" panose="020B0604020202020204" pitchFamily="34" charset="0"/>
              <a:buChar char="•"/>
            </a:pPr>
            <a:r>
              <a:rPr lang="en-GB" sz="1600" dirty="0"/>
              <a:t>In 1947, finally appointed as a reader in chemical microbiology at the University of </a:t>
            </a:r>
            <a:r>
              <a:rPr lang="en-GB" sz="1600" dirty="0" smtClean="0"/>
              <a:t>Cambridge</a:t>
            </a:r>
            <a:endParaRPr lang="en-GB" sz="1600" dirty="0"/>
          </a:p>
        </p:txBody>
      </p:sp>
      <p:sp>
        <p:nvSpPr>
          <p:cNvPr id="6" name="Text Placeholder 5"/>
          <p:cNvSpPr>
            <a:spLocks noGrp="1"/>
          </p:cNvSpPr>
          <p:nvPr>
            <p:ph type="body" sz="quarter" idx="13"/>
          </p:nvPr>
        </p:nvSpPr>
        <p:spPr/>
        <p:txBody>
          <a:bodyPr/>
          <a:lstStyle/>
          <a:p>
            <a:endParaRPr lang="en-GB"/>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36296" y="64947"/>
            <a:ext cx="1802014" cy="2598362"/>
          </a:xfrm>
          <a:prstGeom prst="rect">
            <a:avLst/>
          </a:prstGeom>
        </p:spPr>
      </p:pic>
      <p:sp>
        <p:nvSpPr>
          <p:cNvPr id="7" name="Rectangle 6"/>
          <p:cNvSpPr/>
          <p:nvPr/>
        </p:nvSpPr>
        <p:spPr>
          <a:xfrm>
            <a:off x="7236296" y="2663309"/>
            <a:ext cx="1802014" cy="338554"/>
          </a:xfrm>
          <a:prstGeom prst="rect">
            <a:avLst/>
          </a:prstGeom>
        </p:spPr>
        <p:txBody>
          <a:bodyPr wrap="square">
            <a:spAutoFit/>
          </a:bodyPr>
          <a:lstStyle/>
          <a:p>
            <a:r>
              <a:rPr lang="en-GB" sz="800" dirty="0" smtClean="0">
                <a:solidFill>
                  <a:srgbClr val="505759"/>
                </a:solidFill>
              </a:rPr>
              <a:t>© </a:t>
            </a:r>
            <a:r>
              <a:rPr lang="en-GB" sz="800" cap="all" dirty="0" smtClean="0">
                <a:solidFill>
                  <a:srgbClr val="505759"/>
                </a:solidFill>
              </a:rPr>
              <a:t>NEWNHAM </a:t>
            </a:r>
            <a:r>
              <a:rPr lang="en-GB" sz="800" cap="all" dirty="0">
                <a:solidFill>
                  <a:srgbClr val="505759"/>
                </a:solidFill>
              </a:rPr>
              <a:t>COLLEGE CAMBRIDGE</a:t>
            </a:r>
            <a:endParaRPr lang="en-GB" sz="800" dirty="0">
              <a:solidFill>
                <a:srgbClr val="505759"/>
              </a:solidFill>
            </a:endParaRPr>
          </a:p>
        </p:txBody>
      </p:sp>
    </p:spTree>
    <p:extLst>
      <p:ext uri="{BB962C8B-B14F-4D97-AF65-F5344CB8AC3E}">
        <p14:creationId xmlns:p14="http://schemas.microsoft.com/office/powerpoint/2010/main" val="24666551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normAutofit/>
          </a:bodyPr>
          <a:lstStyle/>
          <a:p>
            <a:r>
              <a:rPr lang="en-GB" dirty="0" smtClean="0"/>
              <a:t>Martha Annie </a:t>
            </a:r>
            <a:r>
              <a:rPr lang="en-GB" dirty="0" err="1" smtClean="0"/>
              <a:t>Whiteley</a:t>
            </a:r>
            <a:endParaRPr lang="en-GB" dirty="0"/>
          </a:p>
        </p:txBody>
      </p:sp>
      <p:sp>
        <p:nvSpPr>
          <p:cNvPr id="5" name="Text Placeholder 4"/>
          <p:cNvSpPr>
            <a:spLocks noGrp="1"/>
          </p:cNvSpPr>
          <p:nvPr>
            <p:ph type="body" sz="quarter" idx="11"/>
          </p:nvPr>
        </p:nvSpPr>
        <p:spPr/>
        <p:txBody>
          <a:bodyPr>
            <a:normAutofit fontScale="47500" lnSpcReduction="20000"/>
          </a:bodyPr>
          <a:lstStyle/>
          <a:p>
            <a:pPr marL="457200" indent="-457200">
              <a:buFont typeface="Arial" panose="020B0604020202020204" pitchFamily="34" charset="0"/>
              <a:buChar char="•"/>
            </a:pPr>
            <a:r>
              <a:rPr lang="en-GB" dirty="0" smtClean="0"/>
              <a:t>1880–1949</a:t>
            </a:r>
            <a:endParaRPr lang="en-GB" dirty="0"/>
          </a:p>
          <a:p>
            <a:pPr marL="457200" indent="-457200">
              <a:buFont typeface="Arial" panose="020B0604020202020204" pitchFamily="34" charset="0"/>
              <a:buChar char="•"/>
            </a:pPr>
            <a:r>
              <a:rPr lang="en-GB" dirty="0"/>
              <a:t>Founded Imperial College Women’s Association to help women of the college strive for equal treatment in chemistry. In 1904 advocated with 19 other women for women’s admittance into the Fellowship of the Chemical Society, unsuccessfully, but in 1908 fellows voted in favour of admitting women. Full admittance was not until 1920 after the Sex Disqualification (Removal) Act of 1919. First female elected member of the Society’s Council</a:t>
            </a:r>
          </a:p>
          <a:p>
            <a:pPr marL="457200" indent="-457200">
              <a:buFont typeface="Arial" panose="020B0604020202020204" pitchFamily="34" charset="0"/>
              <a:buChar char="•"/>
            </a:pPr>
            <a:r>
              <a:rPr lang="en-GB" dirty="0"/>
              <a:t>During the First World War, tested mustard gas on herself after its use by the Germans </a:t>
            </a:r>
          </a:p>
          <a:p>
            <a:pPr marL="457200" indent="-457200">
              <a:buFont typeface="Arial" panose="020B0604020202020204" pitchFamily="34" charset="0"/>
              <a:buChar char="•"/>
            </a:pPr>
            <a:r>
              <a:rPr lang="en-GB" dirty="0"/>
              <a:t>Worked on the Dictionary of applied chemistry</a:t>
            </a:r>
          </a:p>
          <a:p>
            <a:pPr marL="457200" indent="-457200">
              <a:buFont typeface="Arial" panose="020B0604020202020204" pitchFamily="34" charset="0"/>
              <a:buChar char="•"/>
            </a:pPr>
            <a:r>
              <a:rPr lang="en-GB" dirty="0"/>
              <a:t>Science teacher at Wimbledon High School and lecturer at training college</a:t>
            </a:r>
          </a:p>
          <a:p>
            <a:pPr marL="457200" indent="-457200">
              <a:buFont typeface="Arial" panose="020B0604020202020204" pitchFamily="34" charset="0"/>
              <a:buChar char="•"/>
            </a:pPr>
            <a:r>
              <a:rPr lang="en-GB" dirty="0"/>
              <a:t>Researched organic chemistry of barbiturate compounds at Royal College of Science</a:t>
            </a:r>
          </a:p>
        </p:txBody>
      </p:sp>
      <p:sp>
        <p:nvSpPr>
          <p:cNvPr id="6" name="Text Placeholder 5"/>
          <p:cNvSpPr>
            <a:spLocks noGrp="1"/>
          </p:cNvSpPr>
          <p:nvPr>
            <p:ph type="body" sz="quarter" idx="13"/>
          </p:nvPr>
        </p:nvSpPr>
        <p:spPr/>
        <p:txBody>
          <a:bodyPr/>
          <a:lstStyle/>
          <a:p>
            <a:endParaRPr lang="en-GB"/>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68344" y="44623"/>
            <a:ext cx="1425533" cy="2134657"/>
          </a:xfrm>
          <a:prstGeom prst="rect">
            <a:avLst/>
          </a:prstGeom>
        </p:spPr>
      </p:pic>
      <p:sp>
        <p:nvSpPr>
          <p:cNvPr id="7" name="Rectangle 6"/>
          <p:cNvSpPr/>
          <p:nvPr/>
        </p:nvSpPr>
        <p:spPr>
          <a:xfrm>
            <a:off x="7695283" y="2225213"/>
            <a:ext cx="1802014" cy="338554"/>
          </a:xfrm>
          <a:prstGeom prst="rect">
            <a:avLst/>
          </a:prstGeom>
        </p:spPr>
        <p:txBody>
          <a:bodyPr wrap="square">
            <a:spAutoFit/>
          </a:bodyPr>
          <a:lstStyle/>
          <a:p>
            <a:r>
              <a:rPr lang="en-GB" sz="800" dirty="0" smtClean="0">
                <a:solidFill>
                  <a:srgbClr val="505759"/>
                </a:solidFill>
              </a:rPr>
              <a:t>© </a:t>
            </a:r>
            <a:r>
              <a:rPr lang="en-GB" sz="800" cap="all" dirty="0" smtClean="0">
                <a:solidFill>
                  <a:srgbClr val="505759"/>
                </a:solidFill>
              </a:rPr>
              <a:t>ARCHIVES IMPERIAL COLLEGE LONDON</a:t>
            </a:r>
            <a:endParaRPr lang="en-GB" sz="800" dirty="0">
              <a:solidFill>
                <a:srgbClr val="505759"/>
              </a:solidFill>
            </a:endParaRPr>
          </a:p>
        </p:txBody>
      </p:sp>
    </p:spTree>
    <p:extLst>
      <p:ext uri="{BB962C8B-B14F-4D97-AF65-F5344CB8AC3E}">
        <p14:creationId xmlns:p14="http://schemas.microsoft.com/office/powerpoint/2010/main" val="35749590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normAutofit/>
          </a:bodyPr>
          <a:lstStyle/>
          <a:p>
            <a:r>
              <a:rPr lang="en-GB" dirty="0" smtClean="0"/>
              <a:t>Robert </a:t>
            </a:r>
            <a:r>
              <a:rPr lang="en-GB" dirty="0" smtClean="0"/>
              <a:t>Boyle</a:t>
            </a:r>
            <a:endParaRPr lang="en-GB" dirty="0"/>
          </a:p>
        </p:txBody>
      </p:sp>
      <p:sp>
        <p:nvSpPr>
          <p:cNvPr id="5" name="Text Placeholder 4"/>
          <p:cNvSpPr>
            <a:spLocks noGrp="1"/>
          </p:cNvSpPr>
          <p:nvPr>
            <p:ph type="body" sz="quarter" idx="11"/>
          </p:nvPr>
        </p:nvSpPr>
        <p:spPr>
          <a:xfrm>
            <a:off x="842963" y="1773238"/>
            <a:ext cx="6105301" cy="3527425"/>
          </a:xfrm>
        </p:spPr>
        <p:txBody>
          <a:bodyPr>
            <a:normAutofit fontScale="70000" lnSpcReduction="20000"/>
          </a:bodyPr>
          <a:lstStyle/>
          <a:p>
            <a:pPr marL="457200" indent="-457200">
              <a:buFont typeface="Arial" panose="020B0604020202020204" pitchFamily="34" charset="0"/>
              <a:buChar char="•"/>
            </a:pPr>
            <a:r>
              <a:rPr lang="en-GB" dirty="0" smtClean="0"/>
              <a:t>1669–1725</a:t>
            </a:r>
            <a:endParaRPr lang="en-GB" dirty="0"/>
          </a:p>
          <a:p>
            <a:pPr marL="457200" indent="-457200">
              <a:buFont typeface="Arial" panose="020B0604020202020204" pitchFamily="34" charset="0"/>
              <a:buChar char="•"/>
            </a:pPr>
            <a:r>
              <a:rPr lang="en-GB" dirty="0"/>
              <a:t>Established the science of chemistry. Before chemical reactions were mystical occurrences, the domain of alchemy.</a:t>
            </a:r>
          </a:p>
          <a:p>
            <a:pPr marL="457200" indent="-457200">
              <a:buFont typeface="Arial" panose="020B0604020202020204" pitchFamily="34" charset="0"/>
              <a:buChar char="•"/>
            </a:pPr>
            <a:r>
              <a:rPr lang="en-GB" dirty="0"/>
              <a:t>Pioneered scientific methods and applied it to his chemical investigations</a:t>
            </a:r>
          </a:p>
          <a:p>
            <a:pPr marL="457200" indent="-457200">
              <a:buFont typeface="Arial" panose="020B0604020202020204" pitchFamily="34" charset="0"/>
              <a:buChar char="•"/>
            </a:pPr>
            <a:r>
              <a:rPr lang="en-GB" dirty="0"/>
              <a:t>In 1661 produced his book </a:t>
            </a:r>
            <a:r>
              <a:rPr lang="en-GB" i="1" u="sng" dirty="0">
                <a:hlinkClick r:id="rId3"/>
              </a:rPr>
              <a:t>The Sceptical </a:t>
            </a:r>
            <a:r>
              <a:rPr lang="en-GB" i="1" u="sng" dirty="0" err="1">
                <a:hlinkClick r:id="rId3"/>
              </a:rPr>
              <a:t>Chymist</a:t>
            </a:r>
            <a:r>
              <a:rPr lang="en-GB" dirty="0"/>
              <a:t>, defining the principles of observation and measurement that we use to this day</a:t>
            </a:r>
          </a:p>
        </p:txBody>
      </p:sp>
      <p:sp>
        <p:nvSpPr>
          <p:cNvPr id="6" name="Text Placeholder 5"/>
          <p:cNvSpPr>
            <a:spLocks noGrp="1"/>
          </p:cNvSpPr>
          <p:nvPr>
            <p:ph type="body" sz="quarter" idx="13"/>
          </p:nvPr>
        </p:nvSpPr>
        <p:spPr/>
        <p:txBody>
          <a:bodyPr/>
          <a:lstStyle/>
          <a:p>
            <a:endParaRPr lang="en-GB"/>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04248" y="44625"/>
            <a:ext cx="2277542" cy="2356686"/>
          </a:xfrm>
          <a:prstGeom prst="rect">
            <a:avLst/>
          </a:prstGeom>
        </p:spPr>
      </p:pic>
      <p:sp>
        <p:nvSpPr>
          <p:cNvPr id="7" name="Rectangle 6"/>
          <p:cNvSpPr/>
          <p:nvPr/>
        </p:nvSpPr>
        <p:spPr>
          <a:xfrm>
            <a:off x="6804249" y="2408233"/>
            <a:ext cx="2339752" cy="215444"/>
          </a:xfrm>
          <a:prstGeom prst="rect">
            <a:avLst/>
          </a:prstGeom>
        </p:spPr>
        <p:txBody>
          <a:bodyPr wrap="square">
            <a:spAutoFit/>
          </a:bodyPr>
          <a:lstStyle/>
          <a:p>
            <a:r>
              <a:rPr lang="en-GB" sz="800" dirty="0" smtClean="0">
                <a:solidFill>
                  <a:srgbClr val="505759"/>
                </a:solidFill>
              </a:rPr>
              <a:t>© </a:t>
            </a:r>
            <a:r>
              <a:rPr lang="en-GB" sz="800" cap="all" dirty="0" smtClean="0">
                <a:solidFill>
                  <a:srgbClr val="505759"/>
                </a:solidFill>
              </a:rPr>
              <a:t>royal society of chemistry</a:t>
            </a:r>
            <a:endParaRPr lang="en-GB" sz="800" dirty="0">
              <a:solidFill>
                <a:srgbClr val="505759"/>
              </a:solidFill>
            </a:endParaRPr>
          </a:p>
        </p:txBody>
      </p:sp>
    </p:spTree>
    <p:extLst>
      <p:ext uri="{BB962C8B-B14F-4D97-AF65-F5344CB8AC3E}">
        <p14:creationId xmlns:p14="http://schemas.microsoft.com/office/powerpoint/2010/main" val="33224686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normAutofit/>
          </a:bodyPr>
          <a:lstStyle/>
          <a:p>
            <a:r>
              <a:rPr lang="en-GB" dirty="0" smtClean="0"/>
              <a:t>Henry Cavendish</a:t>
            </a:r>
            <a:endParaRPr lang="en-GB" dirty="0"/>
          </a:p>
        </p:txBody>
      </p:sp>
      <p:sp>
        <p:nvSpPr>
          <p:cNvPr id="5" name="Text Placeholder 4"/>
          <p:cNvSpPr>
            <a:spLocks noGrp="1"/>
          </p:cNvSpPr>
          <p:nvPr>
            <p:ph type="body" sz="quarter" idx="11"/>
          </p:nvPr>
        </p:nvSpPr>
        <p:spPr>
          <a:xfrm>
            <a:off x="842963" y="1773238"/>
            <a:ext cx="6393333" cy="3527425"/>
          </a:xfrm>
        </p:spPr>
        <p:txBody>
          <a:bodyPr>
            <a:normAutofit fontScale="47500" lnSpcReduction="20000"/>
          </a:bodyPr>
          <a:lstStyle/>
          <a:p>
            <a:pPr marL="457200" indent="-457200">
              <a:buFont typeface="Arial" panose="020B0604020202020204" pitchFamily="34" charset="0"/>
              <a:buChar char="•"/>
            </a:pPr>
            <a:r>
              <a:rPr lang="en-GB" dirty="0" smtClean="0"/>
              <a:t>1731–1810</a:t>
            </a:r>
            <a:endParaRPr lang="en-GB" dirty="0"/>
          </a:p>
          <a:p>
            <a:pPr marL="457200" indent="-457200">
              <a:buFont typeface="Arial" panose="020B0604020202020204" pitchFamily="34" charset="0"/>
              <a:buChar char="•"/>
            </a:pPr>
            <a:r>
              <a:rPr lang="en-GB" dirty="0"/>
              <a:t>Correctly guessed that hydrogen was proportioned to two in one water. Credited for recognising its elemental nature</a:t>
            </a:r>
          </a:p>
          <a:p>
            <a:pPr marL="457200" indent="-457200">
              <a:buFont typeface="Arial" panose="020B0604020202020204" pitchFamily="34" charset="0"/>
              <a:buChar char="•"/>
            </a:pPr>
            <a:r>
              <a:rPr lang="en-GB" dirty="0"/>
              <a:t>By dissolving alkalis in acids he made ‘fixed air’ (carbon dioxide) which he collected and measured solubility in water and their specific gravity and noted their flammability</a:t>
            </a:r>
          </a:p>
          <a:p>
            <a:pPr marL="457200" indent="-457200">
              <a:buFont typeface="Arial" panose="020B0604020202020204" pitchFamily="34" charset="0"/>
              <a:buChar char="•"/>
            </a:pPr>
            <a:r>
              <a:rPr lang="en-GB" dirty="0"/>
              <a:t>Concluded that “common air consists of one part of </a:t>
            </a:r>
            <a:r>
              <a:rPr lang="en-GB" dirty="0" err="1"/>
              <a:t>dephlogisticated</a:t>
            </a:r>
            <a:r>
              <a:rPr lang="en-GB" dirty="0"/>
              <a:t> air [oxygen], mixed with four of </a:t>
            </a:r>
            <a:r>
              <a:rPr lang="en-GB" dirty="0" err="1"/>
              <a:t>phlogisticated</a:t>
            </a:r>
            <a:r>
              <a:rPr lang="en-GB" dirty="0"/>
              <a:t> [nitrogen]</a:t>
            </a:r>
          </a:p>
          <a:p>
            <a:pPr marL="457200" indent="-457200">
              <a:buFont typeface="Arial" panose="020B0604020202020204" pitchFamily="34" charset="0"/>
              <a:buChar char="•"/>
            </a:pPr>
            <a:r>
              <a:rPr lang="en-GB" dirty="0"/>
              <a:t>The Cavendish Experiment. To measure the density of the Earth,  he calculated the attraction between balls from the period of oscillation of a torsion balance, used this value to calculate the density of the Earth</a:t>
            </a:r>
          </a:p>
          <a:p>
            <a:pPr marL="457200" indent="-457200">
              <a:buFont typeface="Arial" panose="020B0604020202020204" pitchFamily="34" charset="0"/>
              <a:buChar char="•"/>
            </a:pPr>
            <a:r>
              <a:rPr lang="en-GB" dirty="0"/>
              <a:t>One of so-called pneumatic chemists</a:t>
            </a:r>
          </a:p>
          <a:p>
            <a:pPr marL="457200" indent="-457200">
              <a:buFont typeface="Arial" panose="020B0604020202020204" pitchFamily="34" charset="0"/>
              <a:buChar char="•"/>
            </a:pPr>
            <a:endParaRPr lang="en-GB" dirty="0"/>
          </a:p>
        </p:txBody>
      </p:sp>
      <p:sp>
        <p:nvSpPr>
          <p:cNvPr id="6" name="Text Placeholder 5"/>
          <p:cNvSpPr>
            <a:spLocks noGrp="1"/>
          </p:cNvSpPr>
          <p:nvPr>
            <p:ph type="body" sz="quarter" idx="13"/>
          </p:nvPr>
        </p:nvSpPr>
        <p:spPr/>
        <p:txBody>
          <a:bodyPr/>
          <a:lstStyle/>
          <a:p>
            <a:endParaRPr lang="en-GB"/>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36296" y="88021"/>
            <a:ext cx="1853690" cy="2456962"/>
          </a:xfrm>
          <a:prstGeom prst="rect">
            <a:avLst/>
          </a:prstGeom>
        </p:spPr>
      </p:pic>
      <p:sp>
        <p:nvSpPr>
          <p:cNvPr id="7" name="Rectangle 6"/>
          <p:cNvSpPr/>
          <p:nvPr/>
        </p:nvSpPr>
        <p:spPr>
          <a:xfrm>
            <a:off x="7205880" y="2565484"/>
            <a:ext cx="1956267" cy="215444"/>
          </a:xfrm>
          <a:prstGeom prst="rect">
            <a:avLst/>
          </a:prstGeom>
        </p:spPr>
        <p:txBody>
          <a:bodyPr wrap="square">
            <a:spAutoFit/>
          </a:bodyPr>
          <a:lstStyle/>
          <a:p>
            <a:r>
              <a:rPr lang="en-GB" sz="800" dirty="0" smtClean="0">
                <a:solidFill>
                  <a:srgbClr val="505759"/>
                </a:solidFill>
              </a:rPr>
              <a:t>© </a:t>
            </a:r>
            <a:r>
              <a:rPr lang="en-GB" sz="800" cap="all" dirty="0" smtClean="0">
                <a:solidFill>
                  <a:srgbClr val="505759"/>
                </a:solidFill>
              </a:rPr>
              <a:t>royal society of chemistry</a:t>
            </a:r>
            <a:endParaRPr lang="en-GB" sz="800" dirty="0">
              <a:solidFill>
                <a:srgbClr val="505759"/>
              </a:solidFill>
            </a:endParaRPr>
          </a:p>
        </p:txBody>
      </p:sp>
    </p:spTree>
    <p:extLst>
      <p:ext uri="{BB962C8B-B14F-4D97-AF65-F5344CB8AC3E}">
        <p14:creationId xmlns:p14="http://schemas.microsoft.com/office/powerpoint/2010/main" val="14333068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normAutofit/>
          </a:bodyPr>
          <a:lstStyle/>
          <a:p>
            <a:r>
              <a:rPr lang="en-GB" dirty="0" smtClean="0"/>
              <a:t>John Dalton</a:t>
            </a:r>
            <a:endParaRPr lang="en-GB" dirty="0"/>
          </a:p>
        </p:txBody>
      </p:sp>
      <p:sp>
        <p:nvSpPr>
          <p:cNvPr id="5" name="Text Placeholder 4"/>
          <p:cNvSpPr>
            <a:spLocks noGrp="1"/>
          </p:cNvSpPr>
          <p:nvPr>
            <p:ph type="body" sz="quarter" idx="11"/>
          </p:nvPr>
        </p:nvSpPr>
        <p:spPr>
          <a:xfrm>
            <a:off x="842963" y="1773238"/>
            <a:ext cx="6537349" cy="3527425"/>
          </a:xfrm>
        </p:spPr>
        <p:txBody>
          <a:bodyPr>
            <a:normAutofit fontScale="55000" lnSpcReduction="20000"/>
          </a:bodyPr>
          <a:lstStyle/>
          <a:p>
            <a:pPr marL="457200" indent="-457200">
              <a:buFont typeface="Arial" panose="020B0604020202020204" pitchFamily="34" charset="0"/>
              <a:buChar char="•"/>
            </a:pPr>
            <a:r>
              <a:rPr lang="en-GB" dirty="0" smtClean="0"/>
              <a:t>1766–1844</a:t>
            </a:r>
            <a:endParaRPr lang="en-GB" dirty="0"/>
          </a:p>
          <a:p>
            <a:pPr marL="457200" indent="-457200">
              <a:buFont typeface="Arial" panose="020B0604020202020204" pitchFamily="34" charset="0"/>
              <a:buChar char="•"/>
            </a:pPr>
            <a:r>
              <a:rPr lang="en-GB" dirty="0" smtClean="0"/>
              <a:t>Known </a:t>
            </a:r>
            <a:r>
              <a:rPr lang="en-GB" dirty="0"/>
              <a:t>as a chemist, physicist and meteorologist</a:t>
            </a:r>
          </a:p>
          <a:p>
            <a:pPr marL="457200" indent="-457200">
              <a:buFont typeface="Arial" panose="020B0604020202020204" pitchFamily="34" charset="0"/>
              <a:buChar char="•"/>
            </a:pPr>
            <a:r>
              <a:rPr lang="en-GB" dirty="0"/>
              <a:t>Introduced atomic theory to chemistry</a:t>
            </a:r>
          </a:p>
          <a:p>
            <a:pPr marL="457200" indent="-457200">
              <a:buFont typeface="Arial" panose="020B0604020202020204" pitchFamily="34" charset="0"/>
              <a:buChar char="•"/>
            </a:pPr>
            <a:r>
              <a:rPr lang="en-GB" dirty="0"/>
              <a:t>Researched colour blindness</a:t>
            </a:r>
          </a:p>
          <a:p>
            <a:pPr marL="457200" indent="-457200">
              <a:buFont typeface="Arial" panose="020B0604020202020204" pitchFamily="34" charset="0"/>
              <a:buChar char="•"/>
            </a:pPr>
            <a:r>
              <a:rPr lang="en-GB" dirty="0"/>
              <a:t>Influenced by Quaker and meteorologist </a:t>
            </a:r>
            <a:r>
              <a:rPr lang="en-GB" dirty="0" err="1"/>
              <a:t>Eliu</a:t>
            </a:r>
            <a:r>
              <a:rPr lang="en-GB" dirty="0"/>
              <a:t> Robinson, he kept a meteorological diary for 57 years. Rediscovered George Hadley’s theory of atmospheric circulation</a:t>
            </a:r>
          </a:p>
          <a:p>
            <a:pPr marL="457200" indent="-457200">
              <a:buFont typeface="Arial" panose="020B0604020202020204" pitchFamily="34" charset="0"/>
              <a:buChar char="•"/>
            </a:pPr>
            <a:r>
              <a:rPr lang="en-GB" dirty="0"/>
              <a:t>Before Ordnance Survey began measuring mountains, he did</a:t>
            </a:r>
          </a:p>
          <a:p>
            <a:pPr marL="457200" indent="-457200">
              <a:buFont typeface="Arial" panose="020B0604020202020204" pitchFamily="34" charset="0"/>
              <a:buChar char="•"/>
            </a:pPr>
            <a:r>
              <a:rPr lang="en-GB" dirty="0"/>
              <a:t>Provided a method of calculating relative atomic weights for the chemical elements. His table of relative atomic weights contained six elements - hydrogen, oxygen, nitrogen, carbon, </a:t>
            </a:r>
            <a:r>
              <a:rPr lang="en-GB" dirty="0" err="1"/>
              <a:t>sulfur</a:t>
            </a:r>
            <a:r>
              <a:rPr lang="en-GB" dirty="0"/>
              <a:t> and phosphorus, with the atom of hydrogen assumed to weigh 1</a:t>
            </a:r>
          </a:p>
        </p:txBody>
      </p:sp>
      <p:sp>
        <p:nvSpPr>
          <p:cNvPr id="6" name="Text Placeholder 5"/>
          <p:cNvSpPr>
            <a:spLocks noGrp="1"/>
          </p:cNvSpPr>
          <p:nvPr>
            <p:ph type="body" sz="quarter" idx="13"/>
          </p:nvPr>
        </p:nvSpPr>
        <p:spPr/>
        <p:txBody>
          <a:bodyPr/>
          <a:lstStyle/>
          <a:p>
            <a:endParaRPr lang="en-GB"/>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36296" y="80392"/>
            <a:ext cx="1825376" cy="2736791"/>
          </a:xfrm>
          <a:prstGeom prst="rect">
            <a:avLst/>
          </a:prstGeom>
        </p:spPr>
      </p:pic>
      <p:sp>
        <p:nvSpPr>
          <p:cNvPr id="7" name="Rectangle 6"/>
          <p:cNvSpPr/>
          <p:nvPr/>
        </p:nvSpPr>
        <p:spPr>
          <a:xfrm>
            <a:off x="7236296" y="2802414"/>
            <a:ext cx="1802014" cy="200055"/>
          </a:xfrm>
          <a:prstGeom prst="rect">
            <a:avLst/>
          </a:prstGeom>
        </p:spPr>
        <p:txBody>
          <a:bodyPr wrap="square">
            <a:spAutoFit/>
          </a:bodyPr>
          <a:lstStyle/>
          <a:p>
            <a:r>
              <a:rPr lang="en-GB" sz="700" dirty="0" smtClean="0">
                <a:solidFill>
                  <a:srgbClr val="505759"/>
                </a:solidFill>
              </a:rPr>
              <a:t>© </a:t>
            </a:r>
            <a:r>
              <a:rPr lang="en-GB" sz="700" cap="all" dirty="0" smtClean="0">
                <a:solidFill>
                  <a:srgbClr val="505759"/>
                </a:solidFill>
              </a:rPr>
              <a:t>royal society of chemistry</a:t>
            </a:r>
            <a:endParaRPr lang="en-GB" sz="700" dirty="0">
              <a:solidFill>
                <a:srgbClr val="505759"/>
              </a:solidFill>
            </a:endParaRPr>
          </a:p>
        </p:txBody>
      </p:sp>
    </p:spTree>
    <p:extLst>
      <p:ext uri="{BB962C8B-B14F-4D97-AF65-F5344CB8AC3E}">
        <p14:creationId xmlns:p14="http://schemas.microsoft.com/office/powerpoint/2010/main" val="16347313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normAutofit/>
          </a:bodyPr>
          <a:lstStyle/>
          <a:p>
            <a:r>
              <a:rPr lang="en-GB" dirty="0" smtClean="0"/>
              <a:t>Humphry Davy</a:t>
            </a:r>
            <a:endParaRPr lang="en-GB" dirty="0"/>
          </a:p>
        </p:txBody>
      </p:sp>
      <p:sp>
        <p:nvSpPr>
          <p:cNvPr id="5" name="Text Placeholder 4"/>
          <p:cNvSpPr>
            <a:spLocks noGrp="1"/>
          </p:cNvSpPr>
          <p:nvPr>
            <p:ph type="body" sz="quarter" idx="11"/>
          </p:nvPr>
        </p:nvSpPr>
        <p:spPr/>
        <p:txBody>
          <a:bodyPr>
            <a:normAutofit fontScale="55000" lnSpcReduction="20000"/>
          </a:bodyPr>
          <a:lstStyle/>
          <a:p>
            <a:pPr marL="457200" indent="-457200">
              <a:buFont typeface="Arial" panose="020B0604020202020204" pitchFamily="34" charset="0"/>
              <a:buChar char="•"/>
            </a:pPr>
            <a:r>
              <a:rPr lang="en-GB" dirty="0" smtClean="0"/>
              <a:t>1778–1829</a:t>
            </a:r>
          </a:p>
          <a:p>
            <a:pPr marL="457200" indent="-457200">
              <a:buFont typeface="Arial" panose="020B0604020202020204" pitchFamily="34" charset="0"/>
              <a:buChar char="•"/>
            </a:pPr>
            <a:r>
              <a:rPr lang="en-GB" dirty="0" smtClean="0"/>
              <a:t>Credited </a:t>
            </a:r>
            <a:r>
              <a:rPr lang="en-GB" dirty="0"/>
              <a:t>with inventing the field of electrochemistry</a:t>
            </a:r>
          </a:p>
          <a:p>
            <a:pPr marL="457200" indent="-457200">
              <a:buFont typeface="Arial" panose="020B0604020202020204" pitchFamily="34" charset="0"/>
              <a:buChar char="•"/>
            </a:pPr>
            <a:r>
              <a:rPr lang="en-GB" dirty="0"/>
              <a:t>Isolated a series of elements: potassium and sodium in 1807; calcium, strontium, barium, magnesium and boron in 1808</a:t>
            </a:r>
          </a:p>
          <a:p>
            <a:pPr marL="457200" indent="-457200">
              <a:buFont typeface="Arial" panose="020B0604020202020204" pitchFamily="34" charset="0"/>
              <a:buChar char="•"/>
            </a:pPr>
            <a:r>
              <a:rPr lang="en-GB" dirty="0"/>
              <a:t>Discovered the elemental nature of chlorine and iodine</a:t>
            </a:r>
          </a:p>
          <a:p>
            <a:pPr marL="457200" indent="-457200">
              <a:buFont typeface="Arial" panose="020B0604020202020204" pitchFamily="34" charset="0"/>
              <a:buChar char="•"/>
            </a:pPr>
            <a:r>
              <a:rPr lang="en-GB" dirty="0"/>
              <a:t>Experimented with nitrous oxide in 1799, noting its potential anaesthetic properties  and nicknaming it laughing gas</a:t>
            </a:r>
          </a:p>
          <a:p>
            <a:pPr marL="457200" indent="-457200">
              <a:buFont typeface="Arial" panose="020B0604020202020204" pitchFamily="34" charset="0"/>
              <a:buChar char="•"/>
            </a:pPr>
            <a:r>
              <a:rPr lang="en-GB" dirty="0"/>
              <a:t>Assisted Michael Faraday, who called him his ‘greatest discovery’</a:t>
            </a:r>
          </a:p>
          <a:p>
            <a:pPr marL="457200" indent="-457200">
              <a:buFont typeface="Arial" panose="020B0604020202020204" pitchFamily="34" charset="0"/>
              <a:buChar char="•"/>
            </a:pPr>
            <a:r>
              <a:rPr lang="en-GB" dirty="0"/>
              <a:t>Since 1877, Royal Society of London has awarded Davy medal for “an outstanding important recent discovery in any branch of chemistry</a:t>
            </a:r>
          </a:p>
        </p:txBody>
      </p:sp>
      <p:sp>
        <p:nvSpPr>
          <p:cNvPr id="6" name="Text Placeholder 5"/>
          <p:cNvSpPr>
            <a:spLocks noGrp="1"/>
          </p:cNvSpPr>
          <p:nvPr>
            <p:ph type="body" sz="quarter" idx="13"/>
          </p:nvPr>
        </p:nvSpPr>
        <p:spPr/>
        <p:txBody>
          <a:bodyPr/>
          <a:lstStyle/>
          <a:p>
            <a:endParaRPr lang="en-GB"/>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92280" y="116632"/>
            <a:ext cx="1976628" cy="2007108"/>
          </a:xfrm>
          <a:prstGeom prst="rect">
            <a:avLst/>
          </a:prstGeom>
        </p:spPr>
      </p:pic>
      <p:sp>
        <p:nvSpPr>
          <p:cNvPr id="7" name="Rectangle 6"/>
          <p:cNvSpPr/>
          <p:nvPr/>
        </p:nvSpPr>
        <p:spPr>
          <a:xfrm>
            <a:off x="7092280" y="2123740"/>
            <a:ext cx="1956267" cy="215444"/>
          </a:xfrm>
          <a:prstGeom prst="rect">
            <a:avLst/>
          </a:prstGeom>
        </p:spPr>
        <p:txBody>
          <a:bodyPr wrap="square">
            <a:spAutoFit/>
          </a:bodyPr>
          <a:lstStyle/>
          <a:p>
            <a:r>
              <a:rPr lang="en-GB" sz="800" dirty="0" smtClean="0">
                <a:solidFill>
                  <a:srgbClr val="505759"/>
                </a:solidFill>
              </a:rPr>
              <a:t>© </a:t>
            </a:r>
            <a:r>
              <a:rPr lang="en-GB" sz="800" cap="all" dirty="0" smtClean="0">
                <a:solidFill>
                  <a:srgbClr val="505759"/>
                </a:solidFill>
              </a:rPr>
              <a:t>royal society of chemistry</a:t>
            </a:r>
            <a:endParaRPr lang="en-GB" sz="800" dirty="0">
              <a:solidFill>
                <a:srgbClr val="505759"/>
              </a:solidFill>
            </a:endParaRPr>
          </a:p>
        </p:txBody>
      </p:sp>
    </p:spTree>
    <p:extLst>
      <p:ext uri="{BB962C8B-B14F-4D97-AF65-F5344CB8AC3E}">
        <p14:creationId xmlns:p14="http://schemas.microsoft.com/office/powerpoint/2010/main" val="3692825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normAutofit/>
          </a:bodyPr>
          <a:lstStyle/>
          <a:p>
            <a:r>
              <a:rPr lang="en-GB" dirty="0" smtClean="0"/>
              <a:t>Rosalind Franklin</a:t>
            </a:r>
            <a:endParaRPr lang="en-GB" dirty="0"/>
          </a:p>
        </p:txBody>
      </p:sp>
      <p:sp>
        <p:nvSpPr>
          <p:cNvPr id="5" name="Text Placeholder 4"/>
          <p:cNvSpPr>
            <a:spLocks noGrp="1"/>
          </p:cNvSpPr>
          <p:nvPr>
            <p:ph type="body" sz="quarter" idx="11"/>
          </p:nvPr>
        </p:nvSpPr>
        <p:spPr>
          <a:xfrm>
            <a:off x="842963" y="1773238"/>
            <a:ext cx="6465341" cy="3527425"/>
          </a:xfrm>
        </p:spPr>
        <p:txBody>
          <a:bodyPr>
            <a:normAutofit fontScale="55000" lnSpcReduction="20000"/>
          </a:bodyPr>
          <a:lstStyle/>
          <a:p>
            <a:pPr marL="457200" indent="-457200">
              <a:buFont typeface="Arial" panose="020B0604020202020204" pitchFamily="34" charset="0"/>
              <a:buChar char="•"/>
            </a:pPr>
            <a:r>
              <a:rPr lang="en-GB" dirty="0" smtClean="0"/>
              <a:t>1920–1958</a:t>
            </a:r>
            <a:endParaRPr lang="en-GB" dirty="0"/>
          </a:p>
          <a:p>
            <a:pPr marL="457200" indent="-457200">
              <a:buFont typeface="Arial" panose="020B0604020202020204" pitchFamily="34" charset="0"/>
              <a:buChar char="•"/>
            </a:pPr>
            <a:r>
              <a:rPr lang="en-GB" dirty="0" smtClean="0"/>
              <a:t>Led </a:t>
            </a:r>
            <a:r>
              <a:rPr lang="en-GB" dirty="0"/>
              <a:t>pioneering work on the molecular structure of viruses; her team member Aaron Klug continued her research, winning Nobel prize for chemistry in 1982</a:t>
            </a:r>
          </a:p>
          <a:p>
            <a:pPr marL="457200" indent="-457200">
              <a:buFont typeface="Arial" panose="020B0604020202020204" pitchFamily="34" charset="0"/>
              <a:buChar char="•"/>
            </a:pPr>
            <a:r>
              <a:rPr lang="en-GB" dirty="0"/>
              <a:t>Finished her degree, getting a 2nd, but Cambridge didn’t award degrees to women until 1947 - so she got hers retroactively</a:t>
            </a:r>
          </a:p>
          <a:p>
            <a:pPr marL="457200" indent="-457200">
              <a:buFont typeface="Arial" panose="020B0604020202020204" pitchFamily="34" charset="0"/>
              <a:buChar char="•"/>
            </a:pPr>
            <a:r>
              <a:rPr lang="en-GB" dirty="0"/>
              <a:t>Worked for British Coal Utilisation Research Council in 1942 and continued her study of coal in Paris using X-ray crystallography under Jacques </a:t>
            </a:r>
            <a:r>
              <a:rPr lang="en-GB" dirty="0" err="1"/>
              <a:t>Mering</a:t>
            </a:r>
            <a:endParaRPr lang="en-GB" dirty="0"/>
          </a:p>
          <a:p>
            <a:pPr marL="457200" indent="-457200">
              <a:buFont typeface="Arial" panose="020B0604020202020204" pitchFamily="34" charset="0"/>
              <a:buChar char="•"/>
            </a:pPr>
            <a:r>
              <a:rPr lang="en-GB" dirty="0"/>
              <a:t>In the 1950s at the Medical Research Council, she was the only experienced experimental diffraction researcher. Applied her expertise in X-ray diffraction techniques to structure of DNA</a:t>
            </a:r>
          </a:p>
        </p:txBody>
      </p:sp>
      <p:sp>
        <p:nvSpPr>
          <p:cNvPr id="6" name="Text Placeholder 5"/>
          <p:cNvSpPr>
            <a:spLocks noGrp="1"/>
          </p:cNvSpPr>
          <p:nvPr>
            <p:ph type="body" sz="quarter" idx="13"/>
          </p:nvPr>
        </p:nvSpPr>
        <p:spPr/>
        <p:txBody>
          <a:bodyPr/>
          <a:lstStyle/>
          <a:p>
            <a:endParaRPr lang="en-GB"/>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08304" y="44624"/>
            <a:ext cx="1789952" cy="2193569"/>
          </a:xfrm>
          <a:prstGeom prst="rect">
            <a:avLst/>
          </a:prstGeom>
        </p:spPr>
      </p:pic>
      <p:sp>
        <p:nvSpPr>
          <p:cNvPr id="7" name="Rectangle 6"/>
          <p:cNvSpPr/>
          <p:nvPr/>
        </p:nvSpPr>
        <p:spPr>
          <a:xfrm>
            <a:off x="7308304" y="2277452"/>
            <a:ext cx="1956267" cy="338554"/>
          </a:xfrm>
          <a:prstGeom prst="rect">
            <a:avLst/>
          </a:prstGeom>
        </p:spPr>
        <p:txBody>
          <a:bodyPr wrap="square">
            <a:spAutoFit/>
          </a:bodyPr>
          <a:lstStyle/>
          <a:p>
            <a:r>
              <a:rPr lang="en-GB" sz="800" dirty="0" smtClean="0">
                <a:solidFill>
                  <a:srgbClr val="505759"/>
                </a:solidFill>
              </a:rPr>
              <a:t>© </a:t>
            </a:r>
            <a:r>
              <a:rPr lang="en-GB" sz="800" cap="all" dirty="0" smtClean="0">
                <a:solidFill>
                  <a:srgbClr val="505759"/>
                </a:solidFill>
              </a:rPr>
              <a:t>SCIENCE SOURCE / SCIENCE PHOTO LIBRARY</a:t>
            </a:r>
            <a:endParaRPr lang="en-GB" sz="800" dirty="0">
              <a:solidFill>
                <a:srgbClr val="505759"/>
              </a:solidFill>
            </a:endParaRPr>
          </a:p>
        </p:txBody>
      </p:sp>
    </p:spTree>
    <p:extLst>
      <p:ext uri="{BB962C8B-B14F-4D97-AF65-F5344CB8AC3E}">
        <p14:creationId xmlns:p14="http://schemas.microsoft.com/office/powerpoint/2010/main" val="20675731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normAutofit/>
          </a:bodyPr>
          <a:lstStyle/>
          <a:p>
            <a:r>
              <a:rPr lang="en-GB" dirty="0" smtClean="0"/>
              <a:t>Elizabeth </a:t>
            </a:r>
            <a:r>
              <a:rPr lang="en-GB" dirty="0" err="1" smtClean="0"/>
              <a:t>Fulhame</a:t>
            </a:r>
            <a:endParaRPr lang="en-GB" dirty="0"/>
          </a:p>
        </p:txBody>
      </p:sp>
      <p:sp>
        <p:nvSpPr>
          <p:cNvPr id="5" name="Text Placeholder 4"/>
          <p:cNvSpPr>
            <a:spLocks noGrp="1"/>
          </p:cNvSpPr>
          <p:nvPr>
            <p:ph type="body" sz="quarter" idx="11"/>
          </p:nvPr>
        </p:nvSpPr>
        <p:spPr/>
        <p:txBody>
          <a:bodyPr>
            <a:normAutofit fontScale="92500"/>
          </a:bodyPr>
          <a:lstStyle/>
          <a:p>
            <a:pPr marL="457200" indent="-457200">
              <a:buFont typeface="Arial" panose="020B0604020202020204" pitchFamily="34" charset="0"/>
              <a:buChar char="•"/>
            </a:pPr>
            <a:r>
              <a:rPr lang="en-GB" dirty="0" smtClean="0"/>
              <a:t>1750?–1820?</a:t>
            </a:r>
            <a:endParaRPr lang="en-GB" dirty="0"/>
          </a:p>
          <a:p>
            <a:pPr marL="457200" indent="-457200">
              <a:buFont typeface="Arial" panose="020B0604020202020204" pitchFamily="34" charset="0"/>
              <a:buChar char="•"/>
            </a:pPr>
            <a:r>
              <a:rPr lang="en-GB" dirty="0"/>
              <a:t>Invented the concept of catalysis and discovered </a:t>
            </a:r>
            <a:r>
              <a:rPr lang="en-GB" dirty="0" err="1"/>
              <a:t>photoreduction</a:t>
            </a:r>
            <a:endParaRPr lang="en-GB" dirty="0"/>
          </a:p>
          <a:p>
            <a:pPr marL="457200" indent="-457200">
              <a:buFont typeface="Arial" panose="020B0604020202020204" pitchFamily="34" charset="0"/>
              <a:buChar char="•"/>
            </a:pPr>
            <a:r>
              <a:rPr lang="en-GB" dirty="0"/>
              <a:t>Published An essay on combustion with a view to a new art of dying and painting in 1794, which recorded her experiments meticulously</a:t>
            </a:r>
          </a:p>
        </p:txBody>
      </p:sp>
      <p:sp>
        <p:nvSpPr>
          <p:cNvPr id="6" name="Text Placeholder 5"/>
          <p:cNvSpPr>
            <a:spLocks noGrp="1"/>
          </p:cNvSpPr>
          <p:nvPr>
            <p:ph type="body" sz="quarter" idx="13"/>
          </p:nvPr>
        </p:nvSpPr>
        <p:spPr/>
        <p:txBody>
          <a:bodyPr/>
          <a:lstStyle/>
          <a:p>
            <a:endParaRPr lang="en-GB"/>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91857" y="44624"/>
            <a:ext cx="1816647" cy="1808510"/>
          </a:xfrm>
          <a:prstGeom prst="rect">
            <a:avLst/>
          </a:prstGeom>
        </p:spPr>
      </p:pic>
    </p:spTree>
    <p:extLst>
      <p:ext uri="{BB962C8B-B14F-4D97-AF65-F5344CB8AC3E}">
        <p14:creationId xmlns:p14="http://schemas.microsoft.com/office/powerpoint/2010/main" val="15873451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normAutofit/>
          </a:bodyPr>
          <a:lstStyle/>
          <a:p>
            <a:r>
              <a:rPr lang="en-GB" dirty="0" smtClean="0"/>
              <a:t>Dorothy Hodgkin</a:t>
            </a:r>
            <a:endParaRPr lang="en-GB" dirty="0"/>
          </a:p>
        </p:txBody>
      </p:sp>
      <p:sp>
        <p:nvSpPr>
          <p:cNvPr id="5" name="Text Placeholder 4"/>
          <p:cNvSpPr>
            <a:spLocks noGrp="1"/>
          </p:cNvSpPr>
          <p:nvPr>
            <p:ph type="body" sz="quarter" idx="11"/>
          </p:nvPr>
        </p:nvSpPr>
        <p:spPr/>
        <p:txBody>
          <a:bodyPr>
            <a:normAutofit fontScale="62500" lnSpcReduction="20000"/>
          </a:bodyPr>
          <a:lstStyle/>
          <a:p>
            <a:pPr marL="457200" indent="-457200">
              <a:buFont typeface="Arial" panose="020B0604020202020204" pitchFamily="34" charset="0"/>
              <a:buChar char="•"/>
            </a:pPr>
            <a:r>
              <a:rPr lang="en-GB" dirty="0" smtClean="0"/>
              <a:t>1910–1994</a:t>
            </a:r>
            <a:endParaRPr lang="en-GB" dirty="0"/>
          </a:p>
          <a:p>
            <a:pPr marL="457200" indent="-457200">
              <a:buFont typeface="Arial" panose="020B0604020202020204" pitchFamily="34" charset="0"/>
              <a:buChar char="•"/>
            </a:pPr>
            <a:r>
              <a:rPr lang="en-GB" dirty="0" smtClean="0"/>
              <a:t>Developed </a:t>
            </a:r>
            <a:r>
              <a:rPr lang="en-GB" dirty="0"/>
              <a:t>protein crystallography</a:t>
            </a:r>
          </a:p>
          <a:p>
            <a:pPr marL="457200" indent="-457200">
              <a:buFont typeface="Arial" panose="020B0604020202020204" pitchFamily="34" charset="0"/>
              <a:buChar char="•"/>
            </a:pPr>
            <a:r>
              <a:rPr lang="en-GB" dirty="0"/>
              <a:t>Work on advanced x-ray crystallography, led to confirmation of the structure of penicillin and of B12. In 1969 after 35 years of work, deciphered structure of insulin</a:t>
            </a:r>
          </a:p>
          <a:p>
            <a:pPr marL="457200" indent="-457200">
              <a:buFont typeface="Arial" panose="020B0604020202020204" pitchFamily="34" charset="0"/>
              <a:buChar char="•"/>
            </a:pPr>
            <a:r>
              <a:rPr lang="en-GB" dirty="0"/>
              <a:t>Received a first class degree from the University of Oxford – only the third woman to achieve this</a:t>
            </a:r>
          </a:p>
          <a:p>
            <a:pPr marL="457200" indent="-457200">
              <a:buFont typeface="Arial" panose="020B0604020202020204" pitchFamily="34" charset="0"/>
              <a:buChar char="•"/>
            </a:pPr>
            <a:r>
              <a:rPr lang="en-GB" dirty="0"/>
              <a:t>Researched her PhD at the University of Cambridge</a:t>
            </a:r>
          </a:p>
          <a:p>
            <a:pPr marL="457200" indent="-457200">
              <a:buFont typeface="Arial" panose="020B0604020202020204" pitchFamily="34" charset="0"/>
              <a:buChar char="•"/>
            </a:pPr>
            <a:r>
              <a:rPr lang="en-GB" dirty="0"/>
              <a:t>One of first to see model of double helix structure of </a:t>
            </a:r>
            <a:r>
              <a:rPr lang="en-GB" dirty="0" smtClean="0"/>
              <a:t>DNA</a:t>
            </a:r>
            <a:endParaRPr lang="en-GB" dirty="0"/>
          </a:p>
        </p:txBody>
      </p:sp>
      <p:sp>
        <p:nvSpPr>
          <p:cNvPr id="6" name="Text Placeholder 5"/>
          <p:cNvSpPr>
            <a:spLocks noGrp="1"/>
          </p:cNvSpPr>
          <p:nvPr>
            <p:ph type="body" sz="quarter" idx="13"/>
          </p:nvPr>
        </p:nvSpPr>
        <p:spPr/>
        <p:txBody>
          <a:bodyPr/>
          <a:lstStyle/>
          <a:p>
            <a:endParaRPr lang="en-GB"/>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54105" y="58292"/>
            <a:ext cx="1654399" cy="2074564"/>
          </a:xfrm>
          <a:prstGeom prst="rect">
            <a:avLst/>
          </a:prstGeom>
        </p:spPr>
      </p:pic>
      <p:sp>
        <p:nvSpPr>
          <p:cNvPr id="7" name="Rectangle 6"/>
          <p:cNvSpPr/>
          <p:nvPr/>
        </p:nvSpPr>
        <p:spPr>
          <a:xfrm>
            <a:off x="7452320" y="2132856"/>
            <a:ext cx="1802014" cy="461665"/>
          </a:xfrm>
          <a:prstGeom prst="rect">
            <a:avLst/>
          </a:prstGeom>
        </p:spPr>
        <p:txBody>
          <a:bodyPr wrap="square">
            <a:spAutoFit/>
          </a:bodyPr>
          <a:lstStyle/>
          <a:p>
            <a:r>
              <a:rPr lang="en-GB" sz="800" dirty="0" smtClean="0">
                <a:solidFill>
                  <a:srgbClr val="505759"/>
                </a:solidFill>
              </a:rPr>
              <a:t>© </a:t>
            </a:r>
            <a:r>
              <a:rPr lang="en-GB" sz="800" cap="all" dirty="0" smtClean="0">
                <a:solidFill>
                  <a:srgbClr val="505759"/>
                </a:solidFill>
              </a:rPr>
              <a:t>AMERICAN INSTITUTE OF PHYSICS / SCIENCE PHOTO LIBRARY</a:t>
            </a:r>
            <a:endParaRPr lang="en-GB" sz="800" dirty="0">
              <a:solidFill>
                <a:srgbClr val="505759"/>
              </a:solidFill>
            </a:endParaRPr>
          </a:p>
        </p:txBody>
      </p:sp>
    </p:spTree>
    <p:extLst>
      <p:ext uri="{BB962C8B-B14F-4D97-AF65-F5344CB8AC3E}">
        <p14:creationId xmlns:p14="http://schemas.microsoft.com/office/powerpoint/2010/main" val="41620960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normAutofit/>
          </a:bodyPr>
          <a:lstStyle/>
          <a:p>
            <a:r>
              <a:rPr lang="en-GB" dirty="0" smtClean="0"/>
              <a:t>William Henry Perkin</a:t>
            </a:r>
            <a:endParaRPr lang="en-GB" dirty="0"/>
          </a:p>
        </p:txBody>
      </p:sp>
      <p:sp>
        <p:nvSpPr>
          <p:cNvPr id="5" name="Text Placeholder 4"/>
          <p:cNvSpPr>
            <a:spLocks noGrp="1"/>
          </p:cNvSpPr>
          <p:nvPr>
            <p:ph type="body" sz="quarter" idx="11"/>
          </p:nvPr>
        </p:nvSpPr>
        <p:spPr>
          <a:xfrm>
            <a:off x="842963" y="1773238"/>
            <a:ext cx="6393333" cy="3527425"/>
          </a:xfrm>
        </p:spPr>
        <p:txBody>
          <a:bodyPr>
            <a:normAutofit fontScale="70000" lnSpcReduction="20000"/>
          </a:bodyPr>
          <a:lstStyle/>
          <a:p>
            <a:pPr marL="457200" indent="-457200">
              <a:buFont typeface="Arial" panose="020B0604020202020204" pitchFamily="34" charset="0"/>
              <a:buChar char="•"/>
            </a:pPr>
            <a:r>
              <a:rPr lang="en-GB" dirty="0" smtClean="0"/>
              <a:t>1838–1907</a:t>
            </a:r>
            <a:endParaRPr lang="en-GB" dirty="0"/>
          </a:p>
          <a:p>
            <a:pPr marL="457200" indent="-457200">
              <a:buFont typeface="Arial" panose="020B0604020202020204" pitchFamily="34" charset="0"/>
              <a:buChar char="•"/>
            </a:pPr>
            <a:r>
              <a:rPr lang="en-GB" dirty="0"/>
              <a:t>Unsuccessfully attempted to synthesise quinine from coal tar, when cleaning the flask he noticed an unusual purple colour. Rather than throwing it away, he examined it and identified the world’s first synthetic dye</a:t>
            </a:r>
          </a:p>
          <a:p>
            <a:pPr marL="457200" indent="-457200">
              <a:buFont typeface="Arial" panose="020B0604020202020204" pitchFamily="34" charset="0"/>
              <a:buChar char="•"/>
            </a:pPr>
            <a:r>
              <a:rPr lang="en-GB" dirty="0"/>
              <a:t>Set up a factory to produce the dye industrially</a:t>
            </a:r>
          </a:p>
          <a:p>
            <a:pPr marL="457200" indent="-457200">
              <a:buFont typeface="Arial" panose="020B0604020202020204" pitchFamily="34" charset="0"/>
              <a:buChar char="•"/>
            </a:pPr>
            <a:r>
              <a:rPr lang="en-GB" dirty="0"/>
              <a:t>Discovered and marketed other synthetic dyes</a:t>
            </a:r>
          </a:p>
          <a:p>
            <a:pPr marL="457200" indent="-457200">
              <a:buFont typeface="Arial" panose="020B0604020202020204" pitchFamily="34" charset="0"/>
              <a:buChar char="•"/>
            </a:pPr>
            <a:r>
              <a:rPr lang="en-GB" dirty="0"/>
              <a:t>Discovered ways to make </a:t>
            </a:r>
            <a:r>
              <a:rPr lang="en-GB" dirty="0" err="1"/>
              <a:t>coumain</a:t>
            </a:r>
            <a:r>
              <a:rPr lang="en-GB" dirty="0"/>
              <a:t>, one of the first synthetic raw materials of perfume</a:t>
            </a:r>
          </a:p>
          <a:p>
            <a:pPr marL="457200" indent="-457200">
              <a:buFont typeface="Arial" panose="020B0604020202020204" pitchFamily="34" charset="0"/>
              <a:buChar char="•"/>
            </a:pPr>
            <a:r>
              <a:rPr lang="en-GB" dirty="0"/>
              <a:t>The Perkin reaction – producing </a:t>
            </a:r>
            <a:r>
              <a:rPr lang="en-GB" dirty="0" err="1"/>
              <a:t>cinnamic</a:t>
            </a:r>
            <a:r>
              <a:rPr lang="en-GB" dirty="0"/>
              <a:t> acid</a:t>
            </a:r>
          </a:p>
        </p:txBody>
      </p:sp>
      <p:sp>
        <p:nvSpPr>
          <p:cNvPr id="6" name="Text Placeholder 5"/>
          <p:cNvSpPr>
            <a:spLocks noGrp="1"/>
          </p:cNvSpPr>
          <p:nvPr>
            <p:ph type="body" sz="quarter" idx="13"/>
          </p:nvPr>
        </p:nvSpPr>
        <p:spPr/>
        <p:txBody>
          <a:bodyPr/>
          <a:lstStyle/>
          <a:p>
            <a:endParaRPr lang="en-GB"/>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20026" y="44624"/>
            <a:ext cx="1988478" cy="2586141"/>
          </a:xfrm>
          <a:prstGeom prst="rect">
            <a:avLst/>
          </a:prstGeom>
        </p:spPr>
      </p:pic>
      <p:sp>
        <p:nvSpPr>
          <p:cNvPr id="8" name="Rectangle 7"/>
          <p:cNvSpPr/>
          <p:nvPr/>
        </p:nvSpPr>
        <p:spPr>
          <a:xfrm>
            <a:off x="7236296" y="2663309"/>
            <a:ext cx="1802014" cy="215444"/>
          </a:xfrm>
          <a:prstGeom prst="rect">
            <a:avLst/>
          </a:prstGeom>
        </p:spPr>
        <p:txBody>
          <a:bodyPr wrap="square">
            <a:spAutoFit/>
          </a:bodyPr>
          <a:lstStyle/>
          <a:p>
            <a:r>
              <a:rPr lang="en-GB" sz="800" dirty="0" smtClean="0">
                <a:solidFill>
                  <a:srgbClr val="505759"/>
                </a:solidFill>
              </a:rPr>
              <a:t>© </a:t>
            </a:r>
            <a:r>
              <a:rPr lang="en-GB" sz="800" cap="all" dirty="0" smtClean="0">
                <a:solidFill>
                  <a:srgbClr val="505759"/>
                </a:solidFill>
              </a:rPr>
              <a:t>public domain</a:t>
            </a:r>
            <a:endParaRPr lang="en-GB" sz="800" dirty="0">
              <a:solidFill>
                <a:srgbClr val="505759"/>
              </a:solidFill>
            </a:endParaRPr>
          </a:p>
        </p:txBody>
      </p:sp>
    </p:spTree>
    <p:extLst>
      <p:ext uri="{BB962C8B-B14F-4D97-AF65-F5344CB8AC3E}">
        <p14:creationId xmlns:p14="http://schemas.microsoft.com/office/powerpoint/2010/main" val="413342916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C1788752EB44974D994EBA0BE182464D" ma:contentTypeVersion="1" ma:contentTypeDescription="Create a new document." ma:contentTypeScope="" ma:versionID="99bbc2474cb3204ca9fbdd512615df56">
  <xsd:schema xmlns:xsd="http://www.w3.org/2001/XMLSchema" xmlns:p="http://schemas.microsoft.com/office/2006/metadata/properties" xmlns:ns2="27d643f5-4560-4eff-9f48-d0fe6b2bec2d" targetNamespace="http://schemas.microsoft.com/office/2006/metadata/properties" ma:root="true" ma:fieldsID="3e4c637131ef89c7ae71a83de9afa52f"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documentManagement>
    <Template xmlns="27d643f5-4560-4eff-9f48-d0fe6b2bec2d">Powerpoint presentations</Template>
  </documentManagement>
</p:properties>
</file>

<file path=customXml/itemProps1.xml><?xml version="1.0" encoding="utf-8"?>
<ds:datastoreItem xmlns:ds="http://schemas.openxmlformats.org/officeDocument/2006/customXml" ds:itemID="{3C7694F2-FF23-435B-8625-E3AA1329EFD0}">
  <ds:schemaRefs>
    <ds:schemaRef ds:uri="http://schemas.microsoft.com/sharepoint/v3/contenttype/forms"/>
  </ds:schemaRefs>
</ds:datastoreItem>
</file>

<file path=customXml/itemProps2.xml><?xml version="1.0" encoding="utf-8"?>
<ds:datastoreItem xmlns:ds="http://schemas.openxmlformats.org/officeDocument/2006/customXml" ds:itemID="{901C59EF-3F1E-4B98-B66A-52D1186E08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C8765011-A555-4DFA-AE85-6BF42B9B2042}">
  <ds:schemaRefs>
    <ds:schemaRef ds:uri="http://purl.org/dc/elements/1.1/"/>
    <ds:schemaRef ds:uri="http://schemas.microsoft.com/office/2006/metadata/properties"/>
    <ds:schemaRef ds:uri="http://purl.org/dc/terms/"/>
    <ds:schemaRef ds:uri="http://schemas.openxmlformats.org/package/2006/metadata/core-properties"/>
    <ds:schemaRef ds:uri="http://purl.org/dc/dcmitype/"/>
    <ds:schemaRef ds:uri="http://schemas.microsoft.com/office/2006/documentManagement/types"/>
    <ds:schemaRef ds:uri="27d643f5-4560-4eff-9f48-d0fe6b2bec2d"/>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795</TotalTime>
  <Words>1221</Words>
  <Application>Microsoft Office PowerPoint</Application>
  <PresentationFormat>On-screen Show (4:3)</PresentationFormat>
  <Paragraphs>97</Paragraphs>
  <Slides>11</Slides>
  <Notes>10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Calibri</vt:lpstr>
      <vt:lpstr>Office Theme</vt:lpstr>
      <vt:lpstr>Which chemist would you put on the £50 note?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Royal Society of Chemistry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EiC Which chemist would you put on the £50 note?</dc:title>
  <dc:creator>Matt Baldwin</dc:creator>
  <cp:keywords/>
  <dc:description>From Which chemist would you put on the £50 note?, Education in Chemistry, [rsc.li/2qYk5dQ]</dc:description>
  <cp:lastModifiedBy>Luke Blackburn</cp:lastModifiedBy>
  <cp:revision>60</cp:revision>
  <dcterms:created xsi:type="dcterms:W3CDTF">2013-06-04T12:27:23Z</dcterms:created>
  <dcterms:modified xsi:type="dcterms:W3CDTF">2018-11-23T11:47:10Z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0x010100C1788752EB44974D994EBA0BE182464D</vt:lpwstr>
  </property>
</Properties>
</file>