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92" r:id="rId2"/>
    <p:sldId id="324" r:id="rId3"/>
    <p:sldId id="287" r:id="rId4"/>
    <p:sldId id="293" r:id="rId5"/>
    <p:sldId id="279" r:id="rId6"/>
    <p:sldId id="260" r:id="rId7"/>
    <p:sldId id="296" r:id="rId8"/>
    <p:sldId id="314" r:id="rId9"/>
    <p:sldId id="315" r:id="rId10"/>
    <p:sldId id="316" r:id="rId11"/>
    <p:sldId id="317" r:id="rId12"/>
    <p:sldId id="318" r:id="rId13"/>
    <p:sldId id="319" r:id="rId14"/>
    <p:sldId id="320" r:id="rId15"/>
    <p:sldId id="321" r:id="rId16"/>
    <p:sldId id="322" r:id="rId17"/>
    <p:sldId id="323" r:id="rId18"/>
    <p:sldId id="325" r:id="rId19"/>
  </p:sldIdLst>
  <p:sldSz cx="12192000" cy="6858000"/>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00575D54-6FA2-4F6B-BFDC-FE9918F457CE}">
          <p14:sldIdLst>
            <p14:sldId id="292"/>
          </p14:sldIdLst>
        </p14:section>
        <p14:section name="Integrated instructions" id="{D133187A-A43A-49EB-B74E-B45EBA39915B}">
          <p14:sldIdLst>
            <p14:sldId id="324"/>
            <p14:sldId id="287"/>
          </p14:sldIdLst>
        </p14:section>
        <p14:section name="Frayer models" id="{8309B577-9168-466B-BCC9-A4C9C79B2E33}">
          <p14:sldIdLst>
            <p14:sldId id="293"/>
            <p14:sldId id="279"/>
            <p14:sldId id="260"/>
            <p14:sldId id="296"/>
            <p14:sldId id="314"/>
            <p14:sldId id="315"/>
            <p14:sldId id="316"/>
            <p14:sldId id="317"/>
            <p14:sldId id="318"/>
            <p14:sldId id="319"/>
            <p14:sldId id="320"/>
            <p14:sldId id="321"/>
          </p14:sldIdLst>
        </p14:section>
        <p14:section name="Johnstone's triangle" id="{32D4A73B-5373-4459-BFC2-5F522C623A11}">
          <p14:sldIdLst>
            <p14:sldId id="322"/>
            <p14:sldId id="323"/>
            <p14:sldId id="325"/>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4472C4"/>
    <a:srgbClr val="31538F"/>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72" autoAdjust="0"/>
    <p:restoredTop sz="78378" autoAdjust="0"/>
  </p:normalViewPr>
  <p:slideViewPr>
    <p:cSldViewPr snapToGrid="0" snapToObjects="1">
      <p:cViewPr varScale="1">
        <p:scale>
          <a:sx n="86" d="100"/>
          <a:sy n="86" d="100"/>
        </p:scale>
        <p:origin x="1008" y="90"/>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91526"/>
    </p:cViewPr>
  </p:sorter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99011"/>
          </a:xfrm>
          <a:prstGeom prst="rect">
            <a:avLst/>
          </a:prstGeom>
        </p:spPr>
        <p:txBody>
          <a:bodyPr vert="horz" lIns="91850" tIns="45925" rIns="91850" bIns="45925" rtlCol="0"/>
          <a:lstStyle>
            <a:lvl1pPr algn="l">
              <a:defRPr sz="1200"/>
            </a:lvl1pPr>
          </a:lstStyle>
          <a:p>
            <a:endParaRPr lang="en-GB"/>
          </a:p>
        </p:txBody>
      </p:sp>
      <p:sp>
        <p:nvSpPr>
          <p:cNvPr id="3" name="Date Placeholder 2"/>
          <p:cNvSpPr>
            <a:spLocks noGrp="1"/>
          </p:cNvSpPr>
          <p:nvPr>
            <p:ph type="dt" idx="1"/>
          </p:nvPr>
        </p:nvSpPr>
        <p:spPr>
          <a:xfrm>
            <a:off x="3884615" y="2"/>
            <a:ext cx="2971800" cy="499011"/>
          </a:xfrm>
          <a:prstGeom prst="rect">
            <a:avLst/>
          </a:prstGeom>
        </p:spPr>
        <p:txBody>
          <a:bodyPr vert="horz" lIns="91850" tIns="45925" rIns="91850" bIns="45925" rtlCol="0"/>
          <a:lstStyle>
            <a:lvl1pPr algn="r">
              <a:defRPr sz="1200"/>
            </a:lvl1pPr>
          </a:lstStyle>
          <a:p>
            <a:fld id="{20AE99E1-1495-406F-B49D-BDD45F7BC339}" type="datetimeFigureOut">
              <a:rPr lang="en-GB" smtClean="0"/>
              <a:t>11/01/2024</a:t>
            </a:fld>
            <a:endParaRPr lang="en-GB"/>
          </a:p>
        </p:txBody>
      </p:sp>
      <p:sp>
        <p:nvSpPr>
          <p:cNvPr id="4" name="Slide Image Placeholder 3"/>
          <p:cNvSpPr>
            <a:spLocks noGrp="1" noRot="1" noChangeAspect="1"/>
          </p:cNvSpPr>
          <p:nvPr>
            <p:ph type="sldImg" idx="2"/>
          </p:nvPr>
        </p:nvSpPr>
        <p:spPr>
          <a:xfrm>
            <a:off x="447675" y="1244600"/>
            <a:ext cx="5962650" cy="3354388"/>
          </a:xfrm>
          <a:prstGeom prst="rect">
            <a:avLst/>
          </a:prstGeom>
          <a:noFill/>
          <a:ln w="12700">
            <a:solidFill>
              <a:prstClr val="black"/>
            </a:solidFill>
          </a:ln>
        </p:spPr>
        <p:txBody>
          <a:bodyPr vert="horz" lIns="91850" tIns="45925" rIns="91850" bIns="45925" rtlCol="0" anchor="ctr"/>
          <a:lstStyle/>
          <a:p>
            <a:endParaRPr lang="en-GB"/>
          </a:p>
        </p:txBody>
      </p:sp>
      <p:sp>
        <p:nvSpPr>
          <p:cNvPr id="5" name="Notes Placeholder 4"/>
          <p:cNvSpPr>
            <a:spLocks noGrp="1"/>
          </p:cNvSpPr>
          <p:nvPr>
            <p:ph type="body" sz="quarter" idx="3"/>
          </p:nvPr>
        </p:nvSpPr>
        <p:spPr>
          <a:xfrm>
            <a:off x="685801" y="4786364"/>
            <a:ext cx="5486400" cy="3916115"/>
          </a:xfrm>
          <a:prstGeom prst="rect">
            <a:avLst/>
          </a:prstGeom>
        </p:spPr>
        <p:txBody>
          <a:bodyPr vert="horz" lIns="91850" tIns="45925" rIns="91850" bIns="4592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6678"/>
            <a:ext cx="2971800" cy="499010"/>
          </a:xfrm>
          <a:prstGeom prst="rect">
            <a:avLst/>
          </a:prstGeom>
        </p:spPr>
        <p:txBody>
          <a:bodyPr vert="horz" lIns="91850" tIns="45925" rIns="91850" bIns="45925" rtlCol="0" anchor="b"/>
          <a:lstStyle>
            <a:lvl1pPr algn="l">
              <a:defRPr sz="1200"/>
            </a:lvl1pPr>
          </a:lstStyle>
          <a:p>
            <a:endParaRPr lang="en-GB"/>
          </a:p>
        </p:txBody>
      </p:sp>
      <p:sp>
        <p:nvSpPr>
          <p:cNvPr id="7" name="Slide Number Placeholder 6"/>
          <p:cNvSpPr>
            <a:spLocks noGrp="1"/>
          </p:cNvSpPr>
          <p:nvPr>
            <p:ph type="sldNum" sz="quarter" idx="5"/>
          </p:nvPr>
        </p:nvSpPr>
        <p:spPr>
          <a:xfrm>
            <a:off x="3884615" y="9446678"/>
            <a:ext cx="2971800" cy="499010"/>
          </a:xfrm>
          <a:prstGeom prst="rect">
            <a:avLst/>
          </a:prstGeom>
        </p:spPr>
        <p:txBody>
          <a:bodyPr vert="horz" lIns="91850" tIns="45925" rIns="91850" bIns="45925" rtlCol="0" anchor="b"/>
          <a:lstStyle>
            <a:lvl1pPr algn="r">
              <a:defRPr sz="1200"/>
            </a:lvl1pPr>
          </a:lstStyle>
          <a:p>
            <a:fld id="{6A4DA5DC-95BF-4697-A9FC-A2237F0DBCE8}" type="slidenum">
              <a:rPr lang="en-GB" smtClean="0"/>
              <a:t>‹#›</a:t>
            </a:fld>
            <a:endParaRPr lang="en-GB"/>
          </a:p>
        </p:txBody>
      </p:sp>
    </p:spTree>
    <p:extLst>
      <p:ext uri="{BB962C8B-B14F-4D97-AF65-F5344CB8AC3E}">
        <p14:creationId xmlns:p14="http://schemas.microsoft.com/office/powerpoint/2010/main" val="343568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Method:</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Draw an origin line in pencil on the paper and label 1, 2 and 3 at equal distances below the line.</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Using a separate capillary tube for each ink, transfer a small spot onto the correctly labelled position on the origin line.</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a small amount of water to just cover the bottom of the beaker.</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Check the paper is the right length by lining it up on the outside of the beaker so that the water is below the origin line. Roll the paper round a splint and hold it with a paper clip.</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Place the paper inside the beaker. Make sure it just touches the water and it is vertical.</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Remove the paper when the solvent has nearly reached the top of the filter paper and draw the solvent front in pencil.</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Once the </a:t>
            </a:r>
            <a:r>
              <a:rPr lang="en-GB" sz="1800" dirty="0">
                <a:sym typeface="Wingdings 2" panose="05020102010507070707" pitchFamily="18" charset="2"/>
              </a:rPr>
              <a:t>chromatogram </a:t>
            </a:r>
            <a:r>
              <a:rPr lang="en-GB" sz="1800" dirty="0">
                <a:effectLst/>
                <a:latin typeface="Calibri" panose="020F0502020204030204" pitchFamily="34" charset="0"/>
                <a:ea typeface="Calibri" panose="020F0502020204030204" pitchFamily="34" charset="0"/>
                <a:cs typeface="Times New Roman" panose="02020603050405020304" pitchFamily="18" charset="0"/>
              </a:rPr>
              <a:t>is dry, measure the distances from the origin line to the middle of the colours and from the origin line to the solvent front to find the </a:t>
            </a:r>
            <a:r>
              <a:rPr lang="en-GB" sz="1800" i="1" dirty="0">
                <a:effectLst/>
                <a:latin typeface="Calibri" panose="020F0502020204030204" pitchFamily="34" charset="0"/>
                <a:ea typeface="Calibri" panose="020F0502020204030204" pitchFamily="34" charset="0"/>
                <a:cs typeface="Times New Roman" panose="02020603050405020304" pitchFamily="18" charset="0"/>
              </a:rPr>
              <a:t>R</a:t>
            </a:r>
            <a:r>
              <a:rPr lang="en-GB" sz="1800" i="1" baseline="-25000" dirty="0">
                <a:effectLst/>
                <a:latin typeface="Calibri" panose="020F0502020204030204" pitchFamily="34" charset="0"/>
                <a:ea typeface="Calibri" panose="020F0502020204030204" pitchFamily="34" charset="0"/>
                <a:cs typeface="Times New Roman" panose="02020603050405020304" pitchFamily="18" charset="0"/>
              </a:rPr>
              <a:t>f</a:t>
            </a:r>
            <a:r>
              <a:rPr lang="en-GB" sz="1800" dirty="0">
                <a:effectLst/>
                <a:latin typeface="Calibri" panose="020F0502020204030204" pitchFamily="34" charset="0"/>
                <a:ea typeface="Calibri" panose="020F0502020204030204" pitchFamily="34" charset="0"/>
                <a:cs typeface="Times New Roman" panose="02020603050405020304" pitchFamily="18" charset="0"/>
              </a:rPr>
              <a:t> values.</a:t>
            </a:r>
          </a:p>
          <a:p>
            <a:pPr marL="342900" lvl="0" indent="-342900">
              <a:lnSpc>
                <a:spcPct val="107000"/>
              </a:lnSpc>
              <a:buFont typeface="+mj-lt"/>
              <a:buAutoNum type="arabicPeriod"/>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Font typeface="+mj-lt"/>
              <a:buNone/>
            </a:pPr>
            <a:r>
              <a:rPr lang="en-GB" sz="1800" dirty="0">
                <a:latin typeface="Century Gothic" panose="020B0502020202020204" pitchFamily="34" charset="0"/>
              </a:rPr>
              <a:t>Adapted from AQA GCSE chemistry required </a:t>
            </a:r>
            <a:r>
              <a:rPr lang="en-GB" sz="1800" dirty="0" err="1">
                <a:latin typeface="Century Gothic" panose="020B0502020202020204" pitchFamily="34" charset="0"/>
              </a:rPr>
              <a:t>practicals</a:t>
            </a:r>
            <a:r>
              <a:rPr lang="en-GB" sz="1800" dirty="0">
                <a:latin typeface="Century Gothic" panose="020B0502020202020204" pitchFamily="34" charset="0"/>
              </a:rPr>
              <a:t> integrated instructions v0.1 09/07/18 © David Paterson, 2018</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A4DA5DC-95BF-4697-A9FC-A2237F0DBCE8}" type="slidenum">
              <a:rPr lang="en-GB" smtClean="0"/>
              <a:t>3</a:t>
            </a:fld>
            <a:endParaRPr lang="en-GB"/>
          </a:p>
        </p:txBody>
      </p:sp>
    </p:spTree>
    <p:extLst>
      <p:ext uri="{BB962C8B-B14F-4D97-AF65-F5344CB8AC3E}">
        <p14:creationId xmlns:p14="http://schemas.microsoft.com/office/powerpoint/2010/main" val="27436008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12</a:t>
            </a:fld>
            <a:endParaRPr lang="en-GB"/>
          </a:p>
        </p:txBody>
      </p:sp>
    </p:spTree>
    <p:extLst>
      <p:ext uri="{BB962C8B-B14F-4D97-AF65-F5344CB8AC3E}">
        <p14:creationId xmlns:p14="http://schemas.microsoft.com/office/powerpoint/2010/main" val="1228643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13</a:t>
            </a:fld>
            <a:endParaRPr lang="en-GB"/>
          </a:p>
        </p:txBody>
      </p:sp>
    </p:spTree>
    <p:extLst>
      <p:ext uri="{BB962C8B-B14F-4D97-AF65-F5344CB8AC3E}">
        <p14:creationId xmlns:p14="http://schemas.microsoft.com/office/powerpoint/2010/main" val="41619991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14</a:t>
            </a:fld>
            <a:endParaRPr lang="en-GB"/>
          </a:p>
        </p:txBody>
      </p:sp>
    </p:spTree>
    <p:extLst>
      <p:ext uri="{BB962C8B-B14F-4D97-AF65-F5344CB8AC3E}">
        <p14:creationId xmlns:p14="http://schemas.microsoft.com/office/powerpoint/2010/main" val="3693173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p:txBody>
      </p:sp>
      <p:sp>
        <p:nvSpPr>
          <p:cNvPr id="4" name="Slide Number Placeholder 3"/>
          <p:cNvSpPr>
            <a:spLocks noGrp="1"/>
          </p:cNvSpPr>
          <p:nvPr>
            <p:ph type="sldNum" sz="quarter" idx="5"/>
          </p:nvPr>
        </p:nvSpPr>
        <p:spPr/>
        <p:txBody>
          <a:bodyPr/>
          <a:lstStyle/>
          <a:p>
            <a:fld id="{C5B645CB-FA23-4BA1-A9D5-40B392E42268}" type="slidenum">
              <a:rPr lang="en-GB" smtClean="0"/>
              <a:t>15</a:t>
            </a:fld>
            <a:endParaRPr lang="en-GB"/>
          </a:p>
        </p:txBody>
      </p:sp>
    </p:spTree>
    <p:extLst>
      <p:ext uri="{BB962C8B-B14F-4D97-AF65-F5344CB8AC3E}">
        <p14:creationId xmlns:p14="http://schemas.microsoft.com/office/powerpoint/2010/main" val="533130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p:txBody>
      </p:sp>
      <p:sp>
        <p:nvSpPr>
          <p:cNvPr id="4" name="Slide Number Placeholder 3"/>
          <p:cNvSpPr>
            <a:spLocks noGrp="1"/>
          </p:cNvSpPr>
          <p:nvPr>
            <p:ph type="sldNum" sz="quarter" idx="5"/>
          </p:nvPr>
        </p:nvSpPr>
        <p:spPr/>
        <p:txBody>
          <a:bodyPr/>
          <a:lstStyle/>
          <a:p>
            <a:fld id="{C5B645CB-FA23-4BA1-A9D5-40B392E42268}" type="slidenum">
              <a:rPr lang="en-GB" smtClean="0"/>
              <a:t>17</a:t>
            </a:fld>
            <a:endParaRPr lang="en-GB"/>
          </a:p>
        </p:txBody>
      </p:sp>
    </p:spTree>
    <p:extLst>
      <p:ext uri="{BB962C8B-B14F-4D97-AF65-F5344CB8AC3E}">
        <p14:creationId xmlns:p14="http://schemas.microsoft.com/office/powerpoint/2010/main" val="24712542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p:txBody>
      </p:sp>
      <p:sp>
        <p:nvSpPr>
          <p:cNvPr id="4" name="Slide Number Placeholder 3"/>
          <p:cNvSpPr>
            <a:spLocks noGrp="1"/>
          </p:cNvSpPr>
          <p:nvPr>
            <p:ph type="sldNum" sz="quarter" idx="5"/>
          </p:nvPr>
        </p:nvSpPr>
        <p:spPr/>
        <p:txBody>
          <a:bodyPr/>
          <a:lstStyle/>
          <a:p>
            <a:fld id="{C5B645CB-FA23-4BA1-A9D5-40B392E42268}" type="slidenum">
              <a:rPr lang="en-GB" smtClean="0"/>
              <a:t>18</a:t>
            </a:fld>
            <a:endParaRPr lang="en-GB"/>
          </a:p>
        </p:txBody>
      </p:sp>
    </p:spTree>
    <p:extLst>
      <p:ext uri="{BB962C8B-B14F-4D97-AF65-F5344CB8AC3E}">
        <p14:creationId xmlns:p14="http://schemas.microsoft.com/office/powerpoint/2010/main" val="1562702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4</a:t>
            </a:fld>
            <a:endParaRPr lang="en-GB"/>
          </a:p>
        </p:txBody>
      </p:sp>
    </p:spTree>
    <p:extLst>
      <p:ext uri="{BB962C8B-B14F-4D97-AF65-F5344CB8AC3E}">
        <p14:creationId xmlns:p14="http://schemas.microsoft.com/office/powerpoint/2010/main" val="1331599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Template.</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5</a:t>
            </a:fld>
            <a:endParaRPr lang="en-GB"/>
          </a:p>
        </p:txBody>
      </p:sp>
    </p:spTree>
    <p:extLst>
      <p:ext uri="{BB962C8B-B14F-4D97-AF65-F5344CB8AC3E}">
        <p14:creationId xmlns:p14="http://schemas.microsoft.com/office/powerpoint/2010/main" val="150852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 version. </a:t>
            </a:r>
          </a:p>
        </p:txBody>
      </p:sp>
      <p:sp>
        <p:nvSpPr>
          <p:cNvPr id="4" name="Slide Number Placeholder 3"/>
          <p:cNvSpPr>
            <a:spLocks noGrp="1"/>
          </p:cNvSpPr>
          <p:nvPr>
            <p:ph type="sldNum" sz="quarter" idx="5"/>
          </p:nvPr>
        </p:nvSpPr>
        <p:spPr/>
        <p:txBody>
          <a:bodyPr/>
          <a:lstStyle/>
          <a:p>
            <a:fld id="{C5B645CB-FA23-4BA1-A9D5-40B392E42268}" type="slidenum">
              <a:rPr lang="en-GB" smtClean="0"/>
              <a:t>6</a:t>
            </a:fld>
            <a:endParaRPr lang="en-GB"/>
          </a:p>
        </p:txBody>
      </p:sp>
    </p:spTree>
    <p:extLst>
      <p:ext uri="{BB962C8B-B14F-4D97-AF65-F5344CB8AC3E}">
        <p14:creationId xmlns:p14="http://schemas.microsoft.com/office/powerpoint/2010/main" val="2284851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 version. </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7</a:t>
            </a:fld>
            <a:endParaRPr lang="en-GB"/>
          </a:p>
        </p:txBody>
      </p:sp>
    </p:spTree>
    <p:extLst>
      <p:ext uri="{BB962C8B-B14F-4D97-AF65-F5344CB8AC3E}">
        <p14:creationId xmlns:p14="http://schemas.microsoft.com/office/powerpoint/2010/main" val="2952454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 version. </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8</a:t>
            </a:fld>
            <a:endParaRPr lang="en-GB"/>
          </a:p>
        </p:txBody>
      </p:sp>
    </p:spTree>
    <p:extLst>
      <p:ext uri="{BB962C8B-B14F-4D97-AF65-F5344CB8AC3E}">
        <p14:creationId xmlns:p14="http://schemas.microsoft.com/office/powerpoint/2010/main" val="3808548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 version. </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9</a:t>
            </a:fld>
            <a:endParaRPr lang="en-GB"/>
          </a:p>
        </p:txBody>
      </p:sp>
    </p:spTree>
    <p:extLst>
      <p:ext uri="{BB962C8B-B14F-4D97-AF65-F5344CB8AC3E}">
        <p14:creationId xmlns:p14="http://schemas.microsoft.com/office/powerpoint/2010/main" val="5703022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 version. </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10</a:t>
            </a:fld>
            <a:endParaRPr lang="en-GB"/>
          </a:p>
        </p:txBody>
      </p:sp>
    </p:spTree>
    <p:extLst>
      <p:ext uri="{BB962C8B-B14F-4D97-AF65-F5344CB8AC3E}">
        <p14:creationId xmlns:p14="http://schemas.microsoft.com/office/powerpoint/2010/main" val="3329903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11</a:t>
            </a:fld>
            <a:endParaRPr lang="en-GB"/>
          </a:p>
        </p:txBody>
      </p:sp>
    </p:spTree>
    <p:extLst>
      <p:ext uri="{BB962C8B-B14F-4D97-AF65-F5344CB8AC3E}">
        <p14:creationId xmlns:p14="http://schemas.microsoft.com/office/powerpoint/2010/main" val="2293645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3MSQltm"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E67905-5208-45C9-91A7-153AFC22B9EB}" type="datetimeFigureOut">
              <a:rPr lang="en-GB" smtClean="0"/>
              <a:t>11/01/2024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AD7A888-D3E9-4A2B-B344-8C41375D9096}" type="slidenum">
              <a:rPr lang="en-GB" smtClean="0"/>
              <a:t>‹#›</a:t>
            </a:fld>
            <a:endParaRPr lang="en-GB" dirty="0"/>
          </a:p>
        </p:txBody>
      </p:sp>
    </p:spTree>
    <p:extLst>
      <p:ext uri="{BB962C8B-B14F-4D97-AF65-F5344CB8AC3E}">
        <p14:creationId xmlns:p14="http://schemas.microsoft.com/office/powerpoint/2010/main" val="1939633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62960"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4436983"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6"/>
            <a:ext cx="5220000" cy="336777"/>
          </a:xfrm>
        </p:spPr>
        <p:txBody>
          <a:bodyPr lIns="0" tIns="0" rIns="0" bIns="0" anchor="t" anchorCtr="0">
            <a:normAutofit/>
          </a:bodyPr>
          <a:lstStyle>
            <a:lvl1pPr algn="l">
              <a:defRPr sz="18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3750" b="1" i="0">
                <a:solidFill>
                  <a:srgbClr val="C8102E"/>
                </a:solidFill>
                <a:latin typeface="Century Gothic" panose="020B0502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40000" y="5640914"/>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648963" y="5816606"/>
            <a:ext cx="1754412" cy="417717"/>
          </a:xfrm>
          <a:prstGeom prst="rect">
            <a:avLst/>
          </a:prstGeom>
        </p:spPr>
      </p:pic>
      <p:sp>
        <p:nvSpPr>
          <p:cNvPr id="2" name="TextBox 1">
            <a:extLst>
              <a:ext uri="{FF2B5EF4-FFF2-40B4-BE49-F238E27FC236}">
                <a16:creationId xmlns:a16="http://schemas.microsoft.com/office/drawing/2014/main" id="{7F8DC17F-51FE-0917-6174-2FB0D8B154AF}"/>
              </a:ext>
            </a:extLst>
          </p:cNvPr>
          <p:cNvSpPr txBox="1"/>
          <p:nvPr userDrawn="1"/>
        </p:nvSpPr>
        <p:spPr>
          <a:xfrm>
            <a:off x="7289321" y="5661851"/>
            <a:ext cx="4779034"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u="none" dirty="0">
                <a:solidFill>
                  <a:schemeClr val="bg1"/>
                </a:solidFill>
                <a:latin typeface="Century Gothic" panose="020B0502020202020204" pitchFamily="34" charset="0"/>
              </a:rPr>
              <a:t>Learner video, worksheets, teacher notes and technician notes also available from:</a:t>
            </a:r>
          </a:p>
          <a:p>
            <a:r>
              <a:rPr lang="en-GB" sz="1800" b="1" dirty="0">
                <a:solidFill>
                  <a:schemeClr val="bg1"/>
                </a:solidFill>
                <a:latin typeface="Century Gothic" panose="020B0502020202020204" pitchFamily="34" charset="0"/>
                <a:hlinkClick r:id="rId9">
                  <a:extLst>
                    <a:ext uri="{A12FA001-AC4F-418D-AE19-62706E023703}">
                      <ahyp:hlinkClr xmlns:ahyp="http://schemas.microsoft.com/office/drawing/2018/hyperlinkcolor" val="tx"/>
                    </a:ext>
                  </a:extLst>
                </a:hlinkClick>
              </a:rPr>
              <a:t>rsc.li/3MSQltm</a:t>
            </a:r>
            <a:endParaRPr lang="en-GB" sz="18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396671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0111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Tree>
    <p:extLst>
      <p:ext uri="{BB962C8B-B14F-4D97-AF65-F5344CB8AC3E}">
        <p14:creationId xmlns:p14="http://schemas.microsoft.com/office/powerpoint/2010/main" val="9523832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67905-5208-45C9-91A7-153AFC22B9EB}" type="datetimeFigureOut">
              <a:rPr lang="en-GB" smtClean="0"/>
              <a:t>11/01/2024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D7A888-D3E9-4A2B-B344-8C41375D9096}" type="slidenum">
              <a:rPr lang="en-GB" smtClean="0"/>
              <a:t>‹#›</a:t>
            </a:fld>
            <a:endParaRPr lang="en-GB" dirty="0"/>
          </a:p>
        </p:txBody>
      </p:sp>
    </p:spTree>
    <p:extLst>
      <p:ext uri="{BB962C8B-B14F-4D97-AF65-F5344CB8AC3E}">
        <p14:creationId xmlns:p14="http://schemas.microsoft.com/office/powerpoint/2010/main" val="1912234829"/>
      </p:ext>
    </p:extLst>
  </p:cSld>
  <p:clrMap bg1="lt1" tx1="dk1" bg2="lt2" tx2="dk2" accent1="accent1" accent2="accent2" accent3="accent3" accent4="accent4" accent5="accent5" accent6="accent6" hlink="hlink" folHlink="folHlink"/>
  <p:sldLayoutIdLst>
    <p:sldLayoutId id="2147483674" r:id="rId1"/>
    <p:sldLayoutId id="2147483684" r:id="rId2"/>
    <p:sldLayoutId id="2147483685" r:id="rId3"/>
    <p:sldLayoutId id="2147483686"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rsc.li/47fDhGS" TargetMode="External"/><Relationship Id="rId2" Type="http://schemas.openxmlformats.org/officeDocument/2006/relationships/hyperlink" Target="https://rsc.li/3OiPF09"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hyperlink" Target="https://rsc.li/47fDhGS" TargetMode="External"/><Relationship Id="rId2" Type="http://schemas.openxmlformats.org/officeDocument/2006/relationships/hyperlink" Target="https://rsc.li/47bIKi5"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rsc.li/3MSQlt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hyperlink" Target="https://creativecommons.org/licenses/by-nc-sa/2.0/uk/"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rsc.li/3q67vf4"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rsc.li/47fDhG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35DD6-39D8-2946-B43E-D8B3E9316A1B}"/>
              </a:ext>
            </a:extLst>
          </p:cNvPr>
          <p:cNvSpPr>
            <a:spLocks noGrp="1"/>
          </p:cNvSpPr>
          <p:nvPr>
            <p:ph type="ctrTitle"/>
          </p:nvPr>
        </p:nvSpPr>
        <p:spPr/>
        <p:txBody>
          <a:bodyPr/>
          <a:lstStyle/>
          <a:p>
            <a:r>
              <a:rPr lang="en-US" dirty="0"/>
              <a:t>11–16 years</a:t>
            </a:r>
          </a:p>
        </p:txBody>
      </p:sp>
      <p:sp>
        <p:nvSpPr>
          <p:cNvPr id="3" name="Subtitle 2">
            <a:extLst>
              <a:ext uri="{FF2B5EF4-FFF2-40B4-BE49-F238E27FC236}">
                <a16:creationId xmlns:a16="http://schemas.microsoft.com/office/drawing/2014/main" id="{DFE117A8-3006-844E-A87E-1574BE8ABE1B}"/>
              </a:ext>
            </a:extLst>
          </p:cNvPr>
          <p:cNvSpPr>
            <a:spLocks noGrp="1"/>
          </p:cNvSpPr>
          <p:nvPr>
            <p:ph type="subTitle" idx="1"/>
          </p:nvPr>
        </p:nvSpPr>
        <p:spPr>
          <a:xfrm>
            <a:off x="539999" y="1980000"/>
            <a:ext cx="5479801" cy="2447034"/>
          </a:xfrm>
        </p:spPr>
        <p:txBody>
          <a:bodyPr/>
          <a:lstStyle/>
          <a:p>
            <a:r>
              <a:rPr lang="en-US" dirty="0"/>
              <a:t>Paper chromatography</a:t>
            </a:r>
          </a:p>
          <a:p>
            <a:endParaRPr lang="en-US" dirty="0"/>
          </a:p>
          <a:p>
            <a:r>
              <a:rPr lang="en-US" sz="2800" dirty="0">
                <a:solidFill>
                  <a:schemeClr val="tx1"/>
                </a:solidFill>
              </a:rPr>
              <a:t>Integrated instructions, Frayer models and Johnstone’s triangle</a:t>
            </a:r>
          </a:p>
        </p:txBody>
      </p:sp>
      <p:sp>
        <p:nvSpPr>
          <p:cNvPr id="4" name="Oval 3" descr="A hand holding a piece of paper on a white tile and another hand spotting an orange ink onto the paper with a capillary tube">
            <a:extLst>
              <a:ext uri="{FF2B5EF4-FFF2-40B4-BE49-F238E27FC236}">
                <a16:creationId xmlns:a16="http://schemas.microsoft.com/office/drawing/2014/main" id="{AA646179-9D9F-3DCC-7925-BB62777BB27D}"/>
              </a:ext>
            </a:extLst>
          </p:cNvPr>
          <p:cNvSpPr/>
          <p:nvPr/>
        </p:nvSpPr>
        <p:spPr>
          <a:xfrm>
            <a:off x="8575287" y="-584817"/>
            <a:ext cx="4320000" cy="4320000"/>
          </a:xfrm>
          <a:prstGeom prst="ellipse">
            <a:avLst/>
          </a:prstGeom>
          <a:blipFill>
            <a:blip r:embed="rId2" cstate="screen">
              <a:extLst>
                <a:ext uri="{28A0092B-C50C-407E-A947-70E740481C1C}">
                  <a14:useLocalDpi xmlns:a14="http://schemas.microsoft.com/office/drawing/2010/main"/>
                </a:ext>
              </a:extLst>
            </a:blip>
            <a:stretch>
              <a:fillRect/>
            </a:stretch>
          </a:blipFill>
          <a:ln w="1270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2853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1DF2A-EC65-949D-0F0E-16B47D3929F6}"/>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solvent front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27766274"/>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term solvent front mean to you? 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solvent front</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Solvent</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Front</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Identify the solvent front on the </a:t>
                      </a:r>
                    </a:p>
                    <a:p>
                      <a:pPr algn="ctr"/>
                      <a:r>
                        <a:rPr lang="en-GB" sz="1400" b="1" u="none" dirty="0">
                          <a:solidFill>
                            <a:schemeClr val="tx1"/>
                          </a:solidFill>
                          <a:latin typeface="Century Gothic" panose="020B0502020202020204" pitchFamily="34" charset="0"/>
                          <a:cs typeface="Arial" panose="020B0604020202020204" pitchFamily="34" charset="0"/>
                        </a:rPr>
                        <a:t>following diagram.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solvent front [in chemistry].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2317261058"/>
              </p:ext>
            </p:extLst>
          </p:nvPr>
        </p:nvGraphicFramePr>
        <p:xfrm>
          <a:off x="5206538" y="3108325"/>
          <a:ext cx="1803862" cy="641350"/>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Solvent front</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pic>
        <p:nvPicPr>
          <p:cNvPr id="28" name="Picture 27" descr="Chromatogram showing an origin line in pencil, labelled 1, 2 and 3, three inks on the paper and solvent front. Sample 1's colours of blue, orange and pink are separated at different distances up the paper. Sample 2 is a black ink and did not separate, remaining on the origin line. And sample 3 contains orange and is line with the orange in sample 1">
            <a:extLst>
              <a:ext uri="{FF2B5EF4-FFF2-40B4-BE49-F238E27FC236}">
                <a16:creationId xmlns:a16="http://schemas.microsoft.com/office/drawing/2014/main" id="{6916E6BD-4D28-1176-D592-E80A3761733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02717" y="4004090"/>
            <a:ext cx="2720050" cy="2469880"/>
          </a:xfrm>
          <a:prstGeom prst="rect">
            <a:avLst/>
          </a:prstGeom>
        </p:spPr>
      </p:pic>
    </p:spTree>
    <p:extLst>
      <p:ext uri="{BB962C8B-B14F-4D97-AF65-F5344CB8AC3E}">
        <p14:creationId xmlns:p14="http://schemas.microsoft.com/office/powerpoint/2010/main" val="3561608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A7EB289-B347-A763-7D3A-000DF19020E5}"/>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suggested answers: chromatography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02692234"/>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word chromatography mean to you? Where have you come across this word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chromatography</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err="1">
                          <a:solidFill>
                            <a:schemeClr val="tx1"/>
                          </a:solidFill>
                          <a:latin typeface="Century Gothic" panose="020B0502020202020204" pitchFamily="34" charset="0"/>
                          <a:cs typeface="Arial" panose="020B0604020202020204" pitchFamily="34" charset="0"/>
                        </a:rPr>
                        <a:t>Chromato</a:t>
                      </a:r>
                      <a:r>
                        <a:rPr lang="en-GB" sz="1400" b="0" u="none" dirty="0">
                          <a:solidFill>
                            <a:schemeClr val="tx1"/>
                          </a:solidFill>
                          <a:latin typeface="Century Gothic" panose="020B0502020202020204" pitchFamily="34" charset="0"/>
                          <a:cs typeface="Arial" panose="020B0604020202020204" pitchFamily="34" charset="0"/>
                        </a:rPr>
                        <a:t> – colour.</a:t>
                      </a:r>
                    </a:p>
                    <a:p>
                      <a:pPr algn="ctr"/>
                      <a:r>
                        <a:rPr lang="en-GB" sz="1400" b="0" u="none" dirty="0">
                          <a:solidFill>
                            <a:schemeClr val="tx1"/>
                          </a:solidFill>
                          <a:latin typeface="Century Gothic" panose="020B0502020202020204" pitchFamily="34" charset="0"/>
                          <a:cs typeface="Arial" panose="020B0604020202020204" pitchFamily="34" charset="0"/>
                        </a:rPr>
                        <a:t>There are other words that use this prefix, but learners are unlikely to have come across them before. Some learners may connect ‘monochrome’, </a:t>
                      </a:r>
                      <a:r>
                        <a:rPr lang="en-GB" sz="1400" b="0" u="none" dirty="0" err="1">
                          <a:solidFill>
                            <a:schemeClr val="tx1"/>
                          </a:solidFill>
                          <a:latin typeface="Century Gothic" panose="020B0502020202020204" pitchFamily="34" charset="0"/>
                          <a:cs typeface="Arial" panose="020B0604020202020204" pitchFamily="34" charset="0"/>
                        </a:rPr>
                        <a:t>ie</a:t>
                      </a:r>
                      <a:r>
                        <a:rPr lang="en-GB" sz="1400" b="0" u="none" dirty="0">
                          <a:solidFill>
                            <a:schemeClr val="tx1"/>
                          </a:solidFill>
                          <a:latin typeface="Century Gothic" panose="020B0502020202020204" pitchFamily="34" charset="0"/>
                          <a:cs typeface="Arial" panose="020B0604020202020204" pitchFamily="34" charset="0"/>
                        </a:rPr>
                        <a:t> images using tones of just one colour.</a:t>
                      </a: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r>
                        <a:rPr lang="en-GB" sz="1400" b="1" u="none" dirty="0" err="1">
                          <a:solidFill>
                            <a:schemeClr val="tx1"/>
                          </a:solidFill>
                          <a:latin typeface="Century Gothic" panose="020B0502020202020204" pitchFamily="34" charset="0"/>
                          <a:cs typeface="Arial" panose="020B0604020202020204" pitchFamily="34" charset="0"/>
                        </a:rPr>
                        <a:t>Graphy</a:t>
                      </a:r>
                      <a:r>
                        <a:rPr lang="en-GB" sz="1400" b="0" u="none" dirty="0">
                          <a:solidFill>
                            <a:schemeClr val="tx1"/>
                          </a:solidFill>
                          <a:latin typeface="Century Gothic" panose="020B0502020202020204" pitchFamily="34" charset="0"/>
                          <a:cs typeface="Arial" panose="020B0604020202020204" pitchFamily="34" charset="0"/>
                        </a:rPr>
                        <a:t> – to write or represent.</a:t>
                      </a:r>
                    </a:p>
                    <a:p>
                      <a:pPr algn="ctr"/>
                      <a:r>
                        <a:rPr lang="en-GB" sz="1400" b="0" u="none" dirty="0" err="1">
                          <a:solidFill>
                            <a:schemeClr val="tx1"/>
                          </a:solidFill>
                          <a:latin typeface="Century Gothic" panose="020B0502020202020204" pitchFamily="34" charset="0"/>
                          <a:cs typeface="Arial" panose="020B0604020202020204" pitchFamily="34" charset="0"/>
                        </a:rPr>
                        <a:t>Eg</a:t>
                      </a:r>
                      <a:r>
                        <a:rPr lang="en-GB" sz="1400" b="0" u="none" dirty="0">
                          <a:solidFill>
                            <a:schemeClr val="tx1"/>
                          </a:solidFill>
                          <a:latin typeface="Century Gothic" panose="020B0502020202020204" pitchFamily="34" charset="0"/>
                          <a:cs typeface="Arial" panose="020B0604020202020204" pitchFamily="34" charset="0"/>
                        </a:rPr>
                        <a:t> photography.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Exploring solubility. Label the </a:t>
                      </a:r>
                    </a:p>
                    <a:p>
                      <a:pPr algn="ctr"/>
                      <a:r>
                        <a:rPr lang="en-GB" sz="1400" b="1" u="none" dirty="0">
                          <a:solidFill>
                            <a:schemeClr val="tx1"/>
                          </a:solidFill>
                          <a:latin typeface="Century Gothic" panose="020B0502020202020204" pitchFamily="34" charset="0"/>
                          <a:cs typeface="Arial" panose="020B0604020202020204" pitchFamily="34" charset="0"/>
                        </a:rPr>
                        <a:t>most soluble, the least soluble and two identical colours.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chromatography </a:t>
                      </a:r>
                    </a:p>
                    <a:p>
                      <a:pPr algn="ctr"/>
                      <a:r>
                        <a:rPr lang="en-GB" sz="1400" b="1" u="none" dirty="0">
                          <a:solidFill>
                            <a:schemeClr val="tx1"/>
                          </a:solidFill>
                          <a:latin typeface="Century Gothic" panose="020B0502020202020204" pitchFamily="34" charset="0"/>
                          <a:cs typeface="Arial" panose="020B0604020202020204" pitchFamily="34" charset="0"/>
                        </a:rPr>
                        <a:t>[in chemistry]</a:t>
                      </a:r>
                    </a:p>
                    <a:p>
                      <a:pPr algn="ctr"/>
                      <a:endParaRPr lang="en-GB" sz="1200" b="0" i="0" u="none" strike="noStrike" kern="1200" dirty="0">
                        <a:solidFill>
                          <a:schemeClr val="dk1"/>
                        </a:solidFill>
                        <a:effectLst/>
                        <a:latin typeface="+mn-lt"/>
                        <a:ea typeface="+mn-ea"/>
                        <a:cs typeface="+mn-cs"/>
                      </a:endParaRPr>
                    </a:p>
                    <a:p>
                      <a:pPr algn="ctr"/>
                      <a:r>
                        <a:rPr lang="en-GB" sz="1400" b="0" i="0" u="none" strike="noStrike" kern="1200" dirty="0">
                          <a:solidFill>
                            <a:schemeClr val="dk1"/>
                          </a:solidFill>
                          <a:effectLst/>
                          <a:latin typeface="Century Gothic" panose="020B0502020202020204" pitchFamily="34" charset="0"/>
                          <a:ea typeface="+mn-ea"/>
                          <a:cs typeface="+mn-cs"/>
                        </a:rPr>
                        <a:t>A technique for separating mixtures of soluble substances.</a:t>
                      </a:r>
                      <a:endParaRPr lang="en-GB" sz="11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2" name="Table 1">
            <a:extLst>
              <a:ext uri="{FF2B5EF4-FFF2-40B4-BE49-F238E27FC236}">
                <a16:creationId xmlns:a16="http://schemas.microsoft.com/office/drawing/2014/main" id="{A730F3A0-D886-6FE4-11E0-F574032B13FB}"/>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1533911579"/>
              </p:ext>
            </p:extLst>
          </p:nvPr>
        </p:nvGraphicFramePr>
        <p:xfrm>
          <a:off x="4833257" y="3030266"/>
          <a:ext cx="2525486" cy="641350"/>
        </p:xfrm>
        <a:graphic>
          <a:graphicData uri="http://schemas.openxmlformats.org/drawingml/2006/table">
            <a:tbl>
              <a:tblPr firstRow="1" bandRow="1">
                <a:tableStyleId>{5C22544A-7EE6-4342-B048-85BDC9FD1C3A}</a:tableStyleId>
              </a:tblPr>
              <a:tblGrid>
                <a:gridCol w="2525486">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Chromatography</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pSp>
        <p:nvGrpSpPr>
          <p:cNvPr id="7" name="Group 6" descr="Labelled chromatogram showing most soluble (blue) highest up the paper, least soluble (sample 2 black ink) still on the origin line and identical colour (orange in samples 1 and 3)">
            <a:extLst>
              <a:ext uri="{FF2B5EF4-FFF2-40B4-BE49-F238E27FC236}">
                <a16:creationId xmlns:a16="http://schemas.microsoft.com/office/drawing/2014/main" id="{71942E78-1499-657C-152F-E617D926336A}"/>
              </a:ext>
            </a:extLst>
          </p:cNvPr>
          <p:cNvGrpSpPr/>
          <p:nvPr/>
        </p:nvGrpSpPr>
        <p:grpSpPr>
          <a:xfrm>
            <a:off x="0" y="4004090"/>
            <a:ext cx="6096000" cy="2469880"/>
            <a:chOff x="0" y="4004090"/>
            <a:chExt cx="6096000" cy="2469880"/>
          </a:xfrm>
        </p:grpSpPr>
        <p:sp>
          <p:nvSpPr>
            <p:cNvPr id="4" name="TextBox 3">
              <a:extLst>
                <a:ext uri="{FF2B5EF4-FFF2-40B4-BE49-F238E27FC236}">
                  <a16:creationId xmlns:a16="http://schemas.microsoft.com/office/drawing/2014/main" id="{4B7FE682-CB47-6FA8-B33C-EB3FA4158BCF}"/>
                </a:ext>
              </a:extLst>
            </p:cNvPr>
            <p:cNvSpPr txBox="1"/>
            <p:nvPr/>
          </p:nvSpPr>
          <p:spPr>
            <a:xfrm>
              <a:off x="0" y="5479980"/>
              <a:ext cx="1463231" cy="523220"/>
            </a:xfrm>
            <a:prstGeom prst="rect">
              <a:avLst/>
            </a:prstGeom>
            <a:noFill/>
          </p:spPr>
          <p:txBody>
            <a:bodyPr wrap="square" rtlCol="0">
              <a:spAutoFit/>
            </a:bodyPr>
            <a:lstStyle/>
            <a:p>
              <a:pPr algn="ctr"/>
              <a:r>
                <a:rPr lang="en-GB" sz="1400" dirty="0">
                  <a:latin typeface="Century Gothic" panose="020B0502020202020204" pitchFamily="34" charset="0"/>
                </a:rPr>
                <a:t>Least soluble</a:t>
              </a:r>
            </a:p>
            <a:p>
              <a:pPr algn="ctr"/>
              <a:r>
                <a:rPr lang="en-GB" sz="1400" dirty="0">
                  <a:latin typeface="Century Gothic" panose="020B0502020202020204" pitchFamily="34" charset="0"/>
                </a:rPr>
                <a:t>(Sample 2)</a:t>
              </a:r>
            </a:p>
          </p:txBody>
        </p:sp>
        <p:sp>
          <p:nvSpPr>
            <p:cNvPr id="9" name="TextBox 8">
              <a:extLst>
                <a:ext uri="{FF2B5EF4-FFF2-40B4-BE49-F238E27FC236}">
                  <a16:creationId xmlns:a16="http://schemas.microsoft.com/office/drawing/2014/main" id="{07C67796-BA1F-C7E2-BAAD-D5249F4C63B0}"/>
                </a:ext>
              </a:extLst>
            </p:cNvPr>
            <p:cNvSpPr txBox="1"/>
            <p:nvPr/>
          </p:nvSpPr>
          <p:spPr>
            <a:xfrm>
              <a:off x="116684" y="4255631"/>
              <a:ext cx="1463231" cy="523220"/>
            </a:xfrm>
            <a:prstGeom prst="rect">
              <a:avLst/>
            </a:prstGeom>
            <a:noFill/>
          </p:spPr>
          <p:txBody>
            <a:bodyPr wrap="square" rtlCol="0">
              <a:spAutoFit/>
            </a:bodyPr>
            <a:lstStyle/>
            <a:p>
              <a:pPr algn="ctr"/>
              <a:r>
                <a:rPr lang="en-GB" sz="1400" dirty="0">
                  <a:latin typeface="Century Gothic" panose="020B0502020202020204" pitchFamily="34" charset="0"/>
                </a:rPr>
                <a:t>Most soluble</a:t>
              </a:r>
            </a:p>
            <a:p>
              <a:pPr algn="ctr"/>
              <a:r>
                <a:rPr lang="en-GB" sz="1400" dirty="0">
                  <a:latin typeface="Century Gothic" panose="020B0502020202020204" pitchFamily="34" charset="0"/>
                </a:rPr>
                <a:t>(blue)</a:t>
              </a:r>
            </a:p>
          </p:txBody>
        </p:sp>
        <p:sp>
          <p:nvSpPr>
            <p:cNvPr id="14" name="TextBox 13">
              <a:extLst>
                <a:ext uri="{FF2B5EF4-FFF2-40B4-BE49-F238E27FC236}">
                  <a16:creationId xmlns:a16="http://schemas.microsoft.com/office/drawing/2014/main" id="{6783DCBC-3170-07FC-608A-887CDE03F363}"/>
                </a:ext>
              </a:extLst>
            </p:cNvPr>
            <p:cNvSpPr txBox="1"/>
            <p:nvPr/>
          </p:nvSpPr>
          <p:spPr>
            <a:xfrm>
              <a:off x="4398627" y="4675236"/>
              <a:ext cx="1697373" cy="738664"/>
            </a:xfrm>
            <a:prstGeom prst="rect">
              <a:avLst/>
            </a:prstGeom>
            <a:noFill/>
          </p:spPr>
          <p:txBody>
            <a:bodyPr wrap="square" rtlCol="0">
              <a:spAutoFit/>
            </a:bodyPr>
            <a:lstStyle/>
            <a:p>
              <a:pPr algn="ctr"/>
              <a:r>
                <a:rPr lang="en-GB" sz="1400" dirty="0">
                  <a:latin typeface="Century Gothic" panose="020B0502020202020204" pitchFamily="34" charset="0"/>
                </a:rPr>
                <a:t>Identical colour (orange in Samples 1 and 3)</a:t>
              </a:r>
            </a:p>
          </p:txBody>
        </p:sp>
        <p:pic>
          <p:nvPicPr>
            <p:cNvPr id="19" name="Picture 18">
              <a:extLst>
                <a:ext uri="{FF2B5EF4-FFF2-40B4-BE49-F238E27FC236}">
                  <a16:creationId xmlns:a16="http://schemas.microsoft.com/office/drawing/2014/main" id="{111EABFC-C5F3-FE7F-22DC-8479D0B1B98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02717" y="4004090"/>
              <a:ext cx="2720050" cy="2469880"/>
            </a:xfrm>
            <a:prstGeom prst="rect">
              <a:avLst/>
            </a:prstGeom>
          </p:spPr>
        </p:pic>
        <p:cxnSp>
          <p:nvCxnSpPr>
            <p:cNvPr id="3" name="Straight Connector 2">
              <a:extLst>
                <a:ext uri="{FF2B5EF4-FFF2-40B4-BE49-F238E27FC236}">
                  <a16:creationId xmlns:a16="http://schemas.microsoft.com/office/drawing/2014/main" id="{4E0510F7-5ABA-B6C0-71E0-F533660B480A}"/>
                </a:ext>
                <a:ext uri="{C183D7F6-B498-43B3-948B-1728B52AA6E4}">
                  <adec:decorative xmlns:adec="http://schemas.microsoft.com/office/drawing/2017/decorative" val="1"/>
                </a:ext>
              </a:extLst>
            </p:cNvPr>
            <p:cNvCxnSpPr>
              <a:cxnSpLocks/>
            </p:cNvCxnSpPr>
            <p:nvPr/>
          </p:nvCxnSpPr>
          <p:spPr>
            <a:xfrm flipH="1" flipV="1">
              <a:off x="1306286" y="5633868"/>
              <a:ext cx="1653482" cy="116966"/>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68E1C13-1845-F408-EC82-0BACE77425CD}"/>
                </a:ext>
                <a:ext uri="{C183D7F6-B498-43B3-948B-1728B52AA6E4}">
                  <adec:decorative xmlns:adec="http://schemas.microsoft.com/office/drawing/2017/decorative" val="1"/>
                </a:ext>
              </a:extLst>
            </p:cNvPr>
            <p:cNvCxnSpPr>
              <a:cxnSpLocks/>
            </p:cNvCxnSpPr>
            <p:nvPr/>
          </p:nvCxnSpPr>
          <p:spPr>
            <a:xfrm flipH="1" flipV="1">
              <a:off x="1422970" y="4451727"/>
              <a:ext cx="1175851" cy="22350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9895779-707B-DBE1-CB64-58A3299F3BE3}"/>
                </a:ext>
                <a:ext uri="{C183D7F6-B498-43B3-948B-1728B52AA6E4}">
                  <adec:decorative xmlns:adec="http://schemas.microsoft.com/office/drawing/2017/decorative" val="1"/>
                </a:ext>
              </a:extLst>
            </p:cNvPr>
            <p:cNvCxnSpPr>
              <a:cxnSpLocks/>
            </p:cNvCxnSpPr>
            <p:nvPr/>
          </p:nvCxnSpPr>
          <p:spPr>
            <a:xfrm flipH="1">
              <a:off x="2653192" y="4825018"/>
              <a:ext cx="181359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97751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324CC-F15A-1093-FC7A-24A52C79CECE}"/>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suggested answers: mobile phase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74193892"/>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term mobile phase mean to you? 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mobile phase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Mobile</a:t>
                      </a:r>
                      <a:r>
                        <a:rPr lang="en-GB" sz="1400" b="0" u="none" dirty="0">
                          <a:solidFill>
                            <a:schemeClr val="tx1"/>
                          </a:solidFill>
                          <a:latin typeface="Century Gothic" panose="020B0502020202020204" pitchFamily="34" charset="0"/>
                          <a:cs typeface="Arial" panose="020B0604020202020204" pitchFamily="34" charset="0"/>
                        </a:rPr>
                        <a:t> – can move or be moved.</a:t>
                      </a:r>
                    </a:p>
                    <a:p>
                      <a:pPr algn="ctr"/>
                      <a:r>
                        <a:rPr lang="en-GB" sz="1400" b="0" u="none" dirty="0" err="1">
                          <a:solidFill>
                            <a:schemeClr val="tx1"/>
                          </a:solidFill>
                          <a:latin typeface="Century Gothic" panose="020B0502020202020204" pitchFamily="34" charset="0"/>
                          <a:cs typeface="Arial" panose="020B0604020202020204" pitchFamily="34" charset="0"/>
                        </a:rPr>
                        <a:t>Eg</a:t>
                      </a:r>
                      <a:r>
                        <a:rPr lang="en-GB" sz="1400" b="0" u="none" dirty="0">
                          <a:solidFill>
                            <a:schemeClr val="tx1"/>
                          </a:solidFill>
                          <a:latin typeface="Century Gothic" panose="020B0502020202020204" pitchFamily="34" charset="0"/>
                          <a:cs typeface="Arial" panose="020B0604020202020204" pitchFamily="34" charset="0"/>
                        </a:rPr>
                        <a:t> mobile phone.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marL="0" algn="ctr" defTabSz="914400" rtl="0" eaLnBrk="1" latinLnBrk="0" hangingPunct="1"/>
                      <a:r>
                        <a:rPr lang="en-GB" sz="1400" b="1" u="none" dirty="0">
                          <a:solidFill>
                            <a:schemeClr val="tx1"/>
                          </a:solidFill>
                          <a:latin typeface="Century Gothic" panose="020B0502020202020204" pitchFamily="34" charset="0"/>
                          <a:cs typeface="Arial" panose="020B0604020202020204" pitchFamily="34" charset="0"/>
                        </a:rPr>
                        <a:t>Phase</a:t>
                      </a:r>
                      <a:r>
                        <a:rPr lang="en-GB" sz="1400" b="0" u="none" dirty="0">
                          <a:solidFill>
                            <a:schemeClr val="tx1"/>
                          </a:solidFill>
                          <a:latin typeface="Century Gothic" panose="020B0502020202020204" pitchFamily="34" charset="0"/>
                          <a:cs typeface="Arial" panose="020B0604020202020204" pitchFamily="34" charset="0"/>
                        </a:rPr>
                        <a:t> – </a:t>
                      </a:r>
                      <a:r>
                        <a:rPr lang="en-GB" sz="1400" b="0" u="none" kern="1200" dirty="0">
                          <a:solidFill>
                            <a:schemeClr val="tx1"/>
                          </a:solidFill>
                          <a:latin typeface="Century Gothic" panose="020B0502020202020204" pitchFamily="34" charset="0"/>
                          <a:ea typeface="+mn-ea"/>
                          <a:cs typeface="Arial" panose="020B0604020202020204" pitchFamily="34" charset="0"/>
                        </a:rPr>
                        <a:t>a stage in a sequence of events or in the process of development OR a substance that has a particular state, solid, liquid or gas.</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Label the mobile phase.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mobile phase [in chemistry]</a:t>
                      </a:r>
                    </a:p>
                    <a:p>
                      <a:pPr algn="ctr"/>
                      <a:r>
                        <a:rPr lang="en-GB" sz="1800" b="0" i="0" u="none" strike="noStrike" kern="1200" dirty="0">
                          <a:solidFill>
                            <a:schemeClr val="dk1"/>
                          </a:solidFill>
                          <a:effectLst/>
                          <a:latin typeface="+mn-lt"/>
                          <a:ea typeface="+mn-ea"/>
                          <a:cs typeface="+mn-cs"/>
                        </a:rPr>
                        <a:t> </a:t>
                      </a:r>
                    </a:p>
                    <a:p>
                      <a:pPr algn="ctr"/>
                      <a:r>
                        <a:rPr lang="en-GB" sz="1400" b="0" u="none" kern="1200" dirty="0">
                          <a:solidFill>
                            <a:schemeClr val="tx1"/>
                          </a:solidFill>
                          <a:latin typeface="Century Gothic" panose="020B0502020202020204" pitchFamily="34" charset="0"/>
                          <a:ea typeface="+mn-ea"/>
                          <a:cs typeface="Arial" panose="020B0604020202020204" pitchFamily="34" charset="0"/>
                        </a:rPr>
                        <a:t>The solvent that moves up the stationary phase.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938820664"/>
              </p:ext>
            </p:extLst>
          </p:nvPr>
        </p:nvGraphicFramePr>
        <p:xfrm>
          <a:off x="5078186" y="3108325"/>
          <a:ext cx="2035628" cy="641350"/>
        </p:xfrm>
        <a:graphic>
          <a:graphicData uri="http://schemas.openxmlformats.org/drawingml/2006/table">
            <a:tbl>
              <a:tblPr firstRow="1" bandRow="1">
                <a:tableStyleId>{5C22544A-7EE6-4342-B048-85BDC9FD1C3A}</a:tableStyleId>
              </a:tblPr>
              <a:tblGrid>
                <a:gridCol w="2035628">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Mobile phase</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pSp>
        <p:nvGrpSpPr>
          <p:cNvPr id="8" name="Group 7" descr="Labelled chromatogram showing mobile phase (solvent of water) at bottom of the beaker the paper is in">
            <a:extLst>
              <a:ext uri="{FF2B5EF4-FFF2-40B4-BE49-F238E27FC236}">
                <a16:creationId xmlns:a16="http://schemas.microsoft.com/office/drawing/2014/main" id="{7903CCBB-21F5-5D45-3D0A-2F612C5DC824}"/>
              </a:ext>
            </a:extLst>
          </p:cNvPr>
          <p:cNvGrpSpPr/>
          <p:nvPr/>
        </p:nvGrpSpPr>
        <p:grpSpPr>
          <a:xfrm>
            <a:off x="81643" y="4004090"/>
            <a:ext cx="4341124" cy="2469880"/>
            <a:chOff x="81643" y="4004090"/>
            <a:chExt cx="4341124" cy="2469880"/>
          </a:xfrm>
        </p:grpSpPr>
        <p:pic>
          <p:nvPicPr>
            <p:cNvPr id="3" name="Picture 2" descr="A glass container with a paper on it&#10;&#10;Description automatically generated">
              <a:extLst>
                <a:ext uri="{FF2B5EF4-FFF2-40B4-BE49-F238E27FC236}">
                  <a16:creationId xmlns:a16="http://schemas.microsoft.com/office/drawing/2014/main" id="{1947AF9E-0109-4C6D-8F39-F493CDC64B0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02717" y="4004090"/>
              <a:ext cx="2720050" cy="2469880"/>
            </a:xfrm>
            <a:prstGeom prst="rect">
              <a:avLst/>
            </a:prstGeom>
          </p:spPr>
        </p:pic>
        <p:cxnSp>
          <p:nvCxnSpPr>
            <p:cNvPr id="4" name="Straight Connector 3">
              <a:extLst>
                <a:ext uri="{FF2B5EF4-FFF2-40B4-BE49-F238E27FC236}">
                  <a16:creationId xmlns:a16="http://schemas.microsoft.com/office/drawing/2014/main" id="{52B674A6-2BBA-3A1A-8E52-BCBCB5D4EC6F}"/>
                </a:ext>
                <a:ext uri="{C183D7F6-B498-43B3-948B-1728B52AA6E4}">
                  <adec:decorative xmlns:adec="http://schemas.microsoft.com/office/drawing/2017/decorative" val="1"/>
                </a:ext>
              </a:extLst>
            </p:cNvPr>
            <p:cNvCxnSpPr>
              <a:cxnSpLocks/>
            </p:cNvCxnSpPr>
            <p:nvPr/>
          </p:nvCxnSpPr>
          <p:spPr>
            <a:xfrm flipH="1" flipV="1">
              <a:off x="1513114" y="5766828"/>
              <a:ext cx="1306286" cy="53600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02DDD542-63D4-CA6E-5CC1-3F7E28D1C55C}"/>
                </a:ext>
              </a:extLst>
            </p:cNvPr>
            <p:cNvSpPr txBox="1"/>
            <p:nvPr/>
          </p:nvSpPr>
          <p:spPr>
            <a:xfrm>
              <a:off x="81643" y="5334077"/>
              <a:ext cx="1513114" cy="523220"/>
            </a:xfrm>
            <a:prstGeom prst="rect">
              <a:avLst/>
            </a:prstGeom>
            <a:noFill/>
          </p:spPr>
          <p:txBody>
            <a:bodyPr wrap="square" rtlCol="0">
              <a:spAutoFit/>
            </a:bodyPr>
            <a:lstStyle/>
            <a:p>
              <a:pPr algn="ctr"/>
              <a:r>
                <a:rPr lang="en-GB" sz="1400" dirty="0">
                  <a:latin typeface="Century Gothic" panose="020B0502020202020204" pitchFamily="34" charset="0"/>
                </a:rPr>
                <a:t>Mobile phase (solvent/water) </a:t>
              </a:r>
            </a:p>
          </p:txBody>
        </p:sp>
      </p:grpSp>
    </p:spTree>
    <p:extLst>
      <p:ext uri="{BB962C8B-B14F-4D97-AF65-F5344CB8AC3E}">
        <p14:creationId xmlns:p14="http://schemas.microsoft.com/office/powerpoint/2010/main" val="1160645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88E1494-FE84-F04C-CEE2-2A2522D58355}"/>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suggested answers: stationary phase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91806868"/>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term stationary phase mean to you? 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stationary phase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Stationary</a:t>
                      </a:r>
                      <a:r>
                        <a:rPr lang="en-GB" sz="1400" b="0" u="none" dirty="0">
                          <a:solidFill>
                            <a:schemeClr val="tx1"/>
                          </a:solidFill>
                          <a:latin typeface="Century Gothic" panose="020B0502020202020204" pitchFamily="34" charset="0"/>
                          <a:cs typeface="Arial" panose="020B0604020202020204" pitchFamily="34" charset="0"/>
                        </a:rPr>
                        <a:t> – not moving.</a:t>
                      </a:r>
                    </a:p>
                    <a:p>
                      <a:pPr algn="ctr"/>
                      <a:r>
                        <a:rPr lang="en-GB" sz="1400" b="0" u="none" dirty="0" err="1">
                          <a:solidFill>
                            <a:schemeClr val="tx1"/>
                          </a:solidFill>
                          <a:latin typeface="Century Gothic" panose="020B0502020202020204" pitchFamily="34" charset="0"/>
                          <a:cs typeface="Arial" panose="020B0604020202020204" pitchFamily="34" charset="0"/>
                        </a:rPr>
                        <a:t>Eg</a:t>
                      </a:r>
                      <a:r>
                        <a:rPr lang="en-GB" sz="1400" b="0" u="none" dirty="0">
                          <a:solidFill>
                            <a:schemeClr val="tx1"/>
                          </a:solidFill>
                          <a:latin typeface="Century Gothic" panose="020B0502020202020204" pitchFamily="34" charset="0"/>
                          <a:cs typeface="Arial" panose="020B0604020202020204" pitchFamily="34" charset="0"/>
                        </a:rPr>
                        <a:t> a stationary car or a train station.</a:t>
                      </a:r>
                    </a:p>
                    <a:p>
                      <a:pPr marL="0" algn="ctr" defTabSz="914400" rtl="0" eaLnBrk="1" latinLnBrk="0" hangingPunct="1"/>
                      <a:endParaRPr lang="en-GB" sz="1400" b="1" u="none" dirty="0">
                        <a:solidFill>
                          <a:schemeClr val="tx1"/>
                        </a:solidFill>
                        <a:latin typeface="Century Gothic" panose="020B0502020202020204" pitchFamily="34" charset="0"/>
                        <a:cs typeface="Arial" panose="020B0604020202020204" pitchFamily="34" charset="0"/>
                      </a:endParaRPr>
                    </a:p>
                    <a:p>
                      <a:pPr marL="0" algn="ctr" defTabSz="914400" rtl="0" eaLnBrk="1" latinLnBrk="0" hangingPunct="1"/>
                      <a:endParaRPr lang="en-GB" sz="1400" b="1" u="none" dirty="0">
                        <a:solidFill>
                          <a:schemeClr val="tx1"/>
                        </a:solidFill>
                        <a:latin typeface="Century Gothic" panose="020B0502020202020204" pitchFamily="34" charset="0"/>
                        <a:cs typeface="Arial" panose="020B0604020202020204" pitchFamily="34" charset="0"/>
                      </a:endParaRPr>
                    </a:p>
                    <a:p>
                      <a:pPr marL="0" algn="ctr" defTabSz="914400" rtl="0" eaLnBrk="1" latinLnBrk="0" hangingPunct="1"/>
                      <a:endParaRPr lang="en-GB" sz="1400" b="1" u="none" dirty="0">
                        <a:solidFill>
                          <a:schemeClr val="tx1"/>
                        </a:solidFill>
                        <a:latin typeface="Century Gothic" panose="020B0502020202020204" pitchFamily="34" charset="0"/>
                        <a:cs typeface="Arial" panose="020B0604020202020204" pitchFamily="34" charset="0"/>
                      </a:endParaRPr>
                    </a:p>
                    <a:p>
                      <a:pPr marL="0" algn="ctr" defTabSz="914400" rtl="0" eaLnBrk="1" latinLnBrk="0" hangingPunct="1"/>
                      <a:r>
                        <a:rPr lang="en-GB" sz="1400" b="1" u="none" dirty="0">
                          <a:solidFill>
                            <a:schemeClr val="tx1"/>
                          </a:solidFill>
                          <a:latin typeface="Century Gothic" panose="020B0502020202020204" pitchFamily="34" charset="0"/>
                          <a:cs typeface="Arial" panose="020B0604020202020204" pitchFamily="34" charset="0"/>
                        </a:rPr>
                        <a:t>Phase</a:t>
                      </a:r>
                      <a:r>
                        <a:rPr lang="en-GB" sz="1400" b="0" u="none" dirty="0">
                          <a:solidFill>
                            <a:schemeClr val="tx1"/>
                          </a:solidFill>
                          <a:latin typeface="Century Gothic" panose="020B0502020202020204" pitchFamily="34" charset="0"/>
                          <a:cs typeface="Arial" panose="020B0604020202020204" pitchFamily="34" charset="0"/>
                        </a:rPr>
                        <a:t> – </a:t>
                      </a:r>
                      <a:r>
                        <a:rPr lang="en-GB" sz="1400" b="0" u="none" kern="1200" dirty="0">
                          <a:solidFill>
                            <a:schemeClr val="tx1"/>
                          </a:solidFill>
                          <a:latin typeface="Century Gothic" panose="020B0502020202020204" pitchFamily="34" charset="0"/>
                          <a:ea typeface="+mn-ea"/>
                          <a:cs typeface="Arial" panose="020B0604020202020204" pitchFamily="34" charset="0"/>
                        </a:rPr>
                        <a:t>a stage in a sequence of events or in the process of development OR a substance that has a particular state, solid, liquid or gas.</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Label the stationary phase.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stationary phase [in chemistry].</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0" u="none" dirty="0">
                          <a:solidFill>
                            <a:schemeClr val="tx1"/>
                          </a:solidFill>
                          <a:latin typeface="Century Gothic" panose="020B0502020202020204" pitchFamily="34" charset="0"/>
                          <a:cs typeface="Arial" panose="020B0604020202020204" pitchFamily="34" charset="0"/>
                        </a:rPr>
                        <a:t>The substance that does not move.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968916319"/>
              </p:ext>
            </p:extLst>
          </p:nvPr>
        </p:nvGraphicFramePr>
        <p:xfrm>
          <a:off x="4942114" y="3108325"/>
          <a:ext cx="2307772" cy="641350"/>
        </p:xfrm>
        <a:graphic>
          <a:graphicData uri="http://schemas.openxmlformats.org/drawingml/2006/table">
            <a:tbl>
              <a:tblPr firstRow="1" bandRow="1">
                <a:tableStyleId>{5C22544A-7EE6-4342-B048-85BDC9FD1C3A}</a:tableStyleId>
              </a:tblPr>
              <a:tblGrid>
                <a:gridCol w="230777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Stationary phase</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pSp>
        <p:nvGrpSpPr>
          <p:cNvPr id="8" name="Group 7" descr="Labelled chromatogram showing stationary phase (paper) ">
            <a:extLst>
              <a:ext uri="{FF2B5EF4-FFF2-40B4-BE49-F238E27FC236}">
                <a16:creationId xmlns:a16="http://schemas.microsoft.com/office/drawing/2014/main" id="{D3251922-8F7B-7E66-DE73-092E56AEAE07}"/>
              </a:ext>
            </a:extLst>
          </p:cNvPr>
          <p:cNvGrpSpPr/>
          <p:nvPr/>
        </p:nvGrpSpPr>
        <p:grpSpPr>
          <a:xfrm>
            <a:off x="99350" y="4004090"/>
            <a:ext cx="4323417" cy="2469880"/>
            <a:chOff x="99350" y="4004090"/>
            <a:chExt cx="4323417" cy="2469880"/>
          </a:xfrm>
        </p:grpSpPr>
        <p:pic>
          <p:nvPicPr>
            <p:cNvPr id="2" name="Picture 1" descr="A glass container with a paper on it&#10;&#10;Description automatically generated">
              <a:extLst>
                <a:ext uri="{FF2B5EF4-FFF2-40B4-BE49-F238E27FC236}">
                  <a16:creationId xmlns:a16="http://schemas.microsoft.com/office/drawing/2014/main" id="{A697C315-DE00-E2CA-6A27-29C8E745D2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02717" y="4004090"/>
              <a:ext cx="2720050" cy="2469880"/>
            </a:xfrm>
            <a:prstGeom prst="rect">
              <a:avLst/>
            </a:prstGeom>
          </p:spPr>
        </p:pic>
        <p:cxnSp>
          <p:nvCxnSpPr>
            <p:cNvPr id="3" name="Straight Connector 2">
              <a:extLst>
                <a:ext uri="{FF2B5EF4-FFF2-40B4-BE49-F238E27FC236}">
                  <a16:creationId xmlns:a16="http://schemas.microsoft.com/office/drawing/2014/main" id="{AE3A7FED-3E17-41DC-08EE-D08F66288E06}"/>
                </a:ext>
                <a:ext uri="{C183D7F6-B498-43B3-948B-1728B52AA6E4}">
                  <adec:decorative xmlns:adec="http://schemas.microsoft.com/office/drawing/2017/decorative" val="1"/>
                </a:ext>
              </a:extLst>
            </p:cNvPr>
            <p:cNvCxnSpPr>
              <a:cxnSpLocks/>
            </p:cNvCxnSpPr>
            <p:nvPr/>
          </p:nvCxnSpPr>
          <p:spPr>
            <a:xfrm flipH="1">
              <a:off x="1480457" y="5410200"/>
              <a:ext cx="1480457" cy="272143"/>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7A90C3F2-275E-A5FE-ED31-AA4C82AAAC45}"/>
                </a:ext>
              </a:extLst>
            </p:cNvPr>
            <p:cNvSpPr txBox="1"/>
            <p:nvPr/>
          </p:nvSpPr>
          <p:spPr>
            <a:xfrm>
              <a:off x="99350" y="5326092"/>
              <a:ext cx="1463231" cy="523220"/>
            </a:xfrm>
            <a:prstGeom prst="rect">
              <a:avLst/>
            </a:prstGeom>
            <a:noFill/>
          </p:spPr>
          <p:txBody>
            <a:bodyPr wrap="square" rtlCol="0">
              <a:spAutoFit/>
            </a:bodyPr>
            <a:lstStyle/>
            <a:p>
              <a:pPr algn="ctr"/>
              <a:r>
                <a:rPr lang="en-GB" sz="1400" dirty="0">
                  <a:latin typeface="Century Gothic" panose="020B0502020202020204" pitchFamily="34" charset="0"/>
                </a:rPr>
                <a:t>Stationary phase (paper) </a:t>
              </a:r>
            </a:p>
          </p:txBody>
        </p:sp>
      </p:grpSp>
    </p:spTree>
    <p:extLst>
      <p:ext uri="{BB962C8B-B14F-4D97-AF65-F5344CB8AC3E}">
        <p14:creationId xmlns:p14="http://schemas.microsoft.com/office/powerpoint/2010/main" val="4024713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58AAB1B-C3D9-4FFC-50D8-FCE3D43E8ED0}"/>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suggested answers: origin line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21619749"/>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term origin line mean to you? 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origin line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Origin</a:t>
                      </a:r>
                      <a:r>
                        <a:rPr lang="en-GB" sz="1400" b="0" u="none" dirty="0">
                          <a:solidFill>
                            <a:schemeClr val="tx1"/>
                          </a:solidFill>
                          <a:latin typeface="Century Gothic" panose="020B0502020202020204" pitchFamily="34" charset="0"/>
                          <a:cs typeface="Arial" panose="020B0604020202020204" pitchFamily="34" charset="0"/>
                        </a:rPr>
                        <a:t> – beginning.</a:t>
                      </a: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kern="1200" dirty="0">
                          <a:solidFill>
                            <a:schemeClr val="tx1"/>
                          </a:solidFill>
                          <a:latin typeface="Century Gothic" panose="020B0502020202020204" pitchFamily="34" charset="0"/>
                          <a:ea typeface="+mn-ea"/>
                          <a:cs typeface="Arial" panose="020B0604020202020204" pitchFamily="34" charset="0"/>
                        </a:rPr>
                        <a:t>Line</a:t>
                      </a:r>
                      <a:r>
                        <a:rPr lang="en-GB" sz="1400" b="0" u="none" kern="1200" dirty="0">
                          <a:solidFill>
                            <a:schemeClr val="tx1"/>
                          </a:solidFill>
                          <a:latin typeface="Century Gothic" panose="020B0502020202020204" pitchFamily="34" charset="0"/>
                          <a:ea typeface="+mn-ea"/>
                          <a:cs typeface="Arial" panose="020B0604020202020204" pitchFamily="34" charset="0"/>
                        </a:rPr>
                        <a:t> </a:t>
                      </a:r>
                      <a:r>
                        <a:rPr lang="en-GB" sz="1400" b="0" u="none" dirty="0">
                          <a:solidFill>
                            <a:schemeClr val="tx1"/>
                          </a:solidFill>
                          <a:latin typeface="Century Gothic" panose="020B0502020202020204" pitchFamily="34" charset="0"/>
                          <a:cs typeface="Arial" panose="020B0604020202020204" pitchFamily="34" charset="0"/>
                        </a:rPr>
                        <a:t>– a</a:t>
                      </a:r>
                      <a:r>
                        <a:rPr lang="en-GB" sz="1400" b="0" u="none" kern="1200" dirty="0">
                          <a:solidFill>
                            <a:schemeClr val="tx1"/>
                          </a:solidFill>
                          <a:latin typeface="Century Gothic" panose="020B0502020202020204" pitchFamily="34" charset="0"/>
                          <a:ea typeface="+mn-ea"/>
                          <a:cs typeface="Arial" panose="020B0604020202020204" pitchFamily="34" charset="0"/>
                        </a:rPr>
                        <a:t> long, thin, straight mark on a surface or a straight set of points that extend in opposite directions. </a:t>
                      </a:r>
                    </a:p>
                    <a:p>
                      <a:pPr algn="ctr"/>
                      <a:endParaRPr lang="en-GB" sz="1400" b="1" u="none" kern="1200" dirty="0">
                        <a:solidFill>
                          <a:schemeClr val="tx1"/>
                        </a:solidFill>
                        <a:latin typeface="Century Gothic" panose="020B0502020202020204" pitchFamily="34" charset="0"/>
                        <a:ea typeface="+mn-ea"/>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Label the origin 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origin line [in chemistry]</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0" u="none" dirty="0">
                          <a:solidFill>
                            <a:schemeClr val="tx1"/>
                          </a:solidFill>
                          <a:latin typeface="Century Gothic" panose="020B0502020202020204" pitchFamily="34" charset="0"/>
                          <a:cs typeface="Arial" panose="020B0604020202020204" pitchFamily="34" charset="0"/>
                        </a:rPr>
                        <a:t>The mark you add the samples to at the start of chromatography.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1098469586"/>
              </p:ext>
            </p:extLst>
          </p:nvPr>
        </p:nvGraphicFramePr>
        <p:xfrm>
          <a:off x="5206538" y="3108325"/>
          <a:ext cx="1803862" cy="641350"/>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Origin line</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pSp>
        <p:nvGrpSpPr>
          <p:cNvPr id="8" name="Group 7" descr="Labelled chromatogram showing origin line, drawn in pencil, near the bottom of the paper">
            <a:extLst>
              <a:ext uri="{FF2B5EF4-FFF2-40B4-BE49-F238E27FC236}">
                <a16:creationId xmlns:a16="http://schemas.microsoft.com/office/drawing/2014/main" id="{FD75D7EB-D808-985A-FF31-A9D425A4CED3}"/>
              </a:ext>
            </a:extLst>
          </p:cNvPr>
          <p:cNvGrpSpPr/>
          <p:nvPr/>
        </p:nvGrpSpPr>
        <p:grpSpPr>
          <a:xfrm>
            <a:off x="99350" y="4004090"/>
            <a:ext cx="4323417" cy="2469880"/>
            <a:chOff x="99350" y="4004090"/>
            <a:chExt cx="4323417" cy="2469880"/>
          </a:xfrm>
        </p:grpSpPr>
        <p:pic>
          <p:nvPicPr>
            <p:cNvPr id="2" name="Picture 1" descr="A glass container with a paper on it&#10;&#10;Description automatically generated">
              <a:extLst>
                <a:ext uri="{FF2B5EF4-FFF2-40B4-BE49-F238E27FC236}">
                  <a16:creationId xmlns:a16="http://schemas.microsoft.com/office/drawing/2014/main" id="{44EA4DD7-C64D-A5A5-7F73-2200F69F8D3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02717" y="4004090"/>
              <a:ext cx="2720050" cy="2469880"/>
            </a:xfrm>
            <a:prstGeom prst="rect">
              <a:avLst/>
            </a:prstGeom>
          </p:spPr>
        </p:pic>
        <p:cxnSp>
          <p:nvCxnSpPr>
            <p:cNvPr id="3" name="Straight Connector 2">
              <a:extLst>
                <a:ext uri="{FF2B5EF4-FFF2-40B4-BE49-F238E27FC236}">
                  <a16:creationId xmlns:a16="http://schemas.microsoft.com/office/drawing/2014/main" id="{E54400D4-AD26-E7C3-0C91-7AEDF20EC4D6}"/>
                </a:ext>
                <a:ext uri="{C183D7F6-B498-43B3-948B-1728B52AA6E4}">
                  <adec:decorative xmlns:adec="http://schemas.microsoft.com/office/drawing/2017/decorative" val="1"/>
                </a:ext>
              </a:extLst>
            </p:cNvPr>
            <p:cNvCxnSpPr>
              <a:cxnSpLocks/>
            </p:cNvCxnSpPr>
            <p:nvPr/>
          </p:nvCxnSpPr>
          <p:spPr>
            <a:xfrm flipH="1" flipV="1">
              <a:off x="1284514" y="5508171"/>
              <a:ext cx="1251857" cy="25037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33AA3904-3880-303F-2E1D-BF9AF92F81BA}"/>
                </a:ext>
              </a:extLst>
            </p:cNvPr>
            <p:cNvSpPr txBox="1"/>
            <p:nvPr/>
          </p:nvSpPr>
          <p:spPr>
            <a:xfrm>
              <a:off x="99350" y="5326092"/>
              <a:ext cx="1463231" cy="307777"/>
            </a:xfrm>
            <a:prstGeom prst="rect">
              <a:avLst/>
            </a:prstGeom>
            <a:noFill/>
          </p:spPr>
          <p:txBody>
            <a:bodyPr wrap="square" rtlCol="0">
              <a:spAutoFit/>
            </a:bodyPr>
            <a:lstStyle/>
            <a:p>
              <a:pPr algn="ctr"/>
              <a:r>
                <a:rPr lang="en-GB" sz="1400" dirty="0">
                  <a:latin typeface="Century Gothic" panose="020B0502020202020204" pitchFamily="34" charset="0"/>
                </a:rPr>
                <a:t>Origin line </a:t>
              </a:r>
            </a:p>
          </p:txBody>
        </p:sp>
      </p:grpSp>
    </p:spTree>
    <p:extLst>
      <p:ext uri="{BB962C8B-B14F-4D97-AF65-F5344CB8AC3E}">
        <p14:creationId xmlns:p14="http://schemas.microsoft.com/office/powerpoint/2010/main" val="3649669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D59F4-68A4-A87D-2340-80903D473B2F}"/>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suggested answers: solvent front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37732856"/>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term solvent front mean to you? 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solvent front</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Solvent</a:t>
                      </a:r>
                      <a:r>
                        <a:rPr lang="en-GB" sz="1400" b="0" u="none" dirty="0">
                          <a:solidFill>
                            <a:schemeClr val="tx1"/>
                          </a:solidFill>
                          <a:latin typeface="Century Gothic" panose="020B0502020202020204" pitchFamily="34" charset="0"/>
                          <a:cs typeface="Arial" panose="020B0604020202020204" pitchFamily="34" charset="0"/>
                        </a:rPr>
                        <a:t> – a liquid or gas that will dissolve something.</a:t>
                      </a: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Front</a:t>
                      </a:r>
                      <a:r>
                        <a:rPr lang="en-GB" sz="1400" b="0" u="none" dirty="0">
                          <a:solidFill>
                            <a:schemeClr val="tx1"/>
                          </a:solidFill>
                          <a:latin typeface="Century Gothic" panose="020B0502020202020204" pitchFamily="34" charset="0"/>
                          <a:cs typeface="Arial" panose="020B0604020202020204" pitchFamily="34" charset="0"/>
                        </a:rPr>
                        <a:t> – a line indicating the furthest position something has travelled.</a:t>
                      </a:r>
                    </a:p>
                    <a:p>
                      <a:pPr algn="ctr"/>
                      <a:r>
                        <a:rPr lang="en-GB" sz="1400" b="0" u="none" dirty="0" err="1">
                          <a:solidFill>
                            <a:schemeClr val="tx1"/>
                          </a:solidFill>
                          <a:latin typeface="Century Gothic" panose="020B0502020202020204" pitchFamily="34" charset="0"/>
                          <a:cs typeface="Arial" panose="020B0604020202020204" pitchFamily="34" charset="0"/>
                        </a:rPr>
                        <a:t>Eg</a:t>
                      </a:r>
                      <a:r>
                        <a:rPr lang="en-GB" sz="1400" b="0" u="none" dirty="0">
                          <a:solidFill>
                            <a:schemeClr val="tx1"/>
                          </a:solidFill>
                          <a:latin typeface="Century Gothic" panose="020B0502020202020204" pitchFamily="34" charset="0"/>
                          <a:cs typeface="Arial" panose="020B0604020202020204" pitchFamily="34" charset="0"/>
                        </a:rPr>
                        <a:t> a weather front or the furthest position an army has reached.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Identify the solvent front on the </a:t>
                      </a:r>
                    </a:p>
                    <a:p>
                      <a:pPr algn="ctr"/>
                      <a:r>
                        <a:rPr lang="en-GB" sz="1400" b="1" u="none" dirty="0">
                          <a:solidFill>
                            <a:schemeClr val="tx1"/>
                          </a:solidFill>
                          <a:latin typeface="Century Gothic" panose="020B0502020202020204" pitchFamily="34" charset="0"/>
                          <a:cs typeface="Arial" panose="020B0604020202020204" pitchFamily="34" charset="0"/>
                        </a:rPr>
                        <a:t>following diagram.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solvent front [in chemistry]</a:t>
                      </a:r>
                    </a:p>
                    <a:p>
                      <a:pPr algn="ctr"/>
                      <a:r>
                        <a:rPr lang="en-GB" sz="1800" b="0" i="0" u="none" strike="noStrike" kern="1200" dirty="0">
                          <a:solidFill>
                            <a:schemeClr val="dk1"/>
                          </a:solidFill>
                          <a:effectLst/>
                          <a:latin typeface="+mn-lt"/>
                          <a:ea typeface="+mn-ea"/>
                          <a:cs typeface="+mn-cs"/>
                        </a:rPr>
                        <a:t> </a:t>
                      </a:r>
                    </a:p>
                    <a:p>
                      <a:pPr algn="ctr"/>
                      <a:r>
                        <a:rPr lang="en-GB" sz="1400" b="0" u="none" kern="1200" dirty="0">
                          <a:solidFill>
                            <a:schemeClr val="tx1"/>
                          </a:solidFill>
                          <a:latin typeface="Century Gothic" panose="020B0502020202020204" pitchFamily="34" charset="0"/>
                          <a:ea typeface="+mn-ea"/>
                          <a:cs typeface="Arial" panose="020B0604020202020204" pitchFamily="34" charset="0"/>
                        </a:rPr>
                        <a:t>The distance travelled by the solvent.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2200575620"/>
              </p:ext>
            </p:extLst>
          </p:nvPr>
        </p:nvGraphicFramePr>
        <p:xfrm>
          <a:off x="5206538" y="3108325"/>
          <a:ext cx="1803862" cy="641350"/>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Solvent front</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pSp>
        <p:nvGrpSpPr>
          <p:cNvPr id="3" name="Group 2" descr="Labelled chromatogram showing solvent front near the top of the paper where the water travelled to">
            <a:extLst>
              <a:ext uri="{FF2B5EF4-FFF2-40B4-BE49-F238E27FC236}">
                <a16:creationId xmlns:a16="http://schemas.microsoft.com/office/drawing/2014/main" id="{DB934C53-6490-DE54-375A-B9BF157B9564}"/>
              </a:ext>
            </a:extLst>
          </p:cNvPr>
          <p:cNvGrpSpPr/>
          <p:nvPr/>
        </p:nvGrpSpPr>
        <p:grpSpPr>
          <a:xfrm>
            <a:off x="128356" y="4004090"/>
            <a:ext cx="4294411" cy="2469880"/>
            <a:chOff x="128356" y="4004090"/>
            <a:chExt cx="4294411" cy="2469880"/>
          </a:xfrm>
        </p:grpSpPr>
        <p:pic>
          <p:nvPicPr>
            <p:cNvPr id="24" name="Picture 23" descr="A glass container with a paper on it&#10;&#10;Description automatically generated">
              <a:extLst>
                <a:ext uri="{FF2B5EF4-FFF2-40B4-BE49-F238E27FC236}">
                  <a16:creationId xmlns:a16="http://schemas.microsoft.com/office/drawing/2014/main" id="{97165294-B541-8D9C-6A1F-C7BC16F617F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02717" y="4004090"/>
              <a:ext cx="2720050" cy="2469880"/>
            </a:xfrm>
            <a:prstGeom prst="rect">
              <a:avLst/>
            </a:prstGeom>
          </p:spPr>
        </p:pic>
        <p:cxnSp>
          <p:nvCxnSpPr>
            <p:cNvPr id="28" name="Straight Connector 27">
              <a:extLst>
                <a:ext uri="{FF2B5EF4-FFF2-40B4-BE49-F238E27FC236}">
                  <a16:creationId xmlns:a16="http://schemas.microsoft.com/office/drawing/2014/main" id="{58C9889A-A70C-CF76-36BE-F187A8CE6010}"/>
                </a:ext>
                <a:ext uri="{C183D7F6-B498-43B3-948B-1728B52AA6E4}">
                  <adec:decorative xmlns:adec="http://schemas.microsoft.com/office/drawing/2017/decorative" val="1"/>
                </a:ext>
              </a:extLst>
            </p:cNvPr>
            <p:cNvCxnSpPr>
              <a:cxnSpLocks/>
            </p:cNvCxnSpPr>
            <p:nvPr/>
          </p:nvCxnSpPr>
          <p:spPr>
            <a:xfrm flipH="1">
              <a:off x="1480457" y="4649801"/>
              <a:ext cx="1118364" cy="83017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13CDF2A6-EB4C-1511-BD96-3467B0B5557B}"/>
                </a:ext>
              </a:extLst>
            </p:cNvPr>
            <p:cNvSpPr txBox="1"/>
            <p:nvPr/>
          </p:nvSpPr>
          <p:spPr>
            <a:xfrm>
              <a:off x="128356" y="5329182"/>
              <a:ext cx="1463231" cy="307777"/>
            </a:xfrm>
            <a:prstGeom prst="rect">
              <a:avLst/>
            </a:prstGeom>
            <a:noFill/>
          </p:spPr>
          <p:txBody>
            <a:bodyPr wrap="square" rtlCol="0">
              <a:spAutoFit/>
            </a:bodyPr>
            <a:lstStyle/>
            <a:p>
              <a:pPr algn="ctr"/>
              <a:r>
                <a:rPr lang="en-GB" sz="1400" dirty="0">
                  <a:latin typeface="Century Gothic" panose="020B0502020202020204" pitchFamily="34" charset="0"/>
                </a:rPr>
                <a:t>Solvent front </a:t>
              </a:r>
            </a:p>
          </p:txBody>
        </p:sp>
      </p:grpSp>
    </p:spTree>
    <p:extLst>
      <p:ext uri="{BB962C8B-B14F-4D97-AF65-F5344CB8AC3E}">
        <p14:creationId xmlns:p14="http://schemas.microsoft.com/office/powerpoint/2010/main" val="134701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0342E7-50FB-950E-C230-352FC7868900}"/>
              </a:ext>
            </a:extLst>
          </p:cNvPr>
          <p:cNvSpPr>
            <a:spLocks noGrp="1"/>
          </p:cNvSpPr>
          <p:nvPr>
            <p:ph type="title"/>
          </p:nvPr>
        </p:nvSpPr>
        <p:spPr/>
        <p:txBody>
          <a:bodyPr>
            <a:normAutofit fontScale="90000"/>
          </a:bodyPr>
          <a:lstStyle/>
          <a:p>
            <a:r>
              <a:rPr lang="en-GB" sz="4000" dirty="0">
                <a:latin typeface="Century Gothic" panose="020B0502020202020204" pitchFamily="34" charset="0"/>
              </a:rPr>
              <a:t>Johnstone’s triangle</a:t>
            </a:r>
          </a:p>
        </p:txBody>
      </p:sp>
      <p:sp>
        <p:nvSpPr>
          <p:cNvPr id="5" name="Content Placeholder 4">
            <a:extLst>
              <a:ext uri="{FF2B5EF4-FFF2-40B4-BE49-F238E27FC236}">
                <a16:creationId xmlns:a16="http://schemas.microsoft.com/office/drawing/2014/main" id="{1689AD5D-AC57-E2DA-1DE7-2A7ED9E5B55C}"/>
              </a:ext>
            </a:extLst>
          </p:cNvPr>
          <p:cNvSpPr>
            <a:spLocks noGrp="1"/>
          </p:cNvSpPr>
          <p:nvPr>
            <p:ph idx="1"/>
          </p:nvPr>
        </p:nvSpPr>
        <p:spPr/>
        <p:txBody>
          <a:bodyPr>
            <a:normAutofit/>
          </a:bodyPr>
          <a:lstStyle/>
          <a:p>
            <a:pPr marL="0" indent="0">
              <a:buNone/>
            </a:pPr>
            <a:r>
              <a:rPr lang="en-GB" sz="1800" dirty="0">
                <a:latin typeface="Century Gothic" panose="020B0502020202020204" pitchFamily="34" charset="0"/>
              </a:rPr>
              <a:t>Help learners move fluently between conceptual levels, connecting processes they observe (macroscopic level) with things they can’t see (</a:t>
            </a:r>
            <a:r>
              <a:rPr lang="en-GB" sz="1800" dirty="0" err="1">
                <a:latin typeface="Century Gothic" panose="020B0502020202020204" pitchFamily="34" charset="0"/>
              </a:rPr>
              <a:t>submicroscopic</a:t>
            </a:r>
            <a:r>
              <a:rPr lang="en-GB" sz="1800" dirty="0">
                <a:latin typeface="Century Gothic" panose="020B0502020202020204" pitchFamily="34" charset="0"/>
              </a:rPr>
              <a:t> level) and using symbols to represent their ideas (symbolic level) with Johnstone’s triangle. </a:t>
            </a:r>
          </a:p>
          <a:p>
            <a:pPr marL="0" indent="0">
              <a:buNone/>
            </a:pPr>
            <a:r>
              <a:rPr lang="en-GB" sz="1800" dirty="0">
                <a:latin typeface="Century Gothic" panose="020B0502020202020204" pitchFamily="34" charset="0"/>
              </a:rPr>
              <a:t>Use this model to scaffold explanations, illustrate concepts behind practicals, elicit misconceptions, model thinking and explain concepts behind rules. </a:t>
            </a:r>
          </a:p>
          <a:p>
            <a:pPr marL="0" indent="0">
              <a:buNone/>
            </a:pPr>
            <a:r>
              <a:rPr lang="en-GB" sz="1800" dirty="0">
                <a:latin typeface="Century Gothic" panose="020B0502020202020204" pitchFamily="34" charset="0"/>
              </a:rPr>
              <a:t>Read more at </a:t>
            </a:r>
            <a:r>
              <a:rPr lang="en-GB" sz="1800" dirty="0">
                <a:latin typeface="Century Gothic" panose="020B0502020202020204" pitchFamily="34" charset="0"/>
                <a:hlinkClick r:id="rId2"/>
              </a:rPr>
              <a:t>rsc.li/3OiPF09 </a:t>
            </a:r>
            <a:r>
              <a:rPr lang="en-GB" sz="1800" dirty="0">
                <a:latin typeface="Century Gothic" panose="020B0502020202020204" pitchFamily="34" charset="0"/>
              </a:rPr>
              <a:t>. More examples available for Rates of reaction, </a:t>
            </a:r>
            <a:r>
              <a:rPr lang="en-GB" sz="1800" dirty="0">
                <a:latin typeface="Century Gothic" panose="020B0502020202020204" pitchFamily="34" charset="0"/>
                <a:ea typeface="Calibri" panose="020F0502020204030204" pitchFamily="34" charset="0"/>
                <a:cs typeface="Times New Roman" panose="02020603050405020304" pitchFamily="18" charset="0"/>
              </a:rPr>
              <a:t>Simple distillation, Enthalpy change of combustion,</a:t>
            </a:r>
            <a:r>
              <a:rPr lang="en-GB" sz="1800" dirty="0">
                <a:latin typeface="Century Gothic" panose="020B0502020202020204" pitchFamily="34" charset="0"/>
              </a:rPr>
              <a:t> Identifying ions and Preparing a soluble salt </a:t>
            </a:r>
            <a:r>
              <a:rPr lang="en-GB" sz="1800" dirty="0" err="1">
                <a:latin typeface="Century Gothic" panose="020B0502020202020204" pitchFamily="34" charset="0"/>
              </a:rPr>
              <a:t>practica</a:t>
            </a:r>
            <a:r>
              <a:rPr lang="en-GB" sz="1800" dirty="0" err="1"/>
              <a:t>ls</a:t>
            </a:r>
            <a:r>
              <a:rPr lang="en-GB" sz="1800" dirty="0"/>
              <a:t> at</a:t>
            </a:r>
            <a:r>
              <a:rPr lang="en-GB" sz="1800" dirty="0">
                <a:latin typeface="Century Gothic" panose="020B0502020202020204" pitchFamily="34" charset="0"/>
              </a:rPr>
              <a:t> </a:t>
            </a:r>
            <a:r>
              <a:rPr lang="en-GB" sz="1800" dirty="0">
                <a:latin typeface="Century Gothic" panose="020B0502020202020204" pitchFamily="34" charset="0"/>
                <a:hlinkClick r:id="rId3"/>
              </a:rPr>
              <a:t>rsc.li/47fDhGS</a:t>
            </a:r>
            <a:r>
              <a:rPr lang="en-GB" sz="1800" dirty="0">
                <a:latin typeface="Century Gothic" panose="020B0502020202020204" pitchFamily="34" charset="0"/>
              </a:rPr>
              <a:t>. </a:t>
            </a:r>
          </a:p>
        </p:txBody>
      </p:sp>
      <p:grpSp>
        <p:nvGrpSpPr>
          <p:cNvPr id="2" name="Group 1" descr="A red triangle with macroscopic, symbolic and submicroscopic on the three points">
            <a:extLst>
              <a:ext uri="{FF2B5EF4-FFF2-40B4-BE49-F238E27FC236}">
                <a16:creationId xmlns:a16="http://schemas.microsoft.com/office/drawing/2014/main" id="{1E0F17F6-E935-4ED2-3D4D-013AC99D9103}"/>
              </a:ext>
            </a:extLst>
          </p:cNvPr>
          <p:cNvGrpSpPr/>
          <p:nvPr/>
        </p:nvGrpSpPr>
        <p:grpSpPr>
          <a:xfrm>
            <a:off x="2082523" y="3967510"/>
            <a:ext cx="7162105" cy="2770695"/>
            <a:chOff x="2082523" y="3967510"/>
            <a:chExt cx="7162105" cy="2770695"/>
          </a:xfrm>
        </p:grpSpPr>
        <p:sp>
          <p:nvSpPr>
            <p:cNvPr id="3" name="Isosceles Triangle 2">
              <a:extLst>
                <a:ext uri="{FF2B5EF4-FFF2-40B4-BE49-F238E27FC236}">
                  <a16:creationId xmlns:a16="http://schemas.microsoft.com/office/drawing/2014/main" id="{355CA53F-7A0B-77BD-E18C-438B1EF2E597}"/>
                </a:ext>
                <a:ext uri="{C183D7F6-B498-43B3-948B-1728B52AA6E4}">
                  <adec:decorative xmlns:adec="http://schemas.microsoft.com/office/drawing/2017/decorative" val="1"/>
                </a:ext>
              </a:extLst>
            </p:cNvPr>
            <p:cNvSpPr/>
            <p:nvPr/>
          </p:nvSpPr>
          <p:spPr>
            <a:xfrm>
              <a:off x="4190161" y="4539785"/>
              <a:ext cx="2783395" cy="2198204"/>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a:latin typeface="Century Gothic" panose="020B0502020202020204" pitchFamily="34" charset="0"/>
              </a:endParaRPr>
            </a:p>
          </p:txBody>
        </p:sp>
        <p:sp>
          <p:nvSpPr>
            <p:cNvPr id="6" name="TextBox 5">
              <a:extLst>
                <a:ext uri="{FF2B5EF4-FFF2-40B4-BE49-F238E27FC236}">
                  <a16:creationId xmlns:a16="http://schemas.microsoft.com/office/drawing/2014/main" id="{90AC08EE-724C-C436-67C8-F7978780BEA6}"/>
                </a:ext>
              </a:extLst>
            </p:cNvPr>
            <p:cNvSpPr txBox="1"/>
            <p:nvPr/>
          </p:nvSpPr>
          <p:spPr>
            <a:xfrm>
              <a:off x="4693762" y="3967510"/>
              <a:ext cx="1968295" cy="553998"/>
            </a:xfrm>
            <a:prstGeom prst="rect">
              <a:avLst/>
            </a:prstGeom>
            <a:noFill/>
            <a:ln>
              <a:solidFill>
                <a:schemeClr val="tx1"/>
              </a:solidFill>
            </a:ln>
          </p:spPr>
          <p:txBody>
            <a:bodyPr wrap="square">
              <a:spAutoFit/>
            </a:bodyPr>
            <a:lstStyle/>
            <a:p>
              <a:pPr algn="ctr">
                <a:spcAft>
                  <a:spcPts val="900"/>
                </a:spcAft>
              </a:pPr>
              <a:r>
                <a:rPr lang="en-GB" sz="1600" b="1" dirty="0">
                  <a:latin typeface="Century Gothic" panose="020B0502020202020204" pitchFamily="34" charset="0"/>
                  <a:ea typeface="Calibri" panose="020F0502020204030204" pitchFamily="34" charset="0"/>
                </a:rPr>
                <a:t>Macroscopic </a:t>
              </a:r>
              <a:r>
                <a:rPr lang="en-GB" sz="1400" dirty="0">
                  <a:latin typeface="Century Gothic" panose="020B0502020202020204" pitchFamily="34" charset="0"/>
                  <a:ea typeface="Calibri" panose="020F0502020204030204" pitchFamily="34" charset="0"/>
                </a:rPr>
                <a:t>– what we can see.</a:t>
              </a:r>
            </a:p>
          </p:txBody>
        </p:sp>
        <p:sp>
          <p:nvSpPr>
            <p:cNvPr id="7" name="TextBox 6">
              <a:extLst>
                <a:ext uri="{FF2B5EF4-FFF2-40B4-BE49-F238E27FC236}">
                  <a16:creationId xmlns:a16="http://schemas.microsoft.com/office/drawing/2014/main" id="{20B296C7-FB16-C0CC-F502-15F16A52C36B}"/>
                </a:ext>
              </a:extLst>
            </p:cNvPr>
            <p:cNvSpPr txBox="1"/>
            <p:nvPr/>
          </p:nvSpPr>
          <p:spPr>
            <a:xfrm>
              <a:off x="2082523" y="5937770"/>
              <a:ext cx="2077494" cy="800219"/>
            </a:xfrm>
            <a:prstGeom prst="rect">
              <a:avLst/>
            </a:prstGeom>
            <a:noFill/>
            <a:ln>
              <a:solidFill>
                <a:schemeClr val="tx1"/>
              </a:solidFill>
            </a:ln>
          </p:spPr>
          <p:txBody>
            <a:bodyPr wrap="square">
              <a:spAutoFit/>
            </a:bodyPr>
            <a:lstStyle/>
            <a:p>
              <a:pPr>
                <a:spcAft>
                  <a:spcPts val="900"/>
                </a:spcAft>
              </a:pPr>
              <a:r>
                <a:rPr lang="en-GB" sz="1600" b="1" dirty="0" err="1">
                  <a:latin typeface="Century Gothic" panose="020B0502020202020204" pitchFamily="34" charset="0"/>
                  <a:ea typeface="Calibri" panose="020F0502020204030204" pitchFamily="34" charset="0"/>
                </a:rPr>
                <a:t>Submicroscopic</a:t>
              </a:r>
              <a:r>
                <a:rPr lang="en-GB" sz="1800" b="1" dirty="0">
                  <a:latin typeface="Century Gothic" panose="020B0502020202020204" pitchFamily="34" charset="0"/>
                  <a:ea typeface="Calibri" panose="020F0502020204030204" pitchFamily="34" charset="0"/>
                </a:rPr>
                <a:t> </a:t>
              </a:r>
              <a:r>
                <a:rPr lang="en-GB" sz="1400" dirty="0">
                  <a:latin typeface="Century Gothic" panose="020B0502020202020204" pitchFamily="34" charset="0"/>
                  <a:ea typeface="Calibri" panose="020F0502020204030204" pitchFamily="34" charset="0"/>
                </a:rPr>
                <a:t>–smaller than we can see.</a:t>
              </a:r>
            </a:p>
          </p:txBody>
        </p:sp>
        <p:sp>
          <p:nvSpPr>
            <p:cNvPr id="8" name="TextBox 7">
              <a:extLst>
                <a:ext uri="{FF2B5EF4-FFF2-40B4-BE49-F238E27FC236}">
                  <a16:creationId xmlns:a16="http://schemas.microsoft.com/office/drawing/2014/main" id="{9174FB6A-080A-9BB6-A4E6-AB1DA0BAF849}"/>
                </a:ext>
              </a:extLst>
            </p:cNvPr>
            <p:cNvSpPr txBox="1"/>
            <p:nvPr/>
          </p:nvSpPr>
          <p:spPr>
            <a:xfrm>
              <a:off x="6993652" y="5937986"/>
              <a:ext cx="2250976" cy="800219"/>
            </a:xfrm>
            <a:prstGeom prst="rect">
              <a:avLst/>
            </a:prstGeom>
            <a:noFill/>
            <a:ln>
              <a:solidFill>
                <a:schemeClr val="tx1"/>
              </a:solidFill>
            </a:ln>
          </p:spPr>
          <p:txBody>
            <a:bodyPr wrap="square">
              <a:spAutoFit/>
            </a:bodyPr>
            <a:lstStyle/>
            <a:p>
              <a:pPr>
                <a:spcAft>
                  <a:spcPts val="900"/>
                </a:spcAft>
              </a:pPr>
              <a:r>
                <a:rPr lang="en-GB" sz="1600" b="1" dirty="0">
                  <a:latin typeface="Century Gothic" panose="020B0502020202020204" pitchFamily="34" charset="0"/>
                  <a:ea typeface="Calibri" panose="020F0502020204030204" pitchFamily="34" charset="0"/>
                </a:rPr>
                <a:t>Symbolic</a:t>
              </a:r>
              <a:r>
                <a:rPr lang="en-GB" sz="1800" b="1" dirty="0">
                  <a:latin typeface="Century Gothic" panose="020B0502020202020204" pitchFamily="34" charset="0"/>
                  <a:ea typeface="Calibri" panose="020F0502020204030204" pitchFamily="34" charset="0"/>
                </a:rPr>
                <a:t> </a:t>
              </a:r>
              <a:r>
                <a:rPr lang="en-GB" sz="1400" dirty="0">
                  <a:latin typeface="Century Gothic" panose="020B0502020202020204" pitchFamily="34" charset="0"/>
                  <a:ea typeface="Calibri" panose="020F0502020204030204" pitchFamily="34" charset="0"/>
                </a:rPr>
                <a:t>– what we use to represent what we’ve seen.</a:t>
              </a:r>
            </a:p>
          </p:txBody>
        </p:sp>
      </p:grpSp>
    </p:spTree>
    <p:extLst>
      <p:ext uri="{BB962C8B-B14F-4D97-AF65-F5344CB8AC3E}">
        <p14:creationId xmlns:p14="http://schemas.microsoft.com/office/powerpoint/2010/main" val="31376471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C467E4-A434-49F2-42B7-30A1CD898E49}"/>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dirty="0"/>
              <a:t>Johnstone’s triangle learner version</a:t>
            </a:r>
          </a:p>
        </p:txBody>
      </p:sp>
      <p:sp>
        <p:nvSpPr>
          <p:cNvPr id="8" name="Text Box 6">
            <a:extLst>
              <a:ext uri="{FF2B5EF4-FFF2-40B4-BE49-F238E27FC236}">
                <a16:creationId xmlns:a16="http://schemas.microsoft.com/office/drawing/2014/main" id="{C866EECA-E64C-F6DC-042D-A3579A78584B}"/>
              </a:ext>
            </a:extLst>
          </p:cNvPr>
          <p:cNvSpPr txBox="1"/>
          <p:nvPr/>
        </p:nvSpPr>
        <p:spPr>
          <a:xfrm>
            <a:off x="5293179" y="3393809"/>
            <a:ext cx="1874632" cy="891927"/>
          </a:xfrm>
          <a:prstGeom prst="rect">
            <a:avLst/>
          </a:prstGeom>
          <a:solidFill>
            <a:schemeClr val="lt1"/>
          </a:solid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spcAft>
                <a:spcPts val="900"/>
              </a:spcAft>
            </a:pPr>
            <a:r>
              <a:rPr lang="en-GB" sz="1200" b="1" dirty="0">
                <a:latin typeface="Century Gothic" panose="020B0502020202020204" pitchFamily="34" charset="0"/>
                <a:ea typeface="Calibri" panose="020F0502020204030204" pitchFamily="34" charset="0"/>
              </a:rPr>
              <a:t>Paper chromatography</a:t>
            </a:r>
          </a:p>
          <a:p>
            <a:pPr algn="ctr">
              <a:spcAft>
                <a:spcPts val="900"/>
              </a:spcAft>
            </a:pPr>
            <a:r>
              <a:rPr lang="en-GB" sz="1200" dirty="0">
                <a:latin typeface="Century Gothic" panose="020B0502020202020204" pitchFamily="34" charset="0"/>
                <a:ea typeface="Calibri" panose="020F0502020204030204" pitchFamily="34" charset="0"/>
              </a:rPr>
              <a:t>Separating out the soluble colours in a mixture of inks.</a:t>
            </a:r>
          </a:p>
          <a:p>
            <a:pPr algn="ctr">
              <a:spcAft>
                <a:spcPts val="900"/>
              </a:spcAft>
            </a:pPr>
            <a:endParaRPr lang="en-GB" sz="1200" b="1" dirty="0">
              <a:latin typeface="Century Gothic" panose="020B0502020202020204" pitchFamily="34" charset="0"/>
              <a:ea typeface="Calibri" panose="020F0502020204030204" pitchFamily="34" charset="0"/>
            </a:endParaRPr>
          </a:p>
          <a:p>
            <a:pPr algn="ctr">
              <a:spcAft>
                <a:spcPts val="900"/>
              </a:spcAft>
            </a:pPr>
            <a:endParaRPr lang="en-GB" sz="1200" dirty="0">
              <a:latin typeface="Century Gothic" panose="020B0502020202020204" pitchFamily="34" charset="0"/>
              <a:ea typeface="Calibri" panose="020F0502020204030204" pitchFamily="34" charset="0"/>
            </a:endParaRPr>
          </a:p>
        </p:txBody>
      </p:sp>
      <p:sp>
        <p:nvSpPr>
          <p:cNvPr id="5" name="Isosceles Triangle 4">
            <a:extLst>
              <a:ext uri="{C183D7F6-B498-43B3-948B-1728B52AA6E4}">
                <adec:decorative xmlns:adec="http://schemas.microsoft.com/office/drawing/2017/decorative" val="1"/>
              </a:ext>
            </a:extLst>
          </p:cNvPr>
          <p:cNvSpPr/>
          <p:nvPr/>
        </p:nvSpPr>
        <p:spPr>
          <a:xfrm>
            <a:off x="4449613" y="1639483"/>
            <a:ext cx="3561764" cy="3008265"/>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a:latin typeface="Century Gothic" panose="020B0502020202020204" pitchFamily="34" charset="0"/>
            </a:endParaRPr>
          </a:p>
        </p:txBody>
      </p:sp>
      <p:sp>
        <p:nvSpPr>
          <p:cNvPr id="60" name="Text Box 2"/>
          <p:cNvSpPr txBox="1">
            <a:spLocks noChangeArrowheads="1"/>
          </p:cNvSpPr>
          <p:nvPr/>
        </p:nvSpPr>
        <p:spPr bwMode="auto">
          <a:xfrm>
            <a:off x="111513" y="89210"/>
            <a:ext cx="5441794" cy="2654573"/>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spAutoFit/>
          </a:bodyPr>
          <a:lstStyle/>
          <a:p>
            <a:pPr>
              <a:spcAft>
                <a:spcPts val="900"/>
              </a:spcAft>
            </a:pPr>
            <a:r>
              <a:rPr lang="en-GB" sz="1200" b="1" dirty="0">
                <a:latin typeface="Century Gothic" panose="020B0502020202020204" pitchFamily="34" charset="0"/>
                <a:ea typeface="Calibri" panose="020F0502020204030204" pitchFamily="34" charset="0"/>
              </a:rPr>
              <a:t>Macroscopic </a:t>
            </a:r>
            <a:r>
              <a:rPr lang="en-GB" sz="1200" dirty="0">
                <a:latin typeface="Century Gothic" panose="020B0502020202020204" pitchFamily="34" charset="0"/>
                <a:ea typeface="Calibri" panose="020F0502020204030204" pitchFamily="34" charset="0"/>
              </a:rPr>
              <a:t>– what we can see.</a:t>
            </a:r>
          </a:p>
          <a:p>
            <a:pPr>
              <a:spcAft>
                <a:spcPts val="900"/>
              </a:spcAft>
            </a:pPr>
            <a:r>
              <a:rPr lang="en-GB" sz="1200" dirty="0">
                <a:latin typeface="Century Gothic" panose="020B0502020202020204" pitchFamily="34" charset="0"/>
                <a:ea typeface="Calibri" panose="020F0502020204030204" pitchFamily="34" charset="0"/>
                <a:cs typeface="Arial" panose="020B0604020202020204" pitchFamily="34" charset="0"/>
              </a:rPr>
              <a:t>Describe what you observed during the practical.</a:t>
            </a: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p:txBody>
      </p:sp>
      <p:sp>
        <p:nvSpPr>
          <p:cNvPr id="6" name="Text Box 2"/>
          <p:cNvSpPr txBox="1">
            <a:spLocks noChangeArrowheads="1"/>
          </p:cNvSpPr>
          <p:nvPr/>
        </p:nvSpPr>
        <p:spPr bwMode="auto">
          <a:xfrm>
            <a:off x="8106937" y="3393808"/>
            <a:ext cx="3973549" cy="3374982"/>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Symbolic </a:t>
            </a:r>
            <a:r>
              <a:rPr lang="en-GB" sz="1200" dirty="0">
                <a:latin typeface="Century Gothic" panose="020B0502020202020204" pitchFamily="34" charset="0"/>
                <a:ea typeface="Calibri" panose="020F0502020204030204" pitchFamily="34" charset="0"/>
              </a:rPr>
              <a:t>– what we use to represent what we’ve seen.</a:t>
            </a:r>
          </a:p>
          <a:p>
            <a:pPr>
              <a:spcAft>
                <a:spcPts val="900"/>
              </a:spcAft>
            </a:pPr>
            <a:r>
              <a:rPr lang="en-GB" sz="1200" dirty="0">
                <a:latin typeface="Century Gothic" panose="020B0502020202020204" pitchFamily="34" charset="0"/>
                <a:cs typeface="Arial" panose="020B0604020202020204" pitchFamily="34" charset="0"/>
              </a:rPr>
              <a:t>Write down the formula for working out the </a:t>
            </a:r>
            <a:r>
              <a:rPr lang="en-GB" sz="1200" i="1" dirty="0">
                <a:latin typeface="Century Gothic" panose="020B0502020202020204" pitchFamily="34" charset="0"/>
                <a:cs typeface="Arial" panose="020B0604020202020204" pitchFamily="34" charset="0"/>
              </a:rPr>
              <a:t>R</a:t>
            </a:r>
            <a:r>
              <a:rPr lang="en-GB" sz="1200" baseline="-25000" dirty="0">
                <a:latin typeface="Century Gothic" panose="020B0502020202020204" pitchFamily="34" charset="0"/>
                <a:cs typeface="Arial" panose="020B0604020202020204" pitchFamily="34" charset="0"/>
              </a:rPr>
              <a:t>f</a:t>
            </a:r>
            <a:r>
              <a:rPr lang="en-GB" sz="1200" dirty="0">
                <a:latin typeface="Century Gothic" panose="020B0502020202020204" pitchFamily="34" charset="0"/>
                <a:cs typeface="Arial" panose="020B0604020202020204" pitchFamily="34" charset="0"/>
              </a:rPr>
              <a:t> value.</a:t>
            </a:r>
          </a:p>
          <a:p>
            <a:pPr>
              <a:spcAft>
                <a:spcPts val="900"/>
              </a:spcAft>
            </a:pPr>
            <a:endParaRPr lang="en-GB" sz="1200" dirty="0">
              <a:latin typeface="Century Gothic" panose="020B0502020202020204" pitchFamily="34" charset="0"/>
              <a:cs typeface="Arial" panose="020B0604020202020204" pitchFamily="34" charset="0"/>
            </a:endParaRPr>
          </a:p>
          <a:p>
            <a:r>
              <a:rPr lang="en-GB" sz="1200" dirty="0">
                <a:latin typeface="Century Gothic" panose="020B0502020202020204" pitchFamily="34" charset="0"/>
                <a:cs typeface="Arial" panose="020B0604020202020204" pitchFamily="34" charset="0"/>
              </a:rPr>
              <a:t>If a solvent has travelled 5.0 cm from the origin line and a red dot has travelled 2.5 cm from the origin line, what is the </a:t>
            </a:r>
            <a:r>
              <a:rPr lang="en-GB" sz="1200" i="1" dirty="0">
                <a:latin typeface="Century Gothic" panose="020B0502020202020204" pitchFamily="34" charset="0"/>
                <a:cs typeface="Arial" panose="020B0604020202020204" pitchFamily="34" charset="0"/>
              </a:rPr>
              <a:t>R</a:t>
            </a:r>
            <a:r>
              <a:rPr lang="en-GB" sz="1200" i="1" baseline="-25000" dirty="0">
                <a:latin typeface="Century Gothic" panose="020B0502020202020204" pitchFamily="34" charset="0"/>
                <a:cs typeface="Arial" panose="020B0604020202020204" pitchFamily="34" charset="0"/>
              </a:rPr>
              <a:t>f</a:t>
            </a:r>
            <a:r>
              <a:rPr lang="en-GB" sz="1200" baseline="-25000" dirty="0">
                <a:latin typeface="Century Gothic" panose="020B0502020202020204" pitchFamily="34" charset="0"/>
                <a:cs typeface="Arial" panose="020B0604020202020204" pitchFamily="34" charset="0"/>
              </a:rPr>
              <a:t> </a:t>
            </a:r>
            <a:r>
              <a:rPr lang="en-GB" sz="1200" dirty="0">
                <a:latin typeface="Century Gothic" panose="020B0502020202020204" pitchFamily="34" charset="0"/>
                <a:cs typeface="Arial" panose="020B0604020202020204" pitchFamily="34" charset="0"/>
              </a:rPr>
              <a:t>to 1 decimal place?</a:t>
            </a:r>
          </a:p>
          <a:p>
            <a:pPr>
              <a:spcAft>
                <a:spcPts val="900"/>
              </a:spcAft>
            </a:pPr>
            <a:endParaRPr lang="en-GB" sz="1200" dirty="0">
              <a:latin typeface="Century Gothic" panose="020B0502020202020204" pitchFamily="34" charset="0"/>
              <a:ea typeface="Calibri" panose="020F0502020204030204" pitchFamily="34" charset="0"/>
            </a:endParaRPr>
          </a:p>
        </p:txBody>
      </p:sp>
      <p:sp>
        <p:nvSpPr>
          <p:cNvPr id="7" name="Text Box 2"/>
          <p:cNvSpPr txBox="1">
            <a:spLocks noChangeArrowheads="1"/>
          </p:cNvSpPr>
          <p:nvPr/>
        </p:nvSpPr>
        <p:spPr bwMode="auto">
          <a:xfrm>
            <a:off x="111513" y="3393808"/>
            <a:ext cx="4242540" cy="3374981"/>
          </a:xfrm>
          <a:prstGeom prst="rect">
            <a:avLst/>
          </a:prstGeom>
          <a:no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err="1">
                <a:latin typeface="Century Gothic" panose="020B0502020202020204" pitchFamily="34" charset="0"/>
                <a:ea typeface="Calibri" panose="020F0502020204030204" pitchFamily="34" charset="0"/>
              </a:rPr>
              <a:t>Submicroscopic</a:t>
            </a:r>
            <a:r>
              <a:rPr lang="en-GB" sz="1200" b="1" dirty="0">
                <a:latin typeface="Century Gothic" panose="020B0502020202020204" pitchFamily="34" charset="0"/>
                <a:ea typeface="Calibri" panose="020F0502020204030204" pitchFamily="34" charset="0"/>
              </a:rPr>
              <a:t> </a:t>
            </a:r>
            <a:r>
              <a:rPr lang="en-GB" sz="1200" dirty="0">
                <a:latin typeface="Century Gothic" panose="020B0502020202020204" pitchFamily="34" charset="0"/>
                <a:ea typeface="Calibri" panose="020F0502020204030204" pitchFamily="34" charset="0"/>
              </a:rPr>
              <a:t>– what we can’t see, smaller than we can observe.</a:t>
            </a:r>
          </a:p>
          <a:p>
            <a:pPr>
              <a:spcAft>
                <a:spcPts val="900"/>
              </a:spcAft>
            </a:pPr>
            <a:r>
              <a:rPr lang="en-GB" sz="1200" dirty="0">
                <a:latin typeface="Century Gothic" panose="020B0502020202020204" pitchFamily="34" charset="0"/>
                <a:ea typeface="Calibri" panose="020F0502020204030204" pitchFamily="34" charset="0"/>
              </a:rPr>
              <a:t>Think about what you see as the colour molecules move. In which direction do the colours move and why?</a:t>
            </a: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r>
              <a:rPr lang="en-GB" sz="750" dirty="0">
                <a:latin typeface="Century Gothic" panose="020B0502020202020204" pitchFamily="34" charset="0"/>
                <a:ea typeface="Calibri" panose="020F0502020204030204" pitchFamily="34" charset="0"/>
              </a:rPr>
              <a:t> </a:t>
            </a:r>
          </a:p>
        </p:txBody>
      </p:sp>
    </p:spTree>
    <p:extLst>
      <p:ext uri="{BB962C8B-B14F-4D97-AF65-F5344CB8AC3E}">
        <p14:creationId xmlns:p14="http://schemas.microsoft.com/office/powerpoint/2010/main" val="33467501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05AD6E-D048-F8C5-043D-98EB527F9420}"/>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dirty="0"/>
              <a:t>Johnstone’s triangle suggested answer</a:t>
            </a:r>
          </a:p>
        </p:txBody>
      </p:sp>
      <p:sp>
        <p:nvSpPr>
          <p:cNvPr id="8" name="Text Box 6">
            <a:extLst>
              <a:ext uri="{FF2B5EF4-FFF2-40B4-BE49-F238E27FC236}">
                <a16:creationId xmlns:a16="http://schemas.microsoft.com/office/drawing/2014/main" id="{C866EECA-E64C-F6DC-042D-A3579A78584B}"/>
              </a:ext>
            </a:extLst>
          </p:cNvPr>
          <p:cNvSpPr txBox="1"/>
          <p:nvPr/>
        </p:nvSpPr>
        <p:spPr>
          <a:xfrm>
            <a:off x="5158684" y="2712464"/>
            <a:ext cx="1874632" cy="891927"/>
          </a:xfrm>
          <a:prstGeom prst="rect">
            <a:avLst/>
          </a:prstGeom>
          <a:solidFill>
            <a:schemeClr val="lt1"/>
          </a:solid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spcAft>
                <a:spcPts val="900"/>
              </a:spcAft>
            </a:pPr>
            <a:r>
              <a:rPr lang="en-GB" sz="1200" b="1" dirty="0">
                <a:latin typeface="Century Gothic" panose="020B0502020202020204" pitchFamily="34" charset="0"/>
                <a:ea typeface="Calibri" panose="020F0502020204030204" pitchFamily="34" charset="0"/>
              </a:rPr>
              <a:t>Paper chromatography</a:t>
            </a:r>
          </a:p>
          <a:p>
            <a:pPr algn="ctr">
              <a:spcAft>
                <a:spcPts val="900"/>
              </a:spcAft>
            </a:pPr>
            <a:r>
              <a:rPr lang="en-GB" sz="1200" dirty="0">
                <a:latin typeface="Century Gothic" panose="020B0502020202020204" pitchFamily="34" charset="0"/>
                <a:ea typeface="Calibri" panose="020F0502020204030204" pitchFamily="34" charset="0"/>
              </a:rPr>
              <a:t>Separating out the soluble colours in a mixture of inks.</a:t>
            </a:r>
          </a:p>
          <a:p>
            <a:pPr algn="ctr">
              <a:spcAft>
                <a:spcPts val="900"/>
              </a:spcAft>
            </a:pPr>
            <a:endParaRPr lang="en-GB" sz="1200" b="1" dirty="0">
              <a:latin typeface="Century Gothic" panose="020B0502020202020204" pitchFamily="34" charset="0"/>
              <a:ea typeface="Calibri" panose="020F0502020204030204" pitchFamily="34" charset="0"/>
            </a:endParaRPr>
          </a:p>
          <a:p>
            <a:pPr algn="ctr">
              <a:spcAft>
                <a:spcPts val="900"/>
              </a:spcAft>
            </a:pPr>
            <a:endParaRPr lang="en-GB" sz="1200" dirty="0">
              <a:latin typeface="Century Gothic" panose="020B0502020202020204" pitchFamily="34" charset="0"/>
              <a:ea typeface="Calibri" panose="020F0502020204030204" pitchFamily="34" charset="0"/>
            </a:endParaRPr>
          </a:p>
        </p:txBody>
      </p:sp>
      <p:sp>
        <p:nvSpPr>
          <p:cNvPr id="5" name="Isosceles Triangle 4">
            <a:extLst>
              <a:ext uri="{C183D7F6-B498-43B3-948B-1728B52AA6E4}">
                <adec:decorative xmlns:adec="http://schemas.microsoft.com/office/drawing/2017/decorative" val="1"/>
              </a:ext>
            </a:extLst>
          </p:cNvPr>
          <p:cNvSpPr/>
          <p:nvPr/>
        </p:nvSpPr>
        <p:spPr>
          <a:xfrm>
            <a:off x="4315118" y="970250"/>
            <a:ext cx="3561764" cy="3008265"/>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a:latin typeface="Century Gothic" panose="020B0502020202020204" pitchFamily="34" charset="0"/>
            </a:endParaRPr>
          </a:p>
        </p:txBody>
      </p:sp>
      <p:sp>
        <p:nvSpPr>
          <p:cNvPr id="60" name="Text Box 2"/>
          <p:cNvSpPr txBox="1">
            <a:spLocks noChangeArrowheads="1"/>
          </p:cNvSpPr>
          <p:nvPr/>
        </p:nvSpPr>
        <p:spPr bwMode="auto">
          <a:xfrm>
            <a:off x="331624" y="350725"/>
            <a:ext cx="3849000" cy="1038746"/>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spAutoFit/>
          </a:bodyPr>
          <a:lstStyle/>
          <a:p>
            <a:pPr>
              <a:spcAft>
                <a:spcPts val="900"/>
              </a:spcAft>
            </a:pPr>
            <a:r>
              <a:rPr lang="en-GB" sz="1200" b="1" dirty="0">
                <a:latin typeface="Century Gothic" panose="020B0502020202020204" pitchFamily="34" charset="0"/>
                <a:ea typeface="Calibri" panose="020F0502020204030204" pitchFamily="34" charset="0"/>
              </a:rPr>
              <a:t>Macroscopic </a:t>
            </a:r>
            <a:r>
              <a:rPr lang="en-GB" sz="1200" dirty="0">
                <a:latin typeface="Century Gothic" panose="020B0502020202020204" pitchFamily="34" charset="0"/>
                <a:ea typeface="Calibri" panose="020F0502020204030204" pitchFamily="34" charset="0"/>
              </a:rPr>
              <a:t>– what we can see.</a:t>
            </a:r>
          </a:p>
          <a:p>
            <a:pPr>
              <a:spcAft>
                <a:spcPts val="900"/>
              </a:spcAft>
            </a:pPr>
            <a:r>
              <a:rPr lang="en-GB" sz="1200" dirty="0">
                <a:latin typeface="Century Gothic" panose="020B0502020202020204" pitchFamily="34" charset="0"/>
                <a:ea typeface="Calibri" panose="020F0502020204030204" pitchFamily="34" charset="0"/>
                <a:cs typeface="Arial" panose="020B0604020202020204" pitchFamily="34" charset="0"/>
              </a:rPr>
              <a:t>Different coloured dots move up the paper with a solvent at different speeds and separate out.</a:t>
            </a:r>
            <a:endParaRPr lang="en-GB" sz="1200" i="1"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6" name="Text Box 2"/>
              <p:cNvSpPr txBox="1">
                <a:spLocks noChangeArrowheads="1"/>
              </p:cNvSpPr>
              <p:nvPr/>
            </p:nvSpPr>
            <p:spPr bwMode="auto">
              <a:xfrm>
                <a:off x="8011377" y="4303402"/>
                <a:ext cx="3849000" cy="2177152"/>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Symbolic </a:t>
                </a:r>
                <a:r>
                  <a:rPr lang="en-GB" sz="1200" dirty="0">
                    <a:latin typeface="Century Gothic" panose="020B0502020202020204" pitchFamily="34" charset="0"/>
                    <a:ea typeface="Calibri" panose="020F0502020204030204" pitchFamily="34" charset="0"/>
                  </a:rPr>
                  <a:t>– what we use to represent what we’ve seen.</a:t>
                </a:r>
              </a:p>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cs typeface="Arial" panose="020B0604020202020204" pitchFamily="34" charset="0"/>
                        </a:rPr>
                        <m:t>𝑅</m:t>
                      </m:r>
                      <m:r>
                        <a:rPr lang="en-GB" sz="1200" i="1" baseline="-25000" dirty="0">
                          <a:latin typeface="Cambria Math" panose="02040503050406030204" pitchFamily="18" charset="0"/>
                          <a:cs typeface="Arial" panose="020B0604020202020204" pitchFamily="34" charset="0"/>
                        </a:rPr>
                        <m:t>𝑓</m:t>
                      </m:r>
                      <m:r>
                        <a:rPr lang="en-GB" sz="1200" i="1" dirty="0">
                          <a:latin typeface="Cambria Math" panose="02040503050406030204" pitchFamily="18" charset="0"/>
                          <a:cs typeface="Arial" panose="020B0604020202020204" pitchFamily="34" charset="0"/>
                        </a:rPr>
                        <m:t> =</m:t>
                      </m:r>
                      <m:r>
                        <a:rPr lang="en-GB" sz="1200" b="0" i="1" dirty="0" smtClean="0">
                          <a:latin typeface="Cambria Math" panose="02040503050406030204" pitchFamily="18" charset="0"/>
                          <a:cs typeface="Arial" panose="020B0604020202020204" pitchFamily="34" charset="0"/>
                        </a:rPr>
                        <m:t> </m:t>
                      </m:r>
                      <m:f>
                        <m:fPr>
                          <m:ctrlPr>
                            <a:rPr lang="en-GB" sz="1200" b="0" i="1" dirty="0" smtClean="0">
                              <a:latin typeface="Cambria Math" panose="02040503050406030204" pitchFamily="18" charset="0"/>
                              <a:cs typeface="Arial" panose="020B0604020202020204" pitchFamily="34" charset="0"/>
                            </a:rPr>
                          </m:ctrlPr>
                        </m:fPr>
                        <m:num>
                          <m:r>
                            <m:rPr>
                              <m:sty m:val="p"/>
                            </m:rPr>
                            <a:rPr lang="en-GB" sz="1200" i="0" dirty="0">
                              <a:latin typeface="Cambria Math" panose="02040503050406030204" pitchFamily="18" charset="0"/>
                              <a:cs typeface="Arial" panose="020B0604020202020204" pitchFamily="34" charset="0"/>
                            </a:rPr>
                            <m:t>distance</m:t>
                          </m:r>
                          <m:r>
                            <a:rPr lang="en-GB" sz="1200" i="0" dirty="0">
                              <a:latin typeface="Cambria Math" panose="02040503050406030204" pitchFamily="18" charset="0"/>
                              <a:cs typeface="Arial" panose="020B0604020202020204" pitchFamily="34" charset="0"/>
                            </a:rPr>
                            <m:t> </m:t>
                          </m:r>
                          <m:r>
                            <m:rPr>
                              <m:sty m:val="p"/>
                            </m:rPr>
                            <a:rPr lang="en-GB" sz="1200" i="0" dirty="0">
                              <a:latin typeface="Cambria Math" panose="02040503050406030204" pitchFamily="18" charset="0"/>
                              <a:cs typeface="Arial" panose="020B0604020202020204" pitchFamily="34" charset="0"/>
                            </a:rPr>
                            <m:t>travelled</m:t>
                          </m:r>
                          <m:r>
                            <a:rPr lang="en-GB" sz="1200" i="0" dirty="0">
                              <a:latin typeface="Cambria Math" panose="02040503050406030204" pitchFamily="18" charset="0"/>
                              <a:cs typeface="Arial" panose="020B0604020202020204" pitchFamily="34" charset="0"/>
                            </a:rPr>
                            <m:t> </m:t>
                          </m:r>
                          <m:r>
                            <m:rPr>
                              <m:sty m:val="p"/>
                            </m:rPr>
                            <a:rPr lang="en-GB" sz="1200" i="0" dirty="0">
                              <a:latin typeface="Cambria Math" panose="02040503050406030204" pitchFamily="18" charset="0"/>
                              <a:cs typeface="Arial" panose="020B0604020202020204" pitchFamily="34" charset="0"/>
                            </a:rPr>
                            <m:t>by</m:t>
                          </m:r>
                          <m:r>
                            <a:rPr lang="en-GB" sz="1200" i="0" dirty="0">
                              <a:latin typeface="Cambria Math" panose="02040503050406030204" pitchFamily="18" charset="0"/>
                              <a:cs typeface="Arial" panose="020B0604020202020204" pitchFamily="34" charset="0"/>
                            </a:rPr>
                            <m:t> </m:t>
                          </m:r>
                          <m:r>
                            <m:rPr>
                              <m:sty m:val="p"/>
                            </m:rPr>
                            <a:rPr lang="en-GB" sz="1200" i="0" dirty="0">
                              <a:latin typeface="Cambria Math" panose="02040503050406030204" pitchFamily="18" charset="0"/>
                              <a:cs typeface="Arial" panose="020B0604020202020204" pitchFamily="34" charset="0"/>
                            </a:rPr>
                            <m:t>the</m:t>
                          </m:r>
                          <m:r>
                            <a:rPr lang="en-GB" sz="1200" i="0" dirty="0">
                              <a:latin typeface="Cambria Math" panose="02040503050406030204" pitchFamily="18" charset="0"/>
                              <a:cs typeface="Arial" panose="020B0604020202020204" pitchFamily="34" charset="0"/>
                            </a:rPr>
                            <m:t> </m:t>
                          </m:r>
                          <m:r>
                            <m:rPr>
                              <m:sty m:val="p"/>
                            </m:rPr>
                            <a:rPr lang="en-GB" sz="1200" i="0" dirty="0">
                              <a:latin typeface="Cambria Math" panose="02040503050406030204" pitchFamily="18" charset="0"/>
                              <a:cs typeface="Arial" panose="020B0604020202020204" pitchFamily="34" charset="0"/>
                            </a:rPr>
                            <m:t>solute</m:t>
                          </m:r>
                        </m:num>
                        <m:den>
                          <m:r>
                            <m:rPr>
                              <m:sty m:val="p"/>
                            </m:rPr>
                            <a:rPr lang="en-GB" sz="1200" i="0" dirty="0">
                              <a:latin typeface="Cambria Math" panose="02040503050406030204" pitchFamily="18" charset="0"/>
                              <a:cs typeface="Arial" panose="020B0604020202020204" pitchFamily="34" charset="0"/>
                            </a:rPr>
                            <m:t>distance</m:t>
                          </m:r>
                          <m:r>
                            <a:rPr lang="en-GB" sz="1200" i="0" dirty="0">
                              <a:latin typeface="Cambria Math" panose="02040503050406030204" pitchFamily="18" charset="0"/>
                              <a:cs typeface="Arial" panose="020B0604020202020204" pitchFamily="34" charset="0"/>
                            </a:rPr>
                            <m:t> </m:t>
                          </m:r>
                          <m:r>
                            <m:rPr>
                              <m:sty m:val="p"/>
                            </m:rPr>
                            <a:rPr lang="en-GB" sz="1200" i="0" dirty="0">
                              <a:latin typeface="Cambria Math" panose="02040503050406030204" pitchFamily="18" charset="0"/>
                              <a:cs typeface="Arial" panose="020B0604020202020204" pitchFamily="34" charset="0"/>
                            </a:rPr>
                            <m:t>travelled</m:t>
                          </m:r>
                          <m:r>
                            <a:rPr lang="en-GB" sz="1200" i="0" dirty="0">
                              <a:latin typeface="Cambria Math" panose="02040503050406030204" pitchFamily="18" charset="0"/>
                              <a:cs typeface="Arial" panose="020B0604020202020204" pitchFamily="34" charset="0"/>
                            </a:rPr>
                            <m:t> </m:t>
                          </m:r>
                          <m:r>
                            <m:rPr>
                              <m:sty m:val="p"/>
                            </m:rPr>
                            <a:rPr lang="en-GB" sz="1200" i="0" dirty="0">
                              <a:latin typeface="Cambria Math" panose="02040503050406030204" pitchFamily="18" charset="0"/>
                              <a:cs typeface="Arial" panose="020B0604020202020204" pitchFamily="34" charset="0"/>
                            </a:rPr>
                            <m:t>by</m:t>
                          </m:r>
                          <m:r>
                            <a:rPr lang="en-GB" sz="1200" i="0" dirty="0">
                              <a:latin typeface="Cambria Math" panose="02040503050406030204" pitchFamily="18" charset="0"/>
                              <a:cs typeface="Arial" panose="020B0604020202020204" pitchFamily="34" charset="0"/>
                            </a:rPr>
                            <m:t> </m:t>
                          </m:r>
                          <m:r>
                            <m:rPr>
                              <m:sty m:val="p"/>
                            </m:rPr>
                            <a:rPr lang="en-GB" sz="1200" i="0" dirty="0">
                              <a:latin typeface="Cambria Math" panose="02040503050406030204" pitchFamily="18" charset="0"/>
                              <a:cs typeface="Arial" panose="020B0604020202020204" pitchFamily="34" charset="0"/>
                            </a:rPr>
                            <m:t>the</m:t>
                          </m:r>
                          <m:r>
                            <a:rPr lang="en-GB" sz="1200" i="0" dirty="0">
                              <a:latin typeface="Cambria Math" panose="02040503050406030204" pitchFamily="18" charset="0"/>
                              <a:cs typeface="Arial" panose="020B0604020202020204" pitchFamily="34" charset="0"/>
                            </a:rPr>
                            <m:t> </m:t>
                          </m:r>
                          <m:r>
                            <m:rPr>
                              <m:sty m:val="p"/>
                            </m:rPr>
                            <a:rPr lang="en-GB" sz="1200" b="0" i="0" dirty="0" smtClean="0">
                              <a:latin typeface="Cambria Math" panose="02040503050406030204" pitchFamily="18" charset="0"/>
                              <a:cs typeface="Arial" panose="020B0604020202020204" pitchFamily="34" charset="0"/>
                            </a:rPr>
                            <m:t>solvent</m:t>
                          </m:r>
                        </m:den>
                      </m:f>
                    </m:oMath>
                  </m:oMathPara>
                </a14:m>
                <a:endParaRPr lang="en-GB" sz="1200" dirty="0">
                  <a:latin typeface="Century Gothic" panose="020B0502020202020204" pitchFamily="34" charset="0"/>
                  <a:cs typeface="Arial" panose="020B0604020202020204" pitchFamily="34" charset="0"/>
                </a:endParaRPr>
              </a:p>
              <a:p>
                <a:endParaRPr lang="en-GB" sz="1200" i="1" dirty="0">
                  <a:latin typeface="Cambria Math" panose="02040503050406030204" pitchFamily="18"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r>
                        <a:rPr lang="en-GB" sz="1200" i="1" dirty="0">
                          <a:latin typeface="Cambria Math" panose="02040503050406030204" pitchFamily="18" charset="0"/>
                          <a:cs typeface="Arial" panose="020B0604020202020204" pitchFamily="34" charset="0"/>
                        </a:rPr>
                        <m:t>𝑅</m:t>
                      </m:r>
                      <m:r>
                        <a:rPr lang="en-GB" sz="1200" i="1" baseline="-25000" dirty="0">
                          <a:latin typeface="Cambria Math" panose="02040503050406030204" pitchFamily="18" charset="0"/>
                          <a:cs typeface="Arial" panose="020B0604020202020204" pitchFamily="34" charset="0"/>
                        </a:rPr>
                        <m:t>𝑓</m:t>
                      </m:r>
                      <m:r>
                        <a:rPr lang="en-GB" sz="1200" i="1" dirty="0">
                          <a:latin typeface="Cambria Math" panose="02040503050406030204" pitchFamily="18" charset="0"/>
                          <a:cs typeface="Arial" panose="020B0604020202020204" pitchFamily="34" charset="0"/>
                        </a:rPr>
                        <m:t> =</m:t>
                      </m:r>
                      <m:r>
                        <a:rPr lang="en-GB" sz="1200" b="0" i="1" dirty="0" smtClean="0">
                          <a:latin typeface="Cambria Math" panose="02040503050406030204" pitchFamily="18" charset="0"/>
                          <a:cs typeface="Arial" panose="020B0604020202020204" pitchFamily="34" charset="0"/>
                        </a:rPr>
                        <m:t> </m:t>
                      </m:r>
                      <m:f>
                        <m:fPr>
                          <m:ctrlPr>
                            <a:rPr lang="en-GB" sz="1200" b="0" i="1" dirty="0" smtClean="0">
                              <a:latin typeface="Cambria Math" panose="02040503050406030204" pitchFamily="18" charset="0"/>
                              <a:cs typeface="Arial" panose="020B0604020202020204" pitchFamily="34" charset="0"/>
                            </a:rPr>
                          </m:ctrlPr>
                        </m:fPr>
                        <m:num>
                          <m:r>
                            <a:rPr lang="en-GB" sz="1200" b="0" i="1" dirty="0" smtClean="0">
                              <a:latin typeface="Cambria Math" panose="02040503050406030204" pitchFamily="18" charset="0"/>
                              <a:cs typeface="Arial" panose="020B0604020202020204" pitchFamily="34" charset="0"/>
                            </a:rPr>
                            <m:t>2.5</m:t>
                          </m:r>
                        </m:num>
                        <m:den>
                          <m:r>
                            <a:rPr lang="en-GB" sz="1200" b="0" i="1" dirty="0" smtClean="0">
                              <a:latin typeface="Cambria Math" panose="02040503050406030204" pitchFamily="18" charset="0"/>
                              <a:cs typeface="Arial" panose="020B0604020202020204" pitchFamily="34" charset="0"/>
                            </a:rPr>
                            <m:t>5.0</m:t>
                          </m:r>
                        </m:den>
                      </m:f>
                      <m:r>
                        <a:rPr lang="en-GB" sz="1200" i="1" dirty="0" smtClean="0">
                          <a:latin typeface="Cambria Math" panose="02040503050406030204" pitchFamily="18" charset="0"/>
                          <a:cs typeface="Arial" panose="020B0604020202020204" pitchFamily="34" charset="0"/>
                        </a:rPr>
                        <m:t>     </m:t>
                      </m:r>
                    </m:oMath>
                  </m:oMathPara>
                </a14:m>
                <a:endParaRPr lang="en-GB" sz="1200" i="1" dirty="0">
                  <a:latin typeface="Cambria Math" panose="02040503050406030204" pitchFamily="18"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cs typeface="Arial" panose="020B0604020202020204" pitchFamily="34" charset="0"/>
                        </a:rPr>
                        <m:t>   </m:t>
                      </m:r>
                    </m:oMath>
                  </m:oMathPara>
                </a14:m>
                <a:endParaRPr lang="en-GB" sz="1200" dirty="0">
                  <a:latin typeface="Century Gothic" panose="020B0502020202020204" pitchFamily="34"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r>
                        <a:rPr lang="en-GB" sz="1200" b="0" i="1" smtClean="0">
                          <a:latin typeface="Cambria Math" panose="02040503050406030204" pitchFamily="18" charset="0"/>
                          <a:cs typeface="Arial" panose="020B0604020202020204" pitchFamily="34" charset="0"/>
                        </a:rPr>
                        <m:t>=0.5</m:t>
                      </m:r>
                    </m:oMath>
                  </m:oMathPara>
                </a14:m>
                <a:endParaRPr lang="en-GB" sz="1200" dirty="0">
                  <a:latin typeface="Century Gothic" panose="020B0502020202020204" pitchFamily="34" charset="0"/>
                  <a:cs typeface="Arial" panose="020B0604020202020204" pitchFamily="34" charset="0"/>
                </a:endParaRPr>
              </a:p>
            </p:txBody>
          </p:sp>
        </mc:Choice>
        <mc:Fallback xmlns="">
          <p:sp>
            <p:nvSpPr>
              <p:cNvPr id="6" name="Text Box 2"/>
              <p:cNvSpPr txBox="1">
                <a:spLocks noRot="1" noChangeAspect="1" noMove="1" noResize="1" noEditPoints="1" noAdjustHandles="1" noChangeArrowheads="1" noChangeShapeType="1" noTextEdit="1"/>
              </p:cNvSpPr>
              <p:nvPr/>
            </p:nvSpPr>
            <p:spPr bwMode="auto">
              <a:xfrm>
                <a:off x="8011377" y="4303402"/>
                <a:ext cx="3849000" cy="2177152"/>
              </a:xfrm>
              <a:prstGeom prst="rect">
                <a:avLst/>
              </a:prstGeom>
              <a:blipFill>
                <a:blip r:embed="rId3"/>
                <a:stretch>
                  <a:fillRect l="-473" t="-279"/>
                </a:stretch>
              </a:blipFill>
              <a:ln w="9525">
                <a:solidFill>
                  <a:srgbClr val="000000"/>
                </a:solidFill>
                <a:miter lim="800000"/>
                <a:headEnd/>
                <a:tailEnd/>
              </a:ln>
            </p:spPr>
            <p:txBody>
              <a:bodyPr/>
              <a:lstStyle/>
              <a:p>
                <a:r>
                  <a:rPr lang="en-GB">
                    <a:noFill/>
                  </a:rPr>
                  <a:t> </a:t>
                </a:r>
              </a:p>
            </p:txBody>
          </p:sp>
        </mc:Fallback>
      </mc:AlternateContent>
      <p:sp>
        <p:nvSpPr>
          <p:cNvPr id="7" name="Text Box 2"/>
          <p:cNvSpPr txBox="1">
            <a:spLocks noChangeArrowheads="1"/>
          </p:cNvSpPr>
          <p:nvPr/>
        </p:nvSpPr>
        <p:spPr bwMode="auto">
          <a:xfrm>
            <a:off x="331625" y="3143616"/>
            <a:ext cx="3849000" cy="3336938"/>
          </a:xfrm>
          <a:prstGeom prst="rect">
            <a:avLst/>
          </a:prstGeom>
          <a:no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err="1">
                <a:latin typeface="Century Gothic" panose="020B0502020202020204" pitchFamily="34" charset="0"/>
                <a:ea typeface="Calibri" panose="020F0502020204030204" pitchFamily="34" charset="0"/>
              </a:rPr>
              <a:t>Submicroscopic</a:t>
            </a:r>
            <a:r>
              <a:rPr lang="en-GB" sz="1200" b="1" dirty="0">
                <a:latin typeface="Century Gothic" panose="020B0502020202020204" pitchFamily="34" charset="0"/>
                <a:ea typeface="Calibri" panose="020F0502020204030204" pitchFamily="34" charset="0"/>
              </a:rPr>
              <a:t> </a:t>
            </a:r>
            <a:r>
              <a:rPr lang="en-GB" sz="1200" dirty="0">
                <a:latin typeface="Century Gothic" panose="020B0502020202020204" pitchFamily="34" charset="0"/>
                <a:ea typeface="Calibri" panose="020F0502020204030204" pitchFamily="34" charset="0"/>
              </a:rPr>
              <a:t>– what we can’t see, smaller than we can observe.</a:t>
            </a:r>
          </a:p>
          <a:p>
            <a:pPr>
              <a:spcAft>
                <a:spcPts val="900"/>
              </a:spcAft>
            </a:pPr>
            <a:r>
              <a:rPr lang="en-GB" sz="1200" dirty="0">
                <a:latin typeface="Century Gothic" panose="020B0502020202020204" pitchFamily="34" charset="0"/>
                <a:ea typeface="Calibri" panose="020F0502020204030204" pitchFamily="34" charset="0"/>
              </a:rPr>
              <a:t>The soluble colours move up the filter paper as they are dissolved in the solvent/mobile phase, which also moves up the paper.</a:t>
            </a: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r>
              <a:rPr lang="en-GB" sz="750" dirty="0">
                <a:latin typeface="Century Gothic" panose="020B0502020202020204" pitchFamily="34" charset="0"/>
                <a:ea typeface="Calibri" panose="020F0502020204030204" pitchFamily="34" charset="0"/>
              </a:rPr>
              <a:t> </a:t>
            </a:r>
          </a:p>
        </p:txBody>
      </p:sp>
      <p:pic>
        <p:nvPicPr>
          <p:cNvPr id="10" name="Picture 9" descr="Chromatogram in a beaker with particles to show the colours each ink is made up of. Sample 1 has blue, orange and pink particles at different distances up the paper. Sample 2's black ink is on the origin line. And sample 3 contains orange and is line with the orange in sample 1">
            <a:extLst>
              <a:ext uri="{FF2B5EF4-FFF2-40B4-BE49-F238E27FC236}">
                <a16:creationId xmlns:a16="http://schemas.microsoft.com/office/drawing/2014/main" id="{9FFEE153-C2DF-C91E-EF3A-31E67DB6114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65250" y="4367463"/>
            <a:ext cx="2102433" cy="2029327"/>
          </a:xfrm>
          <a:prstGeom prst="rect">
            <a:avLst/>
          </a:prstGeom>
        </p:spPr>
      </p:pic>
    </p:spTree>
    <p:extLst>
      <p:ext uri="{BB962C8B-B14F-4D97-AF65-F5344CB8AC3E}">
        <p14:creationId xmlns:p14="http://schemas.microsoft.com/office/powerpoint/2010/main" val="2116761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1B30-7860-0E79-C046-E709BF5EF046}"/>
              </a:ext>
            </a:extLst>
          </p:cNvPr>
          <p:cNvSpPr>
            <a:spLocks noGrp="1"/>
          </p:cNvSpPr>
          <p:nvPr>
            <p:ph type="title"/>
          </p:nvPr>
        </p:nvSpPr>
        <p:spPr/>
        <p:txBody>
          <a:bodyPr>
            <a:normAutofit fontScale="90000"/>
          </a:bodyPr>
          <a:lstStyle/>
          <a:p>
            <a:r>
              <a:rPr lang="en-GB" sz="4000" b="1" dirty="0">
                <a:solidFill>
                  <a:srgbClr val="C00000"/>
                </a:solidFill>
                <a:latin typeface="Century Gothic" panose="020B0502020202020204" pitchFamily="34" charset="0"/>
              </a:rPr>
              <a:t>Integrated instructions</a:t>
            </a:r>
          </a:p>
        </p:txBody>
      </p:sp>
      <p:sp>
        <p:nvSpPr>
          <p:cNvPr id="3" name="Content Placeholder 2">
            <a:extLst>
              <a:ext uri="{FF2B5EF4-FFF2-40B4-BE49-F238E27FC236}">
                <a16:creationId xmlns:a16="http://schemas.microsoft.com/office/drawing/2014/main" id="{6A59B1BE-418B-A700-C671-97C104E1A549}"/>
              </a:ext>
            </a:extLst>
          </p:cNvPr>
          <p:cNvSpPr>
            <a:spLocks noGrp="1"/>
          </p:cNvSpPr>
          <p:nvPr>
            <p:ph idx="1"/>
          </p:nvPr>
        </p:nvSpPr>
        <p:spPr/>
        <p:txBody>
          <a:bodyPr>
            <a:normAutofit/>
          </a:bodyPr>
          <a:lstStyle/>
          <a:p>
            <a:pPr marL="0" indent="0">
              <a:buNone/>
            </a:pPr>
            <a:r>
              <a:rPr lang="en-GB" sz="1800" dirty="0">
                <a:latin typeface="Century Gothic" panose="020B0502020202020204" pitchFamily="34" charset="0"/>
              </a:rPr>
              <a:t>Integrated instructions use clear numbering, arrows and simple pictograms, like an eye to show when to make observations. They were developed using cognitive load theory and remove unnecessary information. Therefore, the instructions reduce extraneous load on learners, increasing the capacity of their working memory to think about what they are doing and why.</a:t>
            </a:r>
          </a:p>
          <a:p>
            <a:pPr marL="0" indent="0">
              <a:buNone/>
            </a:pPr>
            <a:r>
              <a:rPr lang="en-GB" sz="1800" dirty="0">
                <a:effectLst/>
                <a:latin typeface="Century Gothic" panose="020B0502020202020204" pitchFamily="34" charset="0"/>
                <a:ea typeface="Calibri" panose="020F0502020204030204" pitchFamily="34" charset="0"/>
                <a:cs typeface="Times New Roman" panose="02020603050405020304" pitchFamily="18" charset="0"/>
              </a:rPr>
              <a:t>Read more at </a:t>
            </a:r>
            <a:r>
              <a:rPr lang="en-GB" sz="1800" dirty="0">
                <a:effectLst/>
                <a:latin typeface="Century Gothic" panose="020B0502020202020204" pitchFamily="34" charset="0"/>
                <a:ea typeface="Calibri" panose="020F0502020204030204" pitchFamily="34" charset="0"/>
                <a:cs typeface="Times New Roman" panose="02020603050405020304" pitchFamily="18" charset="0"/>
                <a:hlinkClick r:id="rId2"/>
              </a:rPr>
              <a:t>rsc.li/47bIKi5</a:t>
            </a:r>
            <a:r>
              <a:rPr lang="en-GB" sz="1800" dirty="0">
                <a:ea typeface="Calibri" panose="020F0502020204030204" pitchFamily="34" charset="0"/>
                <a:cs typeface="Times New Roman" panose="02020603050405020304" pitchFamily="18" charset="0"/>
              </a:rPr>
              <a:t>.</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 See the 14–16 practical video collection (</a:t>
            </a:r>
            <a:r>
              <a:rPr lang="en-GB" sz="1800" dirty="0">
                <a:effectLst/>
                <a:latin typeface="Century Gothic" panose="020B0502020202020204" pitchFamily="34" charset="0"/>
                <a:ea typeface="Calibri" panose="020F0502020204030204" pitchFamily="34" charset="0"/>
                <a:cs typeface="Times New Roman" panose="02020603050405020304" pitchFamily="18" charset="0"/>
                <a:hlinkClick r:id="rId3"/>
              </a:rPr>
              <a:t>rsc.li/47fDhGS</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 for other core experiment example</a:t>
            </a:r>
            <a:r>
              <a:rPr lang="en-GB" sz="1800" dirty="0">
                <a:latin typeface="Century Gothic" panose="020B0502020202020204" pitchFamily="34" charset="0"/>
                <a:ea typeface="Calibri" panose="020F0502020204030204" pitchFamily="34" charset="0"/>
                <a:cs typeface="Times New Roman" panose="02020603050405020304" pitchFamily="18" charset="0"/>
              </a:rPr>
              <a:t>s</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a:t>
            </a:r>
          </a:p>
          <a:p>
            <a:pPr marL="0" indent="0">
              <a:buNone/>
            </a:pPr>
            <a:endParaRPr lang="en-GB" sz="1800" dirty="0">
              <a:latin typeface="Century Gothic" panose="020B0502020202020204" pitchFamily="34" charset="0"/>
            </a:endParaRPr>
          </a:p>
        </p:txBody>
      </p:sp>
    </p:spTree>
    <p:extLst>
      <p:ext uri="{BB962C8B-B14F-4D97-AF65-F5344CB8AC3E}">
        <p14:creationId xmlns:p14="http://schemas.microsoft.com/office/powerpoint/2010/main" val="169201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B67AC5D2-A2E9-F195-7498-AD6DF5FC9ED3}"/>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Integrated instructions: paper chromatography of inks</a:t>
            </a:r>
          </a:p>
        </p:txBody>
      </p:sp>
      <p:sp>
        <p:nvSpPr>
          <p:cNvPr id="60" name="TextBox 59"/>
          <p:cNvSpPr txBox="1"/>
          <p:nvPr/>
        </p:nvSpPr>
        <p:spPr>
          <a:xfrm>
            <a:off x="159148" y="6096031"/>
            <a:ext cx="2820151" cy="672760"/>
          </a:xfrm>
          <a:prstGeom prst="rect">
            <a:avLst/>
          </a:prstGeom>
          <a:noFill/>
          <a:ln>
            <a:solidFill>
              <a:schemeClr val="tx1"/>
            </a:solidFill>
          </a:ln>
        </p:spPr>
        <p:txBody>
          <a:bodyPr wrap="square" rtlCol="0">
            <a:noAutofit/>
          </a:bodyPr>
          <a:lstStyle/>
          <a:p>
            <a:r>
              <a:rPr lang="en-GB" sz="1400" b="1" dirty="0">
                <a:solidFill>
                  <a:srgbClr val="C00000"/>
                </a:solidFill>
                <a:latin typeface="Century Gothic" panose="020B0502020202020204" pitchFamily="34" charset="0"/>
                <a:sym typeface="Wingdings 2" panose="05020102010507070707" pitchFamily="18" charset="2"/>
              </a:rPr>
              <a:t>RSC Practical videos (14–16)</a:t>
            </a:r>
          </a:p>
          <a:p>
            <a:r>
              <a:rPr lang="en-GB" sz="1400" dirty="0">
                <a:latin typeface="Century Gothic" panose="020B0502020202020204" pitchFamily="34" charset="0"/>
                <a:sym typeface="Wingdings 2" panose="05020102010507070707" pitchFamily="18" charset="2"/>
              </a:rPr>
              <a:t>Paper chromatography of inks</a:t>
            </a:r>
          </a:p>
          <a:p>
            <a:r>
              <a:rPr lang="en-GB" sz="1400" b="0" i="0" u="sng" strike="noStrike" dirty="0">
                <a:solidFill>
                  <a:srgbClr val="0563C1"/>
                </a:solidFill>
                <a:effectLst/>
                <a:latin typeface="Century Gothic" panose="020B0502020202020204" pitchFamily="34" charset="0"/>
                <a:hlinkClick r:id="rId3"/>
              </a:rPr>
              <a:t>rsc.li/3MSQltm</a:t>
            </a:r>
            <a:r>
              <a:rPr lang="en-GB" sz="1400" dirty="0">
                <a:latin typeface="Century Gothic" panose="020B0502020202020204" pitchFamily="34" charset="0"/>
              </a:rPr>
              <a:t> </a:t>
            </a:r>
            <a:endParaRPr lang="en-GB" sz="1400" dirty="0">
              <a:latin typeface="Century Gothic" panose="020B0502020202020204" pitchFamily="34" charset="0"/>
              <a:sym typeface="Wingdings 2" panose="05020102010507070707" pitchFamily="18" charset="2"/>
            </a:endParaRPr>
          </a:p>
          <a:p>
            <a:endParaRPr lang="en-GB" sz="1200" dirty="0">
              <a:sym typeface="Wingdings 2" panose="05020102010507070707" pitchFamily="18" charset="2"/>
            </a:endParaRPr>
          </a:p>
        </p:txBody>
      </p:sp>
      <p:sp>
        <p:nvSpPr>
          <p:cNvPr id="12" name="TextBox 11"/>
          <p:cNvSpPr txBox="1"/>
          <p:nvPr/>
        </p:nvSpPr>
        <p:spPr>
          <a:xfrm>
            <a:off x="215332" y="4116663"/>
            <a:ext cx="2484326" cy="954035"/>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a:t>
            </a:r>
            <a:r>
              <a:rPr lang="en-GB" sz="24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Draw pencil line and label </a:t>
            </a:r>
            <a:r>
              <a:rPr lang="en-GB" sz="2000" dirty="0">
                <a:sym typeface="Wingdings" panose="05000000000000000000" pitchFamily="2" charset="2"/>
              </a:rPr>
              <a:t></a:t>
            </a:r>
            <a:endParaRPr lang="en-GB" sz="2400" dirty="0"/>
          </a:p>
        </p:txBody>
      </p:sp>
      <p:sp>
        <p:nvSpPr>
          <p:cNvPr id="14" name="TextBox 13"/>
          <p:cNvSpPr txBox="1"/>
          <p:nvPr/>
        </p:nvSpPr>
        <p:spPr>
          <a:xfrm>
            <a:off x="159148" y="1129161"/>
            <a:ext cx="1927449" cy="1428970"/>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a:t>
            </a:r>
            <a:r>
              <a:rPr lang="en-GB" sz="24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Spot three samples:</a:t>
            </a:r>
          </a:p>
          <a:p>
            <a:pPr>
              <a:tabLst>
                <a:tab pos="987425" algn="l"/>
              </a:tabLst>
            </a:pPr>
            <a:r>
              <a:rPr lang="en-GB" dirty="0">
                <a:latin typeface="Century Gothic" panose="020B0502020202020204" pitchFamily="34" charset="0"/>
                <a:sym typeface="Wingdings 2" panose="05020102010507070707" pitchFamily="18" charset="2"/>
              </a:rPr>
              <a:t>1</a:t>
            </a:r>
            <a:r>
              <a:rPr lang="en-GB" sz="2000" dirty="0">
                <a:sym typeface="Wingdings 2" panose="05020102010507070707" pitchFamily="18" charset="2"/>
              </a:rPr>
              <a:t> </a:t>
            </a:r>
            <a:r>
              <a:rPr lang="en-GB" sz="2000" dirty="0">
                <a:sym typeface="Wingdings" panose="05000000000000000000" pitchFamily="2" charset="2"/>
              </a:rPr>
              <a:t> </a:t>
            </a:r>
            <a:r>
              <a:rPr lang="en-GB" dirty="0">
                <a:latin typeface="Century Gothic" panose="020B0502020202020204" pitchFamily="34" charset="0"/>
                <a:sym typeface="Wingdings 2" panose="05020102010507070707" pitchFamily="18" charset="2"/>
              </a:rPr>
              <a:t>2</a:t>
            </a:r>
            <a:r>
              <a:rPr lang="en-GB" sz="2400" dirty="0">
                <a:sym typeface="Wingdings 2" panose="05020102010507070707" pitchFamily="18" charset="2"/>
              </a:rPr>
              <a:t> </a:t>
            </a:r>
            <a:r>
              <a:rPr lang="en-GB" sz="2400" dirty="0">
                <a:sym typeface="Wingdings" panose="05000000000000000000" pitchFamily="2" charset="2"/>
              </a:rPr>
              <a:t> </a:t>
            </a:r>
            <a:r>
              <a:rPr lang="en-GB" dirty="0">
                <a:latin typeface="Century Gothic" panose="020B0502020202020204" pitchFamily="34" charset="0"/>
                <a:sym typeface="Wingdings 2" panose="05020102010507070707" pitchFamily="18" charset="2"/>
              </a:rPr>
              <a:t>3</a:t>
            </a:r>
            <a:r>
              <a:rPr lang="en-GB" sz="2400" dirty="0">
                <a:sym typeface="Wingdings 2" panose="05020102010507070707" pitchFamily="18" charset="2"/>
              </a:rPr>
              <a:t> </a:t>
            </a:r>
            <a:r>
              <a:rPr lang="en-GB" sz="2400" dirty="0">
                <a:sym typeface="Wingdings" panose="05000000000000000000" pitchFamily="2" charset="2"/>
              </a:rPr>
              <a:t> </a:t>
            </a:r>
          </a:p>
        </p:txBody>
      </p:sp>
      <p:grpSp>
        <p:nvGrpSpPr>
          <p:cNvPr id="25" name="Group 24">
            <a:extLst>
              <a:ext uri="{C183D7F6-B498-43B3-948B-1728B52AA6E4}">
                <adec:decorative xmlns:adec="http://schemas.microsoft.com/office/drawing/2017/decorative" val="1"/>
              </a:ext>
            </a:extLst>
          </p:cNvPr>
          <p:cNvGrpSpPr/>
          <p:nvPr/>
        </p:nvGrpSpPr>
        <p:grpSpPr>
          <a:xfrm>
            <a:off x="2957171" y="541295"/>
            <a:ext cx="2062480" cy="3350587"/>
            <a:chOff x="3676650" y="493486"/>
            <a:chExt cx="2062480" cy="3350587"/>
          </a:xfrm>
        </p:grpSpPr>
        <p:sp>
          <p:nvSpPr>
            <p:cNvPr id="4" name="Rectangle 3"/>
            <p:cNvSpPr/>
            <p:nvPr/>
          </p:nvSpPr>
          <p:spPr>
            <a:xfrm>
              <a:off x="3676650" y="493486"/>
              <a:ext cx="2062480" cy="3135085"/>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3676650" y="3323771"/>
              <a:ext cx="2062480" cy="51960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3872230" y="3233770"/>
              <a:ext cx="180000" cy="18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4623390" y="3228320"/>
              <a:ext cx="180000" cy="18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5374550" y="3228320"/>
              <a:ext cx="180000" cy="1800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754962" y="3474741"/>
              <a:ext cx="1916370" cy="369332"/>
            </a:xfrm>
            <a:prstGeom prst="rect">
              <a:avLst/>
            </a:prstGeom>
            <a:noFill/>
          </p:spPr>
          <p:txBody>
            <a:bodyPr wrap="square" rtlCol="0">
              <a:spAutoFit/>
            </a:bodyPr>
            <a:lstStyle/>
            <a:p>
              <a:r>
                <a:rPr lang="en-GB" dirty="0"/>
                <a:t> 1            2            3</a:t>
              </a:r>
            </a:p>
          </p:txBody>
        </p:sp>
        <p:sp>
          <p:nvSpPr>
            <p:cNvPr id="19" name="Bent Arrow 18"/>
            <p:cNvSpPr/>
            <p:nvPr/>
          </p:nvSpPr>
          <p:spPr>
            <a:xfrm rot="5400000">
              <a:off x="4660107" y="1980143"/>
              <a:ext cx="707292" cy="1069530"/>
            </a:xfrm>
            <a:prstGeom prst="bentArrow">
              <a:avLst>
                <a:gd name="adj1" fmla="val 12778"/>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7" name="Bent Arrow 16"/>
            <p:cNvSpPr/>
            <p:nvPr/>
          </p:nvSpPr>
          <p:spPr>
            <a:xfrm rot="5400000">
              <a:off x="3923177" y="1978761"/>
              <a:ext cx="690896" cy="1069530"/>
            </a:xfrm>
            <a:prstGeom prst="bentArrow">
              <a:avLst>
                <a:gd name="adj1" fmla="val 12778"/>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sp>
        <p:nvSpPr>
          <p:cNvPr id="48" name="TextBox 47"/>
          <p:cNvSpPr txBox="1"/>
          <p:nvPr/>
        </p:nvSpPr>
        <p:spPr>
          <a:xfrm>
            <a:off x="4676710" y="4839810"/>
            <a:ext cx="1916370" cy="1007351"/>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a:t>
            </a:r>
            <a:r>
              <a:rPr lang="en-GB" sz="24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Add water below line </a:t>
            </a:r>
            <a:r>
              <a:rPr lang="en-GB" sz="2000" dirty="0">
                <a:sym typeface="Wingdings" panose="05000000000000000000" pitchFamily="2" charset="2"/>
              </a:rPr>
              <a:t></a:t>
            </a:r>
            <a:endParaRPr lang="en-GB" sz="2400" dirty="0"/>
          </a:p>
        </p:txBody>
      </p:sp>
      <p:sp>
        <p:nvSpPr>
          <p:cNvPr id="43" name="TextBox 42"/>
          <p:cNvSpPr txBox="1"/>
          <p:nvPr/>
        </p:nvSpPr>
        <p:spPr>
          <a:xfrm>
            <a:off x="5598462" y="1922956"/>
            <a:ext cx="2433324" cy="632366"/>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a:t>
            </a:r>
            <a:r>
              <a:rPr lang="en-GB" sz="24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Clip to splint </a:t>
            </a:r>
            <a:r>
              <a:rPr lang="en-GB" sz="2000" dirty="0">
                <a:sym typeface="Wingdings" panose="05000000000000000000" pitchFamily="2" charset="2"/>
              </a:rPr>
              <a:t></a:t>
            </a:r>
            <a:endParaRPr lang="en-GB" sz="2400" dirty="0"/>
          </a:p>
        </p:txBody>
      </p:sp>
      <p:sp>
        <p:nvSpPr>
          <p:cNvPr id="46" name="TextBox 45"/>
          <p:cNvSpPr txBox="1"/>
          <p:nvPr/>
        </p:nvSpPr>
        <p:spPr>
          <a:xfrm>
            <a:off x="5458489" y="175409"/>
            <a:ext cx="2105082" cy="953752"/>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a:t>
            </a:r>
            <a:r>
              <a:rPr lang="en-GB" sz="36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Place paper in beaker </a:t>
            </a:r>
            <a:r>
              <a:rPr lang="en-GB" sz="2000" dirty="0">
                <a:sym typeface="Wingdings" panose="05000000000000000000" pitchFamily="2" charset="2"/>
              </a:rPr>
              <a:t></a:t>
            </a:r>
            <a:endParaRPr lang="en-GB" sz="2400" dirty="0"/>
          </a:p>
        </p:txBody>
      </p:sp>
      <p:sp>
        <p:nvSpPr>
          <p:cNvPr id="50" name="Bent Arrow 49">
            <a:extLst>
              <a:ext uri="{C183D7F6-B498-43B3-948B-1728B52AA6E4}">
                <adec:decorative xmlns:adec="http://schemas.microsoft.com/office/drawing/2017/decorative" val="1"/>
              </a:ext>
            </a:extLst>
          </p:cNvPr>
          <p:cNvSpPr/>
          <p:nvPr/>
        </p:nvSpPr>
        <p:spPr>
          <a:xfrm rot="5400000">
            <a:off x="7260298" y="1119968"/>
            <a:ext cx="1852438" cy="1245892"/>
          </a:xfrm>
          <a:prstGeom prst="bentArrow">
            <a:avLst>
              <a:gd name="adj1" fmla="val 6438"/>
              <a:gd name="adj2" fmla="val 10677"/>
              <a:gd name="adj3" fmla="val 20840"/>
              <a:gd name="adj4" fmla="val 402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51" name="TextBox 50"/>
          <p:cNvSpPr txBox="1"/>
          <p:nvPr/>
        </p:nvSpPr>
        <p:spPr>
          <a:xfrm>
            <a:off x="9913759" y="854381"/>
            <a:ext cx="2105082" cy="1231171"/>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Remove paper and draw line </a:t>
            </a:r>
            <a:r>
              <a:rPr lang="en-GB" sz="2000" dirty="0">
                <a:sym typeface="Wingdings" panose="05000000000000000000" pitchFamily="2" charset="2"/>
              </a:rPr>
              <a:t></a:t>
            </a:r>
            <a:endParaRPr lang="en-GB" sz="2400" dirty="0"/>
          </a:p>
        </p:txBody>
      </p:sp>
      <p:sp>
        <p:nvSpPr>
          <p:cNvPr id="57" name="Freeform 56">
            <a:extLst>
              <a:ext uri="{C183D7F6-B498-43B3-948B-1728B52AA6E4}">
                <adec:decorative xmlns:adec="http://schemas.microsoft.com/office/drawing/2017/decorative" val="1"/>
              </a:ext>
            </a:extLst>
          </p:cNvPr>
          <p:cNvSpPr/>
          <p:nvPr/>
        </p:nvSpPr>
        <p:spPr>
          <a:xfrm>
            <a:off x="3291842" y="0"/>
            <a:ext cx="2027512" cy="6873240"/>
          </a:xfrm>
          <a:custGeom>
            <a:avLst/>
            <a:gdLst>
              <a:gd name="connsiteX0" fmla="*/ 3261360 w 3655802"/>
              <a:gd name="connsiteY0" fmla="*/ 0 h 6858000"/>
              <a:gd name="connsiteX1" fmla="*/ 3535680 w 3655802"/>
              <a:gd name="connsiteY1" fmla="*/ 1356360 h 6858000"/>
              <a:gd name="connsiteX2" fmla="*/ 3429000 w 3655802"/>
              <a:gd name="connsiteY2" fmla="*/ 3566160 h 6858000"/>
              <a:gd name="connsiteX3" fmla="*/ 3535680 w 3655802"/>
              <a:gd name="connsiteY3" fmla="*/ 4480560 h 6858000"/>
              <a:gd name="connsiteX4" fmla="*/ 1493520 w 3655802"/>
              <a:gd name="connsiteY4" fmla="*/ 4892040 h 6858000"/>
              <a:gd name="connsiteX5" fmla="*/ 0 w 3655802"/>
              <a:gd name="connsiteY5" fmla="*/ 6858000 h 6858000"/>
              <a:gd name="connsiteX0" fmla="*/ 3261360 w 3659184"/>
              <a:gd name="connsiteY0" fmla="*/ 0 h 6858000"/>
              <a:gd name="connsiteX1" fmla="*/ 3413760 w 3659184"/>
              <a:gd name="connsiteY1" fmla="*/ 1630680 h 6858000"/>
              <a:gd name="connsiteX2" fmla="*/ 3429000 w 3659184"/>
              <a:gd name="connsiteY2" fmla="*/ 3566160 h 6858000"/>
              <a:gd name="connsiteX3" fmla="*/ 3535680 w 3659184"/>
              <a:gd name="connsiteY3" fmla="*/ 4480560 h 6858000"/>
              <a:gd name="connsiteX4" fmla="*/ 1493520 w 3659184"/>
              <a:gd name="connsiteY4" fmla="*/ 4892040 h 6858000"/>
              <a:gd name="connsiteX5" fmla="*/ 0 w 3659184"/>
              <a:gd name="connsiteY5" fmla="*/ 6858000 h 6858000"/>
              <a:gd name="connsiteX0" fmla="*/ 3261360 w 3465686"/>
              <a:gd name="connsiteY0" fmla="*/ 0 h 6858000"/>
              <a:gd name="connsiteX1" fmla="*/ 3413760 w 3465686"/>
              <a:gd name="connsiteY1" fmla="*/ 1630680 h 6858000"/>
              <a:gd name="connsiteX2" fmla="*/ 3429000 w 3465686"/>
              <a:gd name="connsiteY2" fmla="*/ 3566160 h 6858000"/>
              <a:gd name="connsiteX3" fmla="*/ 3276600 w 3465686"/>
              <a:gd name="connsiteY3" fmla="*/ 4709160 h 6858000"/>
              <a:gd name="connsiteX4" fmla="*/ 1493520 w 3465686"/>
              <a:gd name="connsiteY4" fmla="*/ 4892040 h 6858000"/>
              <a:gd name="connsiteX5" fmla="*/ 0 w 3465686"/>
              <a:gd name="connsiteY5" fmla="*/ 6858000 h 6858000"/>
              <a:gd name="connsiteX0" fmla="*/ 3261360 w 3601469"/>
              <a:gd name="connsiteY0" fmla="*/ 0 h 6858000"/>
              <a:gd name="connsiteX1" fmla="*/ 3413760 w 3601469"/>
              <a:gd name="connsiteY1" fmla="*/ 1630680 h 6858000"/>
              <a:gd name="connsiteX2" fmla="*/ 3429000 w 3601469"/>
              <a:gd name="connsiteY2" fmla="*/ 3566160 h 6858000"/>
              <a:gd name="connsiteX3" fmla="*/ 3276600 w 3601469"/>
              <a:gd name="connsiteY3" fmla="*/ 4709160 h 6858000"/>
              <a:gd name="connsiteX4" fmla="*/ 1493520 w 3601469"/>
              <a:gd name="connsiteY4" fmla="*/ 4892040 h 6858000"/>
              <a:gd name="connsiteX5" fmla="*/ 0 w 3601469"/>
              <a:gd name="connsiteY5" fmla="*/ 6858000 h 6858000"/>
              <a:gd name="connsiteX0" fmla="*/ 3261360 w 3503200"/>
              <a:gd name="connsiteY0" fmla="*/ 0 h 6858000"/>
              <a:gd name="connsiteX1" fmla="*/ 3413760 w 3503200"/>
              <a:gd name="connsiteY1" fmla="*/ 1630680 h 6858000"/>
              <a:gd name="connsiteX2" fmla="*/ 3429000 w 3503200"/>
              <a:gd name="connsiteY2" fmla="*/ 3566160 h 6858000"/>
              <a:gd name="connsiteX3" fmla="*/ 3276600 w 3503200"/>
              <a:gd name="connsiteY3" fmla="*/ 4709160 h 6858000"/>
              <a:gd name="connsiteX4" fmla="*/ 1493520 w 3503200"/>
              <a:gd name="connsiteY4" fmla="*/ 4892040 h 6858000"/>
              <a:gd name="connsiteX5" fmla="*/ 0 w 3503200"/>
              <a:gd name="connsiteY5" fmla="*/ 6858000 h 6858000"/>
              <a:gd name="connsiteX0" fmla="*/ 3261360 w 3545223"/>
              <a:gd name="connsiteY0" fmla="*/ 0 h 6858000"/>
              <a:gd name="connsiteX1" fmla="*/ 3413760 w 3545223"/>
              <a:gd name="connsiteY1" fmla="*/ 1630680 h 6858000"/>
              <a:gd name="connsiteX2" fmla="*/ 3429000 w 3545223"/>
              <a:gd name="connsiteY2" fmla="*/ 3566160 h 6858000"/>
              <a:gd name="connsiteX3" fmla="*/ 3276600 w 3545223"/>
              <a:gd name="connsiteY3" fmla="*/ 4709160 h 6858000"/>
              <a:gd name="connsiteX4" fmla="*/ 1493520 w 3545223"/>
              <a:gd name="connsiteY4" fmla="*/ 4892040 h 6858000"/>
              <a:gd name="connsiteX5" fmla="*/ 0 w 3545223"/>
              <a:gd name="connsiteY5" fmla="*/ 6858000 h 6858000"/>
              <a:gd name="connsiteX0" fmla="*/ 3261360 w 3464057"/>
              <a:gd name="connsiteY0" fmla="*/ 0 h 6858000"/>
              <a:gd name="connsiteX1" fmla="*/ 3413760 w 3464057"/>
              <a:gd name="connsiteY1" fmla="*/ 1630680 h 6858000"/>
              <a:gd name="connsiteX2" fmla="*/ 3429000 w 3464057"/>
              <a:gd name="connsiteY2" fmla="*/ 3566160 h 6858000"/>
              <a:gd name="connsiteX3" fmla="*/ 2971800 w 3464057"/>
              <a:gd name="connsiteY3" fmla="*/ 4434840 h 6858000"/>
              <a:gd name="connsiteX4" fmla="*/ 1493520 w 3464057"/>
              <a:gd name="connsiteY4" fmla="*/ 4892040 h 6858000"/>
              <a:gd name="connsiteX5" fmla="*/ 0 w 3464057"/>
              <a:gd name="connsiteY5" fmla="*/ 6858000 h 6858000"/>
              <a:gd name="connsiteX0" fmla="*/ 1824035 w 2026732"/>
              <a:gd name="connsiteY0" fmla="*/ 0 h 6873240"/>
              <a:gd name="connsiteX1" fmla="*/ 1976435 w 2026732"/>
              <a:gd name="connsiteY1" fmla="*/ 1630680 h 6873240"/>
              <a:gd name="connsiteX2" fmla="*/ 1991675 w 2026732"/>
              <a:gd name="connsiteY2" fmla="*/ 3566160 h 6873240"/>
              <a:gd name="connsiteX3" fmla="*/ 1534475 w 2026732"/>
              <a:gd name="connsiteY3" fmla="*/ 4434840 h 6873240"/>
              <a:gd name="connsiteX4" fmla="*/ 56195 w 2026732"/>
              <a:gd name="connsiteY4" fmla="*/ 4892040 h 6873240"/>
              <a:gd name="connsiteX5" fmla="*/ 40955 w 2026732"/>
              <a:gd name="connsiteY5" fmla="*/ 6873240 h 6873240"/>
              <a:gd name="connsiteX0" fmla="*/ 1783080 w 1985777"/>
              <a:gd name="connsiteY0" fmla="*/ 0 h 6873240"/>
              <a:gd name="connsiteX1" fmla="*/ 1935480 w 1985777"/>
              <a:gd name="connsiteY1" fmla="*/ 1630680 h 6873240"/>
              <a:gd name="connsiteX2" fmla="*/ 1950720 w 1985777"/>
              <a:gd name="connsiteY2" fmla="*/ 3566160 h 6873240"/>
              <a:gd name="connsiteX3" fmla="*/ 1493520 w 1985777"/>
              <a:gd name="connsiteY3" fmla="*/ 4434840 h 6873240"/>
              <a:gd name="connsiteX4" fmla="*/ 731520 w 1985777"/>
              <a:gd name="connsiteY4" fmla="*/ 4998720 h 6873240"/>
              <a:gd name="connsiteX5" fmla="*/ 0 w 1985777"/>
              <a:gd name="connsiteY5" fmla="*/ 6873240 h 6873240"/>
              <a:gd name="connsiteX0" fmla="*/ 1783080 w 1985777"/>
              <a:gd name="connsiteY0" fmla="*/ 0 h 6873240"/>
              <a:gd name="connsiteX1" fmla="*/ 1935480 w 1985777"/>
              <a:gd name="connsiteY1" fmla="*/ 1630680 h 6873240"/>
              <a:gd name="connsiteX2" fmla="*/ 1950720 w 1985777"/>
              <a:gd name="connsiteY2" fmla="*/ 3566160 h 6873240"/>
              <a:gd name="connsiteX3" fmla="*/ 1493520 w 1985777"/>
              <a:gd name="connsiteY3" fmla="*/ 4434840 h 6873240"/>
              <a:gd name="connsiteX4" fmla="*/ 0 w 1985777"/>
              <a:gd name="connsiteY4" fmla="*/ 6873240 h 6873240"/>
              <a:gd name="connsiteX0" fmla="*/ 1783080 w 2027512"/>
              <a:gd name="connsiteY0" fmla="*/ 0 h 6873240"/>
              <a:gd name="connsiteX1" fmla="*/ 1935480 w 2027512"/>
              <a:gd name="connsiteY1" fmla="*/ 1630680 h 6873240"/>
              <a:gd name="connsiteX2" fmla="*/ 1950720 w 2027512"/>
              <a:gd name="connsiteY2" fmla="*/ 3566160 h 6873240"/>
              <a:gd name="connsiteX3" fmla="*/ 929640 w 2027512"/>
              <a:gd name="connsiteY3" fmla="*/ 5090160 h 6873240"/>
              <a:gd name="connsiteX4" fmla="*/ 0 w 2027512"/>
              <a:gd name="connsiteY4" fmla="*/ 6873240 h 6873240"/>
              <a:gd name="connsiteX0" fmla="*/ 1783080 w 2027512"/>
              <a:gd name="connsiteY0" fmla="*/ 0 h 6873240"/>
              <a:gd name="connsiteX1" fmla="*/ 1935480 w 2027512"/>
              <a:gd name="connsiteY1" fmla="*/ 1630680 h 6873240"/>
              <a:gd name="connsiteX2" fmla="*/ 1950720 w 2027512"/>
              <a:gd name="connsiteY2" fmla="*/ 3566160 h 6873240"/>
              <a:gd name="connsiteX3" fmla="*/ 929640 w 2027512"/>
              <a:gd name="connsiteY3" fmla="*/ 5090160 h 6873240"/>
              <a:gd name="connsiteX4" fmla="*/ 0 w 2027512"/>
              <a:gd name="connsiteY4" fmla="*/ 6873240 h 6873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7512" h="6873240">
                <a:moveTo>
                  <a:pt x="1783080" y="0"/>
                </a:moveTo>
                <a:cubicBezTo>
                  <a:pt x="1906270" y="381000"/>
                  <a:pt x="1907540" y="1036320"/>
                  <a:pt x="1935480" y="1630680"/>
                </a:cubicBezTo>
                <a:cubicBezTo>
                  <a:pt x="1963420" y="2225040"/>
                  <a:pt x="2118360" y="2989580"/>
                  <a:pt x="1950720" y="3566160"/>
                </a:cubicBezTo>
                <a:cubicBezTo>
                  <a:pt x="1783080" y="4142740"/>
                  <a:pt x="1391920" y="4691380"/>
                  <a:pt x="929640" y="5090160"/>
                </a:cubicBezTo>
                <a:cubicBezTo>
                  <a:pt x="467360" y="5488940"/>
                  <a:pt x="311150" y="6365240"/>
                  <a:pt x="0" y="6873240"/>
                </a:cubicBezTo>
              </a:path>
            </a:pathLst>
          </a:custGeom>
          <a:noFill/>
          <a:ln w="762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Bent Arrow 58">
            <a:extLst>
              <a:ext uri="{C183D7F6-B498-43B3-948B-1728B52AA6E4}">
                <adec:decorative xmlns:adec="http://schemas.microsoft.com/office/drawing/2017/decorative" val="1"/>
              </a:ext>
            </a:extLst>
          </p:cNvPr>
          <p:cNvSpPr/>
          <p:nvPr/>
        </p:nvSpPr>
        <p:spPr>
          <a:xfrm rot="5400000">
            <a:off x="2385039" y="1914916"/>
            <a:ext cx="718718" cy="1307028"/>
          </a:xfrm>
          <a:prstGeom prst="bentArrow">
            <a:avLst>
              <a:gd name="adj1" fmla="val 12778"/>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pic>
        <p:nvPicPr>
          <p:cNvPr id="53" name="Picture 52">
            <a:hlinkClick r:id="rId4"/>
            <a:extLs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951976" y="6434254"/>
            <a:ext cx="1243055" cy="438986"/>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FCBEB551-E28D-6D9C-2C56-CF1AD6C98032}"/>
              </a:ext>
              <a:ext uri="{C183D7F6-B498-43B3-948B-1728B52AA6E4}">
                <adec:decorative xmlns:adec="http://schemas.microsoft.com/office/drawing/2017/decorative" val="1"/>
              </a:ext>
            </a:extLst>
          </p:cNvPr>
          <p:cNvGrpSpPr/>
          <p:nvPr/>
        </p:nvGrpSpPr>
        <p:grpSpPr>
          <a:xfrm>
            <a:off x="6442614" y="2799357"/>
            <a:ext cx="4267081" cy="3464327"/>
            <a:chOff x="6871526" y="2707873"/>
            <a:chExt cx="4267081" cy="3464327"/>
          </a:xfrm>
        </p:grpSpPr>
        <p:sp>
          <p:nvSpPr>
            <p:cNvPr id="47" name="Rectangle 46"/>
            <p:cNvSpPr/>
            <p:nvPr/>
          </p:nvSpPr>
          <p:spPr>
            <a:xfrm>
              <a:off x="7639578" y="5659769"/>
              <a:ext cx="2895100" cy="51243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reeform 23"/>
            <p:cNvSpPr/>
            <p:nvPr/>
          </p:nvSpPr>
          <p:spPr>
            <a:xfrm>
              <a:off x="7475457" y="3148685"/>
              <a:ext cx="3059221" cy="3023515"/>
            </a:xfrm>
            <a:custGeom>
              <a:avLst/>
              <a:gdLst>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44568"/>
                <a:gd name="connsiteY0" fmla="*/ 265800 h 2483180"/>
                <a:gd name="connsiteX1" fmla="*/ 132349 w 1944568"/>
                <a:gd name="connsiteY1" fmla="*/ 166740 h 2483180"/>
                <a:gd name="connsiteX2" fmla="*/ 117109 w 1944568"/>
                <a:gd name="connsiteY2" fmla="*/ 2208900 h 2483180"/>
                <a:gd name="connsiteX3" fmla="*/ 1793509 w 1944568"/>
                <a:gd name="connsiteY3" fmla="*/ 2231760 h 2483180"/>
                <a:gd name="connsiteX4" fmla="*/ 1862089 w 1944568"/>
                <a:gd name="connsiteY4" fmla="*/ 75300 h 2483180"/>
                <a:gd name="connsiteX0" fmla="*/ 56149 w 2003693"/>
                <a:gd name="connsiteY0" fmla="*/ 265800 h 2487254"/>
                <a:gd name="connsiteX1" fmla="*/ 132349 w 2003693"/>
                <a:gd name="connsiteY1" fmla="*/ 166740 h 2487254"/>
                <a:gd name="connsiteX2" fmla="*/ 117109 w 2003693"/>
                <a:gd name="connsiteY2" fmla="*/ 2208900 h 2487254"/>
                <a:gd name="connsiteX3" fmla="*/ 1877329 w 2003693"/>
                <a:gd name="connsiteY3" fmla="*/ 2239380 h 2487254"/>
                <a:gd name="connsiteX4" fmla="*/ 1862089 w 2003693"/>
                <a:gd name="connsiteY4" fmla="*/ 75300 h 2487254"/>
                <a:gd name="connsiteX0" fmla="*/ 56149 w 1877329"/>
                <a:gd name="connsiteY0" fmla="*/ 265800 h 2487254"/>
                <a:gd name="connsiteX1" fmla="*/ 132349 w 1877329"/>
                <a:gd name="connsiteY1" fmla="*/ 166740 h 2487254"/>
                <a:gd name="connsiteX2" fmla="*/ 117109 w 1877329"/>
                <a:gd name="connsiteY2" fmla="*/ 2208900 h 2487254"/>
                <a:gd name="connsiteX3" fmla="*/ 1877329 w 1877329"/>
                <a:gd name="connsiteY3" fmla="*/ 2239380 h 2487254"/>
                <a:gd name="connsiteX4" fmla="*/ 1862089 w 1877329"/>
                <a:gd name="connsiteY4" fmla="*/ 75300 h 2487254"/>
                <a:gd name="connsiteX0" fmla="*/ 56149 w 1877329"/>
                <a:gd name="connsiteY0" fmla="*/ 265800 h 2369571"/>
                <a:gd name="connsiteX1" fmla="*/ 132349 w 1877329"/>
                <a:gd name="connsiteY1" fmla="*/ 166740 h 2369571"/>
                <a:gd name="connsiteX2" fmla="*/ 117109 w 1877329"/>
                <a:gd name="connsiteY2" fmla="*/ 2208900 h 2369571"/>
                <a:gd name="connsiteX3" fmla="*/ 1877329 w 1877329"/>
                <a:gd name="connsiteY3" fmla="*/ 2239380 h 2369571"/>
                <a:gd name="connsiteX4" fmla="*/ 1862089 w 1877329"/>
                <a:gd name="connsiteY4" fmla="*/ 75300 h 2369571"/>
                <a:gd name="connsiteX0" fmla="*/ 56149 w 1877329"/>
                <a:gd name="connsiteY0" fmla="*/ 265800 h 2239380"/>
                <a:gd name="connsiteX1" fmla="*/ 132349 w 1877329"/>
                <a:gd name="connsiteY1" fmla="*/ 166740 h 2239380"/>
                <a:gd name="connsiteX2" fmla="*/ 117109 w 1877329"/>
                <a:gd name="connsiteY2" fmla="*/ 2208900 h 2239380"/>
                <a:gd name="connsiteX3" fmla="*/ 1877329 w 1877329"/>
                <a:gd name="connsiteY3" fmla="*/ 2239380 h 2239380"/>
                <a:gd name="connsiteX4" fmla="*/ 1862089 w 1877329"/>
                <a:gd name="connsiteY4" fmla="*/ 75300 h 2239380"/>
                <a:gd name="connsiteX0" fmla="*/ 0 w 1821180"/>
                <a:gd name="connsiteY0" fmla="*/ 265800 h 2239380"/>
                <a:gd name="connsiteX1" fmla="*/ 76200 w 1821180"/>
                <a:gd name="connsiteY1" fmla="*/ 166740 h 2239380"/>
                <a:gd name="connsiteX2" fmla="*/ 60960 w 1821180"/>
                <a:gd name="connsiteY2" fmla="*/ 2208900 h 2239380"/>
                <a:gd name="connsiteX3" fmla="*/ 1821180 w 1821180"/>
                <a:gd name="connsiteY3" fmla="*/ 2239380 h 2239380"/>
                <a:gd name="connsiteX4" fmla="*/ 1805940 w 1821180"/>
                <a:gd name="connsiteY4" fmla="*/ 75300 h 2239380"/>
                <a:gd name="connsiteX0" fmla="*/ 0 w 1821180"/>
                <a:gd name="connsiteY0" fmla="*/ 265800 h 2248128"/>
                <a:gd name="connsiteX1" fmla="*/ 76200 w 1821180"/>
                <a:gd name="connsiteY1" fmla="*/ 166740 h 2248128"/>
                <a:gd name="connsiteX2" fmla="*/ 70485 w 1821180"/>
                <a:gd name="connsiteY2" fmla="*/ 2237475 h 2248128"/>
                <a:gd name="connsiteX3" fmla="*/ 1821180 w 1821180"/>
                <a:gd name="connsiteY3" fmla="*/ 2239380 h 2248128"/>
                <a:gd name="connsiteX4" fmla="*/ 1805940 w 1821180"/>
                <a:gd name="connsiteY4" fmla="*/ 75300 h 2248128"/>
                <a:gd name="connsiteX0" fmla="*/ 0 w 1821180"/>
                <a:gd name="connsiteY0" fmla="*/ 265800 h 2239380"/>
                <a:gd name="connsiteX1" fmla="*/ 76200 w 1821180"/>
                <a:gd name="connsiteY1" fmla="*/ 166740 h 2239380"/>
                <a:gd name="connsiteX2" fmla="*/ 70485 w 1821180"/>
                <a:gd name="connsiteY2" fmla="*/ 2237475 h 2239380"/>
                <a:gd name="connsiteX3" fmla="*/ 1821180 w 1821180"/>
                <a:gd name="connsiteY3" fmla="*/ 2239380 h 2239380"/>
                <a:gd name="connsiteX4" fmla="*/ 1805940 w 1821180"/>
                <a:gd name="connsiteY4" fmla="*/ 75300 h 2239380"/>
                <a:gd name="connsiteX0" fmla="*/ 0 w 1821180"/>
                <a:gd name="connsiteY0" fmla="*/ 342674 h 2316254"/>
                <a:gd name="connsiteX1" fmla="*/ 76200 w 1821180"/>
                <a:gd name="connsiteY1" fmla="*/ 138839 h 2316254"/>
                <a:gd name="connsiteX2" fmla="*/ 70485 w 1821180"/>
                <a:gd name="connsiteY2" fmla="*/ 2314349 h 2316254"/>
                <a:gd name="connsiteX3" fmla="*/ 1821180 w 1821180"/>
                <a:gd name="connsiteY3" fmla="*/ 2316254 h 2316254"/>
                <a:gd name="connsiteX4" fmla="*/ 1805940 w 1821180"/>
                <a:gd name="connsiteY4" fmla="*/ 152174 h 2316254"/>
                <a:gd name="connsiteX0" fmla="*/ 0 w 2002155"/>
                <a:gd name="connsiteY0" fmla="*/ 338997 h 2317340"/>
                <a:gd name="connsiteX1" fmla="*/ 257175 w 2002155"/>
                <a:gd name="connsiteY1" fmla="*/ 139925 h 2317340"/>
                <a:gd name="connsiteX2" fmla="*/ 251460 w 2002155"/>
                <a:gd name="connsiteY2" fmla="*/ 2315435 h 2317340"/>
                <a:gd name="connsiteX3" fmla="*/ 2002155 w 2002155"/>
                <a:gd name="connsiteY3" fmla="*/ 2317340 h 2317340"/>
                <a:gd name="connsiteX4" fmla="*/ 1986915 w 2002155"/>
                <a:gd name="connsiteY4" fmla="*/ 153260 h 2317340"/>
                <a:gd name="connsiteX0" fmla="*/ 0 w 2002155"/>
                <a:gd name="connsiteY0" fmla="*/ 269561 h 2247904"/>
                <a:gd name="connsiteX1" fmla="*/ 257175 w 2002155"/>
                <a:gd name="connsiteY1" fmla="*/ 70489 h 2247904"/>
                <a:gd name="connsiteX2" fmla="*/ 251460 w 2002155"/>
                <a:gd name="connsiteY2" fmla="*/ 2245999 h 2247904"/>
                <a:gd name="connsiteX3" fmla="*/ 2002155 w 2002155"/>
                <a:gd name="connsiteY3" fmla="*/ 2247904 h 2247904"/>
                <a:gd name="connsiteX4" fmla="*/ 1986915 w 2002155"/>
                <a:gd name="connsiteY4" fmla="*/ 83824 h 2247904"/>
                <a:gd name="connsiteX0" fmla="*/ 0 w 1968818"/>
                <a:gd name="connsiteY0" fmla="*/ 262089 h 2249957"/>
                <a:gd name="connsiteX1" fmla="*/ 223838 w 1968818"/>
                <a:gd name="connsiteY1" fmla="*/ 72542 h 2249957"/>
                <a:gd name="connsiteX2" fmla="*/ 218123 w 1968818"/>
                <a:gd name="connsiteY2" fmla="*/ 2248052 h 2249957"/>
                <a:gd name="connsiteX3" fmla="*/ 1968818 w 1968818"/>
                <a:gd name="connsiteY3" fmla="*/ 2249957 h 2249957"/>
                <a:gd name="connsiteX4" fmla="*/ 1953578 w 1968818"/>
                <a:gd name="connsiteY4" fmla="*/ 85877 h 2249957"/>
                <a:gd name="connsiteX0" fmla="*/ 0 w 1973581"/>
                <a:gd name="connsiteY0" fmla="*/ 213006 h 2267549"/>
                <a:gd name="connsiteX1" fmla="*/ 228601 w 1973581"/>
                <a:gd name="connsiteY1" fmla="*/ 90134 h 2267549"/>
                <a:gd name="connsiteX2" fmla="*/ 222886 w 1973581"/>
                <a:gd name="connsiteY2" fmla="*/ 2265644 h 2267549"/>
                <a:gd name="connsiteX3" fmla="*/ 1973581 w 1973581"/>
                <a:gd name="connsiteY3" fmla="*/ 2267549 h 2267549"/>
                <a:gd name="connsiteX4" fmla="*/ 1958341 w 1973581"/>
                <a:gd name="connsiteY4" fmla="*/ 103469 h 2267549"/>
                <a:gd name="connsiteX0" fmla="*/ 0 w 1973581"/>
                <a:gd name="connsiteY0" fmla="*/ 195480 h 2250023"/>
                <a:gd name="connsiteX1" fmla="*/ 228601 w 1973581"/>
                <a:gd name="connsiteY1" fmla="*/ 72608 h 2250023"/>
                <a:gd name="connsiteX2" fmla="*/ 222886 w 1973581"/>
                <a:gd name="connsiteY2" fmla="*/ 2248118 h 2250023"/>
                <a:gd name="connsiteX3" fmla="*/ 1973581 w 1973581"/>
                <a:gd name="connsiteY3" fmla="*/ 2250023 h 2250023"/>
                <a:gd name="connsiteX4" fmla="*/ 1958341 w 1973581"/>
                <a:gd name="connsiteY4" fmla="*/ 85943 h 2250023"/>
                <a:gd name="connsiteX0" fmla="*/ 0 w 1964056"/>
                <a:gd name="connsiteY0" fmla="*/ 195480 h 2250023"/>
                <a:gd name="connsiteX1" fmla="*/ 228601 w 1964056"/>
                <a:gd name="connsiteY1" fmla="*/ 72608 h 2250023"/>
                <a:gd name="connsiteX2" fmla="*/ 222886 w 1964056"/>
                <a:gd name="connsiteY2" fmla="*/ 2248118 h 2250023"/>
                <a:gd name="connsiteX3" fmla="*/ 1964056 w 1964056"/>
                <a:gd name="connsiteY3" fmla="*/ 2250023 h 2250023"/>
                <a:gd name="connsiteX4" fmla="*/ 1958341 w 1964056"/>
                <a:gd name="connsiteY4" fmla="*/ 85943 h 2250023"/>
                <a:gd name="connsiteX0" fmla="*/ 0 w 1966757"/>
                <a:gd name="connsiteY0" fmla="*/ 195480 h 2250023"/>
                <a:gd name="connsiteX1" fmla="*/ 228601 w 1966757"/>
                <a:gd name="connsiteY1" fmla="*/ 72608 h 2250023"/>
                <a:gd name="connsiteX2" fmla="*/ 222886 w 1966757"/>
                <a:gd name="connsiteY2" fmla="*/ 2248118 h 2250023"/>
                <a:gd name="connsiteX3" fmla="*/ 1964056 w 1966757"/>
                <a:gd name="connsiteY3" fmla="*/ 2250023 h 2250023"/>
                <a:gd name="connsiteX4" fmla="*/ 1958341 w 1966757"/>
                <a:gd name="connsiteY4" fmla="*/ 85943 h 2250023"/>
                <a:gd name="connsiteX0" fmla="*/ 0 w 1852457"/>
                <a:gd name="connsiteY0" fmla="*/ 137159 h 2274252"/>
                <a:gd name="connsiteX1" fmla="*/ 114301 w 1852457"/>
                <a:gd name="connsiteY1" fmla="*/ 96837 h 2274252"/>
                <a:gd name="connsiteX2" fmla="*/ 108586 w 1852457"/>
                <a:gd name="connsiteY2" fmla="*/ 2272347 h 2274252"/>
                <a:gd name="connsiteX3" fmla="*/ 1849756 w 1852457"/>
                <a:gd name="connsiteY3" fmla="*/ 2274252 h 2274252"/>
                <a:gd name="connsiteX4" fmla="*/ 1844041 w 1852457"/>
                <a:gd name="connsiteY4" fmla="*/ 110172 h 2274252"/>
                <a:gd name="connsiteX0" fmla="*/ 0 w 1852457"/>
                <a:gd name="connsiteY0" fmla="*/ 123163 h 2260256"/>
                <a:gd name="connsiteX1" fmla="*/ 114301 w 1852457"/>
                <a:gd name="connsiteY1" fmla="*/ 82841 h 2260256"/>
                <a:gd name="connsiteX2" fmla="*/ 108586 w 1852457"/>
                <a:gd name="connsiteY2" fmla="*/ 2258351 h 2260256"/>
                <a:gd name="connsiteX3" fmla="*/ 1849756 w 1852457"/>
                <a:gd name="connsiteY3" fmla="*/ 2260256 h 2260256"/>
                <a:gd name="connsiteX4" fmla="*/ 1844041 w 1852457"/>
                <a:gd name="connsiteY4" fmla="*/ 96176 h 2260256"/>
                <a:gd name="connsiteX0" fmla="*/ 7825 w 1860282"/>
                <a:gd name="connsiteY0" fmla="*/ 117450 h 2254543"/>
                <a:gd name="connsiteX1" fmla="*/ 122126 w 1860282"/>
                <a:gd name="connsiteY1" fmla="*/ 77128 h 2254543"/>
                <a:gd name="connsiteX2" fmla="*/ 116411 w 1860282"/>
                <a:gd name="connsiteY2" fmla="*/ 2252638 h 2254543"/>
                <a:gd name="connsiteX3" fmla="*/ 1857581 w 1860282"/>
                <a:gd name="connsiteY3" fmla="*/ 2254543 h 2254543"/>
                <a:gd name="connsiteX4" fmla="*/ 1851866 w 1860282"/>
                <a:gd name="connsiteY4" fmla="*/ 90463 h 2254543"/>
                <a:gd name="connsiteX0" fmla="*/ 1215 w 1853672"/>
                <a:gd name="connsiteY0" fmla="*/ 83599 h 2220692"/>
                <a:gd name="connsiteX1" fmla="*/ 115516 w 1853672"/>
                <a:gd name="connsiteY1" fmla="*/ 43277 h 2220692"/>
                <a:gd name="connsiteX2" fmla="*/ 109801 w 1853672"/>
                <a:gd name="connsiteY2" fmla="*/ 2218787 h 2220692"/>
                <a:gd name="connsiteX3" fmla="*/ 1850971 w 1853672"/>
                <a:gd name="connsiteY3" fmla="*/ 2220692 h 2220692"/>
                <a:gd name="connsiteX4" fmla="*/ 1845256 w 1853672"/>
                <a:gd name="connsiteY4" fmla="*/ 56612 h 2220692"/>
                <a:gd name="connsiteX0" fmla="*/ 1434 w 1839604"/>
                <a:gd name="connsiteY0" fmla="*/ 57124 h 2234698"/>
                <a:gd name="connsiteX1" fmla="*/ 101448 w 1839604"/>
                <a:gd name="connsiteY1" fmla="*/ 57283 h 2234698"/>
                <a:gd name="connsiteX2" fmla="*/ 95733 w 1839604"/>
                <a:gd name="connsiteY2" fmla="*/ 2232793 h 2234698"/>
                <a:gd name="connsiteX3" fmla="*/ 1836903 w 1839604"/>
                <a:gd name="connsiteY3" fmla="*/ 2234698 h 2234698"/>
                <a:gd name="connsiteX4" fmla="*/ 1831188 w 1839604"/>
                <a:gd name="connsiteY4" fmla="*/ 70618 h 2234698"/>
                <a:gd name="connsiteX0" fmla="*/ 0 w 1838170"/>
                <a:gd name="connsiteY0" fmla="*/ 65540 h 2243114"/>
                <a:gd name="connsiteX1" fmla="*/ 100014 w 1838170"/>
                <a:gd name="connsiteY1" fmla="*/ 65699 h 2243114"/>
                <a:gd name="connsiteX2" fmla="*/ 94299 w 1838170"/>
                <a:gd name="connsiteY2" fmla="*/ 2241209 h 2243114"/>
                <a:gd name="connsiteX3" fmla="*/ 1835469 w 1838170"/>
                <a:gd name="connsiteY3" fmla="*/ 2243114 h 2243114"/>
                <a:gd name="connsiteX4" fmla="*/ 1829754 w 1838170"/>
                <a:gd name="connsiteY4" fmla="*/ 79034 h 224311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79944 h 224402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6126 h 2244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170" h="2244024">
                  <a:moveTo>
                    <a:pt x="0" y="66450"/>
                  </a:moveTo>
                  <a:cubicBezTo>
                    <a:pt x="2063" y="-18004"/>
                    <a:pt x="101760" y="-26259"/>
                    <a:pt x="100014" y="66609"/>
                  </a:cubicBezTo>
                  <a:cubicBezTo>
                    <a:pt x="110174" y="390459"/>
                    <a:pt x="99379" y="1852229"/>
                    <a:pt x="94299" y="2242119"/>
                  </a:cubicBezTo>
                  <a:lnTo>
                    <a:pt x="1835469" y="2244024"/>
                  </a:lnTo>
                  <a:cubicBezTo>
                    <a:pt x="1842454" y="1776029"/>
                    <a:pt x="1834199" y="975136"/>
                    <a:pt x="1829754" y="6126"/>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9" name="Group 38"/>
            <p:cNvGrpSpPr/>
            <p:nvPr/>
          </p:nvGrpSpPr>
          <p:grpSpPr>
            <a:xfrm>
              <a:off x="8015589" y="2724150"/>
              <a:ext cx="2062480" cy="3136754"/>
              <a:chOff x="6742284" y="761067"/>
              <a:chExt cx="2062480" cy="3349885"/>
            </a:xfrm>
          </p:grpSpPr>
          <p:sp>
            <p:nvSpPr>
              <p:cNvPr id="27" name="Rectangle 26"/>
              <p:cNvSpPr/>
              <p:nvPr/>
            </p:nvSpPr>
            <p:spPr>
              <a:xfrm>
                <a:off x="6742284" y="761067"/>
                <a:ext cx="2062480" cy="3135085"/>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6742284" y="3591352"/>
                <a:ext cx="2062480" cy="51960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6937864" y="3501351"/>
                <a:ext cx="180000" cy="18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p:nvSpPr>
            <p:spPr>
              <a:xfrm>
                <a:off x="7689024" y="3495901"/>
                <a:ext cx="180000" cy="18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p:cNvSpPr/>
              <p:nvPr/>
            </p:nvSpPr>
            <p:spPr>
              <a:xfrm>
                <a:off x="8440184" y="3495901"/>
                <a:ext cx="180000" cy="1800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p:cNvSpPr txBox="1"/>
              <p:nvPr/>
            </p:nvSpPr>
            <p:spPr>
              <a:xfrm>
                <a:off x="6799494" y="761067"/>
                <a:ext cx="1916370" cy="369332"/>
              </a:xfrm>
              <a:prstGeom prst="rect">
                <a:avLst/>
              </a:prstGeom>
              <a:noFill/>
            </p:spPr>
            <p:txBody>
              <a:bodyPr wrap="square" rtlCol="0">
                <a:spAutoFit/>
              </a:bodyPr>
              <a:lstStyle/>
              <a:p>
                <a:endParaRPr lang="en-GB" dirty="0"/>
              </a:p>
            </p:txBody>
          </p:sp>
        </p:grpSp>
        <p:sp>
          <p:nvSpPr>
            <p:cNvPr id="40" name="Rectangle 39"/>
            <p:cNvSpPr/>
            <p:nvPr/>
          </p:nvSpPr>
          <p:spPr>
            <a:xfrm>
              <a:off x="6871526" y="2824879"/>
              <a:ext cx="4267081" cy="275031"/>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p:nvSpPr>
          <p:spPr>
            <a:xfrm>
              <a:off x="8015589" y="2707873"/>
              <a:ext cx="2062480" cy="470738"/>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8784731" y="3004426"/>
              <a:ext cx="555580" cy="293931"/>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4" name="Straight Connector 53"/>
            <p:cNvCxnSpPr/>
            <p:nvPr/>
          </p:nvCxnSpPr>
          <p:spPr>
            <a:xfrm flipV="1">
              <a:off x="8015589" y="3497580"/>
              <a:ext cx="2062480" cy="6705"/>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745EA82-8345-BA39-6452-CEB72EB2001D}"/>
                </a:ext>
              </a:extLst>
            </p:cNvPr>
            <p:cNvSpPr txBox="1"/>
            <p:nvPr/>
          </p:nvSpPr>
          <p:spPr>
            <a:xfrm>
              <a:off x="8114722" y="5477905"/>
              <a:ext cx="1916370" cy="369332"/>
            </a:xfrm>
            <a:prstGeom prst="rect">
              <a:avLst/>
            </a:prstGeom>
            <a:noFill/>
          </p:spPr>
          <p:txBody>
            <a:bodyPr wrap="square" rtlCol="0">
              <a:spAutoFit/>
            </a:bodyPr>
            <a:lstStyle/>
            <a:p>
              <a:r>
                <a:rPr lang="en-GB" dirty="0"/>
                <a:t> 1            2            3</a:t>
              </a:r>
            </a:p>
          </p:txBody>
        </p:sp>
      </p:grpSp>
      <p:sp>
        <p:nvSpPr>
          <p:cNvPr id="56" name="Right Arrow 55">
            <a:extLst>
              <a:ext uri="{C183D7F6-B498-43B3-948B-1728B52AA6E4}">
                <adec:decorative xmlns:adec="http://schemas.microsoft.com/office/drawing/2017/decorative" val="1"/>
              </a:ext>
            </a:extLst>
          </p:cNvPr>
          <p:cNvSpPr/>
          <p:nvPr/>
        </p:nvSpPr>
        <p:spPr>
          <a:xfrm rot="7124917">
            <a:off x="9156297" y="2768251"/>
            <a:ext cx="1477562" cy="2524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Bent Arrow 48">
            <a:extLst>
              <a:ext uri="{C183D7F6-B498-43B3-948B-1728B52AA6E4}">
                <adec:decorative xmlns:adec="http://schemas.microsoft.com/office/drawing/2017/decorative" val="1"/>
              </a:ext>
            </a:extLst>
          </p:cNvPr>
          <p:cNvSpPr/>
          <p:nvPr/>
        </p:nvSpPr>
        <p:spPr>
          <a:xfrm rot="5400000">
            <a:off x="6679564" y="4984216"/>
            <a:ext cx="711200" cy="884164"/>
          </a:xfrm>
          <a:prstGeom prst="bentArrow">
            <a:avLst>
              <a:gd name="adj1" fmla="val 12778"/>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3" name="Right Arrow 12">
            <a:extLst>
              <a:ext uri="{C183D7F6-B498-43B3-948B-1728B52AA6E4}">
                <adec:decorative xmlns:adec="http://schemas.microsoft.com/office/drawing/2017/decorative" val="1"/>
              </a:ext>
            </a:extLst>
          </p:cNvPr>
          <p:cNvSpPr/>
          <p:nvPr/>
        </p:nvSpPr>
        <p:spPr>
          <a:xfrm rot="19113488">
            <a:off x="2027959" y="3600773"/>
            <a:ext cx="988726" cy="2580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585204DF-384A-5E9E-44E0-1598E39AB85A}"/>
              </a:ext>
            </a:extLst>
          </p:cNvPr>
          <p:cNvSpPr txBox="1"/>
          <p:nvPr/>
        </p:nvSpPr>
        <p:spPr>
          <a:xfrm>
            <a:off x="10301346" y="3610745"/>
            <a:ext cx="1717495" cy="2236416"/>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a:t>
            </a:r>
            <a:r>
              <a:rPr lang="en-GB" sz="20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Leave paper to dry, measure distances and calculate </a:t>
            </a:r>
            <a:r>
              <a:rPr lang="en-GB" sz="2000" i="1" dirty="0">
                <a:sym typeface="Wingdings 2" panose="05020102010507070707" pitchFamily="18" charset="2"/>
              </a:rPr>
              <a:t>R</a:t>
            </a:r>
            <a:r>
              <a:rPr lang="en-GB" sz="2000" i="1" baseline="-25000" dirty="0">
                <a:sym typeface="Wingdings 2" panose="05020102010507070707" pitchFamily="18" charset="2"/>
              </a:rPr>
              <a:t>f</a:t>
            </a:r>
            <a:r>
              <a:rPr lang="en-GB" sz="20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values </a:t>
            </a:r>
            <a:r>
              <a:rPr lang="en-GB" sz="2000" dirty="0">
                <a:sym typeface="Wingdings" panose="05000000000000000000" pitchFamily="2" charset="2"/>
              </a:rPr>
              <a:t></a:t>
            </a:r>
            <a:endParaRPr lang="en-GB" sz="2400" dirty="0"/>
          </a:p>
        </p:txBody>
      </p:sp>
      <p:sp>
        <p:nvSpPr>
          <p:cNvPr id="7" name="Right Arrow 55">
            <a:extLst>
              <a:ext uri="{FF2B5EF4-FFF2-40B4-BE49-F238E27FC236}">
                <a16:creationId xmlns:a16="http://schemas.microsoft.com/office/drawing/2014/main" id="{FF6FFD30-AFCA-A5A6-9A71-30BD2F4B007E}"/>
              </a:ext>
              <a:ext uri="{C183D7F6-B498-43B3-948B-1728B52AA6E4}">
                <adec:decorative xmlns:adec="http://schemas.microsoft.com/office/drawing/2017/decorative" val="1"/>
              </a:ext>
            </a:extLst>
          </p:cNvPr>
          <p:cNvSpPr/>
          <p:nvPr/>
        </p:nvSpPr>
        <p:spPr>
          <a:xfrm rot="5400000">
            <a:off x="7080102" y="2562454"/>
            <a:ext cx="348653" cy="3400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03382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0342E7-50FB-950E-C230-352FC7868900}"/>
              </a:ext>
            </a:extLst>
          </p:cNvPr>
          <p:cNvSpPr>
            <a:spLocks noGrp="1"/>
          </p:cNvSpPr>
          <p:nvPr>
            <p:ph type="title"/>
          </p:nvPr>
        </p:nvSpPr>
        <p:spPr/>
        <p:txBody>
          <a:bodyPr>
            <a:normAutofit fontScale="90000"/>
          </a:bodyPr>
          <a:lstStyle/>
          <a:p>
            <a:r>
              <a:rPr lang="en-GB" sz="4000" dirty="0">
                <a:latin typeface="Century Gothic" panose="020B0502020202020204" pitchFamily="34" charset="0"/>
              </a:rPr>
              <a:t>Frayer models</a:t>
            </a:r>
          </a:p>
        </p:txBody>
      </p:sp>
      <p:sp>
        <p:nvSpPr>
          <p:cNvPr id="5" name="Content Placeholder 4">
            <a:extLst>
              <a:ext uri="{FF2B5EF4-FFF2-40B4-BE49-F238E27FC236}">
                <a16:creationId xmlns:a16="http://schemas.microsoft.com/office/drawing/2014/main" id="{1689AD5D-AC57-E2DA-1DE7-2A7ED9E5B55C}"/>
              </a:ext>
            </a:extLst>
          </p:cNvPr>
          <p:cNvSpPr>
            <a:spLocks noGrp="1"/>
          </p:cNvSpPr>
          <p:nvPr>
            <p:ph idx="1"/>
          </p:nvPr>
        </p:nvSpPr>
        <p:spPr/>
        <p:txBody>
          <a:bodyPr>
            <a:normAutofit fontScale="77500" lnSpcReduction="20000"/>
          </a:bodyPr>
          <a:lstStyle/>
          <a:p>
            <a:pPr marL="0" indent="0">
              <a:lnSpc>
                <a:spcPct val="120000"/>
              </a:lnSpc>
              <a:spcBef>
                <a:spcPts val="0"/>
              </a:spcBef>
              <a:buNone/>
            </a:pPr>
            <a:r>
              <a:rPr lang="en-GB" sz="2100" dirty="0">
                <a:latin typeface="Century Gothic" panose="020B0502020202020204" pitchFamily="34" charset="0"/>
              </a:rPr>
              <a:t>Frayer models are a simple but effective way for learners to organise their understanding of a new piece of vocabulary. They will help you understand what your learners already know and identify misconceptions they may have. </a:t>
            </a:r>
          </a:p>
          <a:p>
            <a:pPr>
              <a:lnSpc>
                <a:spcPct val="120000"/>
              </a:lnSpc>
            </a:pPr>
            <a:r>
              <a:rPr lang="en-GB" sz="2100" dirty="0"/>
              <a:t>Select the key term you want to unpack. We have provided templates and suggested answers/prompts for </a:t>
            </a:r>
            <a:r>
              <a:rPr lang="en-GB" sz="2100" b="1" dirty="0"/>
              <a:t>chromatography, mobile phase, stationary phase, origin line </a:t>
            </a:r>
            <a:r>
              <a:rPr lang="en-GB" sz="2100" dirty="0"/>
              <a:t>and </a:t>
            </a:r>
            <a:r>
              <a:rPr lang="en-GB" sz="2100" b="1" dirty="0"/>
              <a:t>solvent front </a:t>
            </a:r>
            <a:r>
              <a:rPr lang="en-GB" sz="2100" dirty="0"/>
              <a:t>.</a:t>
            </a:r>
            <a:endParaRPr lang="en-GB" sz="2100" dirty="0">
              <a:latin typeface="Century Gothic" panose="020B0502020202020204" pitchFamily="34" charset="0"/>
            </a:endParaRPr>
          </a:p>
          <a:p>
            <a:pPr marL="0" indent="0">
              <a:lnSpc>
                <a:spcPct val="120000"/>
              </a:lnSpc>
              <a:spcBef>
                <a:spcPts val="0"/>
              </a:spcBef>
              <a:buNone/>
            </a:pPr>
            <a:r>
              <a:rPr lang="en-GB" sz="2100" dirty="0">
                <a:latin typeface="Century Gothic" panose="020B0502020202020204" pitchFamily="34" charset="0"/>
              </a:rPr>
              <a:t>There are four sections that you can use. </a:t>
            </a:r>
          </a:p>
          <a:p>
            <a:pPr marL="342900" indent="-342900">
              <a:lnSpc>
                <a:spcPct val="120000"/>
              </a:lnSpc>
              <a:spcBef>
                <a:spcPts val="0"/>
              </a:spcBef>
              <a:buClr>
                <a:srgbClr val="C00000"/>
              </a:buClr>
              <a:buFont typeface="Arial" panose="020B0604020202020204" pitchFamily="34" charset="0"/>
              <a:buChar char="•"/>
            </a:pPr>
            <a:r>
              <a:rPr lang="en-GB" sz="2100" b="1" dirty="0">
                <a:latin typeface="Century Gothic" panose="020B0502020202020204" pitchFamily="34" charset="0"/>
              </a:rPr>
              <a:t>Explore</a:t>
            </a:r>
            <a:r>
              <a:rPr lang="en-GB" sz="2100" dirty="0">
                <a:latin typeface="Century Gothic" panose="020B0502020202020204" pitchFamily="34" charset="0"/>
              </a:rPr>
              <a:t>: link to science capital and find out learners’ experience of the word. </a:t>
            </a:r>
          </a:p>
          <a:p>
            <a:pPr marL="342900" indent="-342900">
              <a:lnSpc>
                <a:spcPct val="120000"/>
              </a:lnSpc>
              <a:spcBef>
                <a:spcPts val="0"/>
              </a:spcBef>
              <a:buClr>
                <a:srgbClr val="C00000"/>
              </a:buClr>
              <a:buFont typeface="Arial" panose="020B0604020202020204" pitchFamily="34" charset="0"/>
              <a:buChar char="•"/>
            </a:pPr>
            <a:r>
              <a:rPr lang="en-GB" sz="2100" b="1" dirty="0">
                <a:latin typeface="Century Gothic" panose="020B0502020202020204" pitchFamily="34" charset="0"/>
              </a:rPr>
              <a:t>Break down</a:t>
            </a:r>
            <a:r>
              <a:rPr lang="en-GB" sz="2100" dirty="0">
                <a:latin typeface="Century Gothic" panose="020B0502020202020204" pitchFamily="34" charset="0"/>
              </a:rPr>
              <a:t>: look at composite parts of the word to understand its meaning more deeply.</a:t>
            </a:r>
          </a:p>
          <a:p>
            <a:pPr marL="342900" indent="-342900">
              <a:lnSpc>
                <a:spcPct val="120000"/>
              </a:lnSpc>
              <a:spcBef>
                <a:spcPts val="0"/>
              </a:spcBef>
              <a:buClr>
                <a:srgbClr val="C00000"/>
              </a:buClr>
              <a:buFont typeface="Arial" panose="020B0604020202020204" pitchFamily="34" charset="0"/>
              <a:buChar char="•"/>
            </a:pPr>
            <a:r>
              <a:rPr lang="en-GB" sz="2100" b="1" dirty="0">
                <a:latin typeface="Century Gothic" panose="020B0502020202020204" pitchFamily="34" charset="0"/>
              </a:rPr>
              <a:t>Explain</a:t>
            </a:r>
            <a:r>
              <a:rPr lang="en-GB" sz="2100" dirty="0">
                <a:latin typeface="Century Gothic" panose="020B0502020202020204" pitchFamily="34" charset="0"/>
              </a:rPr>
              <a:t>: introduce the definition.</a:t>
            </a:r>
          </a:p>
          <a:p>
            <a:pPr marL="342900" indent="-342900">
              <a:lnSpc>
                <a:spcPct val="120000"/>
              </a:lnSpc>
              <a:spcBef>
                <a:spcPts val="0"/>
              </a:spcBef>
              <a:buClr>
                <a:srgbClr val="C00000"/>
              </a:buClr>
              <a:buFont typeface="Arial" panose="020B0604020202020204" pitchFamily="34" charset="0"/>
              <a:buChar char="•"/>
            </a:pPr>
            <a:r>
              <a:rPr lang="en-GB" sz="2100" b="1" dirty="0">
                <a:latin typeface="Century Gothic" panose="020B0502020202020204" pitchFamily="34" charset="0"/>
              </a:rPr>
              <a:t>Consolidate</a:t>
            </a:r>
            <a:r>
              <a:rPr lang="en-GB" sz="2100" dirty="0">
                <a:latin typeface="Century Gothic" panose="020B0502020202020204" pitchFamily="34" charset="0"/>
              </a:rPr>
              <a:t>: learners apply their knowledge.</a:t>
            </a:r>
          </a:p>
          <a:p>
            <a:pPr>
              <a:lnSpc>
                <a:spcPct val="120000"/>
              </a:lnSpc>
              <a:spcBef>
                <a:spcPts val="0"/>
              </a:spcBef>
            </a:pPr>
            <a:endParaRPr lang="en-GB" sz="2100" dirty="0">
              <a:latin typeface="Century Gothic" panose="020B0502020202020204" pitchFamily="34" charset="0"/>
            </a:endParaRPr>
          </a:p>
          <a:p>
            <a:pPr marL="0" indent="0">
              <a:lnSpc>
                <a:spcPct val="120000"/>
              </a:lnSpc>
              <a:spcBef>
                <a:spcPts val="0"/>
              </a:spcBef>
              <a:buNone/>
            </a:pPr>
            <a:r>
              <a:rPr lang="en-GB" sz="2100" dirty="0">
                <a:latin typeface="Century Gothic" panose="020B0502020202020204" pitchFamily="34" charset="0"/>
                <a:ea typeface="Calibri" panose="020F0502020204030204" pitchFamily="34" charset="0"/>
                <a:cs typeface="Times New Roman" panose="02020603050405020304" pitchFamily="18" charset="0"/>
              </a:rPr>
              <a:t>Read more at </a:t>
            </a:r>
            <a:r>
              <a:rPr lang="en-GB" sz="2100" u="sng" dirty="0">
                <a:solidFill>
                  <a:srgbClr val="0563C1"/>
                </a:solidFill>
                <a:latin typeface="Century Gothic" panose="020B0502020202020204" pitchFamily="34" charset="0"/>
                <a:ea typeface="Calibri" panose="020F0502020204030204" pitchFamily="34" charset="0"/>
                <a:cs typeface="Times New Roman" panose="02020603050405020304" pitchFamily="18" charset="0"/>
                <a:hlinkClick r:id="rId3"/>
              </a:rPr>
              <a:t>rsc.li/3q67vf4</a:t>
            </a:r>
            <a:r>
              <a:rPr lang="en-GB" sz="2100" dirty="0">
                <a:latin typeface="Century Gothic" panose="020B0502020202020204" pitchFamily="34" charset="0"/>
                <a:ea typeface="Calibri" panose="020F0502020204030204" pitchFamily="34" charset="0"/>
                <a:cs typeface="Times New Roman" panose="02020603050405020304" pitchFamily="18" charset="0"/>
              </a:rPr>
              <a:t>.  See the </a:t>
            </a:r>
            <a:r>
              <a:rPr lang="en-GB" sz="2100" dirty="0">
                <a:latin typeface="Century Gothic" panose="020B0502020202020204" pitchFamily="34" charset="0"/>
              </a:rPr>
              <a:t>Rates of reaction, </a:t>
            </a:r>
            <a:r>
              <a:rPr lang="en-GB" sz="2100" dirty="0">
                <a:latin typeface="Century Gothic" panose="020B0502020202020204" pitchFamily="34" charset="0"/>
                <a:ea typeface="Calibri" panose="020F0502020204030204" pitchFamily="34" charset="0"/>
                <a:cs typeface="Times New Roman" panose="02020603050405020304" pitchFamily="18" charset="0"/>
              </a:rPr>
              <a:t>Simple distillation, Enthalpy change of combustion,</a:t>
            </a:r>
            <a:r>
              <a:rPr lang="en-GB" sz="2100" dirty="0">
                <a:latin typeface="Century Gothic" panose="020B0502020202020204" pitchFamily="34" charset="0"/>
              </a:rPr>
              <a:t> </a:t>
            </a:r>
            <a:r>
              <a:rPr lang="en-GB" sz="2100" dirty="0">
                <a:latin typeface="Century Gothic" panose="020B0502020202020204" pitchFamily="34" charset="0"/>
                <a:ea typeface="Calibri" panose="020F0502020204030204" pitchFamily="34" charset="0"/>
                <a:cs typeface="Times New Roman" panose="02020603050405020304" pitchFamily="18" charset="0"/>
              </a:rPr>
              <a:t>Conservation of mass, Electrolysis of aqueous solutions and Halogen displacement reactions supporting resources (</a:t>
            </a:r>
            <a:r>
              <a:rPr lang="en-GB" sz="2100" dirty="0">
                <a:latin typeface="Century Gothic" panose="020B0502020202020204" pitchFamily="34" charset="0"/>
                <a:ea typeface="Calibri" panose="020F0502020204030204" pitchFamily="34" charset="0"/>
                <a:cs typeface="Times New Roman" panose="02020603050405020304" pitchFamily="18" charset="0"/>
                <a:hlinkClick r:id="rId4"/>
              </a:rPr>
              <a:t>rsc.li/47fDhGS</a:t>
            </a:r>
            <a:r>
              <a:rPr lang="en-GB" sz="2100" dirty="0">
                <a:latin typeface="Century Gothic" panose="020B0502020202020204" pitchFamily="34" charset="0"/>
                <a:ea typeface="Calibri" panose="020F0502020204030204" pitchFamily="34" charset="0"/>
                <a:cs typeface="Times New Roman" panose="02020603050405020304" pitchFamily="18" charset="0"/>
              </a:rPr>
              <a:t>) for more examples.</a:t>
            </a:r>
          </a:p>
        </p:txBody>
      </p:sp>
    </p:spTree>
    <p:extLst>
      <p:ext uri="{BB962C8B-B14F-4D97-AF65-F5344CB8AC3E}">
        <p14:creationId xmlns:p14="http://schemas.microsoft.com/office/powerpoint/2010/main" val="2963353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7850F-C87C-CFF9-302E-A2ECA5C2920F}"/>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template</a:t>
            </a:r>
          </a:p>
        </p:txBody>
      </p:sp>
      <p:graphicFrame>
        <p:nvGraphicFramePr>
          <p:cNvPr id="6" name="Content Placeholder 5">
            <a:extLst>
              <a:ext uri="{C183D7F6-B498-43B3-948B-1728B52AA6E4}">
                <adec:decorative xmlns:adec="http://schemas.microsoft.com/office/drawing/2017/decorative" val="0"/>
              </a:ext>
            </a:extLst>
          </p:cNvPr>
          <p:cNvGraphicFramePr>
            <a:graphicFrameLocks noGrp="1"/>
          </p:cNvGraphicFramePr>
          <p:nvPr>
            <p:ph idx="1"/>
            <p:extLst>
              <p:ext uri="{D42A27DB-BD31-4B8C-83A1-F6EECF244321}">
                <p14:modId xmlns:p14="http://schemas.microsoft.com/office/powerpoint/2010/main" val="298396471"/>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228600" indent="-228600" algn="ctr">
                        <a:buAutoNum type="arabicPeriod"/>
                      </a:pPr>
                      <a:r>
                        <a:rPr lang="en-GB" sz="3200" b="1" u="none" dirty="0">
                          <a:solidFill>
                            <a:schemeClr val="tx1"/>
                          </a:solidFill>
                          <a:latin typeface="Century Gothic" panose="020B0502020202020204" pitchFamily="34" charset="0"/>
                          <a:cs typeface="Arial" panose="020B0604020202020204" pitchFamily="34" charset="0"/>
                        </a:rPr>
                        <a:t> Explore your key term</a:t>
                      </a:r>
                    </a:p>
                    <a:p>
                      <a:pPr marL="0" indent="0" algn="ctr">
                        <a:buNone/>
                      </a:pPr>
                      <a:r>
                        <a:rPr lang="en-GB" sz="3200" b="1" u="sng"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dirty="0">
                          <a:solidFill>
                            <a:schemeClr val="tx1"/>
                          </a:solidFill>
                          <a:latin typeface="Century Gothic" panose="020B0502020202020204" pitchFamily="34" charset="0"/>
                          <a:cs typeface="Arial" panose="020B0604020202020204" pitchFamily="34" charset="0"/>
                        </a:rPr>
                        <a:t>Find out what your</a:t>
                      </a:r>
                      <a:r>
                        <a:rPr lang="en-GB" sz="1800" b="0" u="none" baseline="0" dirty="0">
                          <a:solidFill>
                            <a:schemeClr val="tx1"/>
                          </a:solidFill>
                          <a:latin typeface="Century Gothic" panose="020B0502020202020204" pitchFamily="34" charset="0"/>
                          <a:cs typeface="Arial" panose="020B0604020202020204" pitchFamily="34" charset="0"/>
                        </a:rPr>
                        <a:t> learners know about the term already.</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2. Explore the key term further</a:t>
                      </a:r>
                    </a:p>
                    <a:p>
                      <a:pPr algn="ctr"/>
                      <a:r>
                        <a:rPr lang="en-GB" sz="3200" b="1" u="sng" baseline="0"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S</a:t>
                      </a:r>
                      <a:r>
                        <a:rPr lang="en-GB" sz="1800" b="0" u="none" dirty="0">
                          <a:solidFill>
                            <a:schemeClr val="tx1"/>
                          </a:solidFill>
                          <a:latin typeface="Century Gothic" panose="020B0502020202020204" pitchFamily="34" charset="0"/>
                          <a:cs typeface="Arial" panose="020B0604020202020204" pitchFamily="34" charset="0"/>
                        </a:rPr>
                        <a:t>how the links between words</a:t>
                      </a:r>
                      <a:r>
                        <a:rPr lang="en-GB" sz="1800" b="0" u="none" baseline="0" dirty="0">
                          <a:solidFill>
                            <a:schemeClr val="tx1"/>
                          </a:solidFill>
                          <a:latin typeface="Century Gothic" panose="020B0502020202020204" pitchFamily="34" charset="0"/>
                          <a:cs typeface="Arial" panose="020B0604020202020204" pitchFamily="34" charset="0"/>
                        </a:rPr>
                        <a:t> and their composite parts.</a:t>
                      </a:r>
                    </a:p>
                    <a:p>
                      <a:pPr algn="ctr"/>
                      <a:endParaRPr lang="en-GB" sz="1200" b="1" u="sng"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4. Consolidate</a:t>
                      </a:r>
                      <a:r>
                        <a:rPr lang="en-GB" sz="3200" b="1" u="none" baseline="0" dirty="0">
                          <a:solidFill>
                            <a:schemeClr val="tx1"/>
                          </a:solidFill>
                          <a:latin typeface="Century Gothic" panose="020B0502020202020204" pitchFamily="34" charset="0"/>
                          <a:cs typeface="Arial" panose="020B0604020202020204" pitchFamily="34" charset="0"/>
                        </a:rPr>
                        <a:t> </a:t>
                      </a:r>
                    </a:p>
                    <a:p>
                      <a:pPr algn="ctr"/>
                      <a:r>
                        <a:rPr lang="en-GB" sz="3200" b="1" u="none" baseline="0" dirty="0">
                          <a:solidFill>
                            <a:schemeClr val="tx1"/>
                          </a:solidFill>
                          <a:latin typeface="Century Gothic" panose="020B0502020202020204" pitchFamily="34" charset="0"/>
                          <a:cs typeface="Arial" panose="020B0604020202020204" pitchFamily="34" charset="0"/>
                        </a:rPr>
                        <a:t>the term</a:t>
                      </a:r>
                    </a:p>
                    <a:p>
                      <a:pPr algn="ctr"/>
                      <a:endParaRPr lang="en-GB" sz="3200" b="1" u="sng" baseline="0" dirty="0">
                        <a:solidFill>
                          <a:schemeClr val="tx1"/>
                        </a:solidFill>
                        <a:latin typeface="Century Gothic" panose="020B0502020202020204" pitchFamily="34" charset="0"/>
                        <a:cs typeface="Arial" panose="020B0604020202020204" pitchFamily="34" charset="0"/>
                      </a:endParaRPr>
                    </a:p>
                    <a:p>
                      <a:pPr marL="171450" indent="-1714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Get learners using the term in sentences.</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3.</a:t>
                      </a:r>
                      <a:r>
                        <a:rPr lang="en-GB" sz="3200" b="1" u="none" baseline="0" dirty="0">
                          <a:solidFill>
                            <a:schemeClr val="tx1"/>
                          </a:solidFill>
                          <a:latin typeface="Century Gothic" panose="020B0502020202020204" pitchFamily="34" charset="0"/>
                          <a:cs typeface="Arial" panose="020B0604020202020204" pitchFamily="34" charset="0"/>
                        </a:rPr>
                        <a:t> Explain what the </a:t>
                      </a:r>
                    </a:p>
                    <a:p>
                      <a:pPr algn="ctr"/>
                      <a:r>
                        <a:rPr lang="en-GB" sz="3200" b="1" u="none" baseline="0" dirty="0">
                          <a:solidFill>
                            <a:schemeClr val="tx1"/>
                          </a:solidFill>
                          <a:latin typeface="Century Gothic" panose="020B0502020202020204" pitchFamily="34" charset="0"/>
                          <a:cs typeface="Arial" panose="020B0604020202020204" pitchFamily="34" charset="0"/>
                        </a:rPr>
                        <a:t>term means</a:t>
                      </a:r>
                    </a:p>
                    <a:p>
                      <a:pPr algn="ctr"/>
                      <a:r>
                        <a:rPr lang="en-GB" sz="3200" b="1" u="sng" baseline="0"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Introduce the correct definition that learners will need for their exams/assessments.</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819898927"/>
              </p:ext>
            </p:extLst>
          </p:nvPr>
        </p:nvGraphicFramePr>
        <p:xfrm>
          <a:off x="5091941" y="2651669"/>
          <a:ext cx="2008118" cy="1554662"/>
        </p:xfrm>
        <a:graphic>
          <a:graphicData uri="http://schemas.openxmlformats.org/drawingml/2006/table">
            <a:tbl>
              <a:tblPr firstRow="1" bandRow="1">
                <a:tableStyleId>{5C22544A-7EE6-4342-B048-85BDC9FD1C3A}</a:tableStyleId>
              </a:tblPr>
              <a:tblGrid>
                <a:gridCol w="2008118">
                  <a:extLst>
                    <a:ext uri="{9D8B030D-6E8A-4147-A177-3AD203B41FA5}">
                      <a16:colId xmlns:a16="http://schemas.microsoft.com/office/drawing/2014/main" val="20000"/>
                    </a:ext>
                  </a:extLst>
                </a:gridCol>
              </a:tblGrid>
              <a:tr h="641350">
                <a:tc>
                  <a:txBody>
                    <a:bodyPr/>
                    <a:lstStyle/>
                    <a:p>
                      <a:pPr algn="ctr"/>
                      <a:r>
                        <a:rPr lang="en-GB" sz="3200" u="none" dirty="0">
                          <a:solidFill>
                            <a:srgbClr val="C00000"/>
                          </a:solidFill>
                          <a:latin typeface="Century Gothic" panose="020B0502020202020204" pitchFamily="34" charset="0"/>
                          <a:cs typeface="Arial" panose="020B0604020202020204" pitchFamily="34" charset="0"/>
                        </a:rPr>
                        <a:t>Select your key term</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281419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25EAE-9EE5-9C42-AB15-F8B164DBC697}"/>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chromatography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1544347"/>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word chromatography mean to you? Where have you come across this word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chromatography.</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err="1">
                          <a:solidFill>
                            <a:schemeClr val="tx1"/>
                          </a:solidFill>
                          <a:latin typeface="Century Gothic" panose="020B0502020202020204" pitchFamily="34" charset="0"/>
                          <a:cs typeface="Arial" panose="020B0604020202020204" pitchFamily="34" charset="0"/>
                        </a:rPr>
                        <a:t>Chromato</a:t>
                      </a: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err="1">
                          <a:solidFill>
                            <a:schemeClr val="tx1"/>
                          </a:solidFill>
                          <a:latin typeface="Century Gothic" panose="020B0502020202020204" pitchFamily="34" charset="0"/>
                          <a:cs typeface="Arial" panose="020B0604020202020204" pitchFamily="34" charset="0"/>
                        </a:rPr>
                        <a:t>Graphy</a:t>
                      </a: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Exploring solubility. Label the </a:t>
                      </a:r>
                    </a:p>
                    <a:p>
                      <a:pPr algn="ctr"/>
                      <a:r>
                        <a:rPr lang="en-GB" sz="1400" b="1" u="none" dirty="0">
                          <a:solidFill>
                            <a:schemeClr val="tx1"/>
                          </a:solidFill>
                          <a:latin typeface="Century Gothic" panose="020B0502020202020204" pitchFamily="34" charset="0"/>
                          <a:cs typeface="Arial" panose="020B0604020202020204" pitchFamily="34" charset="0"/>
                        </a:rPr>
                        <a:t>most soluble, the least soluble and two identical colours.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chromatography </a:t>
                      </a:r>
                    </a:p>
                    <a:p>
                      <a:pPr algn="ctr"/>
                      <a:r>
                        <a:rPr lang="en-GB" sz="1400" b="1" u="none" dirty="0">
                          <a:solidFill>
                            <a:schemeClr val="tx1"/>
                          </a:solidFill>
                          <a:latin typeface="Century Gothic" panose="020B0502020202020204" pitchFamily="34" charset="0"/>
                          <a:cs typeface="Arial" panose="020B0604020202020204" pitchFamily="34" charset="0"/>
                        </a:rPr>
                        <a:t>[in chemistry].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pic>
        <p:nvPicPr>
          <p:cNvPr id="3" name="Picture 2" descr="Chromatogram showing an origin line in pencil, labelled 1, 2 and 3, three inks on the paper and solvent front. Sample 1's colours of blue, orange and pink are separated at different distances up the paper. Sample 2 is a black ink and did not separate, remaining on the origin line. And sample 3 contains orange and is line with the orange in sample 1">
            <a:extLst>
              <a:ext uri="{FF2B5EF4-FFF2-40B4-BE49-F238E27FC236}">
                <a16:creationId xmlns:a16="http://schemas.microsoft.com/office/drawing/2014/main" id="{25446142-39B2-4E2A-1432-3EBB2874DFF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02717" y="4004090"/>
            <a:ext cx="2720050" cy="2469880"/>
          </a:xfrm>
          <a:prstGeom prst="rect">
            <a:avLst/>
          </a:prstGeom>
        </p:spPr>
      </p:pic>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16491999"/>
              </p:ext>
            </p:extLst>
          </p:nvPr>
        </p:nvGraphicFramePr>
        <p:xfrm>
          <a:off x="4833257" y="3030266"/>
          <a:ext cx="2525486" cy="641350"/>
        </p:xfrm>
        <a:graphic>
          <a:graphicData uri="http://schemas.openxmlformats.org/drawingml/2006/table">
            <a:tbl>
              <a:tblPr firstRow="1" bandRow="1">
                <a:tableStyleId>{5C22544A-7EE6-4342-B048-85BDC9FD1C3A}</a:tableStyleId>
              </a:tblPr>
              <a:tblGrid>
                <a:gridCol w="2525486">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Chromatography</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561256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291E33-FD95-174A-02E4-04C6DE6BB34A}"/>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mobile phase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68744488"/>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term mobile phase mean to you? 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mobile phase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Mobile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Phase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Label the mobile phase.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mobile phase [in chemistry].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pic>
        <p:nvPicPr>
          <p:cNvPr id="18" name="Picture 17" descr="Chromatogram showing an origin line in pencil, labelled 1, 2 and 3, three inks on the paper and solvent front. Sample 1's colours of blue, orange and pink are separated at different distances up the paper. Sample 2 is a black ink and did not separate, remaining on the origin line. And sample 3 contains orange and is line with the orange in sample 1">
            <a:extLst>
              <a:ext uri="{FF2B5EF4-FFF2-40B4-BE49-F238E27FC236}">
                <a16:creationId xmlns:a16="http://schemas.microsoft.com/office/drawing/2014/main" id="{CAFA5371-ECAB-F3F5-0B8D-AFD911168D0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02717" y="4004090"/>
            <a:ext cx="2720050" cy="2469880"/>
          </a:xfrm>
          <a:prstGeom prst="rect">
            <a:avLst/>
          </a:prstGeom>
        </p:spPr>
      </p:pic>
      <p:graphicFrame>
        <p:nvGraphicFramePr>
          <p:cNvPr id="2" name="Table 1">
            <a:extLst>
              <a:ext uri="{FF2B5EF4-FFF2-40B4-BE49-F238E27FC236}">
                <a16:creationId xmlns:a16="http://schemas.microsoft.com/office/drawing/2014/main" id="{593A3A6E-1D20-53C6-7018-9B62DD994C2C}"/>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2295035115"/>
              </p:ext>
            </p:extLst>
          </p:nvPr>
        </p:nvGraphicFramePr>
        <p:xfrm>
          <a:off x="5078186" y="3108325"/>
          <a:ext cx="2035628" cy="641350"/>
        </p:xfrm>
        <a:graphic>
          <a:graphicData uri="http://schemas.openxmlformats.org/drawingml/2006/table">
            <a:tbl>
              <a:tblPr firstRow="1" bandRow="1">
                <a:tableStyleId>{5C22544A-7EE6-4342-B048-85BDC9FD1C3A}</a:tableStyleId>
              </a:tblPr>
              <a:tblGrid>
                <a:gridCol w="2035628">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Mobile phase</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160802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97271F0-5C30-CA91-407B-EC515207D708}"/>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stationary phase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28363018"/>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term stationary phase mean to you? 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stationary phase.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Stationary</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Phase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Label the stationary phase.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stationary phase [in chemistry].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pic>
        <p:nvPicPr>
          <p:cNvPr id="2" name="Picture 1" descr="Chromatogram showing an origin line in pencil, labelled 1, 2 and 3, three inks on the paper and solvent front. Sample 1's colours of blue, orange and pink are separated at different distances up the paper. Sample 2 is a black ink and did not separate, remaining on the origin line. And sample 3 contains orange and is line with the orange in sample 1">
            <a:extLst>
              <a:ext uri="{FF2B5EF4-FFF2-40B4-BE49-F238E27FC236}">
                <a16:creationId xmlns:a16="http://schemas.microsoft.com/office/drawing/2014/main" id="{3250938C-9585-8F49-0665-EB3BD3EF519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02717" y="4004090"/>
            <a:ext cx="2720050" cy="2469880"/>
          </a:xfrm>
          <a:prstGeom prst="rect">
            <a:avLst/>
          </a:prstGeom>
        </p:spPr>
      </p:pic>
      <p:graphicFrame>
        <p:nvGraphicFramePr>
          <p:cNvPr id="3" name="Table 2">
            <a:extLst>
              <a:ext uri="{FF2B5EF4-FFF2-40B4-BE49-F238E27FC236}">
                <a16:creationId xmlns:a16="http://schemas.microsoft.com/office/drawing/2014/main" id="{F712992F-93C0-34A9-B4E5-CBBC57CCFC7B}"/>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1772461097"/>
              </p:ext>
            </p:extLst>
          </p:nvPr>
        </p:nvGraphicFramePr>
        <p:xfrm>
          <a:off x="4942114" y="3108325"/>
          <a:ext cx="2307772" cy="641350"/>
        </p:xfrm>
        <a:graphic>
          <a:graphicData uri="http://schemas.openxmlformats.org/drawingml/2006/table">
            <a:tbl>
              <a:tblPr firstRow="1" bandRow="1">
                <a:tableStyleId>{5C22544A-7EE6-4342-B048-85BDC9FD1C3A}</a:tableStyleId>
              </a:tblPr>
              <a:tblGrid>
                <a:gridCol w="230777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Stationary phase</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347077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6A2B8A3-5EDC-5FE9-09B5-A0215E3DB57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origin line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77575997"/>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term origin line mean to you? 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origin line.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Origin</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Line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Label the origin 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origin line [in chemistry].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pic>
        <p:nvPicPr>
          <p:cNvPr id="2" name="Picture 1" descr="Chromatogram showing an origin line in pencil, labelled 1, 2 and 3, three inks on the paper and solvent front. Sample 1's colours of blue, orange and pink are separated at different distances up the paper. Sample 2 is a black ink and did not separate, remaining on the origin line. And sample 3 contains orange and is line with the orange in sample 1">
            <a:extLst>
              <a:ext uri="{FF2B5EF4-FFF2-40B4-BE49-F238E27FC236}">
                <a16:creationId xmlns:a16="http://schemas.microsoft.com/office/drawing/2014/main" id="{B3DB2360-2F9B-A29E-187E-ED4398BED47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02717" y="4004090"/>
            <a:ext cx="2720050" cy="2469880"/>
          </a:xfrm>
          <a:prstGeom prst="rect">
            <a:avLst/>
          </a:prstGeom>
        </p:spPr>
      </p:pic>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176521531"/>
              </p:ext>
            </p:extLst>
          </p:nvPr>
        </p:nvGraphicFramePr>
        <p:xfrm>
          <a:off x="5206538" y="3108325"/>
          <a:ext cx="1803862" cy="641350"/>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Origin line</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7235358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9140</TotalTime>
  <Words>1881</Words>
  <Application>Microsoft Office PowerPoint</Application>
  <PresentationFormat>Widescreen</PresentationFormat>
  <Paragraphs>277</Paragraphs>
  <Slides>18</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Cambria Math</vt:lpstr>
      <vt:lpstr>Century Gothic</vt:lpstr>
      <vt:lpstr>Office Theme</vt:lpstr>
      <vt:lpstr>11–16 years</vt:lpstr>
      <vt:lpstr>Integrated instructions</vt:lpstr>
      <vt:lpstr>Integrated instructions: paper chromatography of inks</vt:lpstr>
      <vt:lpstr>Frayer models</vt:lpstr>
      <vt:lpstr>Frayer model template</vt:lpstr>
      <vt:lpstr>Frayer model: chromatography</vt:lpstr>
      <vt:lpstr>Frayer model: mobile phase</vt:lpstr>
      <vt:lpstr>Frayer model: stationary phase</vt:lpstr>
      <vt:lpstr>Frayer model: origin line</vt:lpstr>
      <vt:lpstr>Frayer model: solvent front</vt:lpstr>
      <vt:lpstr>Frayer model suggested answers: chromatography</vt:lpstr>
      <vt:lpstr>Frayer model suggested answers: mobile phase</vt:lpstr>
      <vt:lpstr>Frayer model suggested answers: stationary phase</vt:lpstr>
      <vt:lpstr>Frayer model suggested answers: origin line</vt:lpstr>
      <vt:lpstr>Frayer model suggested answers: solvent front</vt:lpstr>
      <vt:lpstr>Johnstone’s triangle</vt:lpstr>
      <vt:lpstr>Johnstone’s triangle learner version</vt:lpstr>
      <vt:lpstr>Johnstone’s triangle suggested answer</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Paper chromatography slides</dc:title>
  <dc:creator>Royal Society of Chemistry</dc:creator>
  <cp:keywords>paper chromatography, separation technique, mobile phase, stationary phase, solvency, water, ethanol, thin-layer chromatography, chromatogram, mixture, ink, solute, solution, pure, impure, soluble, insoluble, Rf value, origin line, solvent front, practical</cp:keywords>
  <dc:description>From https://rsc.li/3MSQltm, Paper chromatography practical video </dc:description>
  <cp:lastModifiedBy>Georgia Murphy</cp:lastModifiedBy>
  <cp:revision>428</cp:revision>
  <cp:lastPrinted>2019-10-13T17:18:54Z</cp:lastPrinted>
  <dcterms:created xsi:type="dcterms:W3CDTF">2017-10-18T10:44:09Z</dcterms:created>
  <dcterms:modified xsi:type="dcterms:W3CDTF">2024-01-11T11:10:03Z</dcterms:modified>
  <cp:category/>
</cp:coreProperties>
</file>