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4"/>
  </p:sldMasterIdLst>
  <p:notesMasterIdLst>
    <p:notesMasterId r:id="rId7"/>
  </p:notesMasterIdLst>
  <p:sldIdLst>
    <p:sldId id="273" r:id="rId5"/>
    <p:sldId id="274"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82"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herine Hartop" initials="KH" lastIdx="1" clrIdx="0">
    <p:extLst>
      <p:ext uri="{19B8F6BF-5375-455C-9EA6-DF929625EA0E}">
        <p15:presenceInfo xmlns:p15="http://schemas.microsoft.com/office/powerpoint/2012/main" userId="S::HartopK@rsc.org::cb63f70b-0f29-48df-993a-23fc7b2d266a" providerId="AD"/>
      </p:ext>
    </p:extLst>
  </p:cmAuthor>
  <p:cmAuthor id="2" name="Georgia Murphy" initials="GM" lastIdx="1" clrIdx="1">
    <p:extLst>
      <p:ext uri="{19B8F6BF-5375-455C-9EA6-DF929625EA0E}">
        <p15:presenceInfo xmlns:p15="http://schemas.microsoft.com/office/powerpoint/2012/main" userId="S::MurphyG@rsc.org::e6114088-85e7-408f-b978-c0430ff13ad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85A"/>
    <a:srgbClr val="DA1883"/>
    <a:srgbClr val="FF9E1B"/>
    <a:srgbClr val="E7E6E6"/>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94" autoAdjust="0"/>
    <p:restoredTop sz="78955" autoAdjust="0"/>
  </p:normalViewPr>
  <p:slideViewPr>
    <p:cSldViewPr snapToGrid="0" snapToObjects="1">
      <p:cViewPr varScale="1">
        <p:scale>
          <a:sx n="90" d="100"/>
          <a:sy n="90" d="100"/>
        </p:scale>
        <p:origin x="1554" y="84"/>
      </p:cViewPr>
      <p:guideLst>
        <p:guide orient="horz" pos="2682"/>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alby Neil" userId="dff79138-915c-4f7c-8316-9aa0b2bea15f" providerId="ADAL" clId="{5AAC67BD-A39D-4538-8E6F-72F6204303D9}"/>
    <pc:docChg chg="custSel modSld">
      <pc:chgData name="Goalby Neil" userId="dff79138-915c-4f7c-8316-9aa0b2bea15f" providerId="ADAL" clId="{5AAC67BD-A39D-4538-8E6F-72F6204303D9}" dt="2022-02-11T11:24:17.328" v="1082" actId="6549"/>
      <pc:docMkLst>
        <pc:docMk/>
      </pc:docMkLst>
      <pc:sldChg chg="modSp modNotesTx">
        <pc:chgData name="Goalby Neil" userId="dff79138-915c-4f7c-8316-9aa0b2bea15f" providerId="ADAL" clId="{5AAC67BD-A39D-4538-8E6F-72F6204303D9}" dt="2022-02-11T11:24:03.461" v="1081" actId="20577"/>
        <pc:sldMkLst>
          <pc:docMk/>
          <pc:sldMk cId="4263793917" sldId="263"/>
        </pc:sldMkLst>
        <pc:spChg chg="mod">
          <ac:chgData name="Goalby Neil" userId="dff79138-915c-4f7c-8316-9aa0b2bea15f" providerId="ADAL" clId="{5AAC67BD-A39D-4538-8E6F-72F6204303D9}" dt="2022-02-11T11:08:16.435" v="206" actId="403"/>
          <ac:spMkLst>
            <pc:docMk/>
            <pc:sldMk cId="4263793917" sldId="263"/>
            <ac:spMk id="3" creationId="{E1FB8C7A-6F1E-6C4F-84AA-61CCD4C8EAC2}"/>
          </ac:spMkLst>
        </pc:spChg>
        <pc:spChg chg="mod">
          <ac:chgData name="Goalby Neil" userId="dff79138-915c-4f7c-8316-9aa0b2bea15f" providerId="ADAL" clId="{5AAC67BD-A39D-4538-8E6F-72F6204303D9}" dt="2022-02-11T11:09:14.427" v="208" actId="6549"/>
          <ac:spMkLst>
            <pc:docMk/>
            <pc:sldMk cId="4263793917" sldId="263"/>
            <ac:spMk id="4" creationId="{46D93CE8-DF7B-584A-90B2-D75DC0F3F499}"/>
          </ac:spMkLst>
        </pc:spChg>
      </pc:sldChg>
      <pc:sldChg chg="modSp modNotesTx">
        <pc:chgData name="Goalby Neil" userId="dff79138-915c-4f7c-8316-9aa0b2bea15f" providerId="ADAL" clId="{5AAC67BD-A39D-4538-8E6F-72F6204303D9}" dt="2022-02-11T11:24:17.328" v="1082" actId="6549"/>
        <pc:sldMkLst>
          <pc:docMk/>
          <pc:sldMk cId="3559970689" sldId="273"/>
        </pc:sldMkLst>
        <pc:spChg chg="mod">
          <ac:chgData name="Goalby Neil" userId="dff79138-915c-4f7c-8316-9aa0b2bea15f" providerId="ADAL" clId="{5AAC67BD-A39D-4538-8E6F-72F6204303D9}" dt="2022-02-11T11:08:09.519" v="205" actId="404"/>
          <ac:spMkLst>
            <pc:docMk/>
            <pc:sldMk cId="3559970689" sldId="273"/>
            <ac:spMk id="3" creationId="{E1FB8C7A-6F1E-6C4F-84AA-61CCD4C8EAC2}"/>
          </ac:spMkLst>
        </pc:spChg>
        <pc:spChg chg="mod">
          <ac:chgData name="Goalby Neil" userId="dff79138-915c-4f7c-8316-9aa0b2bea15f" providerId="ADAL" clId="{5AAC67BD-A39D-4538-8E6F-72F6204303D9}" dt="2022-02-11T11:20:35.493" v="665" actId="20577"/>
          <ac:spMkLst>
            <pc:docMk/>
            <pc:sldMk cId="3559970689" sldId="273"/>
            <ac:spMk id="5" creationId="{00000000-0000-0000-0000-000000000000}"/>
          </ac:spMkLst>
        </pc:spChg>
        <pc:spChg chg="mod">
          <ac:chgData name="Goalby Neil" userId="dff79138-915c-4f7c-8316-9aa0b2bea15f" providerId="ADAL" clId="{5AAC67BD-A39D-4538-8E6F-72F6204303D9}" dt="2022-02-11T11:09:10.147" v="207" actId="6549"/>
          <ac:spMkLst>
            <pc:docMk/>
            <pc:sldMk cId="3559970689" sldId="273"/>
            <ac:spMk id="9" creationId="{46D93CE8-DF7B-584A-90B2-D75DC0F3F49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154ED3-4554-2847-B655-88FA98F1AC0A}" type="datetimeFigureOut">
              <a:rPr lang="en-GB" smtClean="0"/>
              <a:t>25/02/2022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E44EFE-404B-D849-BE65-BA999C857125}" type="slidenum">
              <a:rPr lang="en-GB" smtClean="0"/>
              <a:t>‹#›</a:t>
            </a:fld>
            <a:endParaRPr lang="en-GB"/>
          </a:p>
        </p:txBody>
      </p:sp>
    </p:spTree>
    <p:extLst>
      <p:ext uri="{BB962C8B-B14F-4D97-AF65-F5344CB8AC3E}">
        <p14:creationId xmlns:p14="http://schemas.microsoft.com/office/powerpoint/2010/main" val="1879730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a:t>
            </a:r>
            <a:r>
              <a:rPr lang="en-GB" baseline="0" dirty="0"/>
              <a:t> slide summarises a recent article </a:t>
            </a:r>
            <a:r>
              <a:rPr lang="en-GB" sz="1200" kern="1200" baseline="0" dirty="0">
                <a:solidFill>
                  <a:schemeClr val="tx1"/>
                </a:solidFill>
                <a:latin typeface="+mn-lt"/>
                <a:ea typeface="+mn-ea"/>
                <a:cs typeface="+mn-cs"/>
              </a:rPr>
              <a:t>published</a:t>
            </a:r>
            <a:r>
              <a:rPr lang="en-GB" baseline="0" dirty="0"/>
              <a:t> by </a:t>
            </a:r>
            <a:r>
              <a:rPr lang="en-GB" i="1" baseline="0" dirty="0"/>
              <a:t>Chemistry World</a:t>
            </a:r>
            <a:r>
              <a:rPr lang="en-GB" baseline="0" dirty="0"/>
              <a:t>. Use this slide as a lesson starter for a lesson (14</a:t>
            </a:r>
            <a:r>
              <a:rPr lang="en-US" dirty="0"/>
              <a:t>–</a:t>
            </a:r>
            <a:r>
              <a:rPr lang="en-GB" baseline="0" dirty="0"/>
              <a:t>16) on hydrogen fuel cells or sustainability.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Image credit: </a:t>
            </a:r>
            <a:r>
              <a:rPr lang="en-GB" b="0" i="0" dirty="0">
                <a:solidFill>
                  <a:srgbClr val="172B4D"/>
                </a:solidFill>
                <a:effectLst/>
                <a:latin typeface="-apple-system"/>
              </a:rPr>
              <a:t>© Audio und </a:t>
            </a:r>
            <a:r>
              <a:rPr lang="en-GB" b="0" i="0" dirty="0" err="1">
                <a:solidFill>
                  <a:srgbClr val="172B4D"/>
                </a:solidFill>
                <a:effectLst/>
                <a:latin typeface="-apple-system"/>
              </a:rPr>
              <a:t>werbung</a:t>
            </a:r>
            <a:r>
              <a:rPr lang="en-GB" b="0" i="0" dirty="0">
                <a:solidFill>
                  <a:srgbClr val="172B4D"/>
                </a:solidFill>
                <a:effectLst/>
                <a:latin typeface="-apple-system"/>
              </a:rPr>
              <a:t>/Shutterstock</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Answers:</a:t>
            </a:r>
          </a:p>
          <a:p>
            <a:pPr marL="228600" indent="-228600">
              <a:buAutoNum type="arabicPeriod"/>
            </a:pPr>
            <a:r>
              <a:rPr lang="en-GB" sz="1200" baseline="0" dirty="0">
                <a:solidFill>
                  <a:schemeClr val="tx1"/>
                </a:solidFill>
                <a:latin typeface="+mn-lt"/>
              </a:rPr>
              <a:t>Carbon, hydrogen, oxygen.</a:t>
            </a:r>
          </a:p>
          <a:p>
            <a:pPr marL="228600" indent="-228600">
              <a:buAutoNum type="arabicPeriod"/>
            </a:pPr>
            <a:r>
              <a:rPr lang="en-GB" sz="1200" baseline="0" dirty="0">
                <a:solidFill>
                  <a:schemeClr val="tx1"/>
                </a:solidFill>
                <a:latin typeface="+mn-lt"/>
              </a:rPr>
              <a:t>Renewable materials and waste products could be turned into a fuel. Not using fossil fuels to produce hydrogen.</a:t>
            </a:r>
          </a:p>
          <a:p>
            <a:pPr marL="228600" indent="-228600">
              <a:buAutoNum type="arabicPeriod"/>
            </a:pPr>
            <a:r>
              <a:rPr lang="en-GB" dirty="0"/>
              <a:t>The hydrogen is oxidised electrochemically to produce water and creates a potential difference.</a:t>
            </a:r>
            <a:endParaRPr lang="en-US" dirty="0"/>
          </a:p>
        </p:txBody>
      </p:sp>
      <p:sp>
        <p:nvSpPr>
          <p:cNvPr id="4" name="Slide Number Placeholder 3"/>
          <p:cNvSpPr>
            <a:spLocks noGrp="1"/>
          </p:cNvSpPr>
          <p:nvPr>
            <p:ph type="sldNum" sz="quarter" idx="5"/>
          </p:nvPr>
        </p:nvSpPr>
        <p:spPr/>
        <p:txBody>
          <a:bodyPr/>
          <a:lstStyle/>
          <a:p>
            <a:fld id="{47E44EFE-404B-D849-BE65-BA999C857125}" type="slidenum">
              <a:rPr lang="en-GB" smtClean="0"/>
              <a:t>1</a:t>
            </a:fld>
            <a:endParaRPr lang="en-GB"/>
          </a:p>
        </p:txBody>
      </p:sp>
    </p:spTree>
    <p:extLst>
      <p:ext uri="{BB962C8B-B14F-4D97-AF65-F5344CB8AC3E}">
        <p14:creationId xmlns:p14="http://schemas.microsoft.com/office/powerpoint/2010/main" val="434170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a:t>
            </a:r>
            <a:r>
              <a:rPr lang="en-GB" baseline="0" dirty="0"/>
              <a:t> slide summarises a recent article </a:t>
            </a:r>
            <a:r>
              <a:rPr lang="en-GB" sz="1200" kern="1200" baseline="0" dirty="0">
                <a:solidFill>
                  <a:schemeClr val="tx1"/>
                </a:solidFill>
                <a:latin typeface="+mn-lt"/>
                <a:ea typeface="+mn-ea"/>
                <a:cs typeface="+mn-cs"/>
              </a:rPr>
              <a:t>published</a:t>
            </a:r>
            <a:r>
              <a:rPr lang="en-GB" baseline="0" dirty="0"/>
              <a:t> by </a:t>
            </a:r>
            <a:r>
              <a:rPr lang="en-GB" i="1" baseline="0" dirty="0"/>
              <a:t>Chemistry World</a:t>
            </a:r>
            <a:r>
              <a:rPr lang="en-GB" baseline="0" dirty="0"/>
              <a:t>. Use this slide as a lesson starter for a lesson (14</a:t>
            </a:r>
            <a:r>
              <a:rPr lang="en-US" dirty="0"/>
              <a:t>–</a:t>
            </a:r>
            <a:r>
              <a:rPr lang="en-GB" baseline="0" dirty="0"/>
              <a:t>16) on hydrogen fuel cells or sustainability.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Image credit: </a:t>
            </a:r>
            <a:r>
              <a:rPr lang="en-GB" b="0" i="0" dirty="0">
                <a:solidFill>
                  <a:srgbClr val="172B4D"/>
                </a:solidFill>
                <a:effectLst/>
                <a:latin typeface="-apple-system"/>
              </a:rPr>
              <a:t>© Audio und </a:t>
            </a:r>
            <a:r>
              <a:rPr lang="en-GB" b="0" i="0" dirty="0" err="1">
                <a:solidFill>
                  <a:srgbClr val="172B4D"/>
                </a:solidFill>
                <a:effectLst/>
                <a:latin typeface="-apple-system"/>
              </a:rPr>
              <a:t>werbung</a:t>
            </a:r>
            <a:r>
              <a:rPr lang="en-GB" b="0" i="0" dirty="0">
                <a:solidFill>
                  <a:srgbClr val="172B4D"/>
                </a:solidFill>
                <a:effectLst/>
                <a:latin typeface="-apple-system"/>
              </a:rPr>
              <a:t>/Shutterstock</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Answers:</a:t>
            </a:r>
          </a:p>
          <a:p>
            <a:pPr marL="228600" indent="-228600">
              <a:buAutoNum type="arabicPeriod"/>
            </a:pPr>
            <a:r>
              <a:rPr lang="en-GB" sz="1200" baseline="0" dirty="0">
                <a:solidFill>
                  <a:schemeClr val="tx1"/>
                </a:solidFill>
                <a:latin typeface="+mn-lt"/>
              </a:rPr>
              <a:t>Carbon, hydrogen, oxygen.</a:t>
            </a:r>
          </a:p>
          <a:p>
            <a:pPr marL="228600" indent="-228600">
              <a:buAutoNum type="arabicPeriod"/>
            </a:pPr>
            <a:r>
              <a:rPr lang="en-GB" sz="1200" baseline="0" dirty="0">
                <a:solidFill>
                  <a:schemeClr val="tx1"/>
                </a:solidFill>
                <a:latin typeface="+mn-lt"/>
              </a:rPr>
              <a:t>Renewable materials and waste products could be turned into a fuel. Not using fossil fuels to produce hydrogen.</a:t>
            </a:r>
          </a:p>
          <a:p>
            <a:pPr marL="228600" indent="-228600">
              <a:buAutoNum type="arabicPeriod"/>
            </a:pPr>
            <a:r>
              <a:rPr lang="en-GB" dirty="0"/>
              <a:t>The hydrogen is oxidised electrochemically to produce water and creates a potential difference.</a:t>
            </a:r>
            <a:endParaRPr lang="en-US" dirty="0"/>
          </a:p>
        </p:txBody>
      </p:sp>
      <p:sp>
        <p:nvSpPr>
          <p:cNvPr id="4" name="Slide Number Placeholder 3"/>
          <p:cNvSpPr>
            <a:spLocks noGrp="1"/>
          </p:cNvSpPr>
          <p:nvPr>
            <p:ph type="sldNum" sz="quarter" idx="5"/>
          </p:nvPr>
        </p:nvSpPr>
        <p:spPr/>
        <p:txBody>
          <a:bodyPr/>
          <a:lstStyle/>
          <a:p>
            <a:fld id="{47E44EFE-404B-D849-BE65-BA999C857125}" type="slidenum">
              <a:rPr lang="en-GB" smtClean="0"/>
              <a:t>2</a:t>
            </a:fld>
            <a:endParaRPr lang="en-GB"/>
          </a:p>
        </p:txBody>
      </p:sp>
    </p:spTree>
    <p:extLst>
      <p:ext uri="{BB962C8B-B14F-4D97-AF65-F5344CB8AC3E}">
        <p14:creationId xmlns:p14="http://schemas.microsoft.com/office/powerpoint/2010/main" val="4047078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2" name="Title 1">
            <a:extLst>
              <a:ext uri="{FF2B5EF4-FFF2-40B4-BE49-F238E27FC236}">
                <a16:creationId xmlns:a16="http://schemas.microsoft.com/office/drawing/2014/main" id="{56F06E72-FD10-384B-917A-421C42C98846}"/>
              </a:ext>
            </a:extLst>
          </p:cNvPr>
          <p:cNvSpPr>
            <a:spLocks noGrp="1"/>
          </p:cNvSpPr>
          <p:nvPr>
            <p:ph type="title"/>
          </p:nvPr>
        </p:nvSpPr>
        <p:spPr/>
        <p:txBody>
          <a:bodyPr/>
          <a:lstStyle/>
          <a:p>
            <a:r>
              <a:rPr lang="en-US"/>
              <a:t>Click to edit Master title style</a:t>
            </a:r>
            <a:endParaRPr lang="en-GB"/>
          </a:p>
        </p:txBody>
      </p:sp>
      <p:sp>
        <p:nvSpPr>
          <p:cNvPr id="6" name="Content Placeholder 5">
            <a:extLst>
              <a:ext uri="{FF2B5EF4-FFF2-40B4-BE49-F238E27FC236}">
                <a16:creationId xmlns:a16="http://schemas.microsoft.com/office/drawing/2014/main" id="{4D49FB06-ED83-EA45-AEBD-3751AE6255D1}"/>
              </a:ext>
            </a:extLst>
          </p:cNvPr>
          <p:cNvSpPr>
            <a:spLocks noGrp="1"/>
          </p:cNvSpPr>
          <p:nvPr>
            <p:ph sz="quarter" idx="13"/>
          </p:nvPr>
        </p:nvSpPr>
        <p:spPr>
          <a:xfrm>
            <a:off x="628650" y="1825625"/>
            <a:ext cx="7886700" cy="3408363"/>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78420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10" name="Content Placeholder 2">
            <a:extLst>
              <a:ext uri="{FF2B5EF4-FFF2-40B4-BE49-F238E27FC236}">
                <a16:creationId xmlns:a16="http://schemas.microsoft.com/office/drawing/2014/main" id="{2C8ADCB8-941A-2E48-A25E-6D520F812004}"/>
              </a:ext>
            </a:extLst>
          </p:cNvPr>
          <p:cNvSpPr>
            <a:spLocks noGrp="1"/>
          </p:cNvSpPr>
          <p:nvPr>
            <p:ph idx="13"/>
          </p:nvPr>
        </p:nvSpPr>
        <p:spPr>
          <a:xfrm>
            <a:off x="477658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48288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Two Content_text and pictur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3" name="Picture Placeholder 2">
            <a:extLst>
              <a:ext uri="{FF2B5EF4-FFF2-40B4-BE49-F238E27FC236}">
                <a16:creationId xmlns:a16="http://schemas.microsoft.com/office/drawing/2014/main" id="{92C4AF84-80AB-C24E-A255-17AE1204EC6D}"/>
              </a:ext>
            </a:extLst>
          </p:cNvPr>
          <p:cNvSpPr>
            <a:spLocks noGrp="1"/>
          </p:cNvSpPr>
          <p:nvPr>
            <p:ph type="pic" sz="quarter" idx="13"/>
          </p:nvPr>
        </p:nvSpPr>
        <p:spPr>
          <a:xfrm>
            <a:off x="4572000" y="1816100"/>
            <a:ext cx="3943350" cy="3644900"/>
          </a:xfrm>
        </p:spPr>
        <p:txBody>
          <a:bodyPr/>
          <a:lstStyle/>
          <a:p>
            <a:r>
              <a:rPr lang="en-US"/>
              <a:t>Click icon to add picture</a:t>
            </a:r>
            <a:endParaRPr lang="en-GB"/>
          </a:p>
        </p:txBody>
      </p:sp>
    </p:spTree>
    <p:extLst>
      <p:ext uri="{BB962C8B-B14F-4D97-AF65-F5344CB8AC3E}">
        <p14:creationId xmlns:p14="http://schemas.microsoft.com/office/powerpoint/2010/main" val="2559002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Two Content Text and tabl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4" name="Table Placeholder 3">
            <a:extLst>
              <a:ext uri="{FF2B5EF4-FFF2-40B4-BE49-F238E27FC236}">
                <a16:creationId xmlns:a16="http://schemas.microsoft.com/office/drawing/2014/main" id="{2D47F291-18EF-E34E-8DD6-E5E40C8FD305}"/>
              </a:ext>
            </a:extLst>
          </p:cNvPr>
          <p:cNvSpPr>
            <a:spLocks noGrp="1"/>
          </p:cNvSpPr>
          <p:nvPr>
            <p:ph type="tbl" sz="quarter" idx="13"/>
          </p:nvPr>
        </p:nvSpPr>
        <p:spPr>
          <a:xfrm>
            <a:off x="4572000" y="1816100"/>
            <a:ext cx="3943350" cy="3644900"/>
          </a:xfrm>
        </p:spPr>
        <p:txBody>
          <a:bodyPr/>
          <a:lstStyle/>
          <a:p>
            <a:r>
              <a:rPr lang="en-US"/>
              <a:t>Click icon to add table</a:t>
            </a:r>
            <a:endParaRPr lang="en-GB"/>
          </a:p>
        </p:txBody>
      </p:sp>
    </p:spTree>
    <p:extLst>
      <p:ext uri="{BB962C8B-B14F-4D97-AF65-F5344CB8AC3E}">
        <p14:creationId xmlns:p14="http://schemas.microsoft.com/office/powerpoint/2010/main" val="10673735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254110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785941" y="6300000"/>
            <a:ext cx="2057400" cy="365125"/>
          </a:xfrm>
          <a:prstGeom prst="rect">
            <a:avLst/>
          </a:prstGeom>
        </p:spPr>
        <p:txBody>
          <a:bodyPr vert="horz" lIns="91440" tIns="45720" rIns="91440" bIns="45720" rtlCol="0" anchor="ctr"/>
          <a:lstStyle>
            <a:lvl1pPr algn="r">
              <a:defRPr sz="1200">
                <a:solidFill>
                  <a:srgbClr val="004976"/>
                </a:solidFill>
              </a:defRPr>
            </a:lvl1pPr>
          </a:lstStyle>
          <a:p>
            <a:fld id="{D993BE9A-2295-974E-B063-F12D5C0A2200}" type="slidenum">
              <a:rPr lang="en-GB" smtClean="0"/>
              <a:pPr/>
              <a:t>‹#›</a:t>
            </a:fld>
            <a:endParaRPr lang="en-GB" dirty="0"/>
          </a:p>
        </p:txBody>
      </p:sp>
      <p:pic>
        <p:nvPicPr>
          <p:cNvPr id="9" name="Picture 8">
            <a:extLst>
              <a:ext uri="{FF2B5EF4-FFF2-40B4-BE49-F238E27FC236}">
                <a16:creationId xmlns:a16="http://schemas.microsoft.com/office/drawing/2014/main" id="{B6D10051-213D-F54D-BD3C-B61FA29442AB}"/>
              </a:ext>
            </a:extLst>
          </p:cNvPr>
          <p:cNvPicPr>
            <a:picLocks noChangeAspect="1"/>
          </p:cNvPicPr>
          <p:nvPr userDrawn="1"/>
        </p:nvPicPr>
        <p:blipFill>
          <a:blip r:embed="rId6"/>
          <a:stretch>
            <a:fillRect/>
          </a:stretch>
        </p:blipFill>
        <p:spPr>
          <a:xfrm>
            <a:off x="0" y="5720631"/>
            <a:ext cx="2615950" cy="1137369"/>
          </a:xfrm>
          <a:prstGeom prst="rect">
            <a:avLst/>
          </a:prstGeom>
        </p:spPr>
      </p:pic>
      <p:cxnSp>
        <p:nvCxnSpPr>
          <p:cNvPr id="10" name="Straight Connector 9">
            <a:extLst>
              <a:ext uri="{FF2B5EF4-FFF2-40B4-BE49-F238E27FC236}">
                <a16:creationId xmlns:a16="http://schemas.microsoft.com/office/drawing/2014/main" id="{A30C2941-B443-B742-A370-CFF703CA1858}"/>
              </a:ext>
            </a:extLst>
          </p:cNvPr>
          <p:cNvCxnSpPr>
            <a:cxnSpLocks/>
          </p:cNvCxnSpPr>
          <p:nvPr userDrawn="1"/>
        </p:nvCxnSpPr>
        <p:spPr>
          <a:xfrm>
            <a:off x="318000" y="5720598"/>
            <a:ext cx="852534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5976898"/>
      </p:ext>
    </p:extLst>
  </p:cSld>
  <p:clrMap bg1="lt1" tx1="dk1" bg2="lt2" tx2="dk2" accent1="accent1" accent2="accent2" accent3="accent3" accent4="accent4" accent5="accent5" accent6="accent6" hlink="hlink" folHlink="folHlink"/>
  <p:sldLayoutIdLst>
    <p:sldLayoutId id="2147483683" r:id="rId1"/>
    <p:sldLayoutId id="2147483729" r:id="rId2"/>
    <p:sldLayoutId id="2147483731" r:id="rId3"/>
    <p:sldLayoutId id="2147483732" r:id="rId4"/>
  </p:sldLayoutIdLst>
  <p:hf hdr="0" ftr="0" dt="0"/>
  <p:txStyles>
    <p:titleStyle>
      <a:lvl1pPr algn="l" defTabSz="914400" rtl="0" eaLnBrk="1" latinLnBrk="0" hangingPunct="1">
        <a:lnSpc>
          <a:spcPct val="90000"/>
        </a:lnSpc>
        <a:spcBef>
          <a:spcPct val="0"/>
        </a:spcBef>
        <a:buNone/>
        <a:defRPr sz="4000" kern="1200">
          <a:solidFill>
            <a:srgbClr val="004976"/>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hyperlink" Target="https://rsc.li/3h4im0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hyperlink" Target="https://rsc.li/3h4im0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8BABC9-3627-194B-8675-4E9513869B0C}"/>
              </a:ext>
            </a:extLst>
          </p:cNvPr>
          <p:cNvSpPr>
            <a:spLocks noGrp="1"/>
          </p:cNvSpPr>
          <p:nvPr>
            <p:ph type="sldNum" sz="quarter" idx="12"/>
          </p:nvPr>
        </p:nvSpPr>
        <p:spPr/>
        <p:txBody>
          <a:bodyPr/>
          <a:lstStyle/>
          <a:p>
            <a:fld id="{D993BE9A-2295-974E-B063-F12D5C0A2200}" type="slidenum">
              <a:rPr lang="en-GB" smtClean="0"/>
              <a:t>1</a:t>
            </a:fld>
            <a:endParaRPr lang="en-GB"/>
          </a:p>
        </p:txBody>
      </p:sp>
      <p:sp>
        <p:nvSpPr>
          <p:cNvPr id="3" name="Title 2">
            <a:extLst>
              <a:ext uri="{FF2B5EF4-FFF2-40B4-BE49-F238E27FC236}">
                <a16:creationId xmlns:a16="http://schemas.microsoft.com/office/drawing/2014/main" id="{E1FB8C7A-6F1E-6C4F-84AA-61CCD4C8EAC2}"/>
              </a:ext>
            </a:extLst>
          </p:cNvPr>
          <p:cNvSpPr>
            <a:spLocks noGrp="1"/>
          </p:cNvSpPr>
          <p:nvPr>
            <p:ph type="title"/>
          </p:nvPr>
        </p:nvSpPr>
        <p:spPr>
          <a:xfrm>
            <a:off x="618140" y="161399"/>
            <a:ext cx="7886700" cy="1325563"/>
          </a:xfrm>
        </p:spPr>
        <p:txBody>
          <a:bodyPr>
            <a:normAutofit/>
          </a:bodyPr>
          <a:lstStyle/>
          <a:p>
            <a:r>
              <a:rPr lang="en-GB" sz="3600" dirty="0"/>
              <a:t>Making hydrogen from banana peel</a:t>
            </a:r>
            <a:endParaRPr lang="en-GB" sz="28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695" y="5816049"/>
            <a:ext cx="967901" cy="967901"/>
          </a:xfrm>
          <a:prstGeom prst="rect">
            <a:avLst/>
          </a:prstGeom>
        </p:spPr>
      </p:pic>
      <p:sp>
        <p:nvSpPr>
          <p:cNvPr id="9" name="Content Placeholder 3">
            <a:extLst>
              <a:ext uri="{FF2B5EF4-FFF2-40B4-BE49-F238E27FC236}">
                <a16:creationId xmlns:a16="http://schemas.microsoft.com/office/drawing/2014/main" id="{46D93CE8-DF7B-584A-90B2-D75DC0F3F499}"/>
              </a:ext>
            </a:extLst>
          </p:cNvPr>
          <p:cNvSpPr txBox="1">
            <a:spLocks/>
          </p:cNvSpPr>
          <p:nvPr/>
        </p:nvSpPr>
        <p:spPr>
          <a:xfrm>
            <a:off x="3409534" y="1354575"/>
            <a:ext cx="5272523" cy="220868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t>Researchers have devised an ultrafast biomass splitting process using light to convert dried biomass powders such as banana peel into valuable gases and solids, including hydrogen and biochar.</a:t>
            </a:r>
          </a:p>
          <a:p>
            <a:r>
              <a:rPr lang="en-GB" sz="1600" dirty="0"/>
              <a:t>Banana peel contains carbon, hydrogen and oxygen in the form of carbohydrates and proteins. The banana peel is first dried to remove moisture before being ground to create a powder.</a:t>
            </a:r>
          </a:p>
        </p:txBody>
      </p:sp>
      <p:sp>
        <p:nvSpPr>
          <p:cNvPr id="10" name="TextBox 11">
            <a:extLst>
              <a:ext uri="{FF2B5EF4-FFF2-40B4-BE49-F238E27FC236}">
                <a16:creationId xmlns:a16="http://schemas.microsoft.com/office/drawing/2014/main" id="{6414FC08-CD8E-4544-8526-BE4CEA1A1B84}"/>
              </a:ext>
            </a:extLst>
          </p:cNvPr>
          <p:cNvSpPr txBox="1"/>
          <p:nvPr/>
        </p:nvSpPr>
        <p:spPr>
          <a:xfrm>
            <a:off x="782216" y="1078317"/>
            <a:ext cx="6989893"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i="1" dirty="0">
                <a:solidFill>
                  <a:srgbClr val="004976"/>
                </a:solidFill>
              </a:rPr>
              <a:t>Read the full article at </a:t>
            </a:r>
            <a:r>
              <a:rPr lang="en-GB" sz="1400" i="1" dirty="0">
                <a:solidFill>
                  <a:srgbClr val="004976"/>
                </a:solidFill>
                <a:hlinkClick r:id="rId4"/>
              </a:rPr>
              <a:t>rsc.li/</a:t>
            </a:r>
            <a:r>
              <a:rPr lang="en-GB" sz="1400" b="0" i="1" u="sng" dirty="0">
                <a:solidFill>
                  <a:srgbClr val="000000"/>
                </a:solidFill>
                <a:effectLst/>
                <a:latin typeface="docs-Roboto"/>
                <a:hlinkClick r:id="rId4"/>
              </a:rPr>
              <a:t>3h4im0T</a:t>
            </a:r>
            <a:r>
              <a:rPr lang="en-GB" sz="1400" i="1" dirty="0">
                <a:solidFill>
                  <a:srgbClr val="004976"/>
                </a:solidFill>
                <a:hlinkClick r:id="rId4"/>
              </a:rPr>
              <a:t>  </a:t>
            </a:r>
            <a:endParaRPr lang="en-GB" sz="1400" i="1" dirty="0">
              <a:solidFill>
                <a:srgbClr val="004976"/>
              </a:solidFill>
            </a:endParaRPr>
          </a:p>
        </p:txBody>
      </p:sp>
      <p:pic>
        <p:nvPicPr>
          <p:cNvPr id="6" name="Picture 5" descr="An electric car charging from a hydrogen power source with wind turbines in the background">
            <a:extLst>
              <a:ext uri="{FF2B5EF4-FFF2-40B4-BE49-F238E27FC236}">
                <a16:creationId xmlns:a16="http://schemas.microsoft.com/office/drawing/2014/main" id="{F4606A5E-1919-4803-B366-D3BE59026D45}"/>
              </a:ex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a:off x="279671" y="1486962"/>
            <a:ext cx="3058425" cy="1938066"/>
          </a:xfrm>
          <a:prstGeom prst="rect">
            <a:avLst/>
          </a:prstGeom>
        </p:spPr>
      </p:pic>
      <p:sp>
        <p:nvSpPr>
          <p:cNvPr id="11" name="TextBox 10">
            <a:extLst>
              <a:ext uri="{FF2B5EF4-FFF2-40B4-BE49-F238E27FC236}">
                <a16:creationId xmlns:a16="http://schemas.microsoft.com/office/drawing/2014/main" id="{DE4EFA78-BD4F-4002-A1DB-0AC6D10E757A}"/>
              </a:ext>
            </a:extLst>
          </p:cNvPr>
          <p:cNvSpPr txBox="1"/>
          <p:nvPr/>
        </p:nvSpPr>
        <p:spPr>
          <a:xfrm>
            <a:off x="229499" y="2999101"/>
            <a:ext cx="3342363" cy="461665"/>
          </a:xfrm>
          <a:prstGeom prst="rect">
            <a:avLst/>
          </a:prstGeom>
          <a:noFill/>
        </p:spPr>
        <p:txBody>
          <a:bodyPr wrap="square" rtlCol="0">
            <a:spAutoFit/>
          </a:bodyPr>
          <a:lstStyle/>
          <a:p>
            <a:r>
              <a:rPr lang="en-GB" sz="1200" dirty="0"/>
              <a:t>From waste to fuel: could the lifecycle of the banana now include hydrogen fuel cells?</a:t>
            </a:r>
          </a:p>
        </p:txBody>
      </p:sp>
      <p:sp>
        <p:nvSpPr>
          <p:cNvPr id="13" name="TextBox 12">
            <a:extLst>
              <a:ext uri="{FF2B5EF4-FFF2-40B4-BE49-F238E27FC236}">
                <a16:creationId xmlns:a16="http://schemas.microsoft.com/office/drawing/2014/main" id="{93BF6E0E-D442-4F34-896B-436246874604}"/>
              </a:ext>
            </a:extLst>
          </p:cNvPr>
          <p:cNvSpPr txBox="1"/>
          <p:nvPr/>
        </p:nvSpPr>
        <p:spPr>
          <a:xfrm>
            <a:off x="313852" y="3552624"/>
            <a:ext cx="8368206" cy="1323439"/>
          </a:xfrm>
          <a:prstGeom prst="rect">
            <a:avLst/>
          </a:prstGeom>
          <a:noFill/>
        </p:spPr>
        <p:txBody>
          <a:bodyPr wrap="square">
            <a:spAutoFit/>
          </a:bodyPr>
          <a:lstStyle/>
          <a:p>
            <a:r>
              <a:rPr lang="en-GB" sz="1600" dirty="0">
                <a:solidFill>
                  <a:srgbClr val="54585A"/>
                </a:solidFill>
              </a:rPr>
              <a:t>The powder is exposed to a flash of a xenon lamp. Xenon lamps produce bright white light that closely mimics sunlight, causing the powder molecules to reach a temperature of over 1000°C for a few milliseconds. The process generates 100 litres of hydrogen per kilogram of banana peel powder. The process also works with corncob, orange peel, coffee beans and coconut shell, with the potential other materials, including industrial wastes.</a:t>
            </a:r>
          </a:p>
        </p:txBody>
      </p:sp>
    </p:spTree>
    <p:extLst>
      <p:ext uri="{BB962C8B-B14F-4D97-AF65-F5344CB8AC3E}">
        <p14:creationId xmlns:p14="http://schemas.microsoft.com/office/powerpoint/2010/main" val="3559970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8BABC9-3627-194B-8675-4E9513869B0C}"/>
              </a:ext>
            </a:extLst>
          </p:cNvPr>
          <p:cNvSpPr>
            <a:spLocks noGrp="1"/>
          </p:cNvSpPr>
          <p:nvPr>
            <p:ph type="sldNum" sz="quarter" idx="12"/>
          </p:nvPr>
        </p:nvSpPr>
        <p:spPr/>
        <p:txBody>
          <a:bodyPr/>
          <a:lstStyle/>
          <a:p>
            <a:fld id="{D993BE9A-2295-974E-B063-F12D5C0A2200}" type="slidenum">
              <a:rPr lang="en-GB" smtClean="0"/>
              <a:t>2</a:t>
            </a:fld>
            <a:endParaRPr lang="en-GB"/>
          </a:p>
        </p:txBody>
      </p:sp>
      <p:sp>
        <p:nvSpPr>
          <p:cNvPr id="3" name="Title 2">
            <a:extLst>
              <a:ext uri="{FF2B5EF4-FFF2-40B4-BE49-F238E27FC236}">
                <a16:creationId xmlns:a16="http://schemas.microsoft.com/office/drawing/2014/main" id="{E1FB8C7A-6F1E-6C4F-84AA-61CCD4C8EAC2}"/>
              </a:ext>
            </a:extLst>
          </p:cNvPr>
          <p:cNvSpPr>
            <a:spLocks noGrp="1"/>
          </p:cNvSpPr>
          <p:nvPr>
            <p:ph type="title"/>
          </p:nvPr>
        </p:nvSpPr>
        <p:spPr>
          <a:xfrm>
            <a:off x="618140" y="161399"/>
            <a:ext cx="7886700" cy="1325563"/>
          </a:xfrm>
        </p:spPr>
        <p:txBody>
          <a:bodyPr>
            <a:normAutofit/>
          </a:bodyPr>
          <a:lstStyle/>
          <a:p>
            <a:r>
              <a:rPr lang="en-GB" sz="3600" dirty="0"/>
              <a:t>Making hydrogen from banana peel</a:t>
            </a:r>
            <a:endParaRPr lang="en-GB" sz="28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695" y="5816049"/>
            <a:ext cx="967901" cy="967901"/>
          </a:xfrm>
          <a:prstGeom prst="rect">
            <a:avLst/>
          </a:prstGeom>
        </p:spPr>
      </p:pic>
      <p:sp>
        <p:nvSpPr>
          <p:cNvPr id="5" name="TextBox 4"/>
          <p:cNvSpPr txBox="1"/>
          <p:nvPr/>
        </p:nvSpPr>
        <p:spPr>
          <a:xfrm>
            <a:off x="628649" y="4833531"/>
            <a:ext cx="8368206" cy="830997"/>
          </a:xfrm>
          <a:prstGeom prst="rect">
            <a:avLst/>
          </a:prstGeom>
          <a:noFill/>
        </p:spPr>
        <p:txBody>
          <a:bodyPr wrap="square" rtlCol="0">
            <a:spAutoFit/>
          </a:bodyPr>
          <a:lstStyle/>
          <a:p>
            <a:pPr marL="342900" indent="-342900">
              <a:buAutoNum type="arabicPeriod"/>
            </a:pPr>
            <a:r>
              <a:rPr lang="en-GB" sz="1600" dirty="0"/>
              <a:t>Name three elements found in carbohydrates.</a:t>
            </a:r>
          </a:p>
          <a:p>
            <a:pPr marL="342900" indent="-342900">
              <a:buAutoNum type="arabicPeriod"/>
            </a:pPr>
            <a:r>
              <a:rPr lang="en-GB" sz="1600" dirty="0"/>
              <a:t>Explain why this process could be a sustainable source of hydrogen.</a:t>
            </a:r>
          </a:p>
          <a:p>
            <a:pPr marL="342900" indent="-342900">
              <a:buFontTx/>
              <a:buAutoNum type="arabicPeriod"/>
            </a:pPr>
            <a:r>
              <a:rPr lang="en-GB" sz="1600" dirty="0"/>
              <a:t>Hydrogen is used in fuel cells. Describe how hydrogen reacts in a fuel cell.</a:t>
            </a:r>
          </a:p>
        </p:txBody>
      </p:sp>
      <p:sp>
        <p:nvSpPr>
          <p:cNvPr id="9" name="Content Placeholder 3">
            <a:extLst>
              <a:ext uri="{FF2B5EF4-FFF2-40B4-BE49-F238E27FC236}">
                <a16:creationId xmlns:a16="http://schemas.microsoft.com/office/drawing/2014/main" id="{46D93CE8-DF7B-584A-90B2-D75DC0F3F499}"/>
              </a:ext>
            </a:extLst>
          </p:cNvPr>
          <p:cNvSpPr txBox="1">
            <a:spLocks/>
          </p:cNvSpPr>
          <p:nvPr/>
        </p:nvSpPr>
        <p:spPr>
          <a:xfrm>
            <a:off x="3409534" y="1354575"/>
            <a:ext cx="5272523" cy="220868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t>Researchers have devised an ultrafast biomass splitting process using light to convert dried biomass powders such as banana peel into valuable gases and solids, including hydrogen and biochar.</a:t>
            </a:r>
          </a:p>
          <a:p>
            <a:r>
              <a:rPr lang="en-GB" sz="1600" dirty="0"/>
              <a:t>Banana peel contains carbon, hydrogen and oxygen in the form of carbohydrates and proteins. The banana peel is first dried to remove moisture before being ground to create a powder.</a:t>
            </a:r>
          </a:p>
        </p:txBody>
      </p:sp>
      <p:sp>
        <p:nvSpPr>
          <p:cNvPr id="10" name="TextBox 11">
            <a:extLst>
              <a:ext uri="{FF2B5EF4-FFF2-40B4-BE49-F238E27FC236}">
                <a16:creationId xmlns:a16="http://schemas.microsoft.com/office/drawing/2014/main" id="{6414FC08-CD8E-4544-8526-BE4CEA1A1B84}"/>
              </a:ext>
            </a:extLst>
          </p:cNvPr>
          <p:cNvSpPr txBox="1"/>
          <p:nvPr/>
        </p:nvSpPr>
        <p:spPr>
          <a:xfrm>
            <a:off x="782216" y="1078317"/>
            <a:ext cx="6989893"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i="1" dirty="0">
                <a:solidFill>
                  <a:srgbClr val="004976"/>
                </a:solidFill>
              </a:rPr>
              <a:t>Read the full article at </a:t>
            </a:r>
            <a:r>
              <a:rPr lang="en-GB" sz="1400" i="1" dirty="0">
                <a:solidFill>
                  <a:srgbClr val="004976"/>
                </a:solidFill>
                <a:hlinkClick r:id="rId4"/>
              </a:rPr>
              <a:t>rsc.li/</a:t>
            </a:r>
            <a:r>
              <a:rPr lang="en-GB" sz="1400" b="0" i="1" u="sng" dirty="0">
                <a:solidFill>
                  <a:srgbClr val="000000"/>
                </a:solidFill>
                <a:effectLst/>
                <a:latin typeface="docs-Roboto"/>
                <a:hlinkClick r:id="rId4"/>
              </a:rPr>
              <a:t>3h4im0T</a:t>
            </a:r>
            <a:r>
              <a:rPr lang="en-GB" sz="1400" i="1" dirty="0">
                <a:solidFill>
                  <a:srgbClr val="004976"/>
                </a:solidFill>
                <a:hlinkClick r:id="rId4"/>
              </a:rPr>
              <a:t>  </a:t>
            </a:r>
            <a:endParaRPr lang="en-GB" sz="1400" i="1" dirty="0">
              <a:solidFill>
                <a:srgbClr val="004976"/>
              </a:solidFill>
            </a:endParaRPr>
          </a:p>
        </p:txBody>
      </p:sp>
      <p:pic>
        <p:nvPicPr>
          <p:cNvPr id="6" name="Picture 5" descr="An electric car charging from a hydrogen power source with wind turbines in the background">
            <a:extLst>
              <a:ext uri="{FF2B5EF4-FFF2-40B4-BE49-F238E27FC236}">
                <a16:creationId xmlns:a16="http://schemas.microsoft.com/office/drawing/2014/main" id="{F4606A5E-1919-4803-B366-D3BE59026D45}"/>
              </a:ex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a:off x="279671" y="1486962"/>
            <a:ext cx="3058425" cy="1938066"/>
          </a:xfrm>
          <a:prstGeom prst="rect">
            <a:avLst/>
          </a:prstGeom>
        </p:spPr>
      </p:pic>
      <p:sp>
        <p:nvSpPr>
          <p:cNvPr id="11" name="TextBox 10">
            <a:extLst>
              <a:ext uri="{FF2B5EF4-FFF2-40B4-BE49-F238E27FC236}">
                <a16:creationId xmlns:a16="http://schemas.microsoft.com/office/drawing/2014/main" id="{DE4EFA78-BD4F-4002-A1DB-0AC6D10E757A}"/>
              </a:ext>
            </a:extLst>
          </p:cNvPr>
          <p:cNvSpPr txBox="1"/>
          <p:nvPr/>
        </p:nvSpPr>
        <p:spPr>
          <a:xfrm>
            <a:off x="229499" y="2999101"/>
            <a:ext cx="3342363" cy="461665"/>
          </a:xfrm>
          <a:prstGeom prst="rect">
            <a:avLst/>
          </a:prstGeom>
          <a:noFill/>
        </p:spPr>
        <p:txBody>
          <a:bodyPr wrap="square" rtlCol="0">
            <a:spAutoFit/>
          </a:bodyPr>
          <a:lstStyle/>
          <a:p>
            <a:r>
              <a:rPr lang="en-GB" sz="1200" dirty="0"/>
              <a:t>From waste to fuel: could the lifecycle of the banana now include hydrogen fuel cells?</a:t>
            </a:r>
          </a:p>
        </p:txBody>
      </p:sp>
      <p:sp>
        <p:nvSpPr>
          <p:cNvPr id="13" name="TextBox 12">
            <a:extLst>
              <a:ext uri="{FF2B5EF4-FFF2-40B4-BE49-F238E27FC236}">
                <a16:creationId xmlns:a16="http://schemas.microsoft.com/office/drawing/2014/main" id="{93BF6E0E-D442-4F34-896B-436246874604}"/>
              </a:ext>
            </a:extLst>
          </p:cNvPr>
          <p:cNvSpPr txBox="1"/>
          <p:nvPr/>
        </p:nvSpPr>
        <p:spPr>
          <a:xfrm>
            <a:off x="313852" y="3552624"/>
            <a:ext cx="8368206" cy="1323439"/>
          </a:xfrm>
          <a:prstGeom prst="rect">
            <a:avLst/>
          </a:prstGeom>
          <a:noFill/>
        </p:spPr>
        <p:txBody>
          <a:bodyPr wrap="square">
            <a:spAutoFit/>
          </a:bodyPr>
          <a:lstStyle/>
          <a:p>
            <a:r>
              <a:rPr lang="en-GB" sz="1600" dirty="0">
                <a:solidFill>
                  <a:srgbClr val="54585A"/>
                </a:solidFill>
              </a:rPr>
              <a:t>The powder is exposed to a flash of a xenon lamp. Xenon lamps produce bright white light that closely mimics sunlight, causing the powder molecules to reach a temperature of over 1000°C for a few milliseconds. The process generates 100 litres of hydrogen per kilogram of banana peel powder. The process also works with corncob, orange peel, coffee beans and coconut shell, with the potential other materials, including industrial wastes.</a:t>
            </a:r>
          </a:p>
        </p:txBody>
      </p:sp>
    </p:spTree>
    <p:extLst>
      <p:ext uri="{BB962C8B-B14F-4D97-AF65-F5344CB8AC3E}">
        <p14:creationId xmlns:p14="http://schemas.microsoft.com/office/powerpoint/2010/main" val="2742677970"/>
      </p:ext>
    </p:extLst>
  </p:cSld>
  <p:clrMapOvr>
    <a:masterClrMapping/>
  </p:clrMapOvr>
</p:sld>
</file>

<file path=ppt/theme/theme1.xml><?xml version="1.0" encoding="utf-8"?>
<a:theme xmlns:a="http://schemas.openxmlformats.org/drawingml/2006/main" name="1_RSC_Plain_no footer">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97D700"/>
      </a:accent4>
      <a:accent5>
        <a:srgbClr val="DA1883"/>
      </a:accent5>
      <a:accent6>
        <a:srgbClr val="991E66"/>
      </a:accent6>
      <a:hlink>
        <a:srgbClr val="FF9E1B"/>
      </a:hlink>
      <a:folHlink>
        <a:srgbClr val="5458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EIC starter slide template.pptx" id="{8C227671-679E-4005-AE38-7E4654D46299}" vid="{3A4C9E2F-8493-4A3B-ACEE-3D5EC76FA45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425AB96FA536940AA02DC30CD38AC8D" ma:contentTypeVersion="11" ma:contentTypeDescription="Create a new document." ma:contentTypeScope="" ma:versionID="a3c00f2acefd8256cd77400b2b7000ef">
  <xsd:schema xmlns:xsd="http://www.w3.org/2001/XMLSchema" xmlns:xs="http://www.w3.org/2001/XMLSchema" xmlns:p="http://schemas.microsoft.com/office/2006/metadata/properties" xmlns:ns3="6ec2360f-6db7-4557-82fc-01391e7a085b" xmlns:ns4="09ea5656-4490-4481-bb0e-98dc9cca7dc3" targetNamespace="http://schemas.microsoft.com/office/2006/metadata/properties" ma:root="true" ma:fieldsID="12b8b8beff866329cd32cb3fa74572af" ns3:_="" ns4:_="">
    <xsd:import namespace="6ec2360f-6db7-4557-82fc-01391e7a085b"/>
    <xsd:import namespace="09ea5656-4490-4481-bb0e-98dc9cca7dc3"/>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c2360f-6db7-4557-82fc-01391e7a08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9ea5656-4490-4481-bb0e-98dc9cca7dc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07900DF-3EEF-46A5-94A9-21789EBC7165}">
  <ds:schemaRefs>
    <ds:schemaRef ds:uri="http://purl.org/dc/elements/1.1/"/>
    <ds:schemaRef ds:uri="http://schemas.openxmlformats.org/package/2006/metadata/core-properties"/>
    <ds:schemaRef ds:uri="http://purl.org/dc/terms/"/>
    <ds:schemaRef ds:uri="http://schemas.microsoft.com/office/infopath/2007/PartnerControls"/>
    <ds:schemaRef ds:uri="http://www.w3.org/XML/1998/namespace"/>
    <ds:schemaRef ds:uri="09ea5656-4490-4481-bb0e-98dc9cca7dc3"/>
    <ds:schemaRef ds:uri="http://schemas.microsoft.com/office/2006/documentManagement/types"/>
    <ds:schemaRef ds:uri="6ec2360f-6db7-4557-82fc-01391e7a085b"/>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2E0F609F-5F89-4557-B6AA-929FA758FD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ec2360f-6db7-4557-82fc-01391e7a085b"/>
    <ds:schemaRef ds:uri="09ea5656-4490-4481-bb0e-98dc9cca7dc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9B7705-6E4A-433D-914A-8894B6FAEAC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NEW EIC starter slide template (1)</Template>
  <TotalTime>1646</TotalTime>
  <Words>559</Words>
  <Application>Microsoft Office PowerPoint</Application>
  <PresentationFormat>On-screen Show (4:3)</PresentationFormat>
  <Paragraphs>35</Paragraphs>
  <Slides>2</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-apple-system</vt:lpstr>
      <vt:lpstr>Arial</vt:lpstr>
      <vt:lpstr>Calibri</vt:lpstr>
      <vt:lpstr>docs-Roboto</vt:lpstr>
      <vt:lpstr>1_RSC_Plain_no footer</vt:lpstr>
      <vt:lpstr>Making hydrogen from banana peel</vt:lpstr>
      <vt:lpstr>Making hydrogen from banana peel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hydrogen from banana peel</dc:title>
  <dc:creator>Neil Goalby</dc:creator>
  <cp:keywords>banana; fuel; hydrogen; fuel cells; sustainable fuels; waste; waste management; life cycle; pyrolysis; xenon</cp:keywords>
  <dc:description>From Education in Chemistry Hydrogen power from peel https://rsc.li/3h4im0T</dc:description>
  <cp:lastModifiedBy>Katherine Hartop</cp:lastModifiedBy>
  <cp:revision>169</cp:revision>
  <dcterms:created xsi:type="dcterms:W3CDTF">2020-04-08T13:50:19Z</dcterms:created>
  <dcterms:modified xsi:type="dcterms:W3CDTF">2022-02-25T09:41:45Z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0x010100F425AB96FA536940AA02DC30CD38AC8D</vt:lpwstr>
  </property>
</Properties>
</file>