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90" r:id="rId2"/>
    <p:sldId id="293" r:id="rId3"/>
    <p:sldId id="331" r:id="rId4"/>
    <p:sldId id="294" r:id="rId5"/>
    <p:sldId id="295" r:id="rId6"/>
    <p:sldId id="330" r:id="rId7"/>
    <p:sldId id="314" r:id="rId8"/>
    <p:sldId id="306" r:id="rId9"/>
    <p:sldId id="315" r:id="rId10"/>
    <p:sldId id="316" r:id="rId11"/>
    <p:sldId id="317" r:id="rId12"/>
    <p:sldId id="318" r:id="rId13"/>
    <p:sldId id="319" r:id="rId14"/>
    <p:sldId id="320" r:id="rId15"/>
    <p:sldId id="321" r:id="rId16"/>
    <p:sldId id="322" r:id="rId17"/>
    <p:sldId id="323" r:id="rId18"/>
    <p:sldId id="324" r:id="rId19"/>
    <p:sldId id="325" r:id="rId20"/>
    <p:sldId id="326" r:id="rId21"/>
    <p:sldId id="327" r:id="rId22"/>
    <p:sldId id="328" r:id="rId23"/>
    <p:sldId id="32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8567F7C-E24B-524D-1E03-912102AFE827}" name="C SMITH (HS)" initials="CS" userId="S::CSMITH@thehinckleyschool.co.uk::c87c4d90-2ec7-4754-b740-e27ac733e4bf" providerId="AD"/>
  <p188:author id="{93898FDF-1F87-EDD6-6458-059E95E842BE}" name="Kirsty Patterson" initials="KP" userId="S::pattersonk@rsc.org::06c453ef-d90e-4cbc-ba6b-1bf363c3e0a9" providerId="AD"/>
  <p188:author id="{C74B60E9-655C-E89A-6316-3841AD519658}" name="Juliet Kennard" initials="JK" userId="S::KennardJ@rsc.org::171ce03e-ecb9-44f8-bcbb-a85643c4c66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9A7"/>
    <a:srgbClr val="C8102E"/>
    <a:srgbClr val="E6F1EF"/>
    <a:srgbClr val="006F62"/>
    <a:srgbClr val="EDF6F9"/>
    <a:srgbClr val="48A9C5"/>
    <a:srgbClr val="FAE7EA"/>
    <a:srgbClr val="F7DBE0"/>
    <a:srgbClr val="F4CFD5"/>
    <a:srgbClr val="FF9E1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96336"/>
  </p:normalViewPr>
  <p:slideViewPr>
    <p:cSldViewPr snapToGrid="0" snapToObjects="1">
      <p:cViewPr varScale="1">
        <p:scale>
          <a:sx n="110" d="100"/>
          <a:sy n="110" d="100"/>
        </p:scale>
        <p:origin x="1032" y="10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43E2E8-6AC4-4F38-B888-B13A630291AF}" type="datetimeFigureOut">
              <a:rPr lang="en-GB" smtClean="0"/>
              <a:t>21/06/2024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9BA493-B657-4FB8-A9F0-A1A3D2D2821D}" type="slidenum">
              <a:rPr lang="en-GB" smtClean="0"/>
              <a:t>‹#›</a:t>
            </a:fld>
            <a:endParaRPr lang="en-GB"/>
          </a:p>
        </p:txBody>
      </p:sp>
    </p:spTree>
    <p:extLst>
      <p:ext uri="{BB962C8B-B14F-4D97-AF65-F5344CB8AC3E}">
        <p14:creationId xmlns:p14="http://schemas.microsoft.com/office/powerpoint/2010/main" val="1051744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to teacher: the words highlighted in bold red are the answers to the cloze version in the fully scaffolded student sheet.</a:t>
            </a:r>
          </a:p>
        </p:txBody>
      </p:sp>
      <p:sp>
        <p:nvSpPr>
          <p:cNvPr id="4" name="Slide Number Placeholder 3"/>
          <p:cNvSpPr>
            <a:spLocks noGrp="1"/>
          </p:cNvSpPr>
          <p:nvPr>
            <p:ph type="sldNum" sz="quarter" idx="5"/>
          </p:nvPr>
        </p:nvSpPr>
        <p:spPr/>
        <p:txBody>
          <a:bodyPr/>
          <a:lstStyle/>
          <a:p>
            <a:fld id="{E59BA493-B657-4FB8-A9F0-A1A3D2D2821D}" type="slidenum">
              <a:rPr lang="en-GB" smtClean="0"/>
              <a:t>16</a:t>
            </a:fld>
            <a:endParaRPr lang="en-GB"/>
          </a:p>
        </p:txBody>
      </p:sp>
    </p:spTree>
    <p:extLst>
      <p:ext uri="{BB962C8B-B14F-4D97-AF65-F5344CB8AC3E}">
        <p14:creationId xmlns:p14="http://schemas.microsoft.com/office/powerpoint/2010/main" val="1260499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Note to teacher: the words highlighted in bold red are the answers to the cloze version in the fully scaffolded student sheet.</a:t>
            </a:r>
          </a:p>
          <a:p>
            <a:endParaRPr lang="en-GB" dirty="0"/>
          </a:p>
        </p:txBody>
      </p:sp>
      <p:sp>
        <p:nvSpPr>
          <p:cNvPr id="4" name="Slide Number Placeholder 3"/>
          <p:cNvSpPr>
            <a:spLocks noGrp="1"/>
          </p:cNvSpPr>
          <p:nvPr>
            <p:ph type="sldNum" sz="quarter" idx="5"/>
          </p:nvPr>
        </p:nvSpPr>
        <p:spPr/>
        <p:txBody>
          <a:bodyPr/>
          <a:lstStyle/>
          <a:p>
            <a:fld id="{E59BA493-B657-4FB8-A9F0-A1A3D2D2821D}" type="slidenum">
              <a:rPr lang="en-GB" smtClean="0"/>
              <a:t>17</a:t>
            </a:fld>
            <a:endParaRPr lang="en-GB"/>
          </a:p>
        </p:txBody>
      </p:sp>
    </p:spTree>
    <p:extLst>
      <p:ext uri="{BB962C8B-B14F-4D97-AF65-F5344CB8AC3E}">
        <p14:creationId xmlns:p14="http://schemas.microsoft.com/office/powerpoint/2010/main" val="15145117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Note to teacher: the words highlighted in bold red are the answers to the cloze version in the fully scaffolded student sheet.</a:t>
            </a:r>
          </a:p>
          <a:p>
            <a:endParaRPr lang="en-GB" dirty="0"/>
          </a:p>
        </p:txBody>
      </p:sp>
      <p:sp>
        <p:nvSpPr>
          <p:cNvPr id="4" name="Slide Number Placeholder 3"/>
          <p:cNvSpPr>
            <a:spLocks noGrp="1"/>
          </p:cNvSpPr>
          <p:nvPr>
            <p:ph type="sldNum" sz="quarter" idx="5"/>
          </p:nvPr>
        </p:nvSpPr>
        <p:spPr/>
        <p:txBody>
          <a:bodyPr/>
          <a:lstStyle/>
          <a:p>
            <a:fld id="{E59BA493-B657-4FB8-A9F0-A1A3D2D2821D}" type="slidenum">
              <a:rPr lang="en-GB" smtClean="0"/>
              <a:t>18</a:t>
            </a:fld>
            <a:endParaRPr lang="en-GB"/>
          </a:p>
        </p:txBody>
      </p:sp>
    </p:spTree>
    <p:extLst>
      <p:ext uri="{BB962C8B-B14F-4D97-AF65-F5344CB8AC3E}">
        <p14:creationId xmlns:p14="http://schemas.microsoft.com/office/powerpoint/2010/main" val="1182416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Note to teacher: the words highlighted in bold red are the answers to the cloze version in the fully scaffolded student sheet.</a:t>
            </a:r>
          </a:p>
          <a:p>
            <a:endParaRPr lang="en-GB" dirty="0"/>
          </a:p>
        </p:txBody>
      </p:sp>
      <p:sp>
        <p:nvSpPr>
          <p:cNvPr id="4" name="Slide Number Placeholder 3"/>
          <p:cNvSpPr>
            <a:spLocks noGrp="1"/>
          </p:cNvSpPr>
          <p:nvPr>
            <p:ph type="sldNum" sz="quarter" idx="5"/>
          </p:nvPr>
        </p:nvSpPr>
        <p:spPr/>
        <p:txBody>
          <a:bodyPr/>
          <a:lstStyle/>
          <a:p>
            <a:fld id="{E59BA493-B657-4FB8-A9F0-A1A3D2D2821D}" type="slidenum">
              <a:rPr lang="en-GB" smtClean="0"/>
              <a:t>19</a:t>
            </a:fld>
            <a:endParaRPr lang="en-GB"/>
          </a:p>
        </p:txBody>
      </p:sp>
    </p:spTree>
    <p:extLst>
      <p:ext uri="{BB962C8B-B14F-4D97-AF65-F5344CB8AC3E}">
        <p14:creationId xmlns:p14="http://schemas.microsoft.com/office/powerpoint/2010/main" val="3818798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Note to teacher: the words highlighted in bold red are the answers to the cloze version in the fully scaffolded student sheet.</a:t>
            </a:r>
          </a:p>
          <a:p>
            <a:endParaRPr lang="en-GB" dirty="0"/>
          </a:p>
        </p:txBody>
      </p:sp>
      <p:sp>
        <p:nvSpPr>
          <p:cNvPr id="4" name="Slide Number Placeholder 3"/>
          <p:cNvSpPr>
            <a:spLocks noGrp="1"/>
          </p:cNvSpPr>
          <p:nvPr>
            <p:ph type="sldNum" sz="quarter" idx="5"/>
          </p:nvPr>
        </p:nvSpPr>
        <p:spPr/>
        <p:txBody>
          <a:bodyPr/>
          <a:lstStyle/>
          <a:p>
            <a:fld id="{E59BA493-B657-4FB8-A9F0-A1A3D2D2821D}" type="slidenum">
              <a:rPr lang="en-GB" smtClean="0"/>
              <a:t>20</a:t>
            </a:fld>
            <a:endParaRPr lang="en-GB"/>
          </a:p>
        </p:txBody>
      </p:sp>
    </p:spTree>
    <p:extLst>
      <p:ext uri="{BB962C8B-B14F-4D97-AF65-F5344CB8AC3E}">
        <p14:creationId xmlns:p14="http://schemas.microsoft.com/office/powerpoint/2010/main" val="26974127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Note to teacher: the words highlighted in bold red are the answers to the cloze version in the fully scaffolded student sheet.</a:t>
            </a:r>
          </a:p>
          <a:p>
            <a:endParaRPr lang="en-GB" dirty="0"/>
          </a:p>
        </p:txBody>
      </p:sp>
      <p:sp>
        <p:nvSpPr>
          <p:cNvPr id="4" name="Slide Number Placeholder 3"/>
          <p:cNvSpPr>
            <a:spLocks noGrp="1"/>
          </p:cNvSpPr>
          <p:nvPr>
            <p:ph type="sldNum" sz="quarter" idx="5"/>
          </p:nvPr>
        </p:nvSpPr>
        <p:spPr/>
        <p:txBody>
          <a:bodyPr/>
          <a:lstStyle/>
          <a:p>
            <a:fld id="{E59BA493-B657-4FB8-A9F0-A1A3D2D2821D}" type="slidenum">
              <a:rPr lang="en-GB" smtClean="0"/>
              <a:t>21</a:t>
            </a:fld>
            <a:endParaRPr lang="en-GB"/>
          </a:p>
        </p:txBody>
      </p:sp>
    </p:spTree>
    <p:extLst>
      <p:ext uri="{BB962C8B-B14F-4D97-AF65-F5344CB8AC3E}">
        <p14:creationId xmlns:p14="http://schemas.microsoft.com/office/powerpoint/2010/main" val="1932159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Note to teacher: the words highlighted in bold red are the answers to the cloze version in the fully scaffolded student sheet.</a:t>
            </a:r>
          </a:p>
          <a:p>
            <a:endParaRPr lang="en-GB" dirty="0"/>
          </a:p>
        </p:txBody>
      </p:sp>
      <p:sp>
        <p:nvSpPr>
          <p:cNvPr id="4" name="Slide Number Placeholder 3"/>
          <p:cNvSpPr>
            <a:spLocks noGrp="1"/>
          </p:cNvSpPr>
          <p:nvPr>
            <p:ph type="sldNum" sz="quarter" idx="5"/>
          </p:nvPr>
        </p:nvSpPr>
        <p:spPr/>
        <p:txBody>
          <a:bodyPr/>
          <a:lstStyle/>
          <a:p>
            <a:fld id="{E59BA493-B657-4FB8-A9F0-A1A3D2D2821D}" type="slidenum">
              <a:rPr lang="en-GB" smtClean="0"/>
              <a:t>22</a:t>
            </a:fld>
            <a:endParaRPr lang="en-GB"/>
          </a:p>
        </p:txBody>
      </p:sp>
    </p:spTree>
    <p:extLst>
      <p:ext uri="{BB962C8B-B14F-4D97-AF65-F5344CB8AC3E}">
        <p14:creationId xmlns:p14="http://schemas.microsoft.com/office/powerpoint/2010/main" val="37821699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Note to teacher: the words highlighted in bold red are the answers to the cloze version in the fully scaffolded student sheet.</a:t>
            </a:r>
          </a:p>
          <a:p>
            <a:endParaRPr lang="en-GB" dirty="0"/>
          </a:p>
        </p:txBody>
      </p:sp>
      <p:sp>
        <p:nvSpPr>
          <p:cNvPr id="4" name="Slide Number Placeholder 3"/>
          <p:cNvSpPr>
            <a:spLocks noGrp="1"/>
          </p:cNvSpPr>
          <p:nvPr>
            <p:ph type="sldNum" sz="quarter" idx="5"/>
          </p:nvPr>
        </p:nvSpPr>
        <p:spPr/>
        <p:txBody>
          <a:bodyPr/>
          <a:lstStyle/>
          <a:p>
            <a:fld id="{E59BA493-B657-4FB8-A9F0-A1A3D2D2821D}" type="slidenum">
              <a:rPr lang="en-GB" smtClean="0"/>
              <a:t>23</a:t>
            </a:fld>
            <a:endParaRPr lang="en-GB"/>
          </a:p>
        </p:txBody>
      </p:sp>
    </p:spTree>
    <p:extLst>
      <p:ext uri="{BB962C8B-B14F-4D97-AF65-F5344CB8AC3E}">
        <p14:creationId xmlns:p14="http://schemas.microsoft.com/office/powerpoint/2010/main" val="399972184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cstate="print">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4" name="Picture 3">
            <a:extLst>
              <a:ext uri="{FF2B5EF4-FFF2-40B4-BE49-F238E27FC236}">
                <a16:creationId xmlns:a16="http://schemas.microsoft.com/office/drawing/2014/main" id="{500BAFC7-69D9-B349-14AF-6B03B04B7B64}"/>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cstate="print">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print">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6/21/2024</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4bcqPZl" TargetMode="External"/><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18F91-D15E-5E44-80C2-620B381166A5}"/>
              </a:ext>
              <a:ext uri="{C183D7F6-B498-43B3-948B-1728B52AA6E4}">
                <adec:decorative xmlns:adec="http://schemas.microsoft.com/office/drawing/2017/decorative" val="1"/>
              </a:ext>
            </a:extLst>
          </p:cNvPr>
          <p:cNvSpPr>
            <a:spLocks noGrp="1"/>
          </p:cNvSpPr>
          <p:nvPr>
            <p:ph type="ctrTitle"/>
          </p:nvPr>
        </p:nvSpPr>
        <p:spPr/>
        <p:txBody>
          <a:bodyPr/>
          <a:lstStyle/>
          <a:p>
            <a:r>
              <a:rPr lang="en-US" dirty="0"/>
              <a:t>14–16 years</a:t>
            </a:r>
          </a:p>
        </p:txBody>
      </p:sp>
      <p:sp>
        <p:nvSpPr>
          <p:cNvPr id="3" name="Subtitle 2">
            <a:extLst>
              <a:ext uri="{FF2B5EF4-FFF2-40B4-BE49-F238E27FC236}">
                <a16:creationId xmlns:a16="http://schemas.microsoft.com/office/drawing/2014/main" id="{1E115082-B7C4-4D40-80F1-9A0175D69E37}"/>
              </a:ext>
            </a:extLst>
          </p:cNvPr>
          <p:cNvSpPr>
            <a:spLocks noGrp="1"/>
          </p:cNvSpPr>
          <p:nvPr>
            <p:ph type="subTitle" idx="1"/>
          </p:nvPr>
        </p:nvSpPr>
        <p:spPr/>
        <p:txBody>
          <a:bodyPr/>
          <a:lstStyle/>
          <a:p>
            <a:r>
              <a:rPr lang="en-US" dirty="0"/>
              <a:t>Reaching dynamic equilibrium: storyboard</a:t>
            </a:r>
          </a:p>
        </p:txBody>
      </p:sp>
      <p:sp>
        <p:nvSpPr>
          <p:cNvPr id="4" name="Oval 3">
            <a:extLst>
              <a:ext uri="{FF2B5EF4-FFF2-40B4-BE49-F238E27FC236}">
                <a16:creationId xmlns:a16="http://schemas.microsoft.com/office/drawing/2014/main" id="{F68B9C4F-E484-F44F-B8BC-C9FFC90B4FB2}"/>
              </a:ext>
              <a:ext uri="{C183D7F6-B498-43B3-948B-1728B52AA6E4}">
                <adec:decorative xmlns:adec="http://schemas.microsoft.com/office/drawing/2017/decorative" val="1"/>
              </a:ext>
            </a:extLst>
          </p:cNvPr>
          <p:cNvSpPr/>
          <p:nvPr/>
        </p:nvSpPr>
        <p:spPr>
          <a:xfrm>
            <a:off x="8827625" y="-870363"/>
            <a:ext cx="4333437" cy="4333437"/>
          </a:xfrm>
          <a:prstGeom prst="ellipse">
            <a:avLst/>
          </a:prstGeom>
          <a:blipFill>
            <a:blip r:embed="rId2"/>
            <a:stretch>
              <a:fillRect/>
            </a:stretch>
          </a:blipFill>
          <a:ln w="12700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a:extLst>
              <a:ext uri="{FF2B5EF4-FFF2-40B4-BE49-F238E27FC236}">
                <a16:creationId xmlns:a16="http://schemas.microsoft.com/office/drawing/2014/main" id="{56647C76-6447-9739-71E9-EC9BB06024B1}"/>
              </a:ext>
            </a:extLst>
          </p:cNvPr>
          <p:cNvSpPr txBox="1">
            <a:spLocks/>
          </p:cNvSpPr>
          <p:nvPr/>
        </p:nvSpPr>
        <p:spPr>
          <a:xfrm>
            <a:off x="9178834" y="5850000"/>
            <a:ext cx="2431166"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3">
                  <a:extLst>
                    <a:ext uri="{A12FA001-AC4F-418D-AE19-62706E023703}">
                      <ahyp:hlinkClr xmlns:ahyp="http://schemas.microsoft.com/office/drawing/2018/hyperlinkcolor" val="tx"/>
                    </a:ext>
                  </a:extLst>
                </a:hlinkClick>
              </a:rPr>
              <a:t>https://rsc.li/4bcqPZl</a:t>
            </a:r>
            <a:r>
              <a:rPr lang="en-GB" sz="1600" b="1" i="0" u="none" kern="1200" dirty="0">
                <a:solidFill>
                  <a:schemeClr val="bg1"/>
                </a:solidFill>
                <a:effectLst/>
                <a:latin typeface="Century Gothic" panose="020B0502020202020204" pitchFamily="34" charset="0"/>
                <a:ea typeface="+mj-ea"/>
                <a:cs typeface="+mj-cs"/>
              </a:rPr>
              <a:t> </a:t>
            </a:r>
            <a:endParaRPr lang="en-US" sz="1600" u="sng" dirty="0">
              <a:solidFill>
                <a:schemeClr val="bg1"/>
              </a:solidFill>
            </a:endParaRPr>
          </a:p>
        </p:txBody>
      </p:sp>
    </p:spTree>
    <p:extLst>
      <p:ext uri="{BB962C8B-B14F-4D97-AF65-F5344CB8AC3E}">
        <p14:creationId xmlns:p14="http://schemas.microsoft.com/office/powerpoint/2010/main" val="3803064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Prompts: box 3</a:t>
            </a:r>
          </a:p>
        </p:txBody>
      </p:sp>
      <p:sp>
        <p:nvSpPr>
          <p:cNvPr id="3" name="Content Placeholder 2">
            <a:extLst>
              <a:ext uri="{FF2B5EF4-FFF2-40B4-BE49-F238E27FC236}">
                <a16:creationId xmlns:a16="http://schemas.microsoft.com/office/drawing/2014/main" id="{19E9ADFF-78F0-F148-A7CE-C5DA29158F7F}"/>
              </a:ext>
            </a:extLst>
          </p:cNvPr>
          <p:cNvSpPr>
            <a:spLocks noGrp="1"/>
          </p:cNvSpPr>
          <p:nvPr>
            <p:ph idx="1"/>
          </p:nvPr>
        </p:nvSpPr>
        <p:spPr>
          <a:xfrm>
            <a:off x="540000" y="4301412"/>
            <a:ext cx="4770000" cy="1998588"/>
          </a:xfrm>
        </p:spPr>
        <p:txBody>
          <a:bodyPr>
            <a:normAutofit/>
          </a:bodyPr>
          <a:lstStyle/>
          <a:p>
            <a:pPr>
              <a:lnSpc>
                <a:spcPct val="107000"/>
              </a:lnSpc>
              <a:spcAft>
                <a:spcPts val="600"/>
              </a:spcAft>
            </a:pPr>
            <a:r>
              <a:rPr lang="en-GB" sz="2800" dirty="0">
                <a:solidFill>
                  <a:srgbClr val="000000"/>
                </a:solidFill>
                <a:effectLst/>
                <a:latin typeface="Century Gothic" panose="020B0502020202020204" pitchFamily="34" charset="0"/>
                <a:ea typeface="SimSun" panose="02010600030101010101" pitchFamily="2" charset="-122"/>
                <a:cs typeface="Arial" panose="020B0604020202020204" pitchFamily="34" charset="0"/>
              </a:rPr>
              <a:t>Describe what is meant by the forwards and reverse reaction.</a:t>
            </a:r>
          </a:p>
          <a:p>
            <a:pPr>
              <a:lnSpc>
                <a:spcPct val="107000"/>
              </a:lnSpc>
              <a:spcAft>
                <a:spcPts val="600"/>
              </a:spcAft>
            </a:pPr>
            <a:r>
              <a:rPr lang="en-GB" sz="2800" dirty="0">
                <a:solidFill>
                  <a:srgbClr val="000000"/>
                </a:solidFill>
                <a:ea typeface="SimSun" panose="02010600030101010101" pitchFamily="2" charset="-122"/>
                <a:cs typeface="Arial" panose="020B0604020202020204" pitchFamily="34" charset="0"/>
              </a:rPr>
              <a:t>Write equations for these.</a:t>
            </a:r>
            <a:endParaRPr lang="en-GB" sz="2800" dirty="0">
              <a:solidFill>
                <a:srgbClr val="000000"/>
              </a:solidFill>
              <a:effectLst/>
              <a:latin typeface="Century Gothic" panose="020B0502020202020204" pitchFamily="34" charset="0"/>
              <a:ea typeface="SimSun" panose="02010600030101010101" pitchFamily="2" charset="-122"/>
              <a:cs typeface="Arial" panose="020B0604020202020204" pitchFamily="34" charset="0"/>
            </a:endParaRPr>
          </a:p>
          <a:p>
            <a:pPr>
              <a:lnSpc>
                <a:spcPct val="107000"/>
              </a:lnSpc>
              <a:spcAft>
                <a:spcPts val="600"/>
              </a:spcAft>
            </a:pPr>
            <a:endParaRPr lang="en-GB" sz="1800" dirty="0">
              <a:effectLst/>
              <a:latin typeface="Century Gothic" panose="020B0502020202020204" pitchFamily="34" charset="0"/>
              <a:ea typeface="SimSun" panose="02010600030101010101" pitchFamily="2" charset="-122"/>
              <a:cs typeface="Arial" panose="020B0604020202020204" pitchFamily="34" charset="0"/>
            </a:endParaRP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Box 3</a:t>
            </a:r>
            <a:endParaRPr lang="en-US" sz="2200" b="1" i="0" dirty="0">
              <a:solidFill>
                <a:schemeClr val="bg1"/>
              </a:solidFill>
              <a:latin typeface="Century Gothic" panose="020B0502020202020204" pitchFamily="34" charset="0"/>
            </a:endParaRPr>
          </a:p>
        </p:txBody>
      </p:sp>
      <p:pic>
        <p:nvPicPr>
          <p:cNvPr id="6" name="Picture 5">
            <a:extLst>
              <a:ext uri="{FF2B5EF4-FFF2-40B4-BE49-F238E27FC236}">
                <a16:creationId xmlns:a16="http://schemas.microsoft.com/office/drawing/2014/main" id="{470BBCE0-1CF1-E7C8-108E-9269FF405E67}"/>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540000" y="1426887"/>
            <a:ext cx="4196535" cy="2427135"/>
          </a:xfrm>
          <a:prstGeom prst="rect">
            <a:avLst/>
          </a:prstGeom>
        </p:spPr>
      </p:pic>
      <p:sp>
        <p:nvSpPr>
          <p:cNvPr id="7" name="Rectangle 6">
            <a:extLst>
              <a:ext uri="{FF2B5EF4-FFF2-40B4-BE49-F238E27FC236}">
                <a16:creationId xmlns:a16="http://schemas.microsoft.com/office/drawing/2014/main" id="{067DD123-CCC3-DF99-A8F1-1F29D07E6013}"/>
              </a:ext>
              <a:ext uri="{C183D7F6-B498-43B3-948B-1728B52AA6E4}">
                <adec:decorative xmlns:adec="http://schemas.microsoft.com/office/drawing/2017/decorative" val="1"/>
              </a:ext>
            </a:extLst>
          </p:cNvPr>
          <p:cNvSpPr/>
          <p:nvPr/>
        </p:nvSpPr>
        <p:spPr>
          <a:xfrm>
            <a:off x="2568675" y="1426887"/>
            <a:ext cx="1179649" cy="1325574"/>
          </a:xfrm>
          <a:prstGeom prst="rect">
            <a:avLst/>
          </a:prstGeom>
          <a:solidFill>
            <a:srgbClr val="C8102E">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56E65664-5DB5-3B67-2D07-421FF1B913F8}"/>
              </a:ext>
              <a:ext uri="{C183D7F6-B498-43B3-948B-1728B52AA6E4}">
                <adec:decorative xmlns:adec="http://schemas.microsoft.com/office/drawing/2017/decorative" val="1"/>
              </a:ext>
            </a:extLst>
          </p:cNvPr>
          <p:cNvSpPr/>
          <p:nvPr/>
        </p:nvSpPr>
        <p:spPr>
          <a:xfrm>
            <a:off x="6096000" y="391289"/>
            <a:ext cx="4415246" cy="6296894"/>
          </a:xfrm>
          <a:prstGeom prst="rect">
            <a:avLst/>
          </a:prstGeom>
          <a:solidFill>
            <a:srgbClr val="FCD9A7">
              <a:alpha val="34902"/>
            </a:srgbClr>
          </a:solidFill>
          <a:ln>
            <a:solidFill>
              <a:srgbClr val="FCD9A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D9916892-C4DE-90A9-9DDD-A453E93196E5}"/>
              </a:ext>
            </a:extLst>
          </p:cNvPr>
          <p:cNvSpPr txBox="1"/>
          <p:nvPr/>
        </p:nvSpPr>
        <p:spPr>
          <a:xfrm>
            <a:off x="6175505" y="533928"/>
            <a:ext cx="6102220" cy="400110"/>
          </a:xfrm>
          <a:prstGeom prst="rect">
            <a:avLst/>
          </a:prstGeom>
          <a:noFill/>
        </p:spPr>
        <p:txBody>
          <a:bodyPr wrap="square">
            <a:spAutoFit/>
          </a:bodyPr>
          <a:lstStyle/>
          <a:p>
            <a:r>
              <a:rPr lang="en-US" sz="2000" i="1" dirty="0">
                <a:solidFill>
                  <a:srgbClr val="C8102E"/>
                </a:solidFill>
                <a:latin typeface="Century Gothic" panose="020B0502020202020204" pitchFamily="34" charset="0"/>
              </a:rPr>
              <a:t>Choose from the keywords:</a:t>
            </a:r>
          </a:p>
        </p:txBody>
      </p:sp>
      <p:sp>
        <p:nvSpPr>
          <p:cNvPr id="13" name="Content Placeholder 3" descr="Note this set of key words is repeated on all of the prompt slides - it is the same set for every box">
            <a:extLst>
              <a:ext uri="{FF2B5EF4-FFF2-40B4-BE49-F238E27FC236}">
                <a16:creationId xmlns:a16="http://schemas.microsoft.com/office/drawing/2014/main" id="{55CC1DAA-A190-FE63-7BE6-E1C74073704F}"/>
              </a:ext>
            </a:extLst>
          </p:cNvPr>
          <p:cNvSpPr>
            <a:spLocks noGrp="1"/>
          </p:cNvSpPr>
          <p:nvPr>
            <p:ph idx="10"/>
          </p:nvPr>
        </p:nvSpPr>
        <p:spPr>
          <a:xfrm>
            <a:off x="6263054" y="1194352"/>
            <a:ext cx="4770000" cy="5319339"/>
          </a:xfrm>
        </p:spPr>
        <p:txBody>
          <a:bodyPr numCol="2">
            <a:normAutofit/>
          </a:bodyPr>
          <a:lstStyle/>
          <a:p>
            <a:r>
              <a:rPr lang="en-US" dirty="0"/>
              <a:t>carbon dioxide</a:t>
            </a:r>
          </a:p>
          <a:p>
            <a:r>
              <a:rPr lang="en-US" dirty="0"/>
              <a:t>concentrations</a:t>
            </a:r>
          </a:p>
          <a:p>
            <a:r>
              <a:rPr lang="en-US" dirty="0"/>
              <a:t>equilibrium</a:t>
            </a:r>
          </a:p>
          <a:p>
            <a:r>
              <a:rPr lang="en-US" dirty="0"/>
              <a:t>closed</a:t>
            </a:r>
          </a:p>
          <a:p>
            <a:r>
              <a:rPr lang="en-US" dirty="0"/>
              <a:t>decrease</a:t>
            </a:r>
          </a:p>
          <a:p>
            <a:r>
              <a:rPr lang="en-US" dirty="0"/>
              <a:t>forwards</a:t>
            </a:r>
          </a:p>
          <a:p>
            <a:r>
              <a:rPr lang="en-US" dirty="0"/>
              <a:t>combustion</a:t>
            </a:r>
          </a:p>
          <a:p>
            <a:r>
              <a:rPr lang="en-US" dirty="0"/>
              <a:t>equal</a:t>
            </a:r>
          </a:p>
          <a:p>
            <a:r>
              <a:rPr lang="en-US" dirty="0"/>
              <a:t>increase</a:t>
            </a:r>
          </a:p>
          <a:p>
            <a:r>
              <a:rPr lang="en-US" dirty="0"/>
              <a:t>reversible</a:t>
            </a:r>
          </a:p>
          <a:p>
            <a:r>
              <a:rPr lang="en-US" dirty="0"/>
              <a:t>product</a:t>
            </a:r>
          </a:p>
          <a:p>
            <a:r>
              <a:rPr lang="en-US" dirty="0"/>
              <a:t>irreversible</a:t>
            </a:r>
          </a:p>
          <a:p>
            <a:r>
              <a:rPr lang="en-US" dirty="0"/>
              <a:t>products</a:t>
            </a:r>
          </a:p>
          <a:p>
            <a:r>
              <a:rPr lang="en-US" dirty="0"/>
              <a:t>rate</a:t>
            </a:r>
          </a:p>
          <a:p>
            <a:r>
              <a:rPr lang="en-US" dirty="0"/>
              <a:t>escape</a:t>
            </a:r>
          </a:p>
          <a:p>
            <a:r>
              <a:rPr lang="en-US" dirty="0"/>
              <a:t>time</a:t>
            </a:r>
          </a:p>
          <a:p>
            <a:r>
              <a:rPr lang="en-US" dirty="0"/>
              <a:t>reacting</a:t>
            </a:r>
          </a:p>
          <a:p>
            <a:r>
              <a:rPr lang="en-US" dirty="0"/>
              <a:t>oxygen</a:t>
            </a:r>
          </a:p>
          <a:p>
            <a:r>
              <a:rPr lang="en-US" dirty="0"/>
              <a:t>reverse</a:t>
            </a:r>
          </a:p>
          <a:p>
            <a:r>
              <a:rPr lang="en-US" dirty="0"/>
              <a:t>reactants</a:t>
            </a:r>
          </a:p>
          <a:p>
            <a:r>
              <a:rPr lang="en-US" dirty="0"/>
              <a:t>open</a:t>
            </a:r>
          </a:p>
        </p:txBody>
      </p:sp>
    </p:spTree>
    <p:extLst>
      <p:ext uri="{BB962C8B-B14F-4D97-AF65-F5344CB8AC3E}">
        <p14:creationId xmlns:p14="http://schemas.microsoft.com/office/powerpoint/2010/main" val="1141985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Prompts: box 4</a:t>
            </a:r>
          </a:p>
        </p:txBody>
      </p:sp>
      <p:sp>
        <p:nvSpPr>
          <p:cNvPr id="3" name="Content Placeholder 2">
            <a:extLst>
              <a:ext uri="{FF2B5EF4-FFF2-40B4-BE49-F238E27FC236}">
                <a16:creationId xmlns:a16="http://schemas.microsoft.com/office/drawing/2014/main" id="{19E9ADFF-78F0-F148-A7CE-C5DA29158F7F}"/>
              </a:ext>
            </a:extLst>
          </p:cNvPr>
          <p:cNvSpPr>
            <a:spLocks noGrp="1"/>
          </p:cNvSpPr>
          <p:nvPr>
            <p:ph idx="1"/>
          </p:nvPr>
        </p:nvSpPr>
        <p:spPr>
          <a:xfrm>
            <a:off x="540000" y="4301412"/>
            <a:ext cx="4770000" cy="1998588"/>
          </a:xfrm>
        </p:spPr>
        <p:txBody>
          <a:bodyPr>
            <a:normAutofit/>
          </a:bodyPr>
          <a:lstStyle/>
          <a:p>
            <a:pPr>
              <a:lnSpc>
                <a:spcPct val="107000"/>
              </a:lnSpc>
              <a:spcAft>
                <a:spcPts val="600"/>
              </a:spcAft>
            </a:pPr>
            <a:r>
              <a:rPr lang="en-GB" sz="2800" dirty="0">
                <a:solidFill>
                  <a:srgbClr val="000000"/>
                </a:solidFill>
                <a:effectLst/>
                <a:latin typeface="Century Gothic" panose="020B0502020202020204" pitchFamily="34" charset="0"/>
                <a:ea typeface="SimSun" panose="02010600030101010101" pitchFamily="2" charset="-122"/>
                <a:cs typeface="Arial" panose="020B0604020202020204" pitchFamily="34" charset="0"/>
              </a:rPr>
              <a:t>State whether dynamic equilibrium needs an open or closed system.</a:t>
            </a:r>
            <a:endParaRPr lang="en-GB" sz="2800" i="1" dirty="0">
              <a:solidFill>
                <a:srgbClr val="000000"/>
              </a:solidFill>
              <a:effectLst/>
              <a:latin typeface="Century Gothic" panose="020B0502020202020204" pitchFamily="34" charset="0"/>
              <a:ea typeface="SimSun" panose="02010600030101010101" pitchFamily="2" charset="-122"/>
              <a:cs typeface="Arial" panose="020B0604020202020204" pitchFamily="34" charset="0"/>
            </a:endParaRPr>
          </a:p>
          <a:p>
            <a:pPr>
              <a:lnSpc>
                <a:spcPct val="107000"/>
              </a:lnSpc>
              <a:spcAft>
                <a:spcPts val="600"/>
              </a:spcAft>
            </a:pPr>
            <a:endParaRPr lang="en-GB" sz="1800" dirty="0">
              <a:effectLst/>
              <a:latin typeface="Century Gothic" panose="020B0502020202020204" pitchFamily="34" charset="0"/>
              <a:ea typeface="SimSun" panose="02010600030101010101" pitchFamily="2" charset="-122"/>
              <a:cs typeface="Arial" panose="020B0604020202020204" pitchFamily="34" charset="0"/>
            </a:endParaRP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Box 4</a:t>
            </a:r>
            <a:endParaRPr lang="en-US" sz="2200" b="1" i="0" dirty="0">
              <a:solidFill>
                <a:schemeClr val="bg1"/>
              </a:solidFill>
              <a:latin typeface="Century Gothic" panose="020B0502020202020204" pitchFamily="34" charset="0"/>
            </a:endParaRPr>
          </a:p>
        </p:txBody>
      </p:sp>
      <p:pic>
        <p:nvPicPr>
          <p:cNvPr id="6" name="Picture 5">
            <a:extLst>
              <a:ext uri="{FF2B5EF4-FFF2-40B4-BE49-F238E27FC236}">
                <a16:creationId xmlns:a16="http://schemas.microsoft.com/office/drawing/2014/main" id="{470BBCE0-1CF1-E7C8-108E-9269FF405E67}"/>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540000" y="1426887"/>
            <a:ext cx="4196535" cy="2427135"/>
          </a:xfrm>
          <a:prstGeom prst="rect">
            <a:avLst/>
          </a:prstGeom>
        </p:spPr>
      </p:pic>
      <p:sp>
        <p:nvSpPr>
          <p:cNvPr id="7" name="Rectangle 6">
            <a:extLst>
              <a:ext uri="{FF2B5EF4-FFF2-40B4-BE49-F238E27FC236}">
                <a16:creationId xmlns:a16="http://schemas.microsoft.com/office/drawing/2014/main" id="{067DD123-CCC3-DF99-A8F1-1F29D07E6013}"/>
              </a:ext>
              <a:ext uri="{C183D7F6-B498-43B3-948B-1728B52AA6E4}">
                <adec:decorative xmlns:adec="http://schemas.microsoft.com/office/drawing/2017/decorative" val="1"/>
              </a:ext>
            </a:extLst>
          </p:cNvPr>
          <p:cNvSpPr/>
          <p:nvPr/>
        </p:nvSpPr>
        <p:spPr>
          <a:xfrm>
            <a:off x="3575548" y="1426887"/>
            <a:ext cx="1179649" cy="1325574"/>
          </a:xfrm>
          <a:prstGeom prst="rect">
            <a:avLst/>
          </a:prstGeom>
          <a:solidFill>
            <a:srgbClr val="C8102E">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30EBCD76-7115-3822-4FB1-D8C88C75EFA9}"/>
              </a:ext>
              <a:ext uri="{C183D7F6-B498-43B3-948B-1728B52AA6E4}">
                <adec:decorative xmlns:adec="http://schemas.microsoft.com/office/drawing/2017/decorative" val="1"/>
              </a:ext>
            </a:extLst>
          </p:cNvPr>
          <p:cNvSpPr/>
          <p:nvPr/>
        </p:nvSpPr>
        <p:spPr>
          <a:xfrm>
            <a:off x="6096000" y="391289"/>
            <a:ext cx="4415246" cy="6296894"/>
          </a:xfrm>
          <a:prstGeom prst="rect">
            <a:avLst/>
          </a:prstGeom>
          <a:solidFill>
            <a:srgbClr val="FCD9A7">
              <a:alpha val="34902"/>
            </a:srgbClr>
          </a:solidFill>
          <a:ln>
            <a:solidFill>
              <a:srgbClr val="FCD9A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a:extLst>
              <a:ext uri="{FF2B5EF4-FFF2-40B4-BE49-F238E27FC236}">
                <a16:creationId xmlns:a16="http://schemas.microsoft.com/office/drawing/2014/main" id="{2293938F-F753-148B-9180-9FFB7934F9FF}"/>
              </a:ext>
            </a:extLst>
          </p:cNvPr>
          <p:cNvSpPr txBox="1"/>
          <p:nvPr/>
        </p:nvSpPr>
        <p:spPr>
          <a:xfrm>
            <a:off x="6175505" y="533928"/>
            <a:ext cx="6102220" cy="400110"/>
          </a:xfrm>
          <a:prstGeom prst="rect">
            <a:avLst/>
          </a:prstGeom>
          <a:noFill/>
        </p:spPr>
        <p:txBody>
          <a:bodyPr wrap="square">
            <a:spAutoFit/>
          </a:bodyPr>
          <a:lstStyle/>
          <a:p>
            <a:r>
              <a:rPr lang="en-US" sz="2000" i="1" dirty="0">
                <a:solidFill>
                  <a:srgbClr val="C8102E"/>
                </a:solidFill>
                <a:latin typeface="Century Gothic" panose="020B0502020202020204" pitchFamily="34" charset="0"/>
              </a:rPr>
              <a:t>Choose from the keywords:</a:t>
            </a:r>
          </a:p>
        </p:txBody>
      </p:sp>
      <p:sp>
        <p:nvSpPr>
          <p:cNvPr id="9" name="Content Placeholder 3" descr="Note this set of key words is repeated on all of the prompt slides - it is the same set for every box">
            <a:extLst>
              <a:ext uri="{FF2B5EF4-FFF2-40B4-BE49-F238E27FC236}">
                <a16:creationId xmlns:a16="http://schemas.microsoft.com/office/drawing/2014/main" id="{BCCF881A-59EF-E459-CA9A-80895228CF77}"/>
              </a:ext>
            </a:extLst>
          </p:cNvPr>
          <p:cNvSpPr>
            <a:spLocks noGrp="1"/>
          </p:cNvSpPr>
          <p:nvPr>
            <p:ph idx="10"/>
          </p:nvPr>
        </p:nvSpPr>
        <p:spPr>
          <a:xfrm>
            <a:off x="6263054" y="1194352"/>
            <a:ext cx="4770000" cy="5319339"/>
          </a:xfrm>
        </p:spPr>
        <p:txBody>
          <a:bodyPr numCol="2">
            <a:normAutofit/>
          </a:bodyPr>
          <a:lstStyle/>
          <a:p>
            <a:r>
              <a:rPr lang="en-US" dirty="0"/>
              <a:t>carbon dioxide</a:t>
            </a:r>
          </a:p>
          <a:p>
            <a:r>
              <a:rPr lang="en-US" dirty="0"/>
              <a:t>concentrations</a:t>
            </a:r>
          </a:p>
          <a:p>
            <a:r>
              <a:rPr lang="en-US" dirty="0"/>
              <a:t>equilibrium</a:t>
            </a:r>
          </a:p>
          <a:p>
            <a:r>
              <a:rPr lang="en-US" dirty="0"/>
              <a:t>closed</a:t>
            </a:r>
          </a:p>
          <a:p>
            <a:r>
              <a:rPr lang="en-US" dirty="0"/>
              <a:t>decrease</a:t>
            </a:r>
          </a:p>
          <a:p>
            <a:r>
              <a:rPr lang="en-US" dirty="0"/>
              <a:t>forwards</a:t>
            </a:r>
          </a:p>
          <a:p>
            <a:r>
              <a:rPr lang="en-US" dirty="0"/>
              <a:t>combustion</a:t>
            </a:r>
          </a:p>
          <a:p>
            <a:r>
              <a:rPr lang="en-US" dirty="0"/>
              <a:t>equal</a:t>
            </a:r>
          </a:p>
          <a:p>
            <a:r>
              <a:rPr lang="en-US" dirty="0"/>
              <a:t>increase</a:t>
            </a:r>
          </a:p>
          <a:p>
            <a:r>
              <a:rPr lang="en-US" dirty="0"/>
              <a:t>reversible</a:t>
            </a:r>
          </a:p>
          <a:p>
            <a:r>
              <a:rPr lang="en-US" dirty="0"/>
              <a:t>product</a:t>
            </a:r>
          </a:p>
          <a:p>
            <a:r>
              <a:rPr lang="en-US" dirty="0"/>
              <a:t>irreversible</a:t>
            </a:r>
          </a:p>
          <a:p>
            <a:r>
              <a:rPr lang="en-US" dirty="0"/>
              <a:t>products</a:t>
            </a:r>
          </a:p>
          <a:p>
            <a:r>
              <a:rPr lang="en-US" dirty="0"/>
              <a:t>rate</a:t>
            </a:r>
          </a:p>
          <a:p>
            <a:r>
              <a:rPr lang="en-US" dirty="0"/>
              <a:t>escape</a:t>
            </a:r>
          </a:p>
          <a:p>
            <a:r>
              <a:rPr lang="en-US" dirty="0"/>
              <a:t>time</a:t>
            </a:r>
          </a:p>
          <a:p>
            <a:r>
              <a:rPr lang="en-US" dirty="0"/>
              <a:t>reacting</a:t>
            </a:r>
          </a:p>
          <a:p>
            <a:r>
              <a:rPr lang="en-US" dirty="0"/>
              <a:t>oxygen</a:t>
            </a:r>
          </a:p>
          <a:p>
            <a:r>
              <a:rPr lang="en-US" dirty="0"/>
              <a:t>reverse</a:t>
            </a:r>
          </a:p>
          <a:p>
            <a:r>
              <a:rPr lang="en-US" dirty="0"/>
              <a:t>reactants</a:t>
            </a:r>
          </a:p>
          <a:p>
            <a:r>
              <a:rPr lang="en-US" dirty="0"/>
              <a:t>open</a:t>
            </a:r>
          </a:p>
        </p:txBody>
      </p:sp>
    </p:spTree>
    <p:extLst>
      <p:ext uri="{BB962C8B-B14F-4D97-AF65-F5344CB8AC3E}">
        <p14:creationId xmlns:p14="http://schemas.microsoft.com/office/powerpoint/2010/main" val="2315145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Prompts: box 5</a:t>
            </a:r>
          </a:p>
        </p:txBody>
      </p:sp>
      <p:sp>
        <p:nvSpPr>
          <p:cNvPr id="3" name="Content Placeholder 2">
            <a:extLst>
              <a:ext uri="{FF2B5EF4-FFF2-40B4-BE49-F238E27FC236}">
                <a16:creationId xmlns:a16="http://schemas.microsoft.com/office/drawing/2014/main" id="{19E9ADFF-78F0-F148-A7CE-C5DA29158F7F}"/>
              </a:ext>
            </a:extLst>
          </p:cNvPr>
          <p:cNvSpPr>
            <a:spLocks noGrp="1"/>
          </p:cNvSpPr>
          <p:nvPr>
            <p:ph idx="1"/>
          </p:nvPr>
        </p:nvSpPr>
        <p:spPr>
          <a:xfrm>
            <a:off x="540000" y="4301412"/>
            <a:ext cx="4770000" cy="1998588"/>
          </a:xfrm>
        </p:spPr>
        <p:txBody>
          <a:bodyPr>
            <a:normAutofit/>
          </a:bodyPr>
          <a:lstStyle/>
          <a:p>
            <a:pPr>
              <a:lnSpc>
                <a:spcPct val="107000"/>
              </a:lnSpc>
              <a:spcAft>
                <a:spcPts val="600"/>
              </a:spcAft>
            </a:pPr>
            <a:r>
              <a:rPr lang="en-GB" sz="2800" dirty="0">
                <a:solidFill>
                  <a:srgbClr val="000000"/>
                </a:solidFill>
                <a:effectLst/>
                <a:latin typeface="Century Gothic" panose="020B0502020202020204" pitchFamily="34" charset="0"/>
                <a:ea typeface="SimSun" panose="02010600030101010101" pitchFamily="2" charset="-122"/>
                <a:cs typeface="Arial" panose="020B0604020202020204" pitchFamily="34" charset="0"/>
              </a:rPr>
              <a:t>Discuss </a:t>
            </a:r>
            <a:r>
              <a:rPr lang="en-GB" sz="2800" dirty="0">
                <a:solidFill>
                  <a:srgbClr val="000000"/>
                </a:solidFill>
                <a:ea typeface="SimSun" panose="02010600030101010101" pitchFamily="2" charset="-122"/>
                <a:cs typeface="Arial" panose="020B0604020202020204" pitchFamily="34" charset="0"/>
              </a:rPr>
              <a:t>the concentrations of substances and the rate of the forwards reaction </a:t>
            </a:r>
            <a:r>
              <a:rPr lang="en-GB" sz="2800" dirty="0">
                <a:solidFill>
                  <a:srgbClr val="000000"/>
                </a:solidFill>
                <a:effectLst/>
                <a:latin typeface="Century Gothic" panose="020B0502020202020204" pitchFamily="34" charset="0"/>
                <a:ea typeface="SimSun" panose="02010600030101010101" pitchFamily="2" charset="-122"/>
                <a:cs typeface="Arial" panose="020B0604020202020204" pitchFamily="34" charset="0"/>
              </a:rPr>
              <a:t>at the beginning.</a:t>
            </a:r>
            <a:endParaRPr lang="en-GB" sz="2800" i="1" dirty="0">
              <a:solidFill>
                <a:srgbClr val="000000"/>
              </a:solidFill>
              <a:effectLst/>
              <a:latin typeface="Century Gothic" panose="020B0502020202020204" pitchFamily="34" charset="0"/>
              <a:ea typeface="SimSun" panose="02010600030101010101" pitchFamily="2" charset="-122"/>
              <a:cs typeface="Arial" panose="020B0604020202020204" pitchFamily="34" charset="0"/>
            </a:endParaRPr>
          </a:p>
          <a:p>
            <a:pPr>
              <a:lnSpc>
                <a:spcPct val="107000"/>
              </a:lnSpc>
              <a:spcAft>
                <a:spcPts val="600"/>
              </a:spcAft>
            </a:pPr>
            <a:endParaRPr lang="en-GB" sz="1800" dirty="0">
              <a:effectLst/>
              <a:latin typeface="Century Gothic" panose="020B0502020202020204" pitchFamily="34" charset="0"/>
              <a:ea typeface="SimSun" panose="02010600030101010101" pitchFamily="2" charset="-122"/>
              <a:cs typeface="Arial" panose="020B0604020202020204" pitchFamily="34" charset="0"/>
            </a:endParaRP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Box 5</a:t>
            </a:r>
            <a:endParaRPr lang="en-US" sz="2200" b="1" i="0" dirty="0">
              <a:solidFill>
                <a:schemeClr val="bg1"/>
              </a:solidFill>
              <a:latin typeface="Century Gothic" panose="020B0502020202020204" pitchFamily="34" charset="0"/>
            </a:endParaRPr>
          </a:p>
        </p:txBody>
      </p:sp>
      <p:pic>
        <p:nvPicPr>
          <p:cNvPr id="6" name="Picture 5">
            <a:extLst>
              <a:ext uri="{FF2B5EF4-FFF2-40B4-BE49-F238E27FC236}">
                <a16:creationId xmlns:a16="http://schemas.microsoft.com/office/drawing/2014/main" id="{470BBCE0-1CF1-E7C8-108E-9269FF405E67}"/>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540000" y="1426887"/>
            <a:ext cx="4196535" cy="2427135"/>
          </a:xfrm>
          <a:prstGeom prst="rect">
            <a:avLst/>
          </a:prstGeom>
        </p:spPr>
      </p:pic>
      <p:sp>
        <p:nvSpPr>
          <p:cNvPr id="7" name="Rectangle 6">
            <a:extLst>
              <a:ext uri="{FF2B5EF4-FFF2-40B4-BE49-F238E27FC236}">
                <a16:creationId xmlns:a16="http://schemas.microsoft.com/office/drawing/2014/main" id="{067DD123-CCC3-DF99-A8F1-1F29D07E6013}"/>
              </a:ext>
              <a:ext uri="{C183D7F6-B498-43B3-948B-1728B52AA6E4}">
                <adec:decorative xmlns:adec="http://schemas.microsoft.com/office/drawing/2017/decorative" val="1"/>
              </a:ext>
            </a:extLst>
          </p:cNvPr>
          <p:cNvSpPr/>
          <p:nvPr/>
        </p:nvSpPr>
        <p:spPr>
          <a:xfrm>
            <a:off x="530669" y="2537779"/>
            <a:ext cx="1179649" cy="1325574"/>
          </a:xfrm>
          <a:prstGeom prst="rect">
            <a:avLst/>
          </a:prstGeom>
          <a:solidFill>
            <a:srgbClr val="C8102E">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E3360CE1-CDE9-3FA1-2F1F-509D50F2FF59}"/>
              </a:ext>
              <a:ext uri="{C183D7F6-B498-43B3-948B-1728B52AA6E4}">
                <adec:decorative xmlns:adec="http://schemas.microsoft.com/office/drawing/2017/decorative" val="1"/>
              </a:ext>
            </a:extLst>
          </p:cNvPr>
          <p:cNvSpPr/>
          <p:nvPr/>
        </p:nvSpPr>
        <p:spPr>
          <a:xfrm>
            <a:off x="6096000" y="391289"/>
            <a:ext cx="4415246" cy="6296894"/>
          </a:xfrm>
          <a:prstGeom prst="rect">
            <a:avLst/>
          </a:prstGeom>
          <a:solidFill>
            <a:srgbClr val="FCD9A7">
              <a:alpha val="34902"/>
            </a:srgbClr>
          </a:solidFill>
          <a:ln>
            <a:solidFill>
              <a:srgbClr val="FCD9A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34D0E3D1-8C19-366B-E282-151162DDF887}"/>
              </a:ext>
            </a:extLst>
          </p:cNvPr>
          <p:cNvSpPr txBox="1"/>
          <p:nvPr/>
        </p:nvSpPr>
        <p:spPr>
          <a:xfrm>
            <a:off x="6175505" y="533928"/>
            <a:ext cx="6102220" cy="400110"/>
          </a:xfrm>
          <a:prstGeom prst="rect">
            <a:avLst/>
          </a:prstGeom>
          <a:noFill/>
        </p:spPr>
        <p:txBody>
          <a:bodyPr wrap="square">
            <a:spAutoFit/>
          </a:bodyPr>
          <a:lstStyle/>
          <a:p>
            <a:r>
              <a:rPr lang="en-US" sz="2000" i="1" dirty="0">
                <a:solidFill>
                  <a:srgbClr val="C8102E"/>
                </a:solidFill>
                <a:latin typeface="Century Gothic" panose="020B0502020202020204" pitchFamily="34" charset="0"/>
              </a:rPr>
              <a:t>Choose from the keywords:</a:t>
            </a:r>
          </a:p>
        </p:txBody>
      </p:sp>
      <p:sp>
        <p:nvSpPr>
          <p:cNvPr id="13" name="Content Placeholder 3" descr="Note this set of key words is repeated on all of the prompt slides - it is the same set for every box">
            <a:extLst>
              <a:ext uri="{FF2B5EF4-FFF2-40B4-BE49-F238E27FC236}">
                <a16:creationId xmlns:a16="http://schemas.microsoft.com/office/drawing/2014/main" id="{6F687018-517B-7E51-2B80-7DD9E6FD5AD1}"/>
              </a:ext>
            </a:extLst>
          </p:cNvPr>
          <p:cNvSpPr txBox="1">
            <a:spLocks/>
          </p:cNvSpPr>
          <p:nvPr/>
        </p:nvSpPr>
        <p:spPr>
          <a:xfrm>
            <a:off x="6263054" y="1194352"/>
            <a:ext cx="4770000" cy="5319339"/>
          </a:xfrm>
          <a:prstGeom prst="rect">
            <a:avLst/>
          </a:prstGeom>
        </p:spPr>
        <p:txBody>
          <a:bodyPr vert="horz" lIns="0" tIns="0" rIns="0" bIns="0" numCol="2" rtlCol="0">
            <a:norm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carbon dioxide</a:t>
            </a:r>
          </a:p>
          <a:p>
            <a:r>
              <a:rPr lang="en-US"/>
              <a:t>concentrations</a:t>
            </a:r>
          </a:p>
          <a:p>
            <a:r>
              <a:rPr lang="en-US"/>
              <a:t>equilibrium</a:t>
            </a:r>
          </a:p>
          <a:p>
            <a:r>
              <a:rPr lang="en-US"/>
              <a:t>closed</a:t>
            </a:r>
          </a:p>
          <a:p>
            <a:r>
              <a:rPr lang="en-US"/>
              <a:t>decrease</a:t>
            </a:r>
          </a:p>
          <a:p>
            <a:r>
              <a:rPr lang="en-US"/>
              <a:t>forwards</a:t>
            </a:r>
          </a:p>
          <a:p>
            <a:r>
              <a:rPr lang="en-US"/>
              <a:t>combustion</a:t>
            </a:r>
          </a:p>
          <a:p>
            <a:r>
              <a:rPr lang="en-US"/>
              <a:t>equal</a:t>
            </a:r>
          </a:p>
          <a:p>
            <a:r>
              <a:rPr lang="en-US"/>
              <a:t>increase</a:t>
            </a:r>
          </a:p>
          <a:p>
            <a:r>
              <a:rPr lang="en-US"/>
              <a:t>reversible</a:t>
            </a:r>
          </a:p>
          <a:p>
            <a:r>
              <a:rPr lang="en-US"/>
              <a:t>product</a:t>
            </a:r>
          </a:p>
          <a:p>
            <a:r>
              <a:rPr lang="en-US"/>
              <a:t>irreversible</a:t>
            </a:r>
          </a:p>
          <a:p>
            <a:r>
              <a:rPr lang="en-US"/>
              <a:t>products</a:t>
            </a:r>
          </a:p>
          <a:p>
            <a:r>
              <a:rPr lang="en-US"/>
              <a:t>rate</a:t>
            </a:r>
          </a:p>
          <a:p>
            <a:r>
              <a:rPr lang="en-US"/>
              <a:t>escape</a:t>
            </a:r>
          </a:p>
          <a:p>
            <a:r>
              <a:rPr lang="en-US"/>
              <a:t>time</a:t>
            </a:r>
          </a:p>
          <a:p>
            <a:r>
              <a:rPr lang="en-US"/>
              <a:t>reacting</a:t>
            </a:r>
          </a:p>
          <a:p>
            <a:r>
              <a:rPr lang="en-US"/>
              <a:t>oxygen</a:t>
            </a:r>
          </a:p>
          <a:p>
            <a:r>
              <a:rPr lang="en-US"/>
              <a:t>reverse</a:t>
            </a:r>
          </a:p>
          <a:p>
            <a:r>
              <a:rPr lang="en-US"/>
              <a:t>reactants</a:t>
            </a:r>
          </a:p>
          <a:p>
            <a:r>
              <a:rPr lang="en-US"/>
              <a:t>open</a:t>
            </a:r>
            <a:endParaRPr lang="en-US" dirty="0"/>
          </a:p>
        </p:txBody>
      </p:sp>
    </p:spTree>
    <p:extLst>
      <p:ext uri="{BB962C8B-B14F-4D97-AF65-F5344CB8AC3E}">
        <p14:creationId xmlns:p14="http://schemas.microsoft.com/office/powerpoint/2010/main" val="3114677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Prompts: box 6</a:t>
            </a:r>
          </a:p>
        </p:txBody>
      </p:sp>
      <p:sp>
        <p:nvSpPr>
          <p:cNvPr id="3" name="Content Placeholder 2">
            <a:extLst>
              <a:ext uri="{FF2B5EF4-FFF2-40B4-BE49-F238E27FC236}">
                <a16:creationId xmlns:a16="http://schemas.microsoft.com/office/drawing/2014/main" id="{19E9ADFF-78F0-F148-A7CE-C5DA29158F7F}"/>
              </a:ext>
            </a:extLst>
          </p:cNvPr>
          <p:cNvSpPr>
            <a:spLocks noGrp="1"/>
          </p:cNvSpPr>
          <p:nvPr>
            <p:ph idx="1"/>
          </p:nvPr>
        </p:nvSpPr>
        <p:spPr>
          <a:xfrm>
            <a:off x="540000" y="4301412"/>
            <a:ext cx="4770000" cy="1998588"/>
          </a:xfrm>
        </p:spPr>
        <p:txBody>
          <a:bodyPr>
            <a:normAutofit fontScale="92500" lnSpcReduction="10000"/>
          </a:bodyPr>
          <a:lstStyle/>
          <a:p>
            <a:pPr>
              <a:lnSpc>
                <a:spcPct val="107000"/>
              </a:lnSpc>
              <a:spcAft>
                <a:spcPts val="600"/>
              </a:spcAft>
            </a:pPr>
            <a:r>
              <a:rPr lang="en-GB" sz="2800" dirty="0">
                <a:solidFill>
                  <a:srgbClr val="000000"/>
                </a:solidFill>
                <a:effectLst/>
                <a:latin typeface="Century Gothic" panose="020B0502020202020204" pitchFamily="34" charset="0"/>
                <a:ea typeface="SimSun" panose="02010600030101010101" pitchFamily="2" charset="-122"/>
                <a:cs typeface="Arial" panose="020B0604020202020204" pitchFamily="34" charset="0"/>
              </a:rPr>
              <a:t>Discuss how the concentrations of substances and the rates of the forwards and reverse reaction change during the reaction.</a:t>
            </a:r>
            <a:endParaRPr lang="en-GB" sz="2800" dirty="0">
              <a:effectLst/>
              <a:latin typeface="Century Gothic" panose="020B0502020202020204" pitchFamily="34" charset="0"/>
              <a:ea typeface="SimSun" panose="02010600030101010101" pitchFamily="2" charset="-122"/>
              <a:cs typeface="Arial" panose="020B0604020202020204" pitchFamily="34" charset="0"/>
            </a:endParaRP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Box 6</a:t>
            </a:r>
            <a:endParaRPr lang="en-US" sz="2200" b="1" i="0" dirty="0">
              <a:solidFill>
                <a:schemeClr val="bg1"/>
              </a:solidFill>
              <a:latin typeface="Century Gothic" panose="020B0502020202020204" pitchFamily="34" charset="0"/>
            </a:endParaRPr>
          </a:p>
        </p:txBody>
      </p:sp>
      <p:pic>
        <p:nvPicPr>
          <p:cNvPr id="6" name="Picture 5">
            <a:extLst>
              <a:ext uri="{FF2B5EF4-FFF2-40B4-BE49-F238E27FC236}">
                <a16:creationId xmlns:a16="http://schemas.microsoft.com/office/drawing/2014/main" id="{470BBCE0-1CF1-E7C8-108E-9269FF405E67}"/>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540000" y="1426887"/>
            <a:ext cx="4196535" cy="2427135"/>
          </a:xfrm>
          <a:prstGeom prst="rect">
            <a:avLst/>
          </a:prstGeom>
        </p:spPr>
      </p:pic>
      <p:sp>
        <p:nvSpPr>
          <p:cNvPr id="7" name="Rectangle 6">
            <a:extLst>
              <a:ext uri="{FF2B5EF4-FFF2-40B4-BE49-F238E27FC236}">
                <a16:creationId xmlns:a16="http://schemas.microsoft.com/office/drawing/2014/main" id="{067DD123-CCC3-DF99-A8F1-1F29D07E6013}"/>
              </a:ext>
              <a:ext uri="{C183D7F6-B498-43B3-948B-1728B52AA6E4}">
                <adec:decorative xmlns:adec="http://schemas.microsoft.com/office/drawing/2017/decorative" val="1"/>
              </a:ext>
            </a:extLst>
          </p:cNvPr>
          <p:cNvSpPr/>
          <p:nvPr/>
        </p:nvSpPr>
        <p:spPr>
          <a:xfrm>
            <a:off x="1547706" y="2547110"/>
            <a:ext cx="1179649" cy="1325574"/>
          </a:xfrm>
          <a:prstGeom prst="rect">
            <a:avLst/>
          </a:prstGeom>
          <a:solidFill>
            <a:srgbClr val="C8102E">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3B53A884-63B6-8011-9627-7193EA3D693F}"/>
              </a:ext>
              <a:ext uri="{C183D7F6-B498-43B3-948B-1728B52AA6E4}">
                <adec:decorative xmlns:adec="http://schemas.microsoft.com/office/drawing/2017/decorative" val="1"/>
              </a:ext>
            </a:extLst>
          </p:cNvPr>
          <p:cNvSpPr/>
          <p:nvPr/>
        </p:nvSpPr>
        <p:spPr>
          <a:xfrm>
            <a:off x="6096000" y="391289"/>
            <a:ext cx="4415246" cy="6296894"/>
          </a:xfrm>
          <a:prstGeom prst="rect">
            <a:avLst/>
          </a:prstGeom>
          <a:solidFill>
            <a:srgbClr val="FCD9A7">
              <a:alpha val="34902"/>
            </a:srgbClr>
          </a:solidFill>
          <a:ln>
            <a:solidFill>
              <a:srgbClr val="FCD9A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4CE8A7E3-5879-A337-7291-4D3C828B8F8F}"/>
              </a:ext>
            </a:extLst>
          </p:cNvPr>
          <p:cNvSpPr txBox="1"/>
          <p:nvPr/>
        </p:nvSpPr>
        <p:spPr>
          <a:xfrm>
            <a:off x="6175505" y="533928"/>
            <a:ext cx="6102220" cy="400110"/>
          </a:xfrm>
          <a:prstGeom prst="rect">
            <a:avLst/>
          </a:prstGeom>
          <a:noFill/>
        </p:spPr>
        <p:txBody>
          <a:bodyPr wrap="square">
            <a:spAutoFit/>
          </a:bodyPr>
          <a:lstStyle/>
          <a:p>
            <a:r>
              <a:rPr lang="en-US" sz="2000" i="1" dirty="0">
                <a:solidFill>
                  <a:srgbClr val="C8102E"/>
                </a:solidFill>
                <a:latin typeface="Century Gothic" panose="020B0502020202020204" pitchFamily="34" charset="0"/>
              </a:rPr>
              <a:t>Choose from the keywords:</a:t>
            </a:r>
          </a:p>
        </p:txBody>
      </p:sp>
      <p:sp>
        <p:nvSpPr>
          <p:cNvPr id="13" name="Content Placeholder 3" descr="Note this set of key words is repeated on all of the prompt slides - it is the same set for every box">
            <a:extLst>
              <a:ext uri="{FF2B5EF4-FFF2-40B4-BE49-F238E27FC236}">
                <a16:creationId xmlns:a16="http://schemas.microsoft.com/office/drawing/2014/main" id="{245EA303-88BD-5B90-D7B8-253422E52D0A}"/>
              </a:ext>
            </a:extLst>
          </p:cNvPr>
          <p:cNvSpPr>
            <a:spLocks noGrp="1"/>
          </p:cNvSpPr>
          <p:nvPr>
            <p:ph idx="10"/>
          </p:nvPr>
        </p:nvSpPr>
        <p:spPr>
          <a:xfrm>
            <a:off x="6263054" y="1194352"/>
            <a:ext cx="4770000" cy="5319339"/>
          </a:xfrm>
        </p:spPr>
        <p:txBody>
          <a:bodyPr numCol="2">
            <a:normAutofit/>
          </a:bodyPr>
          <a:lstStyle/>
          <a:p>
            <a:r>
              <a:rPr lang="en-US" dirty="0"/>
              <a:t>carbon dioxide</a:t>
            </a:r>
          </a:p>
          <a:p>
            <a:r>
              <a:rPr lang="en-US" dirty="0"/>
              <a:t>concentrations</a:t>
            </a:r>
          </a:p>
          <a:p>
            <a:r>
              <a:rPr lang="en-US" dirty="0"/>
              <a:t>equilibrium</a:t>
            </a:r>
          </a:p>
          <a:p>
            <a:r>
              <a:rPr lang="en-US" dirty="0"/>
              <a:t>closed</a:t>
            </a:r>
          </a:p>
          <a:p>
            <a:r>
              <a:rPr lang="en-US" dirty="0"/>
              <a:t>decrease</a:t>
            </a:r>
          </a:p>
          <a:p>
            <a:r>
              <a:rPr lang="en-US" dirty="0"/>
              <a:t>forwards</a:t>
            </a:r>
          </a:p>
          <a:p>
            <a:r>
              <a:rPr lang="en-US" dirty="0"/>
              <a:t>combustion</a:t>
            </a:r>
          </a:p>
          <a:p>
            <a:r>
              <a:rPr lang="en-US" dirty="0"/>
              <a:t>equal</a:t>
            </a:r>
          </a:p>
          <a:p>
            <a:r>
              <a:rPr lang="en-US" dirty="0"/>
              <a:t>increase</a:t>
            </a:r>
          </a:p>
          <a:p>
            <a:r>
              <a:rPr lang="en-US" dirty="0"/>
              <a:t>reversible</a:t>
            </a:r>
          </a:p>
          <a:p>
            <a:r>
              <a:rPr lang="en-US" dirty="0"/>
              <a:t>product</a:t>
            </a:r>
          </a:p>
          <a:p>
            <a:r>
              <a:rPr lang="en-US" dirty="0"/>
              <a:t>irreversible</a:t>
            </a:r>
          </a:p>
          <a:p>
            <a:r>
              <a:rPr lang="en-US" dirty="0"/>
              <a:t>products</a:t>
            </a:r>
          </a:p>
          <a:p>
            <a:r>
              <a:rPr lang="en-US" dirty="0"/>
              <a:t>rate</a:t>
            </a:r>
          </a:p>
          <a:p>
            <a:r>
              <a:rPr lang="en-US" dirty="0"/>
              <a:t>escape</a:t>
            </a:r>
          </a:p>
          <a:p>
            <a:r>
              <a:rPr lang="en-US" dirty="0"/>
              <a:t>time</a:t>
            </a:r>
          </a:p>
          <a:p>
            <a:r>
              <a:rPr lang="en-US" dirty="0"/>
              <a:t>reacting</a:t>
            </a:r>
          </a:p>
          <a:p>
            <a:r>
              <a:rPr lang="en-US" dirty="0"/>
              <a:t>oxygen</a:t>
            </a:r>
          </a:p>
          <a:p>
            <a:r>
              <a:rPr lang="en-US" dirty="0"/>
              <a:t>reverse</a:t>
            </a:r>
          </a:p>
          <a:p>
            <a:r>
              <a:rPr lang="en-US" dirty="0"/>
              <a:t>reactants</a:t>
            </a:r>
          </a:p>
          <a:p>
            <a:r>
              <a:rPr lang="en-US" dirty="0"/>
              <a:t>open</a:t>
            </a:r>
          </a:p>
        </p:txBody>
      </p:sp>
    </p:spTree>
    <p:extLst>
      <p:ext uri="{BB962C8B-B14F-4D97-AF65-F5344CB8AC3E}">
        <p14:creationId xmlns:p14="http://schemas.microsoft.com/office/powerpoint/2010/main" val="3284212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Prompts: box 7</a:t>
            </a:r>
          </a:p>
        </p:txBody>
      </p:sp>
      <p:sp>
        <p:nvSpPr>
          <p:cNvPr id="3" name="Content Placeholder 2">
            <a:extLst>
              <a:ext uri="{FF2B5EF4-FFF2-40B4-BE49-F238E27FC236}">
                <a16:creationId xmlns:a16="http://schemas.microsoft.com/office/drawing/2014/main" id="{19E9ADFF-78F0-F148-A7CE-C5DA29158F7F}"/>
              </a:ext>
            </a:extLst>
          </p:cNvPr>
          <p:cNvSpPr>
            <a:spLocks noGrp="1"/>
          </p:cNvSpPr>
          <p:nvPr>
            <p:ph idx="1"/>
          </p:nvPr>
        </p:nvSpPr>
        <p:spPr>
          <a:xfrm>
            <a:off x="540000" y="4025153"/>
            <a:ext cx="4770000" cy="2663030"/>
          </a:xfrm>
        </p:spPr>
        <p:txBody>
          <a:bodyPr>
            <a:normAutofit fontScale="77500" lnSpcReduction="20000"/>
          </a:bodyPr>
          <a:lstStyle/>
          <a:p>
            <a:pPr>
              <a:lnSpc>
                <a:spcPct val="107000"/>
              </a:lnSpc>
              <a:spcAft>
                <a:spcPts val="600"/>
              </a:spcAft>
            </a:pPr>
            <a:r>
              <a:rPr lang="en-GB" sz="2800" dirty="0">
                <a:solidFill>
                  <a:srgbClr val="000000"/>
                </a:solidFill>
                <a:effectLst/>
                <a:latin typeface="Century Gothic" panose="020B0502020202020204" pitchFamily="34" charset="0"/>
                <a:ea typeface="SimSun" panose="02010600030101010101" pitchFamily="2" charset="-122"/>
                <a:cs typeface="Arial" panose="020B0604020202020204" pitchFamily="34" charset="0"/>
              </a:rPr>
              <a:t>Describe what happens to the rates of the forwards and backwards reactions as equilibrium is reached.</a:t>
            </a:r>
          </a:p>
          <a:p>
            <a:pPr>
              <a:lnSpc>
                <a:spcPct val="107000"/>
              </a:lnSpc>
              <a:spcAft>
                <a:spcPts val="600"/>
              </a:spcAft>
            </a:pPr>
            <a:endParaRPr lang="en-GB" sz="2800" dirty="0">
              <a:solidFill>
                <a:srgbClr val="000000"/>
              </a:solidFill>
              <a:effectLst/>
              <a:latin typeface="Century Gothic" panose="020B0502020202020204" pitchFamily="34" charset="0"/>
              <a:ea typeface="SimSun" panose="02010600030101010101" pitchFamily="2" charset="-122"/>
              <a:cs typeface="Arial" panose="020B0604020202020204" pitchFamily="34" charset="0"/>
            </a:endParaRPr>
          </a:p>
          <a:p>
            <a:pPr>
              <a:lnSpc>
                <a:spcPct val="107000"/>
              </a:lnSpc>
              <a:spcAft>
                <a:spcPts val="600"/>
              </a:spcAft>
            </a:pPr>
            <a:r>
              <a:rPr lang="en-GB" sz="2800" dirty="0">
                <a:solidFill>
                  <a:srgbClr val="000000"/>
                </a:solidFill>
                <a:ea typeface="SimSun" panose="02010600030101010101" pitchFamily="2" charset="-122"/>
                <a:cs typeface="Arial" panose="020B0604020202020204" pitchFamily="34" charset="0"/>
              </a:rPr>
              <a:t>Sketch a graph to show how the rates of the forwards and reverse reaction change with time.</a:t>
            </a:r>
            <a:endParaRPr lang="en-GB" sz="2800" dirty="0">
              <a:effectLst/>
              <a:latin typeface="Century Gothic" panose="020B0502020202020204" pitchFamily="34" charset="0"/>
              <a:ea typeface="SimSun" panose="02010600030101010101" pitchFamily="2" charset="-122"/>
              <a:cs typeface="Arial" panose="020B0604020202020204" pitchFamily="34" charset="0"/>
            </a:endParaRP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Box 7</a:t>
            </a:r>
            <a:endParaRPr lang="en-US" sz="2200" b="1" i="0" dirty="0">
              <a:solidFill>
                <a:schemeClr val="bg1"/>
              </a:solidFill>
              <a:latin typeface="Century Gothic" panose="020B0502020202020204" pitchFamily="34" charset="0"/>
            </a:endParaRPr>
          </a:p>
        </p:txBody>
      </p:sp>
      <p:pic>
        <p:nvPicPr>
          <p:cNvPr id="6" name="Picture 5">
            <a:extLst>
              <a:ext uri="{FF2B5EF4-FFF2-40B4-BE49-F238E27FC236}">
                <a16:creationId xmlns:a16="http://schemas.microsoft.com/office/drawing/2014/main" id="{470BBCE0-1CF1-E7C8-108E-9269FF405E67}"/>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540000" y="1426887"/>
            <a:ext cx="4196535" cy="2427135"/>
          </a:xfrm>
          <a:prstGeom prst="rect">
            <a:avLst/>
          </a:prstGeom>
        </p:spPr>
      </p:pic>
      <p:sp>
        <p:nvSpPr>
          <p:cNvPr id="7" name="Rectangle 6">
            <a:extLst>
              <a:ext uri="{FF2B5EF4-FFF2-40B4-BE49-F238E27FC236}">
                <a16:creationId xmlns:a16="http://schemas.microsoft.com/office/drawing/2014/main" id="{067DD123-CCC3-DF99-A8F1-1F29D07E6013}"/>
              </a:ext>
              <a:ext uri="{C183D7F6-B498-43B3-948B-1728B52AA6E4}">
                <adec:decorative xmlns:adec="http://schemas.microsoft.com/office/drawing/2017/decorative" val="1"/>
              </a:ext>
            </a:extLst>
          </p:cNvPr>
          <p:cNvSpPr/>
          <p:nvPr/>
        </p:nvSpPr>
        <p:spPr>
          <a:xfrm>
            <a:off x="2563619" y="2547110"/>
            <a:ext cx="1179649" cy="1325574"/>
          </a:xfrm>
          <a:prstGeom prst="rect">
            <a:avLst/>
          </a:prstGeom>
          <a:solidFill>
            <a:srgbClr val="C8102E">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174425EB-FAE4-1C6B-5C22-4E98807716A2}"/>
              </a:ext>
              <a:ext uri="{C183D7F6-B498-43B3-948B-1728B52AA6E4}">
                <adec:decorative xmlns:adec="http://schemas.microsoft.com/office/drawing/2017/decorative" val="1"/>
              </a:ext>
            </a:extLst>
          </p:cNvPr>
          <p:cNvSpPr/>
          <p:nvPr/>
        </p:nvSpPr>
        <p:spPr>
          <a:xfrm>
            <a:off x="6096000" y="391289"/>
            <a:ext cx="4415246" cy="6296894"/>
          </a:xfrm>
          <a:prstGeom prst="rect">
            <a:avLst/>
          </a:prstGeom>
          <a:solidFill>
            <a:srgbClr val="FCD9A7">
              <a:alpha val="34902"/>
            </a:srgbClr>
          </a:solidFill>
          <a:ln>
            <a:solidFill>
              <a:srgbClr val="FCD9A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B5C353CA-23B2-A062-BA28-5A60DBFC68E3}"/>
              </a:ext>
            </a:extLst>
          </p:cNvPr>
          <p:cNvSpPr txBox="1"/>
          <p:nvPr/>
        </p:nvSpPr>
        <p:spPr>
          <a:xfrm>
            <a:off x="6175505" y="533928"/>
            <a:ext cx="6102220" cy="400110"/>
          </a:xfrm>
          <a:prstGeom prst="rect">
            <a:avLst/>
          </a:prstGeom>
          <a:noFill/>
        </p:spPr>
        <p:txBody>
          <a:bodyPr wrap="square">
            <a:spAutoFit/>
          </a:bodyPr>
          <a:lstStyle/>
          <a:p>
            <a:r>
              <a:rPr lang="en-US" sz="2000" i="1" dirty="0">
                <a:solidFill>
                  <a:srgbClr val="C8102E"/>
                </a:solidFill>
                <a:latin typeface="Century Gothic" panose="020B0502020202020204" pitchFamily="34" charset="0"/>
              </a:rPr>
              <a:t>Choose from the keywords:</a:t>
            </a:r>
          </a:p>
        </p:txBody>
      </p:sp>
      <p:sp>
        <p:nvSpPr>
          <p:cNvPr id="13" name="Content Placeholder 3" descr="Note this set of key words is repeated on all of the prompt slides - it is the same set for every box">
            <a:extLst>
              <a:ext uri="{FF2B5EF4-FFF2-40B4-BE49-F238E27FC236}">
                <a16:creationId xmlns:a16="http://schemas.microsoft.com/office/drawing/2014/main" id="{5DFCF1AC-F3FE-6618-9E31-DF4A319CC3CB}"/>
              </a:ext>
            </a:extLst>
          </p:cNvPr>
          <p:cNvSpPr>
            <a:spLocks noGrp="1"/>
          </p:cNvSpPr>
          <p:nvPr>
            <p:ph idx="10"/>
          </p:nvPr>
        </p:nvSpPr>
        <p:spPr>
          <a:xfrm>
            <a:off x="6263054" y="1194352"/>
            <a:ext cx="4770000" cy="5319339"/>
          </a:xfrm>
        </p:spPr>
        <p:txBody>
          <a:bodyPr numCol="2">
            <a:normAutofit/>
          </a:bodyPr>
          <a:lstStyle/>
          <a:p>
            <a:r>
              <a:rPr lang="en-US" dirty="0"/>
              <a:t>carbon dioxide</a:t>
            </a:r>
          </a:p>
          <a:p>
            <a:r>
              <a:rPr lang="en-US" dirty="0"/>
              <a:t>concentrations</a:t>
            </a:r>
          </a:p>
          <a:p>
            <a:r>
              <a:rPr lang="en-US" dirty="0"/>
              <a:t>equilibrium</a:t>
            </a:r>
          </a:p>
          <a:p>
            <a:r>
              <a:rPr lang="en-US" dirty="0"/>
              <a:t>closed</a:t>
            </a:r>
          </a:p>
          <a:p>
            <a:r>
              <a:rPr lang="en-US" dirty="0"/>
              <a:t>decrease</a:t>
            </a:r>
          </a:p>
          <a:p>
            <a:r>
              <a:rPr lang="en-US" dirty="0"/>
              <a:t>forwards</a:t>
            </a:r>
          </a:p>
          <a:p>
            <a:r>
              <a:rPr lang="en-US" dirty="0"/>
              <a:t>combustion</a:t>
            </a:r>
          </a:p>
          <a:p>
            <a:r>
              <a:rPr lang="en-US" dirty="0"/>
              <a:t>equal</a:t>
            </a:r>
          </a:p>
          <a:p>
            <a:r>
              <a:rPr lang="en-US" dirty="0"/>
              <a:t>increase</a:t>
            </a:r>
          </a:p>
          <a:p>
            <a:r>
              <a:rPr lang="en-US" dirty="0"/>
              <a:t>reversible</a:t>
            </a:r>
          </a:p>
          <a:p>
            <a:r>
              <a:rPr lang="en-US" dirty="0"/>
              <a:t>product</a:t>
            </a:r>
          </a:p>
          <a:p>
            <a:r>
              <a:rPr lang="en-US" dirty="0"/>
              <a:t>irreversible</a:t>
            </a:r>
          </a:p>
          <a:p>
            <a:r>
              <a:rPr lang="en-US" dirty="0"/>
              <a:t>products</a:t>
            </a:r>
          </a:p>
          <a:p>
            <a:r>
              <a:rPr lang="en-US" dirty="0"/>
              <a:t>rate</a:t>
            </a:r>
          </a:p>
          <a:p>
            <a:r>
              <a:rPr lang="en-US" dirty="0"/>
              <a:t>escape</a:t>
            </a:r>
          </a:p>
          <a:p>
            <a:r>
              <a:rPr lang="en-US" dirty="0"/>
              <a:t>time</a:t>
            </a:r>
          </a:p>
          <a:p>
            <a:r>
              <a:rPr lang="en-US" dirty="0"/>
              <a:t>reacting</a:t>
            </a:r>
          </a:p>
          <a:p>
            <a:r>
              <a:rPr lang="en-US" dirty="0"/>
              <a:t>oxygen</a:t>
            </a:r>
          </a:p>
          <a:p>
            <a:r>
              <a:rPr lang="en-US" dirty="0"/>
              <a:t>reverse</a:t>
            </a:r>
          </a:p>
          <a:p>
            <a:r>
              <a:rPr lang="en-US" dirty="0"/>
              <a:t>reactants</a:t>
            </a:r>
          </a:p>
          <a:p>
            <a:r>
              <a:rPr lang="en-US" dirty="0"/>
              <a:t>open</a:t>
            </a:r>
          </a:p>
        </p:txBody>
      </p:sp>
    </p:spTree>
    <p:extLst>
      <p:ext uri="{BB962C8B-B14F-4D97-AF65-F5344CB8AC3E}">
        <p14:creationId xmlns:p14="http://schemas.microsoft.com/office/powerpoint/2010/main" val="765141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Prompts: box 8</a:t>
            </a: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Box 8</a:t>
            </a:r>
            <a:endParaRPr lang="en-US" sz="2200" b="1" i="0" dirty="0">
              <a:solidFill>
                <a:schemeClr val="bg1"/>
              </a:solidFill>
              <a:latin typeface="Century Gothic" panose="020B0502020202020204" pitchFamily="34" charset="0"/>
            </a:endParaRPr>
          </a:p>
        </p:txBody>
      </p:sp>
      <p:pic>
        <p:nvPicPr>
          <p:cNvPr id="6" name="Picture 5">
            <a:extLst>
              <a:ext uri="{FF2B5EF4-FFF2-40B4-BE49-F238E27FC236}">
                <a16:creationId xmlns:a16="http://schemas.microsoft.com/office/drawing/2014/main" id="{470BBCE0-1CF1-E7C8-108E-9269FF405E67}"/>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540000" y="1426887"/>
            <a:ext cx="4196535" cy="2427135"/>
          </a:xfrm>
          <a:prstGeom prst="rect">
            <a:avLst/>
          </a:prstGeom>
        </p:spPr>
      </p:pic>
      <p:sp>
        <p:nvSpPr>
          <p:cNvPr id="7" name="Rectangle 6">
            <a:extLst>
              <a:ext uri="{FF2B5EF4-FFF2-40B4-BE49-F238E27FC236}">
                <a16:creationId xmlns:a16="http://schemas.microsoft.com/office/drawing/2014/main" id="{067DD123-CCC3-DF99-A8F1-1F29D07E6013}"/>
              </a:ext>
              <a:ext uri="{C183D7F6-B498-43B3-948B-1728B52AA6E4}">
                <adec:decorative xmlns:adec="http://schemas.microsoft.com/office/drawing/2017/decorative" val="1"/>
              </a:ext>
            </a:extLst>
          </p:cNvPr>
          <p:cNvSpPr/>
          <p:nvPr/>
        </p:nvSpPr>
        <p:spPr>
          <a:xfrm>
            <a:off x="3584879" y="2547110"/>
            <a:ext cx="1179649" cy="1325574"/>
          </a:xfrm>
          <a:prstGeom prst="rect">
            <a:avLst/>
          </a:prstGeom>
          <a:solidFill>
            <a:srgbClr val="C8102E">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Content Placeholder 8">
            <a:extLst>
              <a:ext uri="{FF2B5EF4-FFF2-40B4-BE49-F238E27FC236}">
                <a16:creationId xmlns:a16="http://schemas.microsoft.com/office/drawing/2014/main" id="{DC3793D2-30BD-BFD8-25EC-90AF5DDD7BB3}"/>
              </a:ext>
              <a:ext uri="{C183D7F6-B498-43B3-948B-1728B52AA6E4}">
                <adec:decorative xmlns:adec="http://schemas.microsoft.com/office/drawing/2017/decorative" val="0"/>
              </a:ext>
            </a:extLst>
          </p:cNvPr>
          <p:cNvSpPr>
            <a:spLocks noGrp="1"/>
          </p:cNvSpPr>
          <p:nvPr>
            <p:ph idx="1"/>
          </p:nvPr>
        </p:nvSpPr>
        <p:spPr>
          <a:xfrm>
            <a:off x="540001" y="4096139"/>
            <a:ext cx="4770000" cy="2325159"/>
          </a:xfrm>
        </p:spPr>
        <p:txBody>
          <a:bodyPr>
            <a:normAutofit lnSpcReduction="10000"/>
          </a:bodyPr>
          <a:lstStyle/>
          <a:p>
            <a:r>
              <a:rPr lang="en-GB" dirty="0"/>
              <a:t>Describe what happens to the concentrations of substances as equilibrium is reached. </a:t>
            </a:r>
          </a:p>
          <a:p>
            <a:r>
              <a:rPr lang="en-GB" dirty="0"/>
              <a:t>Sketch a graph to show how concentrations change from the beginning of the reaction to equilibrium being reached.</a:t>
            </a:r>
          </a:p>
        </p:txBody>
      </p:sp>
      <p:sp>
        <p:nvSpPr>
          <p:cNvPr id="8" name="Rectangle 7">
            <a:extLst>
              <a:ext uri="{FF2B5EF4-FFF2-40B4-BE49-F238E27FC236}">
                <a16:creationId xmlns:a16="http://schemas.microsoft.com/office/drawing/2014/main" id="{55BBA6A1-7971-599E-D2ED-191686998672}"/>
              </a:ext>
              <a:ext uri="{C183D7F6-B498-43B3-948B-1728B52AA6E4}">
                <adec:decorative xmlns:adec="http://schemas.microsoft.com/office/drawing/2017/decorative" val="1"/>
              </a:ext>
            </a:extLst>
          </p:cNvPr>
          <p:cNvSpPr/>
          <p:nvPr/>
        </p:nvSpPr>
        <p:spPr>
          <a:xfrm>
            <a:off x="6096000" y="391289"/>
            <a:ext cx="4415246" cy="6296894"/>
          </a:xfrm>
          <a:prstGeom prst="rect">
            <a:avLst/>
          </a:prstGeom>
          <a:solidFill>
            <a:srgbClr val="FCD9A7">
              <a:alpha val="34902"/>
            </a:srgbClr>
          </a:solidFill>
          <a:ln>
            <a:solidFill>
              <a:srgbClr val="FCD9A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9B537CD1-84BD-EFDE-98F2-FC92F12A3D69}"/>
              </a:ext>
            </a:extLst>
          </p:cNvPr>
          <p:cNvSpPr txBox="1"/>
          <p:nvPr/>
        </p:nvSpPr>
        <p:spPr>
          <a:xfrm>
            <a:off x="6175505" y="533928"/>
            <a:ext cx="6102220" cy="400110"/>
          </a:xfrm>
          <a:prstGeom prst="rect">
            <a:avLst/>
          </a:prstGeom>
          <a:noFill/>
        </p:spPr>
        <p:txBody>
          <a:bodyPr wrap="square">
            <a:spAutoFit/>
          </a:bodyPr>
          <a:lstStyle/>
          <a:p>
            <a:r>
              <a:rPr lang="en-US" sz="2000" i="1" dirty="0">
                <a:solidFill>
                  <a:srgbClr val="C8102E"/>
                </a:solidFill>
                <a:latin typeface="Century Gothic" panose="020B0502020202020204" pitchFamily="34" charset="0"/>
              </a:rPr>
              <a:t>Choose from the keywords:</a:t>
            </a:r>
          </a:p>
        </p:txBody>
      </p:sp>
      <p:sp>
        <p:nvSpPr>
          <p:cNvPr id="13" name="Content Placeholder 3" descr="Note this set of key words is repeated on all of the prompt slides - it is the same set for every box">
            <a:extLst>
              <a:ext uri="{FF2B5EF4-FFF2-40B4-BE49-F238E27FC236}">
                <a16:creationId xmlns:a16="http://schemas.microsoft.com/office/drawing/2014/main" id="{7256C971-6BDB-F2A0-8DC7-32BCAD46FCEA}"/>
              </a:ext>
            </a:extLst>
          </p:cNvPr>
          <p:cNvSpPr>
            <a:spLocks noGrp="1"/>
          </p:cNvSpPr>
          <p:nvPr>
            <p:ph idx="10"/>
          </p:nvPr>
        </p:nvSpPr>
        <p:spPr>
          <a:xfrm>
            <a:off x="6263054" y="1194352"/>
            <a:ext cx="4770000" cy="5319339"/>
          </a:xfrm>
        </p:spPr>
        <p:txBody>
          <a:bodyPr numCol="2">
            <a:normAutofit/>
          </a:bodyPr>
          <a:lstStyle/>
          <a:p>
            <a:r>
              <a:rPr lang="en-US" dirty="0"/>
              <a:t>carbon dioxide</a:t>
            </a:r>
          </a:p>
          <a:p>
            <a:r>
              <a:rPr lang="en-US" dirty="0"/>
              <a:t>concentrations</a:t>
            </a:r>
          </a:p>
          <a:p>
            <a:r>
              <a:rPr lang="en-US" dirty="0"/>
              <a:t>equilibrium</a:t>
            </a:r>
          </a:p>
          <a:p>
            <a:r>
              <a:rPr lang="en-US" dirty="0"/>
              <a:t>closed</a:t>
            </a:r>
          </a:p>
          <a:p>
            <a:r>
              <a:rPr lang="en-US" dirty="0"/>
              <a:t>decrease</a:t>
            </a:r>
          </a:p>
          <a:p>
            <a:r>
              <a:rPr lang="en-US" dirty="0"/>
              <a:t>forwards</a:t>
            </a:r>
          </a:p>
          <a:p>
            <a:r>
              <a:rPr lang="en-US" dirty="0"/>
              <a:t>combustion</a:t>
            </a:r>
          </a:p>
          <a:p>
            <a:r>
              <a:rPr lang="en-US" dirty="0"/>
              <a:t>equal</a:t>
            </a:r>
          </a:p>
          <a:p>
            <a:r>
              <a:rPr lang="en-US" dirty="0"/>
              <a:t>increase</a:t>
            </a:r>
          </a:p>
          <a:p>
            <a:r>
              <a:rPr lang="en-US" dirty="0"/>
              <a:t>reversible</a:t>
            </a:r>
          </a:p>
          <a:p>
            <a:r>
              <a:rPr lang="en-US" dirty="0"/>
              <a:t>product</a:t>
            </a:r>
          </a:p>
          <a:p>
            <a:r>
              <a:rPr lang="en-US" dirty="0"/>
              <a:t>irreversible</a:t>
            </a:r>
          </a:p>
          <a:p>
            <a:r>
              <a:rPr lang="en-US" dirty="0"/>
              <a:t>products</a:t>
            </a:r>
          </a:p>
          <a:p>
            <a:r>
              <a:rPr lang="en-US" dirty="0"/>
              <a:t>rate</a:t>
            </a:r>
          </a:p>
          <a:p>
            <a:r>
              <a:rPr lang="en-US" dirty="0"/>
              <a:t>escape</a:t>
            </a:r>
          </a:p>
          <a:p>
            <a:r>
              <a:rPr lang="en-US" dirty="0"/>
              <a:t>time</a:t>
            </a:r>
          </a:p>
          <a:p>
            <a:r>
              <a:rPr lang="en-US" dirty="0"/>
              <a:t>reacting</a:t>
            </a:r>
          </a:p>
          <a:p>
            <a:r>
              <a:rPr lang="en-US" dirty="0"/>
              <a:t>oxygen</a:t>
            </a:r>
          </a:p>
          <a:p>
            <a:r>
              <a:rPr lang="en-US" dirty="0"/>
              <a:t>reverse</a:t>
            </a:r>
          </a:p>
          <a:p>
            <a:r>
              <a:rPr lang="en-US" dirty="0"/>
              <a:t>reactants</a:t>
            </a:r>
          </a:p>
          <a:p>
            <a:r>
              <a:rPr lang="en-US" dirty="0"/>
              <a:t>open</a:t>
            </a:r>
          </a:p>
        </p:txBody>
      </p:sp>
    </p:spTree>
    <p:extLst>
      <p:ext uri="{BB962C8B-B14F-4D97-AF65-F5344CB8AC3E}">
        <p14:creationId xmlns:p14="http://schemas.microsoft.com/office/powerpoint/2010/main" val="3021105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Answers: box 1</a:t>
            </a:r>
          </a:p>
        </p:txBody>
      </p:sp>
      <p:pic>
        <p:nvPicPr>
          <p:cNvPr id="8" name="Picture 7" descr="An illustration of a Bunsen burner with a blue flame. The rubber tubing is labelled 'fuel', the hole on the Bunsen is labelled 'oxygen', the base of the flame is labelled 'heat' and above the flame three white wavy lines are labelled 'water' and 'carbon dioxide'.">
            <a:extLst>
              <a:ext uri="{FF2B5EF4-FFF2-40B4-BE49-F238E27FC236}">
                <a16:creationId xmlns:a16="http://schemas.microsoft.com/office/drawing/2014/main" id="{24FCD6A5-4369-4FB2-BFFB-2C9513604AFF}"/>
              </a:ext>
            </a:extLst>
          </p:cNvPr>
          <p:cNvPicPr>
            <a:picLocks noChangeAspect="1"/>
          </p:cNvPicPr>
          <p:nvPr/>
        </p:nvPicPr>
        <p:blipFill>
          <a:blip r:embed="rId3"/>
          <a:srcRect/>
          <a:stretch/>
        </p:blipFill>
        <p:spPr>
          <a:xfrm>
            <a:off x="5885895" y="995489"/>
            <a:ext cx="4206559" cy="2804372"/>
          </a:xfrm>
          <a:prstGeom prst="rect">
            <a:avLst/>
          </a:prstGeom>
        </p:spPr>
      </p:pic>
      <p:sp>
        <p:nvSpPr>
          <p:cNvPr id="3" name="Content Placeholder 2">
            <a:extLst>
              <a:ext uri="{FF2B5EF4-FFF2-40B4-BE49-F238E27FC236}">
                <a16:creationId xmlns:a16="http://schemas.microsoft.com/office/drawing/2014/main" id="{19E9ADFF-78F0-F148-A7CE-C5DA29158F7F}"/>
              </a:ext>
            </a:extLst>
          </p:cNvPr>
          <p:cNvSpPr>
            <a:spLocks noGrp="1"/>
          </p:cNvSpPr>
          <p:nvPr>
            <p:ph idx="1"/>
          </p:nvPr>
        </p:nvSpPr>
        <p:spPr>
          <a:xfrm>
            <a:off x="5674267" y="4038165"/>
            <a:ext cx="4547696" cy="1998588"/>
          </a:xfrm>
        </p:spPr>
        <p:txBody>
          <a:bodyPr>
            <a:normAutofit fontScale="92500" lnSpcReduction="10000"/>
          </a:bodyPr>
          <a:lstStyle/>
          <a:p>
            <a:pPr>
              <a:lnSpc>
                <a:spcPct val="107000"/>
              </a:lnSpc>
              <a:spcAft>
                <a:spcPts val="600"/>
              </a:spcAft>
            </a:pPr>
            <a:r>
              <a:rPr lang="en-GB" sz="2800" b="1" dirty="0">
                <a:solidFill>
                  <a:srgbClr val="C8102E"/>
                </a:solidFill>
                <a:effectLst/>
                <a:ea typeface="Calibri" panose="020F0502020204030204" pitchFamily="34" charset="0"/>
              </a:rPr>
              <a:t>Combustion</a:t>
            </a:r>
            <a:r>
              <a:rPr lang="en-GB" sz="2800" dirty="0">
                <a:effectLst/>
                <a:ea typeface="Calibri" panose="020F0502020204030204" pitchFamily="34" charset="0"/>
              </a:rPr>
              <a:t> is an example of an </a:t>
            </a:r>
            <a:r>
              <a:rPr lang="en-GB" sz="2800" b="1" dirty="0">
                <a:solidFill>
                  <a:srgbClr val="C8102E"/>
                </a:solidFill>
                <a:effectLst/>
                <a:ea typeface="Calibri" panose="020F0502020204030204" pitchFamily="34" charset="0"/>
              </a:rPr>
              <a:t>irreversible</a:t>
            </a:r>
            <a:r>
              <a:rPr lang="en-GB" sz="2800" dirty="0">
                <a:effectLst/>
                <a:ea typeface="Calibri" panose="020F0502020204030204" pitchFamily="34" charset="0"/>
              </a:rPr>
              <a:t> reaction, where a fuel reacts with </a:t>
            </a:r>
            <a:r>
              <a:rPr lang="en-GB" sz="2800" b="1" dirty="0">
                <a:solidFill>
                  <a:srgbClr val="C8102E"/>
                </a:solidFill>
                <a:effectLst/>
                <a:ea typeface="Calibri" panose="020F0502020204030204" pitchFamily="34" charset="0"/>
              </a:rPr>
              <a:t>oxygen</a:t>
            </a:r>
            <a:r>
              <a:rPr lang="en-GB" sz="2800" dirty="0">
                <a:effectLst/>
                <a:ea typeface="Calibri" panose="020F0502020204030204" pitchFamily="34" charset="0"/>
              </a:rPr>
              <a:t> to form </a:t>
            </a:r>
            <a:r>
              <a:rPr lang="en-GB" sz="2800" b="1" dirty="0">
                <a:solidFill>
                  <a:srgbClr val="C8102E"/>
                </a:solidFill>
                <a:effectLst/>
                <a:ea typeface="Calibri" panose="020F0502020204030204" pitchFamily="34" charset="0"/>
              </a:rPr>
              <a:t>carbon dioxide</a:t>
            </a:r>
            <a:r>
              <a:rPr lang="en-GB" sz="2800" dirty="0">
                <a:solidFill>
                  <a:srgbClr val="C8102E"/>
                </a:solidFill>
                <a:effectLst/>
                <a:ea typeface="Calibri" panose="020F0502020204030204" pitchFamily="34" charset="0"/>
              </a:rPr>
              <a:t> </a:t>
            </a:r>
            <a:r>
              <a:rPr lang="en-GB" sz="2800" dirty="0">
                <a:effectLst/>
                <a:ea typeface="Calibri" panose="020F0502020204030204" pitchFamily="34" charset="0"/>
              </a:rPr>
              <a:t>and water. </a:t>
            </a:r>
            <a:endParaRPr lang="en-GB" sz="2800" dirty="0">
              <a:effectLst/>
              <a:ea typeface="SimSun" panose="02010600030101010101" pitchFamily="2" charset="-122"/>
              <a:cs typeface="Arial" panose="020B0604020202020204" pitchFamily="34" charset="0"/>
            </a:endParaRP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Box 1 answers</a:t>
            </a:r>
            <a:endParaRPr lang="en-US" sz="2200" b="1" i="0" dirty="0">
              <a:solidFill>
                <a:schemeClr val="bg1"/>
              </a:solidFill>
              <a:latin typeface="Century Gothic" panose="020B0502020202020204" pitchFamily="34" charset="0"/>
            </a:endParaRPr>
          </a:p>
        </p:txBody>
      </p:sp>
      <p:pic>
        <p:nvPicPr>
          <p:cNvPr id="6" name="Picture 5">
            <a:extLst>
              <a:ext uri="{FF2B5EF4-FFF2-40B4-BE49-F238E27FC236}">
                <a16:creationId xmlns:a16="http://schemas.microsoft.com/office/drawing/2014/main" id="{470BBCE0-1CF1-E7C8-108E-9269FF405E67}"/>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61652" y="1968062"/>
            <a:ext cx="4196535" cy="2427135"/>
          </a:xfrm>
          <a:prstGeom prst="rect">
            <a:avLst/>
          </a:prstGeom>
        </p:spPr>
      </p:pic>
      <p:sp>
        <p:nvSpPr>
          <p:cNvPr id="7" name="Rectangle 6">
            <a:extLst>
              <a:ext uri="{FF2B5EF4-FFF2-40B4-BE49-F238E27FC236}">
                <a16:creationId xmlns:a16="http://schemas.microsoft.com/office/drawing/2014/main" id="{067DD123-CCC3-DF99-A8F1-1F29D07E6013}"/>
              </a:ext>
              <a:ext uri="{C183D7F6-B498-43B3-948B-1728B52AA6E4}">
                <adec:decorative xmlns:adec="http://schemas.microsoft.com/office/drawing/2017/decorative" val="1"/>
              </a:ext>
            </a:extLst>
          </p:cNvPr>
          <p:cNvSpPr/>
          <p:nvPr/>
        </p:nvSpPr>
        <p:spPr>
          <a:xfrm>
            <a:off x="743697" y="1966899"/>
            <a:ext cx="1179649" cy="1325574"/>
          </a:xfrm>
          <a:prstGeom prst="rect">
            <a:avLst/>
          </a:prstGeom>
          <a:solidFill>
            <a:srgbClr val="C8102E">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38B6CB91-E5A1-A1D8-2622-F44B0A37B7CC}"/>
              </a:ext>
              <a:ext uri="{C183D7F6-B498-43B3-948B-1728B52AA6E4}">
                <adec:decorative xmlns:adec="http://schemas.microsoft.com/office/drawing/2017/decorative" val="1"/>
              </a:ext>
            </a:extLst>
          </p:cNvPr>
          <p:cNvSpPr/>
          <p:nvPr/>
        </p:nvSpPr>
        <p:spPr>
          <a:xfrm>
            <a:off x="5674267" y="980661"/>
            <a:ext cx="4547696" cy="2888773"/>
          </a:xfrm>
          <a:prstGeom prst="rect">
            <a:avLst/>
          </a:prstGeom>
          <a:noFill/>
          <a:ln w="38100">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val="18787768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Answers: box 2</a:t>
            </a:r>
          </a:p>
        </p:txBody>
      </p:sp>
      <p:pic>
        <p:nvPicPr>
          <p:cNvPr id="4" name="Picture 3" descr="An illustration of the chemical equation A+B &lt;&gt;C+D featuring the reversible reaction symbol. The letters are coloured with a matching circle beneath each letter. A is blue, B is green, C is orange and D is pink.">
            <a:extLst>
              <a:ext uri="{FF2B5EF4-FFF2-40B4-BE49-F238E27FC236}">
                <a16:creationId xmlns:a16="http://schemas.microsoft.com/office/drawing/2014/main" id="{50344630-9ACE-33D4-BBEF-73A93F282DEF}"/>
              </a:ext>
            </a:extLst>
          </p:cNvPr>
          <p:cNvPicPr>
            <a:picLocks noChangeAspect="1"/>
          </p:cNvPicPr>
          <p:nvPr/>
        </p:nvPicPr>
        <p:blipFill>
          <a:blip r:embed="rId3"/>
          <a:stretch>
            <a:fillRect/>
          </a:stretch>
        </p:blipFill>
        <p:spPr>
          <a:xfrm>
            <a:off x="5560226" y="1019353"/>
            <a:ext cx="4770000" cy="2811388"/>
          </a:xfrm>
          <a:prstGeom prst="rect">
            <a:avLst/>
          </a:prstGeom>
        </p:spPr>
      </p:pic>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Box 2 answers</a:t>
            </a:r>
            <a:endParaRPr lang="en-US" sz="2200" b="1" i="0" dirty="0">
              <a:solidFill>
                <a:schemeClr val="bg1"/>
              </a:solidFill>
              <a:latin typeface="Century Gothic" panose="020B0502020202020204" pitchFamily="34" charset="0"/>
            </a:endParaRPr>
          </a:p>
        </p:txBody>
      </p:sp>
      <p:pic>
        <p:nvPicPr>
          <p:cNvPr id="6" name="Picture 5">
            <a:extLst>
              <a:ext uri="{FF2B5EF4-FFF2-40B4-BE49-F238E27FC236}">
                <a16:creationId xmlns:a16="http://schemas.microsoft.com/office/drawing/2014/main" id="{470BBCE0-1CF1-E7C8-108E-9269FF405E67}"/>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79607" y="1966899"/>
            <a:ext cx="4196535" cy="2427135"/>
          </a:xfrm>
          <a:prstGeom prst="rect">
            <a:avLst/>
          </a:prstGeom>
        </p:spPr>
      </p:pic>
      <p:sp>
        <p:nvSpPr>
          <p:cNvPr id="7" name="Rectangle 6">
            <a:extLst>
              <a:ext uri="{FF2B5EF4-FFF2-40B4-BE49-F238E27FC236}">
                <a16:creationId xmlns:a16="http://schemas.microsoft.com/office/drawing/2014/main" id="{067DD123-CCC3-DF99-A8F1-1F29D07E6013}"/>
              </a:ext>
              <a:ext uri="{C183D7F6-B498-43B3-948B-1728B52AA6E4}">
                <adec:decorative xmlns:adec="http://schemas.microsoft.com/office/drawing/2017/decorative" val="1"/>
              </a:ext>
            </a:extLst>
          </p:cNvPr>
          <p:cNvSpPr/>
          <p:nvPr/>
        </p:nvSpPr>
        <p:spPr>
          <a:xfrm>
            <a:off x="1797349" y="1966899"/>
            <a:ext cx="1179649" cy="1325574"/>
          </a:xfrm>
          <a:prstGeom prst="rect">
            <a:avLst/>
          </a:prstGeom>
          <a:solidFill>
            <a:srgbClr val="C8102E">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10">
            <a:extLst>
              <a:ext uri="{FF2B5EF4-FFF2-40B4-BE49-F238E27FC236}">
                <a16:creationId xmlns:a16="http://schemas.microsoft.com/office/drawing/2014/main" id="{E48C34E4-6566-7B2E-FABA-36F93A1504E7}"/>
              </a:ext>
            </a:extLst>
          </p:cNvPr>
          <p:cNvSpPr>
            <a:spLocks noGrp="1"/>
          </p:cNvSpPr>
          <p:nvPr>
            <p:ph idx="1"/>
          </p:nvPr>
        </p:nvSpPr>
        <p:spPr>
          <a:xfrm>
            <a:off x="5850000" y="4281045"/>
            <a:ext cx="4770000" cy="1999752"/>
          </a:xfrm>
        </p:spPr>
        <p:txBody>
          <a:bodyPr>
            <a:normAutofit/>
          </a:bodyPr>
          <a:lstStyle/>
          <a:p>
            <a:r>
              <a:rPr lang="en-GB" sz="2600" dirty="0">
                <a:effectLst/>
                <a:ea typeface="Calibri" panose="020F0502020204030204" pitchFamily="34" charset="0"/>
              </a:rPr>
              <a:t>Many chemical reactions are </a:t>
            </a:r>
            <a:r>
              <a:rPr lang="en-GB" sz="2600" b="1" dirty="0">
                <a:solidFill>
                  <a:srgbClr val="C8102E"/>
                </a:solidFill>
                <a:effectLst/>
                <a:ea typeface="Calibri" panose="020F0502020204030204" pitchFamily="34" charset="0"/>
              </a:rPr>
              <a:t>reversible</a:t>
            </a:r>
            <a:r>
              <a:rPr lang="en-GB" sz="2600" dirty="0">
                <a:effectLst/>
                <a:ea typeface="Calibri" panose="020F0502020204030204" pitchFamily="34" charset="0"/>
              </a:rPr>
              <a:t>, where the </a:t>
            </a:r>
            <a:r>
              <a:rPr lang="en-GB" sz="2600" b="1" dirty="0">
                <a:solidFill>
                  <a:srgbClr val="C8102E"/>
                </a:solidFill>
                <a:effectLst/>
                <a:ea typeface="Calibri" panose="020F0502020204030204" pitchFamily="34" charset="0"/>
              </a:rPr>
              <a:t>products </a:t>
            </a:r>
            <a:r>
              <a:rPr lang="en-GB" sz="2600" dirty="0">
                <a:effectLst/>
                <a:ea typeface="Calibri" panose="020F0502020204030204" pitchFamily="34" charset="0"/>
              </a:rPr>
              <a:t>can react together to reform the original reactants.</a:t>
            </a:r>
            <a:endParaRPr lang="en-GB" sz="2600" dirty="0"/>
          </a:p>
        </p:txBody>
      </p:sp>
      <p:sp>
        <p:nvSpPr>
          <p:cNvPr id="16" name="Rectangle 15">
            <a:extLst>
              <a:ext uri="{FF2B5EF4-FFF2-40B4-BE49-F238E27FC236}">
                <a16:creationId xmlns:a16="http://schemas.microsoft.com/office/drawing/2014/main" id="{4073CA57-D25A-53C5-5318-85262861E912}"/>
              </a:ext>
              <a:ext uri="{C183D7F6-B498-43B3-948B-1728B52AA6E4}">
                <adec:decorative xmlns:adec="http://schemas.microsoft.com/office/drawing/2017/decorative" val="1"/>
              </a:ext>
            </a:extLst>
          </p:cNvPr>
          <p:cNvSpPr/>
          <p:nvPr/>
        </p:nvSpPr>
        <p:spPr>
          <a:xfrm>
            <a:off x="5674267" y="980661"/>
            <a:ext cx="4547696" cy="2888773"/>
          </a:xfrm>
          <a:prstGeom prst="rect">
            <a:avLst/>
          </a:prstGeom>
          <a:noFill/>
          <a:ln w="38100">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val="3464571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Answers: box 3</a:t>
            </a: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Box 3 answers</a:t>
            </a:r>
            <a:endParaRPr lang="en-US" sz="2200" b="1" i="0" dirty="0">
              <a:solidFill>
                <a:schemeClr val="bg1"/>
              </a:solidFill>
              <a:latin typeface="Century Gothic" panose="020B0502020202020204" pitchFamily="34" charset="0"/>
            </a:endParaRPr>
          </a:p>
        </p:txBody>
      </p:sp>
      <p:pic>
        <p:nvPicPr>
          <p:cNvPr id="6" name="Picture 5">
            <a:extLst>
              <a:ext uri="{FF2B5EF4-FFF2-40B4-BE49-F238E27FC236}">
                <a16:creationId xmlns:a16="http://schemas.microsoft.com/office/drawing/2014/main" id="{470BBCE0-1CF1-E7C8-108E-9269FF405E6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79607" y="1966899"/>
            <a:ext cx="4196535" cy="2427135"/>
          </a:xfrm>
          <a:prstGeom prst="rect">
            <a:avLst/>
          </a:prstGeom>
        </p:spPr>
      </p:pic>
      <p:sp>
        <p:nvSpPr>
          <p:cNvPr id="7" name="Rectangle 6">
            <a:extLst>
              <a:ext uri="{FF2B5EF4-FFF2-40B4-BE49-F238E27FC236}">
                <a16:creationId xmlns:a16="http://schemas.microsoft.com/office/drawing/2014/main" id="{067DD123-CCC3-DF99-A8F1-1F29D07E6013}"/>
              </a:ext>
              <a:ext uri="{C183D7F6-B498-43B3-948B-1728B52AA6E4}">
                <adec:decorative xmlns:adec="http://schemas.microsoft.com/office/drawing/2017/decorative" val="1"/>
              </a:ext>
            </a:extLst>
          </p:cNvPr>
          <p:cNvSpPr/>
          <p:nvPr/>
        </p:nvSpPr>
        <p:spPr>
          <a:xfrm>
            <a:off x="2807543" y="1966899"/>
            <a:ext cx="1179649" cy="1325574"/>
          </a:xfrm>
          <a:prstGeom prst="rect">
            <a:avLst/>
          </a:prstGeom>
          <a:solidFill>
            <a:srgbClr val="C8102E">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 name="Text Box 2">
                <a:extLst>
                  <a:ext uri="{FF2B5EF4-FFF2-40B4-BE49-F238E27FC236}">
                    <a16:creationId xmlns:a16="http://schemas.microsoft.com/office/drawing/2014/main" id="{9B943EF9-B79A-1F88-8FAD-2C27944DFD43}"/>
                  </a:ext>
                </a:extLst>
              </p:cNvPr>
              <p:cNvSpPr txBox="1">
                <a:spLocks noChangeArrowheads="1"/>
              </p:cNvSpPr>
              <p:nvPr/>
            </p:nvSpPr>
            <p:spPr bwMode="auto">
              <a:xfrm>
                <a:off x="6283326" y="1165577"/>
                <a:ext cx="3329577" cy="1343977"/>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226695" indent="-226695" algn="ctr">
                  <a:spcBef>
                    <a:spcPts val="600"/>
                  </a:spcBef>
                  <a:spcAft>
                    <a:spcPts val="600"/>
                  </a:spcAft>
                </a:pPr>
                <a:r>
                  <a:rPr lang="en-GB" sz="2400" dirty="0">
                    <a:effectLst/>
                    <a:latin typeface="Century Gothic" panose="020B0502020202020204" pitchFamily="34" charset="0"/>
                    <a:ea typeface="SimSun" panose="02010600030101010101" pitchFamily="2" charset="-122"/>
                    <a:cs typeface="Arial" panose="020B0604020202020204" pitchFamily="34" charset="0"/>
                  </a:rPr>
                  <a:t>Forwards reaction:</a:t>
                </a:r>
              </a:p>
              <a:p>
                <a:pPr marL="226695" indent="-226695" algn="ctr">
                  <a:spcAft>
                    <a:spcPts val="600"/>
                  </a:spcAft>
                </a:pPr>
                <a:r>
                  <a:rPr lang="en-GB" sz="3600" b="1" dirty="0">
                    <a:solidFill>
                      <a:srgbClr val="7D8FAB"/>
                    </a:solidFill>
                    <a:effectLst/>
                    <a:latin typeface="Century Gothic" panose="020B0502020202020204" pitchFamily="34" charset="0"/>
                    <a:ea typeface="SimSun" panose="02010600030101010101" pitchFamily="2" charset="-122"/>
                    <a:cs typeface="Arial" panose="020B0604020202020204" pitchFamily="34" charset="0"/>
                  </a:rPr>
                  <a:t>A</a:t>
                </a:r>
                <a:r>
                  <a:rPr lang="en-GB" sz="3600" dirty="0">
                    <a:effectLst/>
                    <a:latin typeface="Century Gothic" panose="020B0502020202020204" pitchFamily="34" charset="0"/>
                    <a:ea typeface="SimSun" panose="02010600030101010101" pitchFamily="2" charset="-122"/>
                    <a:cs typeface="Arial" panose="020B0604020202020204" pitchFamily="34" charset="0"/>
                  </a:rPr>
                  <a:t> + </a:t>
                </a:r>
                <a:r>
                  <a:rPr lang="en-GB" sz="3600" b="1" dirty="0">
                    <a:solidFill>
                      <a:srgbClr val="C1D88A"/>
                    </a:solidFill>
                    <a:effectLst/>
                    <a:latin typeface="Century Gothic" panose="020B0502020202020204" pitchFamily="34" charset="0"/>
                    <a:ea typeface="SimSun" panose="02010600030101010101" pitchFamily="2" charset="-122"/>
                    <a:cs typeface="Arial" panose="020B0604020202020204" pitchFamily="34" charset="0"/>
                  </a:rPr>
                  <a:t>B</a:t>
                </a:r>
                <a:r>
                  <a:rPr lang="en-GB" sz="3600" dirty="0">
                    <a:effectLst/>
                    <a:latin typeface="Century Gothic" panose="020B0502020202020204" pitchFamily="34" charset="0"/>
                    <a:ea typeface="SimSun" panose="02010600030101010101" pitchFamily="2" charset="-122"/>
                    <a:cs typeface="Arial" panose="020B0604020202020204" pitchFamily="34" charset="0"/>
                  </a:rPr>
                  <a:t> </a:t>
                </a:r>
                <a14:m>
                  <m:oMath xmlns:m="http://schemas.openxmlformats.org/officeDocument/2006/math">
                    <m:r>
                      <a:rPr lang="en-GB" sz="3600" i="1">
                        <a:effectLst/>
                        <a:latin typeface="Cambria Math" panose="02040503050406030204" pitchFamily="18" charset="0"/>
                        <a:ea typeface="SimSun" panose="02010600030101010101" pitchFamily="2" charset="-122"/>
                        <a:cs typeface="Arial" panose="020B0604020202020204" pitchFamily="34" charset="0"/>
                      </a:rPr>
                      <m:t>→</m:t>
                    </m:r>
                  </m:oMath>
                </a14:m>
                <a:r>
                  <a:rPr lang="en-GB" sz="3600" dirty="0">
                    <a:effectLst/>
                    <a:latin typeface="Century Gothic" panose="020B0502020202020204" pitchFamily="34" charset="0"/>
                    <a:ea typeface="SimSun" panose="02010600030101010101" pitchFamily="2" charset="-122"/>
                    <a:cs typeface="Arial" panose="020B0604020202020204" pitchFamily="34" charset="0"/>
                  </a:rPr>
                  <a:t> </a:t>
                </a:r>
                <a:r>
                  <a:rPr lang="en-GB" sz="3600" b="1" dirty="0">
                    <a:solidFill>
                      <a:srgbClr val="FCC98B"/>
                    </a:solidFill>
                    <a:effectLst/>
                    <a:latin typeface="Century Gothic" panose="020B0502020202020204" pitchFamily="34" charset="0"/>
                    <a:ea typeface="SimSun" panose="02010600030101010101" pitchFamily="2" charset="-122"/>
                    <a:cs typeface="Arial" panose="020B0604020202020204" pitchFamily="34" charset="0"/>
                  </a:rPr>
                  <a:t>C</a:t>
                </a:r>
                <a:r>
                  <a:rPr lang="en-GB" sz="3600" dirty="0">
                    <a:effectLst/>
                    <a:latin typeface="Century Gothic" panose="020B0502020202020204" pitchFamily="34" charset="0"/>
                    <a:ea typeface="SimSun" panose="02010600030101010101" pitchFamily="2" charset="-122"/>
                    <a:cs typeface="Arial" panose="020B0604020202020204" pitchFamily="34" charset="0"/>
                  </a:rPr>
                  <a:t> + </a:t>
                </a:r>
                <a:r>
                  <a:rPr lang="en-GB" sz="3600" b="1" dirty="0">
                    <a:solidFill>
                      <a:srgbClr val="ED9CBD"/>
                    </a:solidFill>
                    <a:effectLst/>
                    <a:latin typeface="Century Gothic" panose="020B0502020202020204" pitchFamily="34" charset="0"/>
                    <a:ea typeface="SimSun" panose="02010600030101010101" pitchFamily="2" charset="-122"/>
                    <a:cs typeface="Arial" panose="020B0604020202020204" pitchFamily="34" charset="0"/>
                  </a:rPr>
                  <a:t>D</a:t>
                </a:r>
                <a:endParaRPr lang="en-GB" sz="2400" dirty="0">
                  <a:effectLst/>
                  <a:latin typeface="Century Gothic" panose="020B0502020202020204" pitchFamily="34" charset="0"/>
                  <a:ea typeface="SimSun" panose="02010600030101010101" pitchFamily="2" charset="-122"/>
                  <a:cs typeface="Arial" panose="020B0604020202020204" pitchFamily="34" charset="0"/>
                </a:endParaRPr>
              </a:p>
              <a:p>
                <a:pPr marL="226695" indent="-226695" algn="ctr">
                  <a:spcAft>
                    <a:spcPts val="600"/>
                  </a:spcAft>
                </a:pPr>
                <a:br>
                  <a:rPr lang="en-GB" sz="2400" dirty="0">
                    <a:effectLst/>
                    <a:latin typeface="Century Gothic" panose="020B0502020202020204" pitchFamily="34" charset="0"/>
                    <a:ea typeface="SimSun" panose="02010600030101010101" pitchFamily="2" charset="-122"/>
                    <a:cs typeface="Arial" panose="020B0604020202020204" pitchFamily="34" charset="0"/>
                  </a:rPr>
                </a:br>
                <a:r>
                  <a:rPr lang="en-GB" sz="2400" dirty="0">
                    <a:effectLst/>
                    <a:latin typeface="Century Gothic" panose="020B0502020202020204" pitchFamily="34" charset="0"/>
                    <a:ea typeface="SimSun" panose="02010600030101010101" pitchFamily="2" charset="-122"/>
                    <a:cs typeface="Arial" panose="020B0604020202020204" pitchFamily="34" charset="0"/>
                  </a:rPr>
                  <a:t>Reverse reaction:</a:t>
                </a:r>
              </a:p>
              <a:p>
                <a:pPr marL="226695" indent="-226695" algn="ctr">
                  <a:spcAft>
                    <a:spcPts val="600"/>
                  </a:spcAft>
                </a:pPr>
                <a:r>
                  <a:rPr lang="en-GB" sz="3600" b="1" dirty="0">
                    <a:solidFill>
                      <a:srgbClr val="FCC98B"/>
                    </a:solidFill>
                    <a:effectLst/>
                    <a:latin typeface="Century Gothic" panose="020B0502020202020204" pitchFamily="34" charset="0"/>
                    <a:ea typeface="SimSun" panose="02010600030101010101" pitchFamily="2" charset="-122"/>
                    <a:cs typeface="Arial" panose="020B0604020202020204" pitchFamily="34" charset="0"/>
                  </a:rPr>
                  <a:t>C</a:t>
                </a:r>
                <a:r>
                  <a:rPr lang="en-GB" sz="3600" dirty="0">
                    <a:effectLst/>
                    <a:latin typeface="Century Gothic" panose="020B0502020202020204" pitchFamily="34" charset="0"/>
                    <a:ea typeface="SimSun" panose="02010600030101010101" pitchFamily="2" charset="-122"/>
                    <a:cs typeface="Arial" panose="020B0604020202020204" pitchFamily="34" charset="0"/>
                  </a:rPr>
                  <a:t> + </a:t>
                </a:r>
                <a:r>
                  <a:rPr lang="en-GB" sz="3600" b="1" dirty="0">
                    <a:solidFill>
                      <a:srgbClr val="ED9CBD"/>
                    </a:solidFill>
                    <a:effectLst/>
                    <a:latin typeface="Century Gothic" panose="020B0502020202020204" pitchFamily="34" charset="0"/>
                    <a:ea typeface="SimSun" panose="02010600030101010101" pitchFamily="2" charset="-122"/>
                    <a:cs typeface="Arial" panose="020B0604020202020204" pitchFamily="34" charset="0"/>
                  </a:rPr>
                  <a:t>D</a:t>
                </a:r>
                <a:r>
                  <a:rPr lang="en-GB" sz="3600" dirty="0">
                    <a:effectLst/>
                    <a:latin typeface="Century Gothic" panose="020B0502020202020204" pitchFamily="34" charset="0"/>
                    <a:ea typeface="SimSun" panose="02010600030101010101" pitchFamily="2" charset="-122"/>
                    <a:cs typeface="Arial" panose="020B0604020202020204" pitchFamily="34" charset="0"/>
                  </a:rPr>
                  <a:t> </a:t>
                </a:r>
                <a14:m>
                  <m:oMath xmlns:m="http://schemas.openxmlformats.org/officeDocument/2006/math">
                    <m:r>
                      <a:rPr lang="en-GB" sz="3600" i="1">
                        <a:effectLst/>
                        <a:latin typeface="Cambria Math" panose="02040503050406030204" pitchFamily="18" charset="0"/>
                        <a:ea typeface="SimSun" panose="02010600030101010101" pitchFamily="2" charset="-122"/>
                        <a:cs typeface="Arial" panose="020B0604020202020204" pitchFamily="34" charset="0"/>
                      </a:rPr>
                      <m:t>→</m:t>
                    </m:r>
                  </m:oMath>
                </a14:m>
                <a:r>
                  <a:rPr lang="en-GB" sz="3600" dirty="0">
                    <a:effectLst/>
                    <a:latin typeface="Century Gothic" panose="020B0502020202020204" pitchFamily="34" charset="0"/>
                    <a:ea typeface="SimSun" panose="02010600030101010101" pitchFamily="2" charset="-122"/>
                    <a:cs typeface="Arial" panose="020B0604020202020204" pitchFamily="34" charset="0"/>
                  </a:rPr>
                  <a:t> </a:t>
                </a:r>
                <a:r>
                  <a:rPr lang="en-GB" sz="3600" b="1" dirty="0">
                    <a:solidFill>
                      <a:srgbClr val="7D8FAB"/>
                    </a:solidFill>
                    <a:effectLst/>
                    <a:latin typeface="Century Gothic" panose="020B0502020202020204" pitchFamily="34" charset="0"/>
                    <a:ea typeface="SimSun" panose="02010600030101010101" pitchFamily="2" charset="-122"/>
                    <a:cs typeface="Arial" panose="020B0604020202020204" pitchFamily="34" charset="0"/>
                  </a:rPr>
                  <a:t>A</a:t>
                </a:r>
                <a:r>
                  <a:rPr lang="en-GB" sz="3600" dirty="0">
                    <a:effectLst/>
                    <a:latin typeface="Century Gothic" panose="020B0502020202020204" pitchFamily="34" charset="0"/>
                    <a:ea typeface="SimSun" panose="02010600030101010101" pitchFamily="2" charset="-122"/>
                    <a:cs typeface="Arial" panose="020B0604020202020204" pitchFamily="34" charset="0"/>
                  </a:rPr>
                  <a:t> + </a:t>
                </a:r>
                <a:r>
                  <a:rPr lang="en-GB" sz="3600" b="1" dirty="0">
                    <a:solidFill>
                      <a:srgbClr val="C1D88A"/>
                    </a:solidFill>
                    <a:effectLst/>
                    <a:latin typeface="Century Gothic" panose="020B0502020202020204" pitchFamily="34" charset="0"/>
                    <a:ea typeface="SimSun" panose="02010600030101010101" pitchFamily="2" charset="-122"/>
                    <a:cs typeface="Arial" panose="020B0604020202020204" pitchFamily="34" charset="0"/>
                  </a:rPr>
                  <a:t>B</a:t>
                </a:r>
                <a:endParaRPr lang="en-GB" sz="2400" dirty="0">
                  <a:effectLst/>
                  <a:latin typeface="Century Gothic" panose="020B0502020202020204" pitchFamily="34" charset="0"/>
                  <a:ea typeface="SimSun" panose="02010600030101010101" pitchFamily="2" charset="-122"/>
                  <a:cs typeface="Arial" panose="020B0604020202020204" pitchFamily="34" charset="0"/>
                </a:endParaRPr>
              </a:p>
              <a:p>
                <a:pPr algn="ctr">
                  <a:spcAft>
                    <a:spcPts val="600"/>
                  </a:spcAft>
                </a:pPr>
                <a:endParaRPr lang="en-GB" sz="2400" dirty="0">
                  <a:effectLst/>
                  <a:latin typeface="Century Gothic" panose="020B0502020202020204" pitchFamily="34" charset="0"/>
                  <a:ea typeface="SimSun" panose="02010600030101010101" pitchFamily="2" charset="-122"/>
                  <a:cs typeface="Arial" panose="020B0604020202020204" pitchFamily="34" charset="0"/>
                </a:endParaRPr>
              </a:p>
            </p:txBody>
          </p:sp>
        </mc:Choice>
        <mc:Fallback xmlns="">
          <p:sp>
            <p:nvSpPr>
              <p:cNvPr id="3" name="Text Box 2">
                <a:extLst>
                  <a:ext uri="{FF2B5EF4-FFF2-40B4-BE49-F238E27FC236}">
                    <a16:creationId xmlns:a16="http://schemas.microsoft.com/office/drawing/2014/main" id="{9B943EF9-B79A-1F88-8FAD-2C27944DFD43}"/>
                  </a:ext>
                </a:extLst>
              </p:cNvPr>
              <p:cNvSpPr txBox="1">
                <a:spLocks noRot="1" noChangeAspect="1" noMove="1" noResize="1" noEditPoints="1" noAdjustHandles="1" noChangeArrowheads="1" noChangeShapeType="1" noTextEdit="1"/>
              </p:cNvSpPr>
              <p:nvPr/>
            </p:nvSpPr>
            <p:spPr bwMode="auto">
              <a:xfrm>
                <a:off x="6283326" y="1165577"/>
                <a:ext cx="3329577" cy="1343977"/>
              </a:xfrm>
              <a:prstGeom prst="rect">
                <a:avLst/>
              </a:prstGeom>
              <a:blipFill>
                <a:blip r:embed="rId4"/>
                <a:stretch>
                  <a:fillRect l="-3297" t="-3620" r="-3114" b="-104072"/>
                </a:stretch>
              </a:blipFill>
              <a:ln w="9525">
                <a:noFill/>
                <a:miter lim="800000"/>
                <a:headEnd/>
                <a:tailEnd/>
              </a:ln>
            </p:spPr>
            <p:txBody>
              <a:bodyPr/>
              <a:lstStyle/>
              <a:p>
                <a:r>
                  <a:rPr lang="en-GB">
                    <a:noFill/>
                  </a:rPr>
                  <a:t> </a:t>
                </a:r>
              </a:p>
            </p:txBody>
          </p:sp>
        </mc:Fallback>
      </mc:AlternateContent>
      <p:sp>
        <p:nvSpPr>
          <p:cNvPr id="11" name="Content Placeholder 10">
            <a:extLst>
              <a:ext uri="{FF2B5EF4-FFF2-40B4-BE49-F238E27FC236}">
                <a16:creationId xmlns:a16="http://schemas.microsoft.com/office/drawing/2014/main" id="{E48C34E4-6566-7B2E-FABA-36F93A1504E7}"/>
              </a:ext>
            </a:extLst>
          </p:cNvPr>
          <p:cNvSpPr>
            <a:spLocks noGrp="1"/>
          </p:cNvSpPr>
          <p:nvPr>
            <p:ph idx="1"/>
          </p:nvPr>
        </p:nvSpPr>
        <p:spPr>
          <a:xfrm>
            <a:off x="5850000" y="4281045"/>
            <a:ext cx="4770000" cy="1999752"/>
          </a:xfrm>
        </p:spPr>
        <p:txBody>
          <a:bodyPr>
            <a:normAutofit/>
          </a:bodyPr>
          <a:lstStyle/>
          <a:p>
            <a:r>
              <a:rPr lang="en-GB" sz="2600" dirty="0">
                <a:effectLst/>
                <a:ea typeface="Calibri" panose="020F0502020204030204" pitchFamily="34" charset="0"/>
              </a:rPr>
              <a:t>In a reversible reaction, the </a:t>
            </a:r>
            <a:r>
              <a:rPr lang="en-GB" sz="2600" b="1" dirty="0">
                <a:solidFill>
                  <a:srgbClr val="C8102E"/>
                </a:solidFill>
                <a:effectLst/>
                <a:ea typeface="Calibri" panose="020F0502020204030204" pitchFamily="34" charset="0"/>
              </a:rPr>
              <a:t>forwards</a:t>
            </a:r>
            <a:r>
              <a:rPr lang="en-GB" sz="2600" dirty="0">
                <a:effectLst/>
                <a:ea typeface="Calibri" panose="020F0502020204030204" pitchFamily="34" charset="0"/>
              </a:rPr>
              <a:t> reaction and the reverse reaction are occurring at the same </a:t>
            </a:r>
            <a:r>
              <a:rPr lang="en-GB" sz="2600" b="1" dirty="0">
                <a:solidFill>
                  <a:srgbClr val="C8102E"/>
                </a:solidFill>
                <a:effectLst/>
                <a:ea typeface="Calibri" panose="020F0502020204030204" pitchFamily="34" charset="0"/>
              </a:rPr>
              <a:t>time</a:t>
            </a:r>
            <a:r>
              <a:rPr lang="en-GB" sz="2600" dirty="0">
                <a:effectLst/>
                <a:ea typeface="Calibri" panose="020F0502020204030204" pitchFamily="34" charset="0"/>
              </a:rPr>
              <a:t>.</a:t>
            </a:r>
            <a:endParaRPr lang="en-GB" sz="2600" dirty="0"/>
          </a:p>
        </p:txBody>
      </p:sp>
      <p:sp>
        <p:nvSpPr>
          <p:cNvPr id="16" name="Rectangle 15">
            <a:extLst>
              <a:ext uri="{FF2B5EF4-FFF2-40B4-BE49-F238E27FC236}">
                <a16:creationId xmlns:a16="http://schemas.microsoft.com/office/drawing/2014/main" id="{4073CA57-D25A-53C5-5318-85262861E912}"/>
              </a:ext>
              <a:ext uri="{C183D7F6-B498-43B3-948B-1728B52AA6E4}">
                <adec:decorative xmlns:adec="http://schemas.microsoft.com/office/drawing/2017/decorative" val="1"/>
              </a:ext>
            </a:extLst>
          </p:cNvPr>
          <p:cNvSpPr/>
          <p:nvPr/>
        </p:nvSpPr>
        <p:spPr>
          <a:xfrm>
            <a:off x="5674267" y="980661"/>
            <a:ext cx="4547696" cy="2888773"/>
          </a:xfrm>
          <a:prstGeom prst="rect">
            <a:avLst/>
          </a:prstGeom>
          <a:noFill/>
          <a:ln w="38100">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val="29273401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Answers: box 4</a:t>
            </a:r>
          </a:p>
        </p:txBody>
      </p:sp>
      <p:pic>
        <p:nvPicPr>
          <p:cNvPr id="8" name="Picture 7" descr="An illustration of two partly filled conical flasks. The flask on the left has two curved arrows - one coming into the neck of the flask and one pointing out from the neck of the flask. The flask on the right has a rubber bung. There are also two shorter straight arrows in the neck of the flask - one pointing towards the bung and the other pointing back down from the bung.">
            <a:extLst>
              <a:ext uri="{FF2B5EF4-FFF2-40B4-BE49-F238E27FC236}">
                <a16:creationId xmlns:a16="http://schemas.microsoft.com/office/drawing/2014/main" id="{C55CF283-F26B-3588-DB99-FCBE6DA1F878}"/>
              </a:ext>
            </a:extLst>
          </p:cNvPr>
          <p:cNvPicPr>
            <a:picLocks noChangeAspect="1"/>
          </p:cNvPicPr>
          <p:nvPr/>
        </p:nvPicPr>
        <p:blipFill>
          <a:blip r:embed="rId3"/>
          <a:stretch>
            <a:fillRect/>
          </a:stretch>
        </p:blipFill>
        <p:spPr>
          <a:xfrm>
            <a:off x="5674267" y="858331"/>
            <a:ext cx="4626864" cy="3297936"/>
          </a:xfrm>
          <a:prstGeom prst="rect">
            <a:avLst/>
          </a:prstGeom>
        </p:spPr>
      </p:pic>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Box 4 answers</a:t>
            </a:r>
            <a:endParaRPr lang="en-US" sz="2200" b="1" i="0" dirty="0">
              <a:solidFill>
                <a:schemeClr val="bg1"/>
              </a:solidFill>
              <a:latin typeface="Century Gothic" panose="020B0502020202020204" pitchFamily="34" charset="0"/>
            </a:endParaRPr>
          </a:p>
        </p:txBody>
      </p:sp>
      <p:pic>
        <p:nvPicPr>
          <p:cNvPr id="6" name="Picture 5">
            <a:extLst>
              <a:ext uri="{FF2B5EF4-FFF2-40B4-BE49-F238E27FC236}">
                <a16:creationId xmlns:a16="http://schemas.microsoft.com/office/drawing/2014/main" id="{470BBCE0-1CF1-E7C8-108E-9269FF405E67}"/>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79607" y="1966899"/>
            <a:ext cx="4196535" cy="2427135"/>
          </a:xfrm>
          <a:prstGeom prst="rect">
            <a:avLst/>
          </a:prstGeom>
        </p:spPr>
      </p:pic>
      <p:sp>
        <p:nvSpPr>
          <p:cNvPr id="7" name="Rectangle 6">
            <a:extLst>
              <a:ext uri="{FF2B5EF4-FFF2-40B4-BE49-F238E27FC236}">
                <a16:creationId xmlns:a16="http://schemas.microsoft.com/office/drawing/2014/main" id="{067DD123-CCC3-DF99-A8F1-1F29D07E6013}"/>
              </a:ext>
              <a:ext uri="{C183D7F6-B498-43B3-948B-1728B52AA6E4}">
                <adec:decorative xmlns:adec="http://schemas.microsoft.com/office/drawing/2017/decorative" val="1"/>
              </a:ext>
            </a:extLst>
          </p:cNvPr>
          <p:cNvSpPr/>
          <p:nvPr/>
        </p:nvSpPr>
        <p:spPr>
          <a:xfrm>
            <a:off x="3821979" y="1946527"/>
            <a:ext cx="1179649" cy="1325574"/>
          </a:xfrm>
          <a:prstGeom prst="rect">
            <a:avLst/>
          </a:prstGeom>
          <a:solidFill>
            <a:srgbClr val="C8102E">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10">
            <a:extLst>
              <a:ext uri="{FF2B5EF4-FFF2-40B4-BE49-F238E27FC236}">
                <a16:creationId xmlns:a16="http://schemas.microsoft.com/office/drawing/2014/main" id="{E48C34E4-6566-7B2E-FABA-36F93A1504E7}"/>
              </a:ext>
            </a:extLst>
          </p:cNvPr>
          <p:cNvSpPr>
            <a:spLocks noGrp="1"/>
          </p:cNvSpPr>
          <p:nvPr>
            <p:ph idx="1"/>
          </p:nvPr>
        </p:nvSpPr>
        <p:spPr>
          <a:xfrm>
            <a:off x="5850000" y="4281045"/>
            <a:ext cx="4770000" cy="1999752"/>
          </a:xfrm>
        </p:spPr>
        <p:txBody>
          <a:bodyPr>
            <a:normAutofit/>
          </a:bodyPr>
          <a:lstStyle/>
          <a:p>
            <a:r>
              <a:rPr lang="en-GB" sz="2600" dirty="0">
                <a:effectLst/>
                <a:ea typeface="Calibri" panose="020F0502020204030204" pitchFamily="34" charset="0"/>
              </a:rPr>
              <a:t>For a reversible reaction to reach equilibrium, </a:t>
            </a:r>
            <a:r>
              <a:rPr lang="en-GB" sz="2600" dirty="0">
                <a:ea typeface="Calibri" panose="020F0502020204030204" pitchFamily="34" charset="0"/>
              </a:rPr>
              <a:t>nothing</a:t>
            </a:r>
            <a:r>
              <a:rPr lang="en-GB" sz="2600" dirty="0">
                <a:effectLst/>
                <a:ea typeface="Calibri" panose="020F0502020204030204" pitchFamily="34" charset="0"/>
              </a:rPr>
              <a:t> must be able to enter or  </a:t>
            </a:r>
            <a:r>
              <a:rPr lang="en-GB" sz="2600" b="1" dirty="0">
                <a:solidFill>
                  <a:srgbClr val="C8102E"/>
                </a:solidFill>
                <a:effectLst/>
                <a:ea typeface="Calibri" panose="020F0502020204030204" pitchFamily="34" charset="0"/>
              </a:rPr>
              <a:t>leave (escape)</a:t>
            </a:r>
            <a:r>
              <a:rPr lang="en-GB" sz="2600" dirty="0">
                <a:effectLst/>
                <a:ea typeface="Calibri" panose="020F0502020204030204" pitchFamily="34" charset="0"/>
              </a:rPr>
              <a:t> the flask. This is called a </a:t>
            </a:r>
            <a:r>
              <a:rPr lang="en-GB" sz="2600" b="1" dirty="0">
                <a:solidFill>
                  <a:srgbClr val="C8102E"/>
                </a:solidFill>
                <a:effectLst/>
                <a:ea typeface="Calibri" panose="020F0502020204030204" pitchFamily="34" charset="0"/>
              </a:rPr>
              <a:t>closed</a:t>
            </a:r>
            <a:r>
              <a:rPr lang="en-GB" sz="2600" dirty="0">
                <a:effectLst/>
                <a:ea typeface="Calibri" panose="020F0502020204030204" pitchFamily="34" charset="0"/>
              </a:rPr>
              <a:t> system.</a:t>
            </a:r>
            <a:endParaRPr lang="en-GB" sz="2600" dirty="0"/>
          </a:p>
        </p:txBody>
      </p:sp>
      <p:sp>
        <p:nvSpPr>
          <p:cNvPr id="16" name="Rectangle 15">
            <a:extLst>
              <a:ext uri="{FF2B5EF4-FFF2-40B4-BE49-F238E27FC236}">
                <a16:creationId xmlns:a16="http://schemas.microsoft.com/office/drawing/2014/main" id="{4073CA57-D25A-53C5-5318-85262861E912}"/>
              </a:ext>
              <a:ext uri="{C183D7F6-B498-43B3-948B-1728B52AA6E4}">
                <adec:decorative xmlns:adec="http://schemas.microsoft.com/office/drawing/2017/decorative" val="1"/>
              </a:ext>
            </a:extLst>
          </p:cNvPr>
          <p:cNvSpPr/>
          <p:nvPr/>
        </p:nvSpPr>
        <p:spPr>
          <a:xfrm>
            <a:off x="5674267" y="980661"/>
            <a:ext cx="4547696" cy="2888773"/>
          </a:xfrm>
          <a:prstGeom prst="rect">
            <a:avLst/>
          </a:prstGeom>
          <a:noFill/>
          <a:ln w="38100">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val="2657369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Introduction</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Dynamic equilibrium</a:t>
            </a:r>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40000" y="1260000"/>
            <a:ext cx="4240272" cy="5040000"/>
          </a:xfrm>
        </p:spPr>
        <p:txBody>
          <a:bodyPr>
            <a:normAutofit/>
          </a:bodyPr>
          <a:lstStyle/>
          <a:p>
            <a:pPr>
              <a:lnSpc>
                <a:spcPct val="107000"/>
              </a:lnSpc>
              <a:spcAft>
                <a:spcPts val="600"/>
              </a:spcAft>
            </a:pPr>
            <a:r>
              <a:rPr lang="en-GB" sz="1800" dirty="0">
                <a:effectLst/>
                <a:latin typeface="Century Gothic" panose="020B0502020202020204" pitchFamily="34" charset="0"/>
                <a:ea typeface="SimSun" panose="02010600030101010101" pitchFamily="2" charset="-122"/>
                <a:cs typeface="Arial" panose="020B0604020202020204" pitchFamily="34" charset="0"/>
              </a:rPr>
              <a:t>Most chemical reactions you have studied so far are </a:t>
            </a:r>
            <a:r>
              <a:rPr lang="en-GB" sz="1800" b="1" dirty="0">
                <a:effectLst/>
                <a:latin typeface="Century Gothic" panose="020B0502020202020204" pitchFamily="34" charset="0"/>
                <a:ea typeface="SimSun" panose="02010600030101010101" pitchFamily="2" charset="-122"/>
                <a:cs typeface="Arial" panose="020B0604020202020204" pitchFamily="34" charset="0"/>
              </a:rPr>
              <a:t>irreversible</a:t>
            </a:r>
            <a:r>
              <a:rPr lang="en-GB" sz="1800" dirty="0">
                <a:effectLst/>
                <a:latin typeface="Century Gothic" panose="020B0502020202020204" pitchFamily="34" charset="0"/>
                <a:ea typeface="SimSun" panose="02010600030101010101" pitchFamily="2" charset="-122"/>
                <a:cs typeface="Arial" panose="020B0604020202020204" pitchFamily="34" charset="0"/>
              </a:rPr>
              <a:t>, where the reaction only takes place in one direction.</a:t>
            </a:r>
          </a:p>
          <a:p>
            <a:pPr>
              <a:lnSpc>
                <a:spcPct val="107000"/>
              </a:lnSpc>
              <a:spcAft>
                <a:spcPts val="600"/>
              </a:spcAft>
            </a:pPr>
            <a:endParaRPr lang="en-GB" sz="1800" dirty="0">
              <a:effectLst/>
              <a:latin typeface="Century Gothic" panose="020B0502020202020204" pitchFamily="34" charset="0"/>
              <a:ea typeface="SimSun" panose="02010600030101010101" pitchFamily="2" charset="-122"/>
              <a:cs typeface="Arial" panose="020B0604020202020204" pitchFamily="34" charset="0"/>
            </a:endParaRPr>
          </a:p>
          <a:p>
            <a:pPr>
              <a:lnSpc>
                <a:spcPct val="107000"/>
              </a:lnSpc>
              <a:spcAft>
                <a:spcPts val="600"/>
              </a:spcAft>
            </a:pPr>
            <a:r>
              <a:rPr lang="en-GB" sz="1800" dirty="0">
                <a:effectLst/>
                <a:latin typeface="Century Gothic" panose="020B0502020202020204" pitchFamily="34" charset="0"/>
                <a:ea typeface="SimSun" panose="02010600030101010101" pitchFamily="2" charset="-122"/>
                <a:cs typeface="Arial" panose="020B0604020202020204" pitchFamily="34" charset="0"/>
              </a:rPr>
              <a:t>However, many chemical reactions are </a:t>
            </a:r>
            <a:r>
              <a:rPr lang="en-GB" sz="1800" b="1" dirty="0">
                <a:effectLst/>
                <a:latin typeface="Century Gothic" panose="020B0502020202020204" pitchFamily="34" charset="0"/>
                <a:ea typeface="SimSun" panose="02010600030101010101" pitchFamily="2" charset="-122"/>
                <a:cs typeface="Arial" panose="020B0604020202020204" pitchFamily="34" charset="0"/>
              </a:rPr>
              <a:t>reversible</a:t>
            </a:r>
            <a:r>
              <a:rPr lang="en-GB" sz="1800" dirty="0">
                <a:effectLst/>
                <a:latin typeface="Century Gothic" panose="020B0502020202020204" pitchFamily="34" charset="0"/>
                <a:ea typeface="SimSun" panose="02010600030101010101" pitchFamily="2" charset="-122"/>
                <a:cs typeface="Arial" panose="020B0604020202020204" pitchFamily="34" charset="0"/>
              </a:rPr>
              <a:t>: the products can react together to reform the original reactants. The </a:t>
            </a:r>
            <a:r>
              <a:rPr lang="en-GB" sz="1800" b="1" dirty="0">
                <a:effectLst/>
                <a:latin typeface="Century Gothic" panose="020B0502020202020204" pitchFamily="34" charset="0"/>
                <a:ea typeface="SimSun" panose="02010600030101010101" pitchFamily="2" charset="-122"/>
                <a:cs typeface="Arial" panose="020B0604020202020204" pitchFamily="34" charset="0"/>
              </a:rPr>
              <a:t>forwards reaction</a:t>
            </a:r>
            <a:r>
              <a:rPr lang="en-GB" sz="1800" dirty="0">
                <a:effectLst/>
                <a:latin typeface="Century Gothic" panose="020B0502020202020204" pitchFamily="34" charset="0"/>
                <a:ea typeface="SimSun" panose="02010600030101010101" pitchFamily="2" charset="-122"/>
                <a:cs typeface="Arial" panose="020B0604020202020204" pitchFamily="34" charset="0"/>
              </a:rPr>
              <a:t> and the </a:t>
            </a:r>
            <a:r>
              <a:rPr lang="en-GB" sz="1800" b="1" dirty="0">
                <a:effectLst/>
                <a:latin typeface="Century Gothic" panose="020B0502020202020204" pitchFamily="34" charset="0"/>
                <a:ea typeface="SimSun" panose="02010600030101010101" pitchFamily="2" charset="-122"/>
                <a:cs typeface="Arial" panose="020B0604020202020204" pitchFamily="34" charset="0"/>
              </a:rPr>
              <a:t>reverse reaction</a:t>
            </a:r>
            <a:r>
              <a:rPr lang="en-GB" sz="1800" dirty="0">
                <a:effectLst/>
                <a:latin typeface="Century Gothic" panose="020B0502020202020204" pitchFamily="34" charset="0"/>
                <a:ea typeface="SimSun" panose="02010600030101010101" pitchFamily="2" charset="-122"/>
                <a:cs typeface="Arial" panose="020B0604020202020204" pitchFamily="34" charset="0"/>
              </a:rPr>
              <a:t> are both occurring. </a:t>
            </a:r>
          </a:p>
        </p:txBody>
      </p:sp>
      <p:pic>
        <p:nvPicPr>
          <p:cNvPr id="1026" name="Picture 2">
            <a:extLst>
              <a:ext uri="{FF2B5EF4-FFF2-40B4-BE49-F238E27FC236}">
                <a16:creationId xmlns:a16="http://schemas.microsoft.com/office/drawing/2014/main" id="{65ED8411-DC21-2B35-CB97-ED1E79BC0C33}"/>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843" r="14327"/>
          <a:stretch/>
        </p:blipFill>
        <p:spPr bwMode="auto">
          <a:xfrm>
            <a:off x="5365925" y="1139008"/>
            <a:ext cx="5430422" cy="50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81218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Answers: box 5</a:t>
            </a:r>
          </a:p>
        </p:txBody>
      </p:sp>
      <p:pic>
        <p:nvPicPr>
          <p:cNvPr id="8" name="Picture 7" descr="An illustration of 10 blue and 10 green circles which are irregularly positioned and evenly mixed. None of the circles are touching.">
            <a:extLst>
              <a:ext uri="{FF2B5EF4-FFF2-40B4-BE49-F238E27FC236}">
                <a16:creationId xmlns:a16="http://schemas.microsoft.com/office/drawing/2014/main" id="{AD0B9243-44D0-0299-F8E9-07F31E92926D}"/>
              </a:ext>
            </a:extLst>
          </p:cNvPr>
          <p:cNvPicPr>
            <a:picLocks noChangeAspect="1"/>
          </p:cNvPicPr>
          <p:nvPr/>
        </p:nvPicPr>
        <p:blipFill>
          <a:blip r:embed="rId3"/>
          <a:stretch>
            <a:fillRect/>
          </a:stretch>
        </p:blipFill>
        <p:spPr>
          <a:xfrm>
            <a:off x="5449078" y="577203"/>
            <a:ext cx="4982546" cy="3855347"/>
          </a:xfrm>
          <a:prstGeom prst="rect">
            <a:avLst/>
          </a:prstGeom>
        </p:spPr>
      </p:pic>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Box 5 answers</a:t>
            </a:r>
            <a:endParaRPr lang="en-US" sz="2200" b="1" i="0" dirty="0">
              <a:solidFill>
                <a:schemeClr val="bg1"/>
              </a:solidFill>
              <a:latin typeface="Century Gothic" panose="020B0502020202020204" pitchFamily="34" charset="0"/>
            </a:endParaRPr>
          </a:p>
        </p:txBody>
      </p:sp>
      <p:pic>
        <p:nvPicPr>
          <p:cNvPr id="6" name="Picture 5">
            <a:extLst>
              <a:ext uri="{FF2B5EF4-FFF2-40B4-BE49-F238E27FC236}">
                <a16:creationId xmlns:a16="http://schemas.microsoft.com/office/drawing/2014/main" id="{470BBCE0-1CF1-E7C8-108E-9269FF405E67}"/>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79607" y="1966899"/>
            <a:ext cx="4196535" cy="2427135"/>
          </a:xfrm>
          <a:prstGeom prst="rect">
            <a:avLst/>
          </a:prstGeom>
        </p:spPr>
      </p:pic>
      <p:sp>
        <p:nvSpPr>
          <p:cNvPr id="7" name="Rectangle 6">
            <a:extLst>
              <a:ext uri="{FF2B5EF4-FFF2-40B4-BE49-F238E27FC236}">
                <a16:creationId xmlns:a16="http://schemas.microsoft.com/office/drawing/2014/main" id="{067DD123-CCC3-DF99-A8F1-1F29D07E6013}"/>
              </a:ext>
              <a:ext uri="{C183D7F6-B498-43B3-948B-1728B52AA6E4}">
                <adec:decorative xmlns:adec="http://schemas.microsoft.com/office/drawing/2017/decorative" val="1"/>
              </a:ext>
            </a:extLst>
          </p:cNvPr>
          <p:cNvSpPr/>
          <p:nvPr/>
        </p:nvSpPr>
        <p:spPr>
          <a:xfrm>
            <a:off x="779607" y="3068460"/>
            <a:ext cx="1179649" cy="1325574"/>
          </a:xfrm>
          <a:prstGeom prst="rect">
            <a:avLst/>
          </a:prstGeom>
          <a:solidFill>
            <a:srgbClr val="C8102E">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10">
            <a:extLst>
              <a:ext uri="{FF2B5EF4-FFF2-40B4-BE49-F238E27FC236}">
                <a16:creationId xmlns:a16="http://schemas.microsoft.com/office/drawing/2014/main" id="{E48C34E4-6566-7B2E-FABA-36F93A1504E7}"/>
              </a:ext>
            </a:extLst>
          </p:cNvPr>
          <p:cNvSpPr>
            <a:spLocks noGrp="1"/>
          </p:cNvSpPr>
          <p:nvPr>
            <p:ph idx="1"/>
          </p:nvPr>
        </p:nvSpPr>
        <p:spPr>
          <a:xfrm>
            <a:off x="5850000" y="4281045"/>
            <a:ext cx="4770000" cy="1999752"/>
          </a:xfrm>
        </p:spPr>
        <p:txBody>
          <a:bodyPr>
            <a:normAutofit fontScale="92500"/>
          </a:bodyPr>
          <a:lstStyle/>
          <a:p>
            <a:r>
              <a:rPr lang="en-GB" sz="2600" dirty="0">
                <a:effectLst/>
                <a:ea typeface="Calibri" panose="020F0502020204030204" pitchFamily="34" charset="0"/>
              </a:rPr>
              <a:t>At the beginning of the reaction, the </a:t>
            </a:r>
            <a:r>
              <a:rPr lang="en-GB" sz="2600" b="1" dirty="0">
                <a:solidFill>
                  <a:srgbClr val="C8102E"/>
                </a:solidFill>
                <a:effectLst/>
                <a:ea typeface="Calibri" panose="020F0502020204030204" pitchFamily="34" charset="0"/>
              </a:rPr>
              <a:t>concentrations</a:t>
            </a:r>
            <a:r>
              <a:rPr lang="en-GB" sz="2600" dirty="0">
                <a:effectLst/>
                <a:ea typeface="Calibri" panose="020F0502020204030204" pitchFamily="34" charset="0"/>
              </a:rPr>
              <a:t> of A and B </a:t>
            </a:r>
            <a:r>
              <a:rPr lang="en-GB" sz="2600" dirty="0">
                <a:ea typeface="Calibri" panose="020F0502020204030204" pitchFamily="34" charset="0"/>
              </a:rPr>
              <a:t>are</a:t>
            </a:r>
            <a:r>
              <a:rPr lang="en-GB" sz="2600" dirty="0">
                <a:effectLst/>
                <a:ea typeface="Calibri" panose="020F0502020204030204" pitchFamily="34" charset="0"/>
              </a:rPr>
              <a:t> at </a:t>
            </a:r>
            <a:r>
              <a:rPr lang="en-GB" sz="2600" dirty="0">
                <a:ea typeface="Calibri" panose="020F0502020204030204" pitchFamily="34" charset="0"/>
              </a:rPr>
              <a:t>their</a:t>
            </a:r>
            <a:r>
              <a:rPr lang="en-GB" sz="2600" dirty="0">
                <a:effectLst/>
                <a:ea typeface="Calibri" panose="020F0502020204030204" pitchFamily="34" charset="0"/>
              </a:rPr>
              <a:t> highest, therefore the </a:t>
            </a:r>
            <a:r>
              <a:rPr lang="en-GB" sz="2600" b="1" dirty="0">
                <a:solidFill>
                  <a:srgbClr val="C8102E"/>
                </a:solidFill>
                <a:effectLst/>
                <a:ea typeface="Calibri" panose="020F0502020204030204" pitchFamily="34" charset="0"/>
              </a:rPr>
              <a:t>rate</a:t>
            </a:r>
            <a:r>
              <a:rPr lang="en-GB" sz="2600" dirty="0">
                <a:effectLst/>
                <a:ea typeface="Calibri" panose="020F0502020204030204" pitchFamily="34" charset="0"/>
              </a:rPr>
              <a:t> of the forwards reaction is the highest.</a:t>
            </a:r>
            <a:endParaRPr lang="en-GB" sz="2600" dirty="0"/>
          </a:p>
        </p:txBody>
      </p:sp>
      <p:sp>
        <p:nvSpPr>
          <p:cNvPr id="16" name="Rectangle 15">
            <a:extLst>
              <a:ext uri="{FF2B5EF4-FFF2-40B4-BE49-F238E27FC236}">
                <a16:creationId xmlns:a16="http://schemas.microsoft.com/office/drawing/2014/main" id="{4073CA57-D25A-53C5-5318-85262861E912}"/>
              </a:ext>
              <a:ext uri="{C183D7F6-B498-43B3-948B-1728B52AA6E4}">
                <adec:decorative xmlns:adec="http://schemas.microsoft.com/office/drawing/2017/decorative" val="1"/>
              </a:ext>
            </a:extLst>
          </p:cNvPr>
          <p:cNvSpPr/>
          <p:nvPr/>
        </p:nvSpPr>
        <p:spPr>
          <a:xfrm>
            <a:off x="5674267" y="980661"/>
            <a:ext cx="4547696" cy="2888773"/>
          </a:xfrm>
          <a:prstGeom prst="rect">
            <a:avLst/>
          </a:prstGeom>
          <a:noFill/>
          <a:ln w="38100">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val="4045985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Answers: box 6</a:t>
            </a:r>
          </a:p>
        </p:txBody>
      </p:sp>
      <p:pic>
        <p:nvPicPr>
          <p:cNvPr id="8" name="Picture 7" descr="An illustration of 4 blue, 4 green, 6 orange and 6 pink circles which are irregularly positioned and evenly mixed. None of the circles are touching.">
            <a:extLst>
              <a:ext uri="{FF2B5EF4-FFF2-40B4-BE49-F238E27FC236}">
                <a16:creationId xmlns:a16="http://schemas.microsoft.com/office/drawing/2014/main" id="{FDE84357-4AE5-E01B-7D73-4C1FD34F1363}"/>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5317324" y="577325"/>
            <a:ext cx="5003359" cy="3871452"/>
          </a:xfrm>
          <a:prstGeom prst="rect">
            <a:avLst/>
          </a:prstGeom>
        </p:spPr>
      </p:pic>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Box 6 answers</a:t>
            </a:r>
            <a:endParaRPr lang="en-US" sz="2200" b="1" i="0" dirty="0">
              <a:solidFill>
                <a:schemeClr val="bg1"/>
              </a:solidFill>
              <a:latin typeface="Century Gothic" panose="020B0502020202020204" pitchFamily="34" charset="0"/>
            </a:endParaRPr>
          </a:p>
        </p:txBody>
      </p:sp>
      <p:pic>
        <p:nvPicPr>
          <p:cNvPr id="6" name="Picture 5">
            <a:extLst>
              <a:ext uri="{FF2B5EF4-FFF2-40B4-BE49-F238E27FC236}">
                <a16:creationId xmlns:a16="http://schemas.microsoft.com/office/drawing/2014/main" id="{470BBCE0-1CF1-E7C8-108E-9269FF405E67}"/>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79607" y="1966899"/>
            <a:ext cx="4196535" cy="2427135"/>
          </a:xfrm>
          <a:prstGeom prst="rect">
            <a:avLst/>
          </a:prstGeom>
        </p:spPr>
      </p:pic>
      <p:sp>
        <p:nvSpPr>
          <p:cNvPr id="7" name="Rectangle 6">
            <a:extLst>
              <a:ext uri="{FF2B5EF4-FFF2-40B4-BE49-F238E27FC236}">
                <a16:creationId xmlns:a16="http://schemas.microsoft.com/office/drawing/2014/main" id="{067DD123-CCC3-DF99-A8F1-1F29D07E6013}"/>
              </a:ext>
              <a:ext uri="{C183D7F6-B498-43B3-948B-1728B52AA6E4}">
                <adec:decorative xmlns:adec="http://schemas.microsoft.com/office/drawing/2017/decorative" val="1"/>
              </a:ext>
            </a:extLst>
          </p:cNvPr>
          <p:cNvSpPr/>
          <p:nvPr/>
        </p:nvSpPr>
        <p:spPr>
          <a:xfrm>
            <a:off x="1806002" y="3085878"/>
            <a:ext cx="1179649" cy="1325574"/>
          </a:xfrm>
          <a:prstGeom prst="rect">
            <a:avLst/>
          </a:prstGeom>
          <a:solidFill>
            <a:srgbClr val="C8102E">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10">
            <a:extLst>
              <a:ext uri="{FF2B5EF4-FFF2-40B4-BE49-F238E27FC236}">
                <a16:creationId xmlns:a16="http://schemas.microsoft.com/office/drawing/2014/main" id="{E48C34E4-6566-7B2E-FABA-36F93A1504E7}"/>
              </a:ext>
            </a:extLst>
          </p:cNvPr>
          <p:cNvSpPr>
            <a:spLocks noGrp="1"/>
          </p:cNvSpPr>
          <p:nvPr>
            <p:ph idx="1"/>
          </p:nvPr>
        </p:nvSpPr>
        <p:spPr>
          <a:xfrm>
            <a:off x="5674267" y="4250495"/>
            <a:ext cx="4770000" cy="2341893"/>
          </a:xfrm>
        </p:spPr>
        <p:txBody>
          <a:bodyPr>
            <a:normAutofit fontScale="77500" lnSpcReduction="20000"/>
          </a:bodyPr>
          <a:lstStyle/>
          <a:p>
            <a:pPr>
              <a:lnSpc>
                <a:spcPct val="120000"/>
              </a:lnSpc>
            </a:pPr>
            <a:r>
              <a:rPr lang="en-GB" sz="2600" dirty="0">
                <a:effectLst/>
                <a:ea typeface="Calibri" panose="020F0502020204030204" pitchFamily="34" charset="0"/>
              </a:rPr>
              <a:t>When A and B react, their concentrations </a:t>
            </a:r>
            <a:r>
              <a:rPr lang="en-GB" sz="2600" b="1" dirty="0">
                <a:solidFill>
                  <a:srgbClr val="C8102E"/>
                </a:solidFill>
                <a:effectLst/>
                <a:ea typeface="Calibri" panose="020F0502020204030204" pitchFamily="34" charset="0"/>
              </a:rPr>
              <a:t>decrease</a:t>
            </a:r>
            <a:r>
              <a:rPr lang="en-GB" sz="2600" dirty="0">
                <a:effectLst/>
                <a:ea typeface="Calibri" panose="020F0502020204030204" pitchFamily="34" charset="0"/>
              </a:rPr>
              <a:t>, decreasing the rate of the forwards reaction. </a:t>
            </a:r>
            <a:r>
              <a:rPr lang="en-GB" sz="2600" dirty="0">
                <a:ea typeface="Calibri" panose="020F0502020204030204" pitchFamily="34" charset="0"/>
              </a:rPr>
              <a:t>T</a:t>
            </a:r>
            <a:r>
              <a:rPr lang="en-GB" sz="2600" dirty="0">
                <a:effectLst/>
                <a:ea typeface="Calibri" panose="020F0502020204030204" pitchFamily="34" charset="0"/>
              </a:rPr>
              <a:t>he reaction produces C and D so their concentrations </a:t>
            </a:r>
            <a:r>
              <a:rPr lang="en-GB" sz="2600" b="1" dirty="0">
                <a:solidFill>
                  <a:srgbClr val="C8102E"/>
                </a:solidFill>
                <a:effectLst/>
                <a:ea typeface="Calibri" panose="020F0502020204030204" pitchFamily="34" charset="0"/>
              </a:rPr>
              <a:t>increase</a:t>
            </a:r>
            <a:r>
              <a:rPr lang="en-GB" sz="2600" dirty="0">
                <a:effectLst/>
                <a:ea typeface="Calibri" panose="020F0502020204030204" pitchFamily="34" charset="0"/>
              </a:rPr>
              <a:t>, increasing the rate of the reverse reaction.</a:t>
            </a:r>
            <a:endParaRPr lang="en-GB" sz="2600" dirty="0"/>
          </a:p>
        </p:txBody>
      </p:sp>
      <p:sp>
        <p:nvSpPr>
          <p:cNvPr id="16" name="Rectangle 15">
            <a:extLst>
              <a:ext uri="{FF2B5EF4-FFF2-40B4-BE49-F238E27FC236}">
                <a16:creationId xmlns:a16="http://schemas.microsoft.com/office/drawing/2014/main" id="{4073CA57-D25A-53C5-5318-85262861E912}"/>
              </a:ext>
              <a:ext uri="{C183D7F6-B498-43B3-948B-1728B52AA6E4}">
                <adec:decorative xmlns:adec="http://schemas.microsoft.com/office/drawing/2017/decorative" val="1"/>
              </a:ext>
            </a:extLst>
          </p:cNvPr>
          <p:cNvSpPr/>
          <p:nvPr/>
        </p:nvSpPr>
        <p:spPr>
          <a:xfrm>
            <a:off x="5674267" y="980661"/>
            <a:ext cx="4547696" cy="2888773"/>
          </a:xfrm>
          <a:prstGeom prst="rect">
            <a:avLst/>
          </a:prstGeom>
          <a:noFill/>
          <a:ln w="38100">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val="24952884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Answers: box 7</a:t>
            </a: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Box 7 answers</a:t>
            </a:r>
            <a:endParaRPr lang="en-US" sz="2200" b="1" i="0" dirty="0">
              <a:solidFill>
                <a:schemeClr val="bg1"/>
              </a:solidFill>
              <a:latin typeface="Century Gothic" panose="020B0502020202020204" pitchFamily="34" charset="0"/>
            </a:endParaRPr>
          </a:p>
        </p:txBody>
      </p:sp>
      <p:pic>
        <p:nvPicPr>
          <p:cNvPr id="8" name="Picture 7" descr="An illustration of a sketch graph. The x axis is labelled 'Time (seconds)' and the y-axis is labelled 'Rate'. The origin is labelled 0. A blue line curves down from a high intercept with the y-axis and flattens out. A pink line curves up from origin and flattens out as it meets the blue line. A vertical dotted line that goes through where the two curves first meet is labelled 'Equilibrium'.">
            <a:extLst>
              <a:ext uri="{FF2B5EF4-FFF2-40B4-BE49-F238E27FC236}">
                <a16:creationId xmlns:a16="http://schemas.microsoft.com/office/drawing/2014/main" id="{0613864E-9E78-C4A6-49A9-72C267EE2A96}"/>
              </a:ext>
            </a:extLst>
          </p:cNvPr>
          <p:cNvPicPr>
            <a:picLocks noChangeAspect="1"/>
          </p:cNvPicPr>
          <p:nvPr/>
        </p:nvPicPr>
        <p:blipFill>
          <a:blip r:embed="rId3"/>
          <a:stretch>
            <a:fillRect/>
          </a:stretch>
        </p:blipFill>
        <p:spPr>
          <a:xfrm>
            <a:off x="5791393" y="1179939"/>
            <a:ext cx="4319016" cy="2490216"/>
          </a:xfrm>
          <a:prstGeom prst="rect">
            <a:avLst/>
          </a:prstGeom>
        </p:spPr>
      </p:pic>
      <p:pic>
        <p:nvPicPr>
          <p:cNvPr id="6" name="Picture 5">
            <a:extLst>
              <a:ext uri="{FF2B5EF4-FFF2-40B4-BE49-F238E27FC236}">
                <a16:creationId xmlns:a16="http://schemas.microsoft.com/office/drawing/2014/main" id="{470BBCE0-1CF1-E7C8-108E-9269FF405E67}"/>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79607" y="1966899"/>
            <a:ext cx="4196535" cy="2427135"/>
          </a:xfrm>
          <a:prstGeom prst="rect">
            <a:avLst/>
          </a:prstGeom>
        </p:spPr>
      </p:pic>
      <p:sp>
        <p:nvSpPr>
          <p:cNvPr id="7" name="Rectangle 6">
            <a:extLst>
              <a:ext uri="{FF2B5EF4-FFF2-40B4-BE49-F238E27FC236}">
                <a16:creationId xmlns:a16="http://schemas.microsoft.com/office/drawing/2014/main" id="{067DD123-CCC3-DF99-A8F1-1F29D07E6013}"/>
              </a:ext>
              <a:ext uri="{C183D7F6-B498-43B3-948B-1728B52AA6E4}">
                <adec:decorative xmlns:adec="http://schemas.microsoft.com/office/drawing/2017/decorative" val="1"/>
              </a:ext>
            </a:extLst>
          </p:cNvPr>
          <p:cNvSpPr/>
          <p:nvPr/>
        </p:nvSpPr>
        <p:spPr>
          <a:xfrm>
            <a:off x="2816196" y="3085878"/>
            <a:ext cx="1179649" cy="1325574"/>
          </a:xfrm>
          <a:prstGeom prst="rect">
            <a:avLst/>
          </a:prstGeom>
          <a:solidFill>
            <a:srgbClr val="C8102E">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10">
            <a:extLst>
              <a:ext uri="{FF2B5EF4-FFF2-40B4-BE49-F238E27FC236}">
                <a16:creationId xmlns:a16="http://schemas.microsoft.com/office/drawing/2014/main" id="{E48C34E4-6566-7B2E-FABA-36F93A1504E7}"/>
              </a:ext>
            </a:extLst>
          </p:cNvPr>
          <p:cNvSpPr>
            <a:spLocks noGrp="1"/>
          </p:cNvSpPr>
          <p:nvPr>
            <p:ph idx="1"/>
          </p:nvPr>
        </p:nvSpPr>
        <p:spPr>
          <a:xfrm>
            <a:off x="5674267" y="4250495"/>
            <a:ext cx="4770000" cy="2341893"/>
          </a:xfrm>
        </p:spPr>
        <p:txBody>
          <a:bodyPr>
            <a:normAutofit/>
          </a:bodyPr>
          <a:lstStyle/>
          <a:p>
            <a:pPr>
              <a:lnSpc>
                <a:spcPct val="120000"/>
              </a:lnSpc>
            </a:pPr>
            <a:r>
              <a:rPr lang="en-GB" sz="2600" dirty="0">
                <a:effectLst/>
                <a:ea typeface="Calibri" panose="020F0502020204030204" pitchFamily="34" charset="0"/>
              </a:rPr>
              <a:t>Eventually, the rates of the forwards and reverse reaction become </a:t>
            </a:r>
            <a:r>
              <a:rPr lang="en-GB" sz="2600" b="1" dirty="0">
                <a:solidFill>
                  <a:srgbClr val="C8102E"/>
                </a:solidFill>
                <a:effectLst/>
                <a:ea typeface="Calibri" panose="020F0502020204030204" pitchFamily="34" charset="0"/>
              </a:rPr>
              <a:t>equal</a:t>
            </a:r>
            <a:r>
              <a:rPr lang="en-GB" sz="2600" dirty="0">
                <a:effectLst/>
                <a:ea typeface="Calibri" panose="020F0502020204030204" pitchFamily="34" charset="0"/>
              </a:rPr>
              <a:t>, and </a:t>
            </a:r>
            <a:r>
              <a:rPr lang="en-GB" sz="2600" b="1" dirty="0">
                <a:solidFill>
                  <a:srgbClr val="C8102E"/>
                </a:solidFill>
                <a:effectLst/>
                <a:ea typeface="Calibri" panose="020F0502020204030204" pitchFamily="34" charset="0"/>
              </a:rPr>
              <a:t>equilibrium</a:t>
            </a:r>
            <a:r>
              <a:rPr lang="en-GB" sz="2600" dirty="0">
                <a:effectLst/>
                <a:ea typeface="Calibri" panose="020F0502020204030204" pitchFamily="34" charset="0"/>
              </a:rPr>
              <a:t> is reached.</a:t>
            </a:r>
            <a:endParaRPr lang="en-GB" sz="2600" dirty="0"/>
          </a:p>
        </p:txBody>
      </p:sp>
      <p:sp>
        <p:nvSpPr>
          <p:cNvPr id="16" name="Rectangle 15">
            <a:extLst>
              <a:ext uri="{FF2B5EF4-FFF2-40B4-BE49-F238E27FC236}">
                <a16:creationId xmlns:a16="http://schemas.microsoft.com/office/drawing/2014/main" id="{4073CA57-D25A-53C5-5318-85262861E912}"/>
              </a:ext>
              <a:ext uri="{C183D7F6-B498-43B3-948B-1728B52AA6E4}">
                <adec:decorative xmlns:adec="http://schemas.microsoft.com/office/drawing/2017/decorative" val="1"/>
              </a:ext>
            </a:extLst>
          </p:cNvPr>
          <p:cNvSpPr/>
          <p:nvPr/>
        </p:nvSpPr>
        <p:spPr>
          <a:xfrm>
            <a:off x="5674267" y="980661"/>
            <a:ext cx="4547696" cy="2888773"/>
          </a:xfrm>
          <a:prstGeom prst="rect">
            <a:avLst/>
          </a:prstGeom>
          <a:noFill/>
          <a:ln w="38100">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val="6320236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Answers: box 8</a:t>
            </a:r>
          </a:p>
        </p:txBody>
      </p:sp>
      <p:pic>
        <p:nvPicPr>
          <p:cNvPr id="8" name="Picture 7" descr="An illustration of two sketch graphs side-by-side. The x axis is labelled 'Time (seconds)' and the y-axis is labelled 'Concentration' on both graphs. The origin is labelled 0. On both graphs a blue line curves down from a high intercept with the y-axis and flattens out. On both graphs a pink line curves up from origin and flattens out. On the left hand side graph the pink line crosses the blue line and flattens out above it. On the right hand side graph the pink line flattens out below the blue line. A vertical dotted line that goes through where the gradient of both lines flattens to zero is labelled 'Equilibrium'.">
            <a:extLst>
              <a:ext uri="{FF2B5EF4-FFF2-40B4-BE49-F238E27FC236}">
                <a16:creationId xmlns:a16="http://schemas.microsoft.com/office/drawing/2014/main" id="{0F402C80-14B2-462A-F5AF-5FB801AA8E2C}"/>
              </a:ext>
            </a:extLst>
          </p:cNvPr>
          <p:cNvPicPr>
            <a:picLocks noChangeAspect="1"/>
          </p:cNvPicPr>
          <p:nvPr/>
        </p:nvPicPr>
        <p:blipFill>
          <a:blip r:embed="rId3"/>
          <a:srcRect/>
          <a:stretch/>
        </p:blipFill>
        <p:spPr>
          <a:xfrm>
            <a:off x="5788607" y="989074"/>
            <a:ext cx="4319016" cy="2880360"/>
          </a:xfrm>
          <a:prstGeom prst="rect">
            <a:avLst/>
          </a:prstGeom>
        </p:spPr>
      </p:pic>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Box 8 answers</a:t>
            </a:r>
            <a:endParaRPr lang="en-US" sz="2200" b="1" i="0" dirty="0">
              <a:solidFill>
                <a:schemeClr val="bg1"/>
              </a:solidFill>
              <a:latin typeface="Century Gothic" panose="020B0502020202020204" pitchFamily="34" charset="0"/>
            </a:endParaRPr>
          </a:p>
        </p:txBody>
      </p:sp>
      <p:pic>
        <p:nvPicPr>
          <p:cNvPr id="6" name="Picture 5">
            <a:extLst>
              <a:ext uri="{FF2B5EF4-FFF2-40B4-BE49-F238E27FC236}">
                <a16:creationId xmlns:a16="http://schemas.microsoft.com/office/drawing/2014/main" id="{470BBCE0-1CF1-E7C8-108E-9269FF405E67}"/>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79607" y="1966899"/>
            <a:ext cx="4196535" cy="2427135"/>
          </a:xfrm>
          <a:prstGeom prst="rect">
            <a:avLst/>
          </a:prstGeom>
        </p:spPr>
      </p:pic>
      <p:sp>
        <p:nvSpPr>
          <p:cNvPr id="7" name="Rectangle 6">
            <a:extLst>
              <a:ext uri="{FF2B5EF4-FFF2-40B4-BE49-F238E27FC236}">
                <a16:creationId xmlns:a16="http://schemas.microsoft.com/office/drawing/2014/main" id="{067DD123-CCC3-DF99-A8F1-1F29D07E6013}"/>
              </a:ext>
              <a:ext uri="{C183D7F6-B498-43B3-948B-1728B52AA6E4}">
                <adec:decorative xmlns:adec="http://schemas.microsoft.com/office/drawing/2017/decorative" val="1"/>
              </a:ext>
            </a:extLst>
          </p:cNvPr>
          <p:cNvSpPr/>
          <p:nvPr/>
        </p:nvSpPr>
        <p:spPr>
          <a:xfrm>
            <a:off x="3796493" y="3113555"/>
            <a:ext cx="1179649" cy="1325574"/>
          </a:xfrm>
          <a:prstGeom prst="rect">
            <a:avLst/>
          </a:prstGeom>
          <a:solidFill>
            <a:srgbClr val="C8102E">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10">
            <a:extLst>
              <a:ext uri="{FF2B5EF4-FFF2-40B4-BE49-F238E27FC236}">
                <a16:creationId xmlns:a16="http://schemas.microsoft.com/office/drawing/2014/main" id="{E48C34E4-6566-7B2E-FABA-36F93A1504E7}"/>
              </a:ext>
            </a:extLst>
          </p:cNvPr>
          <p:cNvSpPr>
            <a:spLocks noGrp="1"/>
          </p:cNvSpPr>
          <p:nvPr>
            <p:ph idx="1"/>
          </p:nvPr>
        </p:nvSpPr>
        <p:spPr>
          <a:xfrm>
            <a:off x="5674267" y="4250495"/>
            <a:ext cx="4770000" cy="2341893"/>
          </a:xfrm>
        </p:spPr>
        <p:txBody>
          <a:bodyPr>
            <a:normAutofit fontScale="92500" lnSpcReduction="20000"/>
          </a:bodyPr>
          <a:lstStyle/>
          <a:p>
            <a:pPr>
              <a:lnSpc>
                <a:spcPct val="120000"/>
              </a:lnSpc>
            </a:pPr>
            <a:r>
              <a:rPr lang="en-GB" sz="2600" dirty="0">
                <a:effectLst/>
                <a:ea typeface="Calibri" panose="020F0502020204030204" pitchFamily="34" charset="0"/>
              </a:rPr>
              <a:t>Particles are still </a:t>
            </a:r>
            <a:r>
              <a:rPr lang="en-GB" sz="2600" b="1" dirty="0">
                <a:solidFill>
                  <a:srgbClr val="C8102E"/>
                </a:solidFill>
                <a:effectLst/>
                <a:ea typeface="Calibri" panose="020F0502020204030204" pitchFamily="34" charset="0"/>
              </a:rPr>
              <a:t>reacting</a:t>
            </a:r>
            <a:r>
              <a:rPr lang="en-GB" sz="2600" dirty="0">
                <a:effectLst/>
                <a:ea typeface="Calibri" panose="020F0502020204030204" pitchFamily="34" charset="0"/>
              </a:rPr>
              <a:t>, but as A and B react to produce C and D, another C and D react to produce A and B, maintaining a constant </a:t>
            </a:r>
            <a:r>
              <a:rPr lang="en-GB" sz="2600" b="1" dirty="0">
                <a:solidFill>
                  <a:srgbClr val="C8102E"/>
                </a:solidFill>
                <a:effectLst/>
                <a:ea typeface="Calibri" panose="020F0502020204030204" pitchFamily="34" charset="0"/>
              </a:rPr>
              <a:t>concentration</a:t>
            </a:r>
            <a:r>
              <a:rPr lang="en-GB" sz="2600" dirty="0">
                <a:effectLst/>
                <a:ea typeface="Calibri" panose="020F0502020204030204" pitchFamily="34" charset="0"/>
              </a:rPr>
              <a:t>.</a:t>
            </a:r>
            <a:endParaRPr lang="en-GB" sz="2600" dirty="0"/>
          </a:p>
        </p:txBody>
      </p:sp>
      <p:sp>
        <p:nvSpPr>
          <p:cNvPr id="16" name="Rectangle 15">
            <a:extLst>
              <a:ext uri="{FF2B5EF4-FFF2-40B4-BE49-F238E27FC236}">
                <a16:creationId xmlns:a16="http://schemas.microsoft.com/office/drawing/2014/main" id="{4073CA57-D25A-53C5-5318-85262861E912}"/>
              </a:ext>
              <a:ext uri="{C183D7F6-B498-43B3-948B-1728B52AA6E4}">
                <adec:decorative xmlns:adec="http://schemas.microsoft.com/office/drawing/2017/decorative" val="1"/>
              </a:ext>
            </a:extLst>
          </p:cNvPr>
          <p:cNvSpPr/>
          <p:nvPr/>
        </p:nvSpPr>
        <p:spPr>
          <a:xfrm>
            <a:off x="5674267" y="980661"/>
            <a:ext cx="4547696" cy="2888773"/>
          </a:xfrm>
          <a:prstGeom prst="rect">
            <a:avLst/>
          </a:prstGeom>
          <a:noFill/>
          <a:ln w="38100">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val="1524199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Introduction</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Why is equilibrium important?</a:t>
            </a:r>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40000" y="1260000"/>
            <a:ext cx="4240272" cy="5040000"/>
          </a:xfrm>
        </p:spPr>
        <p:txBody>
          <a:bodyPr>
            <a:normAutofit/>
          </a:bodyPr>
          <a:lstStyle/>
          <a:p>
            <a:pPr>
              <a:lnSpc>
                <a:spcPct val="107000"/>
              </a:lnSpc>
              <a:spcAft>
                <a:spcPts val="600"/>
              </a:spcAft>
            </a:pPr>
            <a:r>
              <a:rPr lang="en-GB" sz="1800" dirty="0">
                <a:effectLst/>
                <a:latin typeface="Century Gothic" panose="020B0502020202020204" pitchFamily="34" charset="0"/>
                <a:ea typeface="SimSun" panose="02010600030101010101" pitchFamily="2" charset="-122"/>
                <a:cs typeface="Arial" panose="020B0604020202020204" pitchFamily="34" charset="0"/>
              </a:rPr>
              <a:t>In </a:t>
            </a:r>
            <a:r>
              <a:rPr lang="en-GB" sz="1800" b="1" dirty="0">
                <a:effectLst/>
                <a:latin typeface="Century Gothic" panose="020B0502020202020204" pitchFamily="34" charset="0"/>
                <a:ea typeface="SimSun" panose="02010600030101010101" pitchFamily="2" charset="-122"/>
                <a:cs typeface="Arial" panose="020B0604020202020204" pitchFamily="34" charset="0"/>
              </a:rPr>
              <a:t>dynamic equilibrium</a:t>
            </a:r>
            <a:r>
              <a:rPr lang="en-GB" sz="1800" dirty="0">
                <a:effectLst/>
                <a:latin typeface="Century Gothic" panose="020B0502020202020204" pitchFamily="34" charset="0"/>
                <a:ea typeface="SimSun" panose="02010600030101010101" pitchFamily="2" charset="-122"/>
                <a:cs typeface="Arial" panose="020B0604020202020204" pitchFamily="34" charset="0"/>
              </a:rPr>
              <a:t>, the forwards reaction and reverse reaction occur at </a:t>
            </a:r>
            <a:r>
              <a:rPr lang="en-GB" sz="1800" b="1" dirty="0">
                <a:effectLst/>
                <a:latin typeface="Century Gothic" panose="020B0502020202020204" pitchFamily="34" charset="0"/>
                <a:ea typeface="SimSun" panose="02010600030101010101" pitchFamily="2" charset="-122"/>
                <a:cs typeface="Arial" panose="020B0604020202020204" pitchFamily="34" charset="0"/>
              </a:rPr>
              <a:t>the same rate</a:t>
            </a:r>
            <a:r>
              <a:rPr lang="en-GB" sz="1800" dirty="0">
                <a:effectLst/>
                <a:latin typeface="Century Gothic" panose="020B0502020202020204" pitchFamily="34" charset="0"/>
                <a:ea typeface="SimSun" panose="02010600030101010101" pitchFamily="2" charset="-122"/>
                <a:cs typeface="Arial" panose="020B0604020202020204" pitchFamily="34" charset="0"/>
              </a:rPr>
              <a:t> in a </a:t>
            </a:r>
            <a:r>
              <a:rPr lang="en-GB" sz="1800" b="1" dirty="0">
                <a:effectLst/>
                <a:latin typeface="Century Gothic" panose="020B0502020202020204" pitchFamily="34" charset="0"/>
                <a:ea typeface="SimSun" panose="02010600030101010101" pitchFamily="2" charset="-122"/>
                <a:cs typeface="Arial" panose="020B0604020202020204" pitchFamily="34" charset="0"/>
              </a:rPr>
              <a:t>closed system</a:t>
            </a:r>
            <a:r>
              <a:rPr lang="en-GB" sz="1800" dirty="0">
                <a:effectLst/>
                <a:latin typeface="Century Gothic" panose="020B0502020202020204" pitchFamily="34" charset="0"/>
                <a:ea typeface="SimSun" panose="02010600030101010101" pitchFamily="2" charset="-122"/>
                <a:cs typeface="Arial" panose="020B0604020202020204" pitchFamily="34" charset="0"/>
              </a:rPr>
              <a:t>. The </a:t>
            </a:r>
            <a:r>
              <a:rPr lang="en-GB" sz="1800" b="1" dirty="0">
                <a:effectLst/>
                <a:latin typeface="Century Gothic" panose="020B0502020202020204" pitchFamily="34" charset="0"/>
                <a:ea typeface="SimSun" panose="02010600030101010101" pitchFamily="2" charset="-122"/>
                <a:cs typeface="Arial" panose="020B0604020202020204" pitchFamily="34" charset="0"/>
              </a:rPr>
              <a:t>concentrations </a:t>
            </a:r>
            <a:r>
              <a:rPr lang="en-GB" sz="1800" dirty="0">
                <a:effectLst/>
                <a:latin typeface="Century Gothic" panose="020B0502020202020204" pitchFamily="34" charset="0"/>
                <a:ea typeface="SimSun" panose="02010600030101010101" pitchFamily="2" charset="-122"/>
                <a:cs typeface="Arial" panose="020B0604020202020204" pitchFamily="34" charset="0"/>
              </a:rPr>
              <a:t>of substances at equilibrium are </a:t>
            </a:r>
            <a:r>
              <a:rPr lang="en-GB" sz="1800" b="1" dirty="0">
                <a:effectLst/>
                <a:latin typeface="Century Gothic" panose="020B0502020202020204" pitchFamily="34" charset="0"/>
                <a:ea typeface="SimSun" panose="02010600030101010101" pitchFamily="2" charset="-122"/>
                <a:cs typeface="Arial" panose="020B0604020202020204" pitchFamily="34" charset="0"/>
              </a:rPr>
              <a:t>constant</a:t>
            </a:r>
            <a:r>
              <a:rPr lang="en-GB" sz="1800" dirty="0">
                <a:effectLst/>
                <a:latin typeface="Century Gothic" panose="020B0502020202020204" pitchFamily="34" charset="0"/>
                <a:ea typeface="SimSun" panose="02010600030101010101" pitchFamily="2" charset="-122"/>
                <a:cs typeface="Arial" panose="020B0604020202020204" pitchFamily="34" charset="0"/>
              </a:rPr>
              <a:t>, they are not changing. </a:t>
            </a:r>
          </a:p>
          <a:p>
            <a:pPr>
              <a:lnSpc>
                <a:spcPct val="107000"/>
              </a:lnSpc>
              <a:spcAft>
                <a:spcPts val="600"/>
              </a:spcAft>
            </a:pPr>
            <a:endParaRPr lang="en-GB" sz="1800" dirty="0">
              <a:effectLst/>
              <a:latin typeface="Century Gothic" panose="020B0502020202020204" pitchFamily="34" charset="0"/>
              <a:ea typeface="SimSun" panose="02010600030101010101" pitchFamily="2" charset="-122"/>
              <a:cs typeface="Arial" panose="020B0604020202020204" pitchFamily="34" charset="0"/>
            </a:endParaRPr>
          </a:p>
          <a:p>
            <a:pPr>
              <a:lnSpc>
                <a:spcPct val="107000"/>
              </a:lnSpc>
              <a:spcAft>
                <a:spcPts val="600"/>
              </a:spcAft>
            </a:pPr>
            <a:r>
              <a:rPr lang="en-GB" sz="1800" dirty="0">
                <a:effectLst/>
                <a:latin typeface="Century Gothic" panose="020B0502020202020204" pitchFamily="34" charset="0"/>
                <a:ea typeface="SimSun" panose="02010600030101010101" pitchFamily="2" charset="-122"/>
                <a:cs typeface="Arial" panose="020B0604020202020204" pitchFamily="34" charset="0"/>
              </a:rPr>
              <a:t>Equilibrium is an important process in industry. To make reversible reactions as </a:t>
            </a:r>
            <a:r>
              <a:rPr lang="en-GB" sz="1800" b="1" dirty="0">
                <a:effectLst/>
                <a:latin typeface="Century Gothic" panose="020B0502020202020204" pitchFamily="34" charset="0"/>
                <a:ea typeface="SimSun" panose="02010600030101010101" pitchFamily="2" charset="-122"/>
                <a:cs typeface="Arial" panose="020B0604020202020204" pitchFamily="34" charset="0"/>
              </a:rPr>
              <a:t>efficient and sustainable</a:t>
            </a:r>
            <a:r>
              <a:rPr lang="en-GB" sz="1800" dirty="0">
                <a:effectLst/>
                <a:latin typeface="Century Gothic" panose="020B0502020202020204" pitchFamily="34" charset="0"/>
                <a:ea typeface="SimSun" panose="02010600030101010101" pitchFamily="2" charset="-122"/>
                <a:cs typeface="Arial" panose="020B0604020202020204" pitchFamily="34" charset="0"/>
              </a:rPr>
              <a:t> as possible, manufacturers need to understand equilibrium. Because the </a:t>
            </a:r>
            <a:r>
              <a:rPr lang="en-GB" sz="1800" b="1" dirty="0">
                <a:effectLst/>
                <a:latin typeface="Century Gothic" panose="020B0502020202020204" pitchFamily="34" charset="0"/>
                <a:ea typeface="SimSun" panose="02010600030101010101" pitchFamily="2" charset="-122"/>
                <a:cs typeface="Arial" panose="020B0604020202020204" pitchFamily="34" charset="0"/>
              </a:rPr>
              <a:t>equilibrium position</a:t>
            </a:r>
            <a:r>
              <a:rPr lang="en-GB" sz="1800" dirty="0">
                <a:effectLst/>
                <a:latin typeface="Century Gothic" panose="020B0502020202020204" pitchFamily="34" charset="0"/>
                <a:ea typeface="SimSun" panose="02010600030101010101" pitchFamily="2" charset="-122"/>
                <a:cs typeface="Arial" panose="020B0604020202020204" pitchFamily="34" charset="0"/>
              </a:rPr>
              <a:t> – the concentrations of substances present at equilibrium – affects the </a:t>
            </a:r>
            <a:r>
              <a:rPr lang="en-GB" sz="1800" b="1" dirty="0">
                <a:effectLst/>
                <a:latin typeface="Century Gothic" panose="020B0502020202020204" pitchFamily="34" charset="0"/>
                <a:ea typeface="SimSun" panose="02010600030101010101" pitchFamily="2" charset="-122"/>
                <a:cs typeface="Arial" panose="020B0604020202020204" pitchFamily="34" charset="0"/>
              </a:rPr>
              <a:t>yield</a:t>
            </a:r>
            <a:r>
              <a:rPr lang="en-GB" sz="1800" dirty="0">
                <a:effectLst/>
                <a:latin typeface="Century Gothic" panose="020B0502020202020204" pitchFamily="34" charset="0"/>
                <a:ea typeface="SimSun" panose="02010600030101010101" pitchFamily="2" charset="-122"/>
                <a:cs typeface="Arial" panose="020B0604020202020204" pitchFamily="34" charset="0"/>
              </a:rPr>
              <a:t> of the product.</a:t>
            </a:r>
          </a:p>
        </p:txBody>
      </p:sp>
      <p:pic>
        <p:nvPicPr>
          <p:cNvPr id="1026" name="Picture 2">
            <a:extLst>
              <a:ext uri="{FF2B5EF4-FFF2-40B4-BE49-F238E27FC236}">
                <a16:creationId xmlns:a16="http://schemas.microsoft.com/office/drawing/2014/main" id="{65ED8411-DC21-2B35-CB97-ED1E79BC0C33}"/>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843" r="14327"/>
          <a:stretch/>
        </p:blipFill>
        <p:spPr bwMode="auto">
          <a:xfrm>
            <a:off x="5365925" y="1139008"/>
            <a:ext cx="5430422" cy="50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74289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itle 1">
            <a:extLst>
              <a:ext uri="{FF2B5EF4-FFF2-40B4-BE49-F238E27FC236}">
                <a16:creationId xmlns:a16="http://schemas.microsoft.com/office/drawing/2014/main" id="{F7D30168-AF11-EC48-A4B1-E40039751BB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Learning objectives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29AF3E64-1BFF-3149-9C48-B3318BBD3AA7}"/>
              </a:ext>
            </a:extLst>
          </p:cNvPr>
          <p:cNvSpPr>
            <a:spLocks noGrp="1"/>
          </p:cNvSpPr>
          <p:nvPr>
            <p:ph type="title"/>
          </p:nvPr>
        </p:nvSpPr>
        <p:spPr/>
        <p:txBody>
          <a:bodyPr/>
          <a:lstStyle/>
          <a:p>
            <a:r>
              <a:rPr lang="en-US" dirty="0"/>
              <a:t>What are we going to do today?</a:t>
            </a:r>
          </a:p>
        </p:txBody>
      </p:sp>
      <p:sp>
        <p:nvSpPr>
          <p:cNvPr id="3" name="Content Placeholder 2">
            <a:extLst>
              <a:ext uri="{FF2B5EF4-FFF2-40B4-BE49-F238E27FC236}">
                <a16:creationId xmlns:a16="http://schemas.microsoft.com/office/drawing/2014/main" id="{BCFFB25B-F7CD-BA43-B498-C6CDF64364F7}"/>
              </a:ext>
            </a:extLst>
          </p:cNvPr>
          <p:cNvSpPr>
            <a:spLocks noGrp="1"/>
          </p:cNvSpPr>
          <p:nvPr>
            <p:ph idx="1"/>
          </p:nvPr>
        </p:nvSpPr>
        <p:spPr/>
        <p:txBody>
          <a:bodyPr>
            <a:normAutofit/>
          </a:bodyPr>
          <a:lstStyle/>
          <a:p>
            <a:pPr marL="342900" lvl="0" indent="-342900" algn="just">
              <a:lnSpc>
                <a:spcPct val="150000"/>
              </a:lnSpc>
              <a:buClr>
                <a:srgbClr val="C8102E"/>
              </a:buClr>
              <a:buSzPct val="100000"/>
              <a:buFont typeface="+mj-lt"/>
              <a:buAutoNum type="arabicPeriod"/>
            </a:pPr>
            <a:r>
              <a:rPr lang="en-GB" sz="2400" dirty="0">
                <a:effectLst/>
                <a:latin typeface="Century Gothic" panose="020B0502020202020204" pitchFamily="34" charset="0"/>
                <a:ea typeface="Calibri" panose="020F0502020204030204" pitchFamily="34" charset="0"/>
                <a:cs typeface="Arial" panose="020B0604020202020204" pitchFamily="34" charset="0"/>
              </a:rPr>
              <a:t>State what a reversible reaction is.</a:t>
            </a:r>
          </a:p>
          <a:p>
            <a:pPr marL="342900" lvl="0" indent="-342900" algn="just">
              <a:lnSpc>
                <a:spcPct val="150000"/>
              </a:lnSpc>
              <a:buClr>
                <a:srgbClr val="C8102E"/>
              </a:buClr>
              <a:buSzPct val="100000"/>
              <a:buFont typeface="+mj-lt"/>
              <a:buAutoNum type="arabicPeriod"/>
            </a:pPr>
            <a:r>
              <a:rPr lang="en-GB" sz="2400" dirty="0">
                <a:effectLst/>
                <a:latin typeface="Century Gothic" panose="020B0502020202020204" pitchFamily="34" charset="0"/>
                <a:ea typeface="Calibri" panose="020F0502020204030204" pitchFamily="34" charset="0"/>
                <a:cs typeface="Arial" panose="020B0604020202020204" pitchFamily="34" charset="0"/>
              </a:rPr>
              <a:t>Describe how a chemical reaction reaches dynamic equilibrium.</a:t>
            </a:r>
          </a:p>
        </p:txBody>
      </p:sp>
    </p:spTree>
    <p:extLst>
      <p:ext uri="{BB962C8B-B14F-4D97-AF65-F5344CB8AC3E}">
        <p14:creationId xmlns:p14="http://schemas.microsoft.com/office/powerpoint/2010/main" val="3659483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itle 1">
            <a:extLst>
              <a:ext uri="{FF2B5EF4-FFF2-40B4-BE49-F238E27FC236}">
                <a16:creationId xmlns:a16="http://schemas.microsoft.com/office/drawing/2014/main" id="{FEE63CE5-8A72-4242-81BD-5FB3FC7CB196}"/>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U</a:t>
            </a:r>
            <a:r>
              <a:rPr lang="en-GB" sz="2200" b="1" i="0" dirty="0">
                <a:solidFill>
                  <a:schemeClr val="bg1"/>
                </a:solidFill>
                <a:latin typeface="Century Gothic" panose="020B0502020202020204" pitchFamily="34" charset="0"/>
              </a:rPr>
              <a:t>nderstanding check</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2F535224-A8A8-2E45-84A9-F49EACE9109C}"/>
              </a:ext>
            </a:extLst>
          </p:cNvPr>
          <p:cNvSpPr>
            <a:spLocks noGrp="1"/>
          </p:cNvSpPr>
          <p:nvPr>
            <p:ph type="title"/>
          </p:nvPr>
        </p:nvSpPr>
        <p:spPr/>
        <p:txBody>
          <a:bodyPr/>
          <a:lstStyle/>
          <a:p>
            <a:r>
              <a:rPr lang="en-US" dirty="0"/>
              <a:t>True or false? </a:t>
            </a:r>
          </a:p>
        </p:txBody>
      </p:sp>
      <p:sp>
        <p:nvSpPr>
          <p:cNvPr id="3" name="Content Placeholder 2">
            <a:extLst>
              <a:ext uri="{FF2B5EF4-FFF2-40B4-BE49-F238E27FC236}">
                <a16:creationId xmlns:a16="http://schemas.microsoft.com/office/drawing/2014/main" id="{044BF228-D223-1941-AD30-403DC2926113}"/>
              </a:ext>
            </a:extLst>
          </p:cNvPr>
          <p:cNvSpPr>
            <a:spLocks noGrp="1"/>
          </p:cNvSpPr>
          <p:nvPr>
            <p:ph idx="1"/>
          </p:nvPr>
        </p:nvSpPr>
        <p:spPr>
          <a:xfrm>
            <a:off x="540000" y="1259999"/>
            <a:ext cx="10080000" cy="5280759"/>
          </a:xfrm>
        </p:spPr>
        <p:txBody>
          <a:bodyPr>
            <a:normAutofit fontScale="92500"/>
          </a:bodyPr>
          <a:lstStyle/>
          <a:p>
            <a:r>
              <a:rPr lang="en-GB" dirty="0">
                <a:effectLst/>
                <a:ea typeface="SimSun" panose="02010600030101010101" pitchFamily="2" charset="-122"/>
                <a:cs typeface="Arial" panose="020B0604020202020204" pitchFamily="34" charset="0"/>
                <a:sym typeface="Wingdings" panose="05000000000000000000" pitchFamily="2" charset="2"/>
              </a:rPr>
              <a:t>Combustion is an example of an irreversible reaction.</a:t>
            </a:r>
          </a:p>
          <a:p>
            <a:r>
              <a:rPr lang="en-GB" dirty="0"/>
              <a:t>The symbol for a reversible reaction is </a:t>
            </a:r>
            <a:r>
              <a:rPr lang="en-GB" sz="1800" dirty="0">
                <a:effectLst/>
                <a:latin typeface="Arial" panose="020B0604020202020204" pitchFamily="34" charset="0"/>
                <a:ea typeface="SimSun" panose="02010600030101010101" pitchFamily="2" charset="-122"/>
                <a:cs typeface="Arial" panose="020B0604020202020204" pitchFamily="34" charset="0"/>
                <a:sym typeface="Wingdings" panose="05000000000000000000" pitchFamily="2" charset="2"/>
              </a:rPr>
              <a:t>.</a:t>
            </a:r>
          </a:p>
          <a:p>
            <a:r>
              <a:rPr lang="en-GB" dirty="0">
                <a:ea typeface="SimSun" panose="02010600030101010101" pitchFamily="2" charset="-122"/>
                <a:cs typeface="Arial" panose="020B0604020202020204" pitchFamily="34" charset="0"/>
                <a:sym typeface="Wingdings" panose="05000000000000000000" pitchFamily="2" charset="2"/>
              </a:rPr>
              <a:t>Products must be allowed to leave the flask in a reversible reaction.</a:t>
            </a:r>
          </a:p>
          <a:p>
            <a:r>
              <a:rPr lang="en-GB" dirty="0"/>
              <a:t>A reversible reaction can only reach dynamic equilibrium in a closed system.</a:t>
            </a:r>
            <a:endParaRPr lang="en-GB" dirty="0">
              <a:ea typeface="SimSun" panose="02010600030101010101" pitchFamily="2" charset="-122"/>
              <a:cs typeface="Arial" panose="020B0604020202020204" pitchFamily="34" charset="0"/>
              <a:sym typeface="Wingdings" panose="05000000000000000000" pitchFamily="2" charset="2"/>
            </a:endParaRPr>
          </a:p>
          <a:p>
            <a:r>
              <a:rPr lang="en-GB" dirty="0"/>
              <a:t>A reaction at equilibrium has stopped.</a:t>
            </a:r>
          </a:p>
          <a:p>
            <a:r>
              <a:rPr lang="en-GB" dirty="0"/>
              <a:t>At equilibrium, the rate of the forwards reaction is equal to the rate of the reverse reaction.</a:t>
            </a:r>
          </a:p>
          <a:p>
            <a:r>
              <a:rPr lang="en-GB" dirty="0"/>
              <a:t>If a reaction is at equilibrium, it means that all reactants have been fully converted into products.</a:t>
            </a:r>
          </a:p>
          <a:p>
            <a:r>
              <a:rPr lang="en-GB" dirty="0">
                <a:effectLst/>
                <a:ea typeface="SimSun" panose="02010600030101010101" pitchFamily="2" charset="-122"/>
                <a:cs typeface="Arial" panose="020B0604020202020204" pitchFamily="34" charset="0"/>
                <a:sym typeface="Wingdings" panose="05000000000000000000" pitchFamily="2" charset="2"/>
              </a:rPr>
              <a:t>A system at equilibrium will show measurable changes in the con</a:t>
            </a:r>
            <a:r>
              <a:rPr lang="en-GB" dirty="0">
                <a:ea typeface="SimSun" panose="02010600030101010101" pitchFamily="2" charset="-122"/>
                <a:cs typeface="Arial" panose="020B0604020202020204" pitchFamily="34" charset="0"/>
                <a:sym typeface="Wingdings" panose="05000000000000000000" pitchFamily="2" charset="2"/>
              </a:rPr>
              <a:t>centrations of reactants and products over time.</a:t>
            </a:r>
          </a:p>
          <a:p>
            <a:r>
              <a:rPr lang="en-GB" dirty="0">
                <a:effectLst/>
                <a:ea typeface="SimSun" panose="02010600030101010101" pitchFamily="2" charset="-122"/>
                <a:cs typeface="Arial" panose="020B0604020202020204" pitchFamily="34" charset="0"/>
                <a:sym typeface="Wingdings" panose="05000000000000000000" pitchFamily="2" charset="2"/>
              </a:rPr>
              <a:t>If the forwards reaction is exothermic, then the reverse reaction will be endothermic.</a:t>
            </a:r>
          </a:p>
        </p:txBody>
      </p:sp>
    </p:spTree>
    <p:extLst>
      <p:ext uri="{BB962C8B-B14F-4D97-AF65-F5344CB8AC3E}">
        <p14:creationId xmlns:p14="http://schemas.microsoft.com/office/powerpoint/2010/main" val="1148474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itle 1">
            <a:extLst>
              <a:ext uri="{FF2B5EF4-FFF2-40B4-BE49-F238E27FC236}">
                <a16:creationId xmlns:a16="http://schemas.microsoft.com/office/drawing/2014/main" id="{FEE63CE5-8A72-4242-81BD-5FB3FC7CB196}"/>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U</a:t>
            </a:r>
            <a:r>
              <a:rPr lang="en-GB" sz="2200" b="1" i="0" dirty="0">
                <a:solidFill>
                  <a:schemeClr val="bg1"/>
                </a:solidFill>
                <a:latin typeface="Century Gothic" panose="020B0502020202020204" pitchFamily="34" charset="0"/>
              </a:rPr>
              <a:t>nderstanding </a:t>
            </a:r>
            <a:r>
              <a:rPr lang="en-GB" sz="2200" b="1" dirty="0">
                <a:solidFill>
                  <a:schemeClr val="bg1"/>
                </a:solidFill>
                <a:latin typeface="Century Gothic" panose="020B0502020202020204" pitchFamily="34" charset="0"/>
              </a:rPr>
              <a:t>check a</a:t>
            </a:r>
            <a:r>
              <a:rPr lang="en-GB" sz="2200" b="1" i="0" dirty="0">
                <a:solidFill>
                  <a:schemeClr val="bg1"/>
                </a:solidFill>
                <a:latin typeface="Century Gothic" panose="020B0502020202020204" pitchFamily="34" charset="0"/>
              </a:rPr>
              <a:t>nswers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2F535224-A8A8-2E45-84A9-F49EACE9109C}"/>
              </a:ext>
            </a:extLst>
          </p:cNvPr>
          <p:cNvSpPr>
            <a:spLocks noGrp="1"/>
          </p:cNvSpPr>
          <p:nvPr>
            <p:ph type="title"/>
          </p:nvPr>
        </p:nvSpPr>
        <p:spPr/>
        <p:txBody>
          <a:bodyPr/>
          <a:lstStyle/>
          <a:p>
            <a:r>
              <a:rPr lang="en-US" dirty="0"/>
              <a:t>True or false? </a:t>
            </a:r>
          </a:p>
        </p:txBody>
      </p:sp>
      <p:sp>
        <p:nvSpPr>
          <p:cNvPr id="3" name="Content Placeholder 2">
            <a:extLst>
              <a:ext uri="{FF2B5EF4-FFF2-40B4-BE49-F238E27FC236}">
                <a16:creationId xmlns:a16="http://schemas.microsoft.com/office/drawing/2014/main" id="{044BF228-D223-1941-AD30-403DC2926113}"/>
              </a:ext>
              <a:ext uri="{C183D7F6-B498-43B3-948B-1728B52AA6E4}">
                <adec:decorative xmlns:adec="http://schemas.microsoft.com/office/drawing/2017/decorative" val="1"/>
              </a:ext>
            </a:extLst>
          </p:cNvPr>
          <p:cNvSpPr>
            <a:spLocks noGrp="1"/>
          </p:cNvSpPr>
          <p:nvPr>
            <p:ph idx="1"/>
          </p:nvPr>
        </p:nvSpPr>
        <p:spPr>
          <a:xfrm>
            <a:off x="540000" y="1259999"/>
            <a:ext cx="10080000" cy="5280759"/>
          </a:xfrm>
        </p:spPr>
        <p:txBody>
          <a:bodyPr>
            <a:normAutofit fontScale="92500"/>
          </a:bodyPr>
          <a:lstStyle/>
          <a:p>
            <a:r>
              <a:rPr lang="en-GB" dirty="0">
                <a:effectLst/>
                <a:ea typeface="SimSun" panose="02010600030101010101" pitchFamily="2" charset="-122"/>
                <a:cs typeface="Arial" panose="020B0604020202020204" pitchFamily="34" charset="0"/>
                <a:sym typeface="Wingdings" panose="05000000000000000000" pitchFamily="2" charset="2"/>
              </a:rPr>
              <a:t>Combustion is an example of an irreversible reaction.</a:t>
            </a:r>
          </a:p>
          <a:p>
            <a:r>
              <a:rPr lang="en-GB" dirty="0"/>
              <a:t>The symbol for a reversible reaction is </a:t>
            </a:r>
            <a:r>
              <a:rPr lang="en-GB" sz="1800" dirty="0">
                <a:effectLst/>
                <a:latin typeface="Arial" panose="020B0604020202020204" pitchFamily="34" charset="0"/>
                <a:ea typeface="SimSun" panose="02010600030101010101" pitchFamily="2" charset="-122"/>
                <a:cs typeface="Arial" panose="020B0604020202020204" pitchFamily="34" charset="0"/>
                <a:sym typeface="Wingdings" panose="05000000000000000000" pitchFamily="2" charset="2"/>
              </a:rPr>
              <a:t>.</a:t>
            </a:r>
          </a:p>
          <a:p>
            <a:r>
              <a:rPr lang="en-GB" dirty="0">
                <a:ea typeface="SimSun" panose="02010600030101010101" pitchFamily="2" charset="-122"/>
                <a:cs typeface="Arial" panose="020B0604020202020204" pitchFamily="34" charset="0"/>
                <a:sym typeface="Wingdings" panose="05000000000000000000" pitchFamily="2" charset="2"/>
              </a:rPr>
              <a:t>Products must be allowed to leave the flask in a reversible reaction.</a:t>
            </a:r>
          </a:p>
          <a:p>
            <a:r>
              <a:rPr lang="en-GB" dirty="0"/>
              <a:t>A reversible reaction can only reach dynamic equilibrium in a closed system.</a:t>
            </a:r>
            <a:endParaRPr lang="en-GB" dirty="0">
              <a:ea typeface="SimSun" panose="02010600030101010101" pitchFamily="2" charset="-122"/>
              <a:cs typeface="Arial" panose="020B0604020202020204" pitchFamily="34" charset="0"/>
              <a:sym typeface="Wingdings" panose="05000000000000000000" pitchFamily="2" charset="2"/>
            </a:endParaRPr>
          </a:p>
          <a:p>
            <a:r>
              <a:rPr lang="en-GB" dirty="0"/>
              <a:t>A reaction at equilibrium has stopped.</a:t>
            </a:r>
          </a:p>
          <a:p>
            <a:r>
              <a:rPr lang="en-GB" dirty="0"/>
              <a:t>At equilibrium, the rate of the forwards reaction is equal to the rate of the reverse reaction.</a:t>
            </a:r>
          </a:p>
          <a:p>
            <a:r>
              <a:rPr lang="en-GB" dirty="0"/>
              <a:t>If a reaction is at equilibrium, it means that all reactants have been fully converted into products.</a:t>
            </a:r>
          </a:p>
          <a:p>
            <a:r>
              <a:rPr lang="en-GB" dirty="0">
                <a:effectLst/>
                <a:ea typeface="SimSun" panose="02010600030101010101" pitchFamily="2" charset="-122"/>
                <a:cs typeface="Arial" panose="020B0604020202020204" pitchFamily="34" charset="0"/>
                <a:sym typeface="Wingdings" panose="05000000000000000000" pitchFamily="2" charset="2"/>
              </a:rPr>
              <a:t>A system at equilibrium will show measurable changes in the con</a:t>
            </a:r>
            <a:r>
              <a:rPr lang="en-GB" dirty="0">
                <a:ea typeface="SimSun" panose="02010600030101010101" pitchFamily="2" charset="-122"/>
                <a:cs typeface="Arial" panose="020B0604020202020204" pitchFamily="34" charset="0"/>
                <a:sym typeface="Wingdings" panose="05000000000000000000" pitchFamily="2" charset="2"/>
              </a:rPr>
              <a:t>centrations of reactants and products over time.</a:t>
            </a:r>
          </a:p>
          <a:p>
            <a:r>
              <a:rPr lang="en-GB" dirty="0">
                <a:effectLst/>
                <a:ea typeface="SimSun" panose="02010600030101010101" pitchFamily="2" charset="-122"/>
                <a:cs typeface="Arial" panose="020B0604020202020204" pitchFamily="34" charset="0"/>
                <a:sym typeface="Wingdings" panose="05000000000000000000" pitchFamily="2" charset="2"/>
              </a:rPr>
              <a:t>If the forwards reaction is exothermic, then the reverse reaction will be endothermic.</a:t>
            </a:r>
          </a:p>
        </p:txBody>
      </p:sp>
      <p:sp>
        <p:nvSpPr>
          <p:cNvPr id="6" name="TextBox 5">
            <a:extLst>
              <a:ext uri="{FF2B5EF4-FFF2-40B4-BE49-F238E27FC236}">
                <a16:creationId xmlns:a16="http://schemas.microsoft.com/office/drawing/2014/main" id="{A94F60D6-A6B6-77F6-74DE-18D9A09654EA}"/>
              </a:ext>
            </a:extLst>
          </p:cNvPr>
          <p:cNvSpPr txBox="1"/>
          <p:nvPr/>
        </p:nvSpPr>
        <p:spPr>
          <a:xfrm>
            <a:off x="7463706" y="1085694"/>
            <a:ext cx="1856792" cy="553998"/>
          </a:xfrm>
          <a:prstGeom prst="rect">
            <a:avLst/>
          </a:prstGeom>
          <a:noFill/>
        </p:spPr>
        <p:txBody>
          <a:bodyPr wrap="square" rtlCol="0">
            <a:spAutoFit/>
          </a:bodyPr>
          <a:lstStyle/>
          <a:p>
            <a:r>
              <a:rPr lang="en-GB" sz="3000" b="1" dirty="0">
                <a:solidFill>
                  <a:srgbClr val="C8102E"/>
                </a:solidFill>
                <a:latin typeface="Century Gothic" panose="020B0502020202020204" pitchFamily="34" charset="0"/>
              </a:rPr>
              <a:t>True</a:t>
            </a:r>
          </a:p>
        </p:txBody>
      </p:sp>
      <p:sp>
        <p:nvSpPr>
          <p:cNvPr id="5" name="TextBox 4">
            <a:extLst>
              <a:ext uri="{FF2B5EF4-FFF2-40B4-BE49-F238E27FC236}">
                <a16:creationId xmlns:a16="http://schemas.microsoft.com/office/drawing/2014/main" id="{572B2F2E-00C1-385F-5309-2EA3B90533DA}"/>
              </a:ext>
            </a:extLst>
          </p:cNvPr>
          <p:cNvSpPr txBox="1"/>
          <p:nvPr/>
        </p:nvSpPr>
        <p:spPr>
          <a:xfrm>
            <a:off x="5843831" y="1590133"/>
            <a:ext cx="1856792" cy="553998"/>
          </a:xfrm>
          <a:prstGeom prst="rect">
            <a:avLst/>
          </a:prstGeom>
          <a:noFill/>
        </p:spPr>
        <p:txBody>
          <a:bodyPr wrap="square" rtlCol="0">
            <a:spAutoFit/>
          </a:bodyPr>
          <a:lstStyle/>
          <a:p>
            <a:r>
              <a:rPr lang="en-GB" sz="3000" b="1" dirty="0">
                <a:solidFill>
                  <a:srgbClr val="C8102E"/>
                </a:solidFill>
                <a:latin typeface="Century Gothic" panose="020B0502020202020204" pitchFamily="34" charset="0"/>
              </a:rPr>
              <a:t>False</a:t>
            </a:r>
          </a:p>
        </p:txBody>
      </p:sp>
      <p:sp>
        <p:nvSpPr>
          <p:cNvPr id="7" name="TextBox 6">
            <a:extLst>
              <a:ext uri="{FF2B5EF4-FFF2-40B4-BE49-F238E27FC236}">
                <a16:creationId xmlns:a16="http://schemas.microsoft.com/office/drawing/2014/main" id="{1F3256BB-DAED-98B9-9076-902F2A6B9D9D}"/>
              </a:ext>
            </a:extLst>
          </p:cNvPr>
          <p:cNvSpPr txBox="1"/>
          <p:nvPr/>
        </p:nvSpPr>
        <p:spPr>
          <a:xfrm>
            <a:off x="9251344" y="2009283"/>
            <a:ext cx="1856792" cy="553998"/>
          </a:xfrm>
          <a:prstGeom prst="rect">
            <a:avLst/>
          </a:prstGeom>
          <a:noFill/>
        </p:spPr>
        <p:txBody>
          <a:bodyPr wrap="square" rtlCol="0">
            <a:spAutoFit/>
          </a:bodyPr>
          <a:lstStyle/>
          <a:p>
            <a:r>
              <a:rPr lang="en-GB" sz="3000" b="1" dirty="0">
                <a:solidFill>
                  <a:srgbClr val="C8102E"/>
                </a:solidFill>
                <a:latin typeface="Century Gothic" panose="020B0502020202020204" pitchFamily="34" charset="0"/>
              </a:rPr>
              <a:t>False</a:t>
            </a:r>
          </a:p>
        </p:txBody>
      </p:sp>
      <p:sp>
        <p:nvSpPr>
          <p:cNvPr id="8" name="TextBox 7">
            <a:extLst>
              <a:ext uri="{FF2B5EF4-FFF2-40B4-BE49-F238E27FC236}">
                <a16:creationId xmlns:a16="http://schemas.microsoft.com/office/drawing/2014/main" id="{A59FBF72-0A22-28B0-BFAC-9920A4D2FFEF}"/>
              </a:ext>
            </a:extLst>
          </p:cNvPr>
          <p:cNvSpPr txBox="1"/>
          <p:nvPr/>
        </p:nvSpPr>
        <p:spPr>
          <a:xfrm>
            <a:off x="10383083" y="2447680"/>
            <a:ext cx="1856792" cy="553998"/>
          </a:xfrm>
          <a:prstGeom prst="rect">
            <a:avLst/>
          </a:prstGeom>
          <a:noFill/>
        </p:spPr>
        <p:txBody>
          <a:bodyPr wrap="square" rtlCol="0">
            <a:spAutoFit/>
          </a:bodyPr>
          <a:lstStyle/>
          <a:p>
            <a:r>
              <a:rPr lang="en-GB" sz="3000" b="1" dirty="0">
                <a:solidFill>
                  <a:srgbClr val="C8102E"/>
                </a:solidFill>
                <a:latin typeface="Century Gothic" panose="020B0502020202020204" pitchFamily="34" charset="0"/>
              </a:rPr>
              <a:t>True</a:t>
            </a:r>
          </a:p>
        </p:txBody>
      </p:sp>
      <p:sp>
        <p:nvSpPr>
          <p:cNvPr id="9" name="TextBox 8">
            <a:extLst>
              <a:ext uri="{FF2B5EF4-FFF2-40B4-BE49-F238E27FC236}">
                <a16:creationId xmlns:a16="http://schemas.microsoft.com/office/drawing/2014/main" id="{F4F2BA14-6569-893C-B329-369E89FB9D5D}"/>
              </a:ext>
            </a:extLst>
          </p:cNvPr>
          <p:cNvSpPr txBox="1"/>
          <p:nvPr/>
        </p:nvSpPr>
        <p:spPr>
          <a:xfrm>
            <a:off x="5726103" y="2909045"/>
            <a:ext cx="1856792" cy="553998"/>
          </a:xfrm>
          <a:prstGeom prst="rect">
            <a:avLst/>
          </a:prstGeom>
          <a:noFill/>
        </p:spPr>
        <p:txBody>
          <a:bodyPr wrap="square" rtlCol="0">
            <a:spAutoFit/>
          </a:bodyPr>
          <a:lstStyle/>
          <a:p>
            <a:r>
              <a:rPr lang="en-GB" sz="3000" b="1" dirty="0">
                <a:solidFill>
                  <a:srgbClr val="C8102E"/>
                </a:solidFill>
                <a:latin typeface="Century Gothic" panose="020B0502020202020204" pitchFamily="34" charset="0"/>
              </a:rPr>
              <a:t>False</a:t>
            </a:r>
          </a:p>
        </p:txBody>
      </p:sp>
      <p:sp>
        <p:nvSpPr>
          <p:cNvPr id="10" name="TextBox 9">
            <a:extLst>
              <a:ext uri="{FF2B5EF4-FFF2-40B4-BE49-F238E27FC236}">
                <a16:creationId xmlns:a16="http://schemas.microsoft.com/office/drawing/2014/main" id="{9221B018-D987-341E-34B5-E9A4A621C468}"/>
              </a:ext>
            </a:extLst>
          </p:cNvPr>
          <p:cNvSpPr txBox="1"/>
          <p:nvPr/>
        </p:nvSpPr>
        <p:spPr>
          <a:xfrm>
            <a:off x="2982169" y="3681383"/>
            <a:ext cx="1856792" cy="553998"/>
          </a:xfrm>
          <a:prstGeom prst="rect">
            <a:avLst/>
          </a:prstGeom>
          <a:noFill/>
        </p:spPr>
        <p:txBody>
          <a:bodyPr wrap="square" rtlCol="0">
            <a:spAutoFit/>
          </a:bodyPr>
          <a:lstStyle/>
          <a:p>
            <a:r>
              <a:rPr lang="en-GB" sz="3000" b="1" dirty="0">
                <a:solidFill>
                  <a:srgbClr val="C8102E"/>
                </a:solidFill>
                <a:latin typeface="Century Gothic" panose="020B0502020202020204" pitchFamily="34" charset="0"/>
              </a:rPr>
              <a:t>True</a:t>
            </a:r>
          </a:p>
        </p:txBody>
      </p:sp>
      <p:sp>
        <p:nvSpPr>
          <p:cNvPr id="12" name="TextBox 11">
            <a:extLst>
              <a:ext uri="{FF2B5EF4-FFF2-40B4-BE49-F238E27FC236}">
                <a16:creationId xmlns:a16="http://schemas.microsoft.com/office/drawing/2014/main" id="{7FD59E24-AB03-0D96-9697-45110C314CD7}"/>
              </a:ext>
            </a:extLst>
          </p:cNvPr>
          <p:cNvSpPr txBox="1"/>
          <p:nvPr/>
        </p:nvSpPr>
        <p:spPr>
          <a:xfrm>
            <a:off x="5521506" y="5214421"/>
            <a:ext cx="1856792" cy="553998"/>
          </a:xfrm>
          <a:prstGeom prst="rect">
            <a:avLst/>
          </a:prstGeom>
          <a:noFill/>
        </p:spPr>
        <p:txBody>
          <a:bodyPr wrap="square" rtlCol="0">
            <a:spAutoFit/>
          </a:bodyPr>
          <a:lstStyle/>
          <a:p>
            <a:r>
              <a:rPr lang="en-GB" sz="3000" b="1" dirty="0">
                <a:solidFill>
                  <a:srgbClr val="C8102E"/>
                </a:solidFill>
                <a:latin typeface="Century Gothic" panose="020B0502020202020204" pitchFamily="34" charset="0"/>
              </a:rPr>
              <a:t>False</a:t>
            </a:r>
          </a:p>
        </p:txBody>
      </p:sp>
      <p:sp>
        <p:nvSpPr>
          <p:cNvPr id="13" name="TextBox 12">
            <a:extLst>
              <a:ext uri="{FF2B5EF4-FFF2-40B4-BE49-F238E27FC236}">
                <a16:creationId xmlns:a16="http://schemas.microsoft.com/office/drawing/2014/main" id="{B5946E11-92E4-096B-68B3-43CBA2180441}"/>
              </a:ext>
            </a:extLst>
          </p:cNvPr>
          <p:cNvSpPr txBox="1"/>
          <p:nvPr/>
        </p:nvSpPr>
        <p:spPr>
          <a:xfrm>
            <a:off x="3987039" y="4447902"/>
            <a:ext cx="1856792" cy="553998"/>
          </a:xfrm>
          <a:prstGeom prst="rect">
            <a:avLst/>
          </a:prstGeom>
          <a:noFill/>
        </p:spPr>
        <p:txBody>
          <a:bodyPr wrap="square" rtlCol="0">
            <a:spAutoFit/>
          </a:bodyPr>
          <a:lstStyle/>
          <a:p>
            <a:r>
              <a:rPr lang="en-GB" sz="3000" b="1" dirty="0">
                <a:solidFill>
                  <a:srgbClr val="C8102E"/>
                </a:solidFill>
                <a:latin typeface="Century Gothic" panose="020B0502020202020204" pitchFamily="34" charset="0"/>
              </a:rPr>
              <a:t>False</a:t>
            </a:r>
          </a:p>
        </p:txBody>
      </p:sp>
      <p:sp>
        <p:nvSpPr>
          <p:cNvPr id="11" name="TextBox 10">
            <a:extLst>
              <a:ext uri="{FF2B5EF4-FFF2-40B4-BE49-F238E27FC236}">
                <a16:creationId xmlns:a16="http://schemas.microsoft.com/office/drawing/2014/main" id="{CBEFBF05-3ECA-D493-1A77-58F768423F06}"/>
              </a:ext>
            </a:extLst>
          </p:cNvPr>
          <p:cNvSpPr txBox="1"/>
          <p:nvPr/>
        </p:nvSpPr>
        <p:spPr>
          <a:xfrm>
            <a:off x="2650812" y="5986760"/>
            <a:ext cx="1856792" cy="553998"/>
          </a:xfrm>
          <a:prstGeom prst="rect">
            <a:avLst/>
          </a:prstGeom>
          <a:noFill/>
        </p:spPr>
        <p:txBody>
          <a:bodyPr wrap="square" rtlCol="0">
            <a:spAutoFit/>
          </a:bodyPr>
          <a:lstStyle/>
          <a:p>
            <a:r>
              <a:rPr lang="en-GB" sz="3000" b="1" dirty="0">
                <a:solidFill>
                  <a:srgbClr val="C8102E"/>
                </a:solidFill>
                <a:latin typeface="Century Gothic" panose="020B0502020202020204" pitchFamily="34" charset="0"/>
              </a:rPr>
              <a:t>True</a:t>
            </a:r>
          </a:p>
        </p:txBody>
      </p:sp>
    </p:spTree>
    <p:extLst>
      <p:ext uri="{BB962C8B-B14F-4D97-AF65-F5344CB8AC3E}">
        <p14:creationId xmlns:p14="http://schemas.microsoft.com/office/powerpoint/2010/main" val="4141970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P spid="7" grpId="0"/>
      <p:bldP spid="8" grpId="0"/>
      <p:bldP spid="9" grpId="0"/>
      <p:bldP spid="10" grpId="0"/>
      <p:bldP spid="12" grpId="0"/>
      <p:bldP spid="13"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4639524B-BE05-0742-B8B8-CA81482DA778}"/>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Instructions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Create a storyboard</a:t>
            </a:r>
          </a:p>
        </p:txBody>
      </p:sp>
      <p:sp>
        <p:nvSpPr>
          <p:cNvPr id="3" name="Content Placeholder 2">
            <a:extLst>
              <a:ext uri="{FF2B5EF4-FFF2-40B4-BE49-F238E27FC236}">
                <a16:creationId xmlns:a16="http://schemas.microsoft.com/office/drawing/2014/main" id="{19E9ADFF-78F0-F148-A7CE-C5DA29158F7F}"/>
              </a:ext>
            </a:extLst>
          </p:cNvPr>
          <p:cNvSpPr>
            <a:spLocks noGrp="1"/>
          </p:cNvSpPr>
          <p:nvPr>
            <p:ph idx="1"/>
          </p:nvPr>
        </p:nvSpPr>
        <p:spPr>
          <a:xfrm>
            <a:off x="539999" y="1282737"/>
            <a:ext cx="5144695" cy="5040000"/>
          </a:xfrm>
        </p:spPr>
        <p:txBody>
          <a:bodyPr/>
          <a:lstStyle/>
          <a:p>
            <a:r>
              <a:rPr lang="en-GB" sz="2400" dirty="0">
                <a:effectLst/>
              </a:rPr>
              <a:t>A storyboard contains an illustration with a short section of text underneath to describe what is happening in the picture. </a:t>
            </a:r>
            <a:br>
              <a:rPr lang="en-GB" sz="2400" dirty="0">
                <a:effectLst/>
              </a:rPr>
            </a:br>
            <a:br>
              <a:rPr lang="en-GB" sz="2400" dirty="0">
                <a:effectLst/>
              </a:rPr>
            </a:br>
            <a:r>
              <a:rPr lang="en-GB" sz="2400" dirty="0">
                <a:effectLst/>
              </a:rPr>
              <a:t>Use the template to create a storyboard to describe how a reversible reaction becomes a dynamic equilibrium. </a:t>
            </a:r>
          </a:p>
          <a:p>
            <a:endParaRPr lang="en-GB" sz="2000" dirty="0"/>
          </a:p>
          <a:p>
            <a:pPr>
              <a:lnSpc>
                <a:spcPct val="107000"/>
              </a:lnSpc>
              <a:spcAft>
                <a:spcPts val="600"/>
              </a:spcAft>
            </a:pPr>
            <a:endParaRPr lang="en-GB" sz="1800" dirty="0">
              <a:effectLst/>
              <a:latin typeface="Century Gothic" panose="020B0502020202020204" pitchFamily="34" charset="0"/>
              <a:ea typeface="SimSun" panose="02010600030101010101" pitchFamily="2" charset="-122"/>
              <a:cs typeface="Arial" panose="020B0604020202020204" pitchFamily="34" charset="0"/>
            </a:endParaRPr>
          </a:p>
        </p:txBody>
      </p:sp>
      <p:grpSp>
        <p:nvGrpSpPr>
          <p:cNvPr id="19" name="Group 18" descr="Diagram to show the 2x4 grid that makes up the storyboard. the boxes are numbered to indicate that learners work across the top row left to right, then across the bottom row left to right.">
            <a:extLst>
              <a:ext uri="{FF2B5EF4-FFF2-40B4-BE49-F238E27FC236}">
                <a16:creationId xmlns:a16="http://schemas.microsoft.com/office/drawing/2014/main" id="{5FEA1027-7B4B-B827-D05F-AD14CA793F65}"/>
              </a:ext>
            </a:extLst>
          </p:cNvPr>
          <p:cNvGrpSpPr/>
          <p:nvPr/>
        </p:nvGrpSpPr>
        <p:grpSpPr>
          <a:xfrm>
            <a:off x="6096000" y="1190741"/>
            <a:ext cx="5144695" cy="2975519"/>
            <a:chOff x="5773653" y="3173450"/>
            <a:chExt cx="5144695" cy="2975519"/>
          </a:xfrm>
        </p:grpSpPr>
        <p:pic>
          <p:nvPicPr>
            <p:cNvPr id="8" name="Picture 7">
              <a:extLst>
                <a:ext uri="{FF2B5EF4-FFF2-40B4-BE49-F238E27FC236}">
                  <a16:creationId xmlns:a16="http://schemas.microsoft.com/office/drawing/2014/main" id="{11DC7DC5-2A73-F79D-E936-8196D51916F8}"/>
                </a:ext>
              </a:extLst>
            </p:cNvPr>
            <p:cNvPicPr>
              <a:picLocks noChangeAspect="1"/>
            </p:cNvPicPr>
            <p:nvPr/>
          </p:nvPicPr>
          <p:blipFill>
            <a:blip r:embed="rId2"/>
            <a:stretch>
              <a:fillRect/>
            </a:stretch>
          </p:blipFill>
          <p:spPr>
            <a:xfrm>
              <a:off x="5773653" y="3173450"/>
              <a:ext cx="5144695" cy="2975519"/>
            </a:xfrm>
            <a:prstGeom prst="rect">
              <a:avLst/>
            </a:prstGeom>
          </p:spPr>
        </p:pic>
        <p:cxnSp>
          <p:nvCxnSpPr>
            <p:cNvPr id="9" name="Straight Arrow Connector 8">
              <a:extLst>
                <a:ext uri="{FF2B5EF4-FFF2-40B4-BE49-F238E27FC236}">
                  <a16:creationId xmlns:a16="http://schemas.microsoft.com/office/drawing/2014/main" id="{279809B2-0376-856F-A512-3E54FBC2CB68}"/>
                </a:ext>
              </a:extLst>
            </p:cNvPr>
            <p:cNvCxnSpPr/>
            <p:nvPr/>
          </p:nvCxnSpPr>
          <p:spPr>
            <a:xfrm>
              <a:off x="6471720" y="5593533"/>
              <a:ext cx="3775295" cy="0"/>
            </a:xfrm>
            <a:prstGeom prst="straightConnector1">
              <a:avLst/>
            </a:prstGeom>
            <a:ln>
              <a:solidFill>
                <a:srgbClr val="C8102E"/>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1B815FD8-071D-239B-A5C7-5C0DB377AFA7}"/>
                </a:ext>
              </a:extLst>
            </p:cNvPr>
            <p:cNvCxnSpPr/>
            <p:nvPr/>
          </p:nvCxnSpPr>
          <p:spPr>
            <a:xfrm>
              <a:off x="6471720" y="4119327"/>
              <a:ext cx="3775295" cy="0"/>
            </a:xfrm>
            <a:prstGeom prst="straightConnector1">
              <a:avLst/>
            </a:prstGeom>
            <a:ln>
              <a:solidFill>
                <a:srgbClr val="C8102E"/>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165FBB4-B337-C285-55BA-AE4F5B9D485F}"/>
                </a:ext>
              </a:extLst>
            </p:cNvPr>
            <p:cNvCxnSpPr>
              <a:cxnSpLocks/>
            </p:cNvCxnSpPr>
            <p:nvPr/>
          </p:nvCxnSpPr>
          <p:spPr>
            <a:xfrm flipH="1">
              <a:off x="6471720" y="4254389"/>
              <a:ext cx="3687141" cy="688803"/>
            </a:xfrm>
            <a:prstGeom prst="straightConnector1">
              <a:avLst/>
            </a:prstGeom>
            <a:ln>
              <a:solidFill>
                <a:srgbClr val="C8102E"/>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91524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9EAD369-FF50-A041-A2A2-19F2A2426755}"/>
              </a:ext>
              <a:ext uri="{C183D7F6-B498-43B3-948B-1728B52AA6E4}">
                <adec:decorative xmlns:adec="http://schemas.microsoft.com/office/drawing/2017/decorative" val="1"/>
              </a:ext>
            </a:extLst>
          </p:cNvPr>
          <p:cNvSpPr/>
          <p:nvPr/>
        </p:nvSpPr>
        <p:spPr>
          <a:xfrm>
            <a:off x="6096000" y="391289"/>
            <a:ext cx="4415246" cy="6296894"/>
          </a:xfrm>
          <a:prstGeom prst="rect">
            <a:avLst/>
          </a:prstGeom>
          <a:solidFill>
            <a:srgbClr val="FCD9A7">
              <a:alpha val="34902"/>
            </a:srgbClr>
          </a:solidFill>
          <a:ln>
            <a:solidFill>
              <a:srgbClr val="FCD9A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Prompts: box 1</a:t>
            </a:r>
          </a:p>
        </p:txBody>
      </p:sp>
      <p:sp>
        <p:nvSpPr>
          <p:cNvPr id="3" name="Content Placeholder 2">
            <a:extLst>
              <a:ext uri="{FF2B5EF4-FFF2-40B4-BE49-F238E27FC236}">
                <a16:creationId xmlns:a16="http://schemas.microsoft.com/office/drawing/2014/main" id="{19E9ADFF-78F0-F148-A7CE-C5DA29158F7F}"/>
              </a:ext>
            </a:extLst>
          </p:cNvPr>
          <p:cNvSpPr>
            <a:spLocks noGrp="1"/>
          </p:cNvSpPr>
          <p:nvPr>
            <p:ph idx="1"/>
          </p:nvPr>
        </p:nvSpPr>
        <p:spPr>
          <a:xfrm>
            <a:off x="540000" y="4301412"/>
            <a:ext cx="4770000" cy="1998588"/>
          </a:xfrm>
        </p:spPr>
        <p:txBody>
          <a:bodyPr/>
          <a:lstStyle/>
          <a:p>
            <a:pPr>
              <a:lnSpc>
                <a:spcPct val="107000"/>
              </a:lnSpc>
              <a:spcAft>
                <a:spcPts val="600"/>
              </a:spcAft>
            </a:pPr>
            <a:r>
              <a:rPr lang="en-GB" sz="2800" dirty="0">
                <a:solidFill>
                  <a:srgbClr val="000000"/>
                </a:solidFill>
                <a:effectLst/>
                <a:latin typeface="Century Gothic" panose="020B0502020202020204" pitchFamily="34" charset="0"/>
                <a:ea typeface="SimSun" panose="02010600030101010101" pitchFamily="2" charset="-122"/>
                <a:cs typeface="Arial" panose="020B0604020202020204" pitchFamily="34" charset="0"/>
              </a:rPr>
              <a:t>Describe a common example of an irreversible reaction.</a:t>
            </a:r>
          </a:p>
          <a:p>
            <a:pPr>
              <a:lnSpc>
                <a:spcPct val="107000"/>
              </a:lnSpc>
              <a:spcAft>
                <a:spcPts val="600"/>
              </a:spcAft>
            </a:pPr>
            <a:endParaRPr lang="en-GB" sz="1800" dirty="0">
              <a:effectLst/>
              <a:latin typeface="Century Gothic" panose="020B0502020202020204" pitchFamily="34" charset="0"/>
              <a:ea typeface="SimSun" panose="02010600030101010101" pitchFamily="2" charset="-122"/>
              <a:cs typeface="Arial" panose="020B0604020202020204" pitchFamily="34" charset="0"/>
            </a:endParaRP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Box 1</a:t>
            </a:r>
            <a:endParaRPr lang="en-US" sz="2200" b="1" i="0" dirty="0">
              <a:solidFill>
                <a:schemeClr val="bg1"/>
              </a:solidFill>
              <a:latin typeface="Century Gothic" panose="020B0502020202020204" pitchFamily="34" charset="0"/>
            </a:endParaRPr>
          </a:p>
        </p:txBody>
      </p:sp>
      <p:pic>
        <p:nvPicPr>
          <p:cNvPr id="6" name="Picture 5">
            <a:extLst>
              <a:ext uri="{FF2B5EF4-FFF2-40B4-BE49-F238E27FC236}">
                <a16:creationId xmlns:a16="http://schemas.microsoft.com/office/drawing/2014/main" id="{470BBCE0-1CF1-E7C8-108E-9269FF405E67}"/>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540000" y="1426887"/>
            <a:ext cx="4196535" cy="2427135"/>
          </a:xfrm>
          <a:prstGeom prst="rect">
            <a:avLst/>
          </a:prstGeom>
        </p:spPr>
      </p:pic>
      <p:sp>
        <p:nvSpPr>
          <p:cNvPr id="7" name="Rectangle 6">
            <a:extLst>
              <a:ext uri="{FF2B5EF4-FFF2-40B4-BE49-F238E27FC236}">
                <a16:creationId xmlns:a16="http://schemas.microsoft.com/office/drawing/2014/main" id="{067DD123-CCC3-DF99-A8F1-1F29D07E6013}"/>
              </a:ext>
              <a:ext uri="{C183D7F6-B498-43B3-948B-1728B52AA6E4}">
                <adec:decorative xmlns:adec="http://schemas.microsoft.com/office/drawing/2017/decorative" val="1"/>
              </a:ext>
            </a:extLst>
          </p:cNvPr>
          <p:cNvSpPr/>
          <p:nvPr/>
        </p:nvSpPr>
        <p:spPr>
          <a:xfrm>
            <a:off x="522045" y="1425724"/>
            <a:ext cx="1179649" cy="1325574"/>
          </a:xfrm>
          <a:prstGeom prst="rect">
            <a:avLst/>
          </a:prstGeom>
          <a:solidFill>
            <a:srgbClr val="C8102E">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9D700B8C-3DF2-CD2D-D3A0-A18A254691FE}"/>
              </a:ext>
            </a:extLst>
          </p:cNvPr>
          <p:cNvSpPr txBox="1"/>
          <p:nvPr/>
        </p:nvSpPr>
        <p:spPr>
          <a:xfrm>
            <a:off x="6175505" y="533928"/>
            <a:ext cx="6102220" cy="400110"/>
          </a:xfrm>
          <a:prstGeom prst="rect">
            <a:avLst/>
          </a:prstGeom>
          <a:noFill/>
        </p:spPr>
        <p:txBody>
          <a:bodyPr wrap="square">
            <a:spAutoFit/>
          </a:bodyPr>
          <a:lstStyle/>
          <a:p>
            <a:r>
              <a:rPr lang="en-US" sz="2000" i="1" dirty="0">
                <a:solidFill>
                  <a:srgbClr val="C8102E"/>
                </a:solidFill>
                <a:latin typeface="Century Gothic" panose="020B0502020202020204" pitchFamily="34" charset="0"/>
              </a:rPr>
              <a:t>Choose from the keywords:</a:t>
            </a:r>
          </a:p>
        </p:txBody>
      </p:sp>
      <p:sp>
        <p:nvSpPr>
          <p:cNvPr id="10" name="Content Placeholder 3" descr="Note this set of key words is repeated on all of the prompt slides - it is the same set for every box">
            <a:extLst>
              <a:ext uri="{FF2B5EF4-FFF2-40B4-BE49-F238E27FC236}">
                <a16:creationId xmlns:a16="http://schemas.microsoft.com/office/drawing/2014/main" id="{0035C89C-C75C-C2B5-5FA8-BF49E35A0489}"/>
              </a:ext>
            </a:extLst>
          </p:cNvPr>
          <p:cNvSpPr>
            <a:spLocks noGrp="1"/>
          </p:cNvSpPr>
          <p:nvPr>
            <p:ph idx="10"/>
          </p:nvPr>
        </p:nvSpPr>
        <p:spPr>
          <a:xfrm>
            <a:off x="6263054" y="1194352"/>
            <a:ext cx="4770000" cy="5319339"/>
          </a:xfrm>
        </p:spPr>
        <p:txBody>
          <a:bodyPr numCol="2">
            <a:normAutofit/>
          </a:bodyPr>
          <a:lstStyle/>
          <a:p>
            <a:r>
              <a:rPr lang="en-US" dirty="0"/>
              <a:t>carbon dioxide</a:t>
            </a:r>
          </a:p>
          <a:p>
            <a:r>
              <a:rPr lang="en-US" dirty="0"/>
              <a:t>concentrations</a:t>
            </a:r>
          </a:p>
          <a:p>
            <a:r>
              <a:rPr lang="en-US" dirty="0"/>
              <a:t>equilibrium</a:t>
            </a:r>
          </a:p>
          <a:p>
            <a:r>
              <a:rPr lang="en-US" dirty="0"/>
              <a:t>closed</a:t>
            </a:r>
          </a:p>
          <a:p>
            <a:r>
              <a:rPr lang="en-US" dirty="0"/>
              <a:t>decrease</a:t>
            </a:r>
          </a:p>
          <a:p>
            <a:r>
              <a:rPr lang="en-US" dirty="0"/>
              <a:t>forwards</a:t>
            </a:r>
          </a:p>
          <a:p>
            <a:r>
              <a:rPr lang="en-US" dirty="0"/>
              <a:t>combustion</a:t>
            </a:r>
          </a:p>
          <a:p>
            <a:r>
              <a:rPr lang="en-US" dirty="0"/>
              <a:t>equal</a:t>
            </a:r>
          </a:p>
          <a:p>
            <a:r>
              <a:rPr lang="en-US" dirty="0"/>
              <a:t>increase</a:t>
            </a:r>
          </a:p>
          <a:p>
            <a:r>
              <a:rPr lang="en-US" dirty="0"/>
              <a:t>reversible</a:t>
            </a:r>
          </a:p>
          <a:p>
            <a:r>
              <a:rPr lang="en-US" dirty="0"/>
              <a:t>product</a:t>
            </a:r>
          </a:p>
          <a:p>
            <a:r>
              <a:rPr lang="en-US" dirty="0"/>
              <a:t>irreversible</a:t>
            </a:r>
          </a:p>
          <a:p>
            <a:r>
              <a:rPr lang="en-US" dirty="0"/>
              <a:t>products</a:t>
            </a:r>
          </a:p>
          <a:p>
            <a:r>
              <a:rPr lang="en-US" dirty="0"/>
              <a:t>rate</a:t>
            </a:r>
          </a:p>
          <a:p>
            <a:r>
              <a:rPr lang="en-US" dirty="0"/>
              <a:t>escape</a:t>
            </a:r>
          </a:p>
          <a:p>
            <a:r>
              <a:rPr lang="en-US" dirty="0"/>
              <a:t>time</a:t>
            </a:r>
          </a:p>
          <a:p>
            <a:r>
              <a:rPr lang="en-US" dirty="0"/>
              <a:t>reacting</a:t>
            </a:r>
          </a:p>
          <a:p>
            <a:r>
              <a:rPr lang="en-US" dirty="0"/>
              <a:t>oxygen</a:t>
            </a:r>
          </a:p>
          <a:p>
            <a:r>
              <a:rPr lang="en-US" dirty="0"/>
              <a:t>reverse</a:t>
            </a:r>
          </a:p>
          <a:p>
            <a:r>
              <a:rPr lang="en-US" dirty="0"/>
              <a:t>reactants</a:t>
            </a:r>
          </a:p>
          <a:p>
            <a:r>
              <a:rPr lang="en-US" dirty="0"/>
              <a:t>open</a:t>
            </a:r>
          </a:p>
        </p:txBody>
      </p:sp>
    </p:spTree>
    <p:extLst>
      <p:ext uri="{BB962C8B-B14F-4D97-AF65-F5344CB8AC3E}">
        <p14:creationId xmlns:p14="http://schemas.microsoft.com/office/powerpoint/2010/main" val="4110700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Prompts: box 2</a:t>
            </a:r>
          </a:p>
        </p:txBody>
      </p:sp>
      <p:sp>
        <p:nvSpPr>
          <p:cNvPr id="3" name="Content Placeholder 2">
            <a:extLst>
              <a:ext uri="{FF2B5EF4-FFF2-40B4-BE49-F238E27FC236}">
                <a16:creationId xmlns:a16="http://schemas.microsoft.com/office/drawing/2014/main" id="{19E9ADFF-78F0-F148-A7CE-C5DA29158F7F}"/>
              </a:ext>
            </a:extLst>
          </p:cNvPr>
          <p:cNvSpPr>
            <a:spLocks noGrp="1"/>
          </p:cNvSpPr>
          <p:nvPr>
            <p:ph idx="1"/>
          </p:nvPr>
        </p:nvSpPr>
        <p:spPr>
          <a:xfrm>
            <a:off x="540000" y="4301412"/>
            <a:ext cx="4770000" cy="2207848"/>
          </a:xfrm>
        </p:spPr>
        <p:txBody>
          <a:bodyPr>
            <a:normAutofit fontScale="77500" lnSpcReduction="20000"/>
          </a:bodyPr>
          <a:lstStyle/>
          <a:p>
            <a:pPr>
              <a:lnSpc>
                <a:spcPct val="107000"/>
              </a:lnSpc>
              <a:spcAft>
                <a:spcPts val="600"/>
              </a:spcAft>
            </a:pPr>
            <a:r>
              <a:rPr lang="en-GB" sz="2800" dirty="0">
                <a:solidFill>
                  <a:srgbClr val="000000"/>
                </a:solidFill>
                <a:effectLst/>
                <a:latin typeface="Century Gothic" panose="020B0502020202020204" pitchFamily="34" charset="0"/>
                <a:ea typeface="SimSun" panose="02010600030101010101" pitchFamily="2" charset="-122"/>
                <a:cs typeface="Arial" panose="020B0604020202020204" pitchFamily="34" charset="0"/>
              </a:rPr>
              <a:t>Explain what a reversible reaction is and write </a:t>
            </a:r>
            <a:r>
              <a:rPr lang="en-GB" sz="2800" dirty="0">
                <a:solidFill>
                  <a:srgbClr val="000000"/>
                </a:solidFill>
                <a:ea typeface="SimSun" panose="02010600030101010101" pitchFamily="2" charset="-122"/>
                <a:cs typeface="Arial" panose="020B0604020202020204" pitchFamily="34" charset="0"/>
              </a:rPr>
              <a:t>a</a:t>
            </a:r>
            <a:r>
              <a:rPr lang="en-GB" sz="2800" dirty="0">
                <a:solidFill>
                  <a:srgbClr val="000000"/>
                </a:solidFill>
                <a:effectLst/>
                <a:latin typeface="Century Gothic" panose="020B0502020202020204" pitchFamily="34" charset="0"/>
                <a:ea typeface="SimSun" panose="02010600030101010101" pitchFamily="2" charset="-122"/>
                <a:cs typeface="Arial" panose="020B0604020202020204" pitchFamily="34" charset="0"/>
              </a:rPr>
              <a:t>n example of one.</a:t>
            </a:r>
            <a:br>
              <a:rPr lang="en-GB" sz="2800" dirty="0">
                <a:solidFill>
                  <a:srgbClr val="000000"/>
                </a:solidFill>
                <a:effectLst/>
                <a:latin typeface="Century Gothic" panose="020B0502020202020204" pitchFamily="34" charset="0"/>
                <a:ea typeface="SimSun" panose="02010600030101010101" pitchFamily="2" charset="-122"/>
                <a:cs typeface="Arial" panose="020B0604020202020204" pitchFamily="34" charset="0"/>
              </a:rPr>
            </a:br>
            <a:br>
              <a:rPr lang="en-GB" sz="2800" dirty="0">
                <a:solidFill>
                  <a:srgbClr val="000000"/>
                </a:solidFill>
                <a:effectLst/>
                <a:latin typeface="Century Gothic" panose="020B0502020202020204" pitchFamily="34" charset="0"/>
                <a:ea typeface="SimSun" panose="02010600030101010101" pitchFamily="2" charset="-122"/>
                <a:cs typeface="Arial" panose="020B0604020202020204" pitchFamily="34" charset="0"/>
              </a:rPr>
            </a:br>
            <a:r>
              <a:rPr lang="en-GB" sz="2800" b="1" dirty="0">
                <a:solidFill>
                  <a:srgbClr val="C8102E"/>
                </a:solidFill>
                <a:effectLst/>
                <a:latin typeface="Century Gothic" panose="020B0502020202020204" pitchFamily="34" charset="0"/>
                <a:ea typeface="SimSun" panose="02010600030101010101" pitchFamily="2" charset="-122"/>
                <a:cs typeface="Arial" panose="020B0604020202020204" pitchFamily="34" charset="0"/>
              </a:rPr>
              <a:t>HINT: </a:t>
            </a:r>
            <a:r>
              <a:rPr lang="en-GB" sz="2800" dirty="0">
                <a:solidFill>
                  <a:srgbClr val="000000"/>
                </a:solidFill>
                <a:effectLst/>
                <a:latin typeface="Century Gothic" panose="020B0502020202020204" pitchFamily="34" charset="0"/>
                <a:ea typeface="SimSun" panose="02010600030101010101" pitchFamily="2" charset="-122"/>
                <a:cs typeface="Arial" panose="020B0604020202020204" pitchFamily="34" charset="0"/>
              </a:rPr>
              <a:t>you may use letters to represent chemicals, </a:t>
            </a:r>
            <a:r>
              <a:rPr lang="en-GB" sz="2800" dirty="0" err="1">
                <a:solidFill>
                  <a:srgbClr val="000000"/>
                </a:solidFill>
                <a:effectLst/>
                <a:latin typeface="Century Gothic" panose="020B0502020202020204" pitchFamily="34" charset="0"/>
                <a:ea typeface="SimSun" panose="02010600030101010101" pitchFamily="2" charset="-122"/>
                <a:cs typeface="Arial" panose="020B0604020202020204" pitchFamily="34" charset="0"/>
              </a:rPr>
              <a:t>eg</a:t>
            </a:r>
            <a:r>
              <a:rPr lang="en-GB" sz="2800" dirty="0">
                <a:solidFill>
                  <a:srgbClr val="000000"/>
                </a:solidFill>
                <a:effectLst/>
                <a:latin typeface="Century Gothic" panose="020B0502020202020204" pitchFamily="34" charset="0"/>
                <a:ea typeface="SimSun" panose="02010600030101010101" pitchFamily="2" charset="-122"/>
                <a:cs typeface="Arial" panose="020B0604020202020204" pitchFamily="34" charset="0"/>
              </a:rPr>
              <a:t> A, B, C and D.</a:t>
            </a:r>
            <a:endParaRPr lang="en-GB" sz="1800" dirty="0">
              <a:effectLst/>
              <a:latin typeface="Century Gothic" panose="020B0502020202020204" pitchFamily="34" charset="0"/>
              <a:ea typeface="SimSun" panose="02010600030101010101" pitchFamily="2" charset="-122"/>
              <a:cs typeface="Arial" panose="020B0604020202020204" pitchFamily="34" charset="0"/>
            </a:endParaRP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Box 2</a:t>
            </a:r>
            <a:endParaRPr lang="en-US" sz="2200" b="1" i="0" dirty="0">
              <a:solidFill>
                <a:schemeClr val="bg1"/>
              </a:solidFill>
              <a:latin typeface="Century Gothic" panose="020B0502020202020204" pitchFamily="34" charset="0"/>
            </a:endParaRPr>
          </a:p>
        </p:txBody>
      </p:sp>
      <p:pic>
        <p:nvPicPr>
          <p:cNvPr id="6" name="Picture 5">
            <a:extLst>
              <a:ext uri="{FF2B5EF4-FFF2-40B4-BE49-F238E27FC236}">
                <a16:creationId xmlns:a16="http://schemas.microsoft.com/office/drawing/2014/main" id="{470BBCE0-1CF1-E7C8-108E-9269FF405E67}"/>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540000" y="1426887"/>
            <a:ext cx="4196535" cy="2427135"/>
          </a:xfrm>
          <a:prstGeom prst="rect">
            <a:avLst/>
          </a:prstGeom>
        </p:spPr>
      </p:pic>
      <p:sp>
        <p:nvSpPr>
          <p:cNvPr id="7" name="Rectangle 6">
            <a:extLst>
              <a:ext uri="{FF2B5EF4-FFF2-40B4-BE49-F238E27FC236}">
                <a16:creationId xmlns:a16="http://schemas.microsoft.com/office/drawing/2014/main" id="{067DD123-CCC3-DF99-A8F1-1F29D07E6013}"/>
              </a:ext>
              <a:ext uri="{C183D7F6-B498-43B3-948B-1728B52AA6E4}">
                <adec:decorative xmlns:adec="http://schemas.microsoft.com/office/drawing/2017/decorative" val="1"/>
              </a:ext>
            </a:extLst>
          </p:cNvPr>
          <p:cNvSpPr/>
          <p:nvPr/>
        </p:nvSpPr>
        <p:spPr>
          <a:xfrm>
            <a:off x="1557742" y="1426887"/>
            <a:ext cx="1179649" cy="1325574"/>
          </a:xfrm>
          <a:prstGeom prst="rect">
            <a:avLst/>
          </a:prstGeom>
          <a:solidFill>
            <a:srgbClr val="C8102E">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C275201C-36C1-DDF5-6983-D94541B2D942}"/>
              </a:ext>
              <a:ext uri="{C183D7F6-B498-43B3-948B-1728B52AA6E4}">
                <adec:decorative xmlns:adec="http://schemas.microsoft.com/office/drawing/2017/decorative" val="1"/>
              </a:ext>
            </a:extLst>
          </p:cNvPr>
          <p:cNvSpPr/>
          <p:nvPr/>
        </p:nvSpPr>
        <p:spPr>
          <a:xfrm>
            <a:off x="6096000" y="391289"/>
            <a:ext cx="4415246" cy="6296894"/>
          </a:xfrm>
          <a:prstGeom prst="rect">
            <a:avLst/>
          </a:prstGeom>
          <a:solidFill>
            <a:srgbClr val="FCD9A7">
              <a:alpha val="34902"/>
            </a:srgbClr>
          </a:solidFill>
          <a:ln>
            <a:solidFill>
              <a:srgbClr val="FCD9A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extBox 14">
            <a:extLst>
              <a:ext uri="{FF2B5EF4-FFF2-40B4-BE49-F238E27FC236}">
                <a16:creationId xmlns:a16="http://schemas.microsoft.com/office/drawing/2014/main" id="{B771295C-5D67-4430-A1F2-C558905B92D3}"/>
              </a:ext>
            </a:extLst>
          </p:cNvPr>
          <p:cNvSpPr txBox="1"/>
          <p:nvPr/>
        </p:nvSpPr>
        <p:spPr>
          <a:xfrm>
            <a:off x="6175505" y="533928"/>
            <a:ext cx="6102220" cy="400110"/>
          </a:xfrm>
          <a:prstGeom prst="rect">
            <a:avLst/>
          </a:prstGeom>
          <a:noFill/>
        </p:spPr>
        <p:txBody>
          <a:bodyPr wrap="square">
            <a:spAutoFit/>
          </a:bodyPr>
          <a:lstStyle/>
          <a:p>
            <a:r>
              <a:rPr lang="en-US" sz="2000" i="1" dirty="0">
                <a:solidFill>
                  <a:srgbClr val="C8102E"/>
                </a:solidFill>
                <a:latin typeface="Century Gothic" panose="020B0502020202020204" pitchFamily="34" charset="0"/>
              </a:rPr>
              <a:t>Choose from the keywords:</a:t>
            </a:r>
          </a:p>
        </p:txBody>
      </p:sp>
      <p:sp>
        <p:nvSpPr>
          <p:cNvPr id="16" name="Content Placeholder 3" descr="Note this set of key words is repeated on all of the prompt slides - it is the same set for every box">
            <a:extLst>
              <a:ext uri="{FF2B5EF4-FFF2-40B4-BE49-F238E27FC236}">
                <a16:creationId xmlns:a16="http://schemas.microsoft.com/office/drawing/2014/main" id="{8C8BDE5D-BADE-A75C-A717-10998B7B47BA}"/>
              </a:ext>
            </a:extLst>
          </p:cNvPr>
          <p:cNvSpPr>
            <a:spLocks noGrp="1"/>
          </p:cNvSpPr>
          <p:nvPr>
            <p:ph idx="10"/>
          </p:nvPr>
        </p:nvSpPr>
        <p:spPr>
          <a:xfrm>
            <a:off x="6263054" y="1194352"/>
            <a:ext cx="4770000" cy="5319339"/>
          </a:xfrm>
        </p:spPr>
        <p:txBody>
          <a:bodyPr numCol="2">
            <a:normAutofit/>
          </a:bodyPr>
          <a:lstStyle/>
          <a:p>
            <a:r>
              <a:rPr lang="en-US" dirty="0"/>
              <a:t>carbon dioxide</a:t>
            </a:r>
          </a:p>
          <a:p>
            <a:r>
              <a:rPr lang="en-US" dirty="0"/>
              <a:t>concentrations</a:t>
            </a:r>
          </a:p>
          <a:p>
            <a:r>
              <a:rPr lang="en-US" dirty="0"/>
              <a:t>equilibrium</a:t>
            </a:r>
          </a:p>
          <a:p>
            <a:r>
              <a:rPr lang="en-US" dirty="0"/>
              <a:t>closed</a:t>
            </a:r>
          </a:p>
          <a:p>
            <a:r>
              <a:rPr lang="en-US" dirty="0"/>
              <a:t>decrease</a:t>
            </a:r>
          </a:p>
          <a:p>
            <a:r>
              <a:rPr lang="en-US" dirty="0"/>
              <a:t>forwards</a:t>
            </a:r>
          </a:p>
          <a:p>
            <a:r>
              <a:rPr lang="en-US" dirty="0"/>
              <a:t>combustion</a:t>
            </a:r>
          </a:p>
          <a:p>
            <a:r>
              <a:rPr lang="en-US" dirty="0"/>
              <a:t>equal</a:t>
            </a:r>
          </a:p>
          <a:p>
            <a:r>
              <a:rPr lang="en-US" dirty="0"/>
              <a:t>increase</a:t>
            </a:r>
          </a:p>
          <a:p>
            <a:r>
              <a:rPr lang="en-US" dirty="0"/>
              <a:t>reversible</a:t>
            </a:r>
          </a:p>
          <a:p>
            <a:r>
              <a:rPr lang="en-US" dirty="0"/>
              <a:t>product</a:t>
            </a:r>
          </a:p>
          <a:p>
            <a:r>
              <a:rPr lang="en-US" dirty="0"/>
              <a:t>irreversible</a:t>
            </a:r>
          </a:p>
          <a:p>
            <a:r>
              <a:rPr lang="en-US" dirty="0"/>
              <a:t>products</a:t>
            </a:r>
          </a:p>
          <a:p>
            <a:r>
              <a:rPr lang="en-US" dirty="0"/>
              <a:t>rate</a:t>
            </a:r>
          </a:p>
          <a:p>
            <a:r>
              <a:rPr lang="en-US" dirty="0"/>
              <a:t>escape</a:t>
            </a:r>
          </a:p>
          <a:p>
            <a:r>
              <a:rPr lang="en-US" dirty="0"/>
              <a:t>time</a:t>
            </a:r>
          </a:p>
          <a:p>
            <a:r>
              <a:rPr lang="en-US" dirty="0"/>
              <a:t>reacting</a:t>
            </a:r>
          </a:p>
          <a:p>
            <a:r>
              <a:rPr lang="en-US" dirty="0"/>
              <a:t>oxygen</a:t>
            </a:r>
          </a:p>
          <a:p>
            <a:r>
              <a:rPr lang="en-US" dirty="0"/>
              <a:t>reverse</a:t>
            </a:r>
          </a:p>
          <a:p>
            <a:r>
              <a:rPr lang="en-US" dirty="0"/>
              <a:t>reactants</a:t>
            </a:r>
          </a:p>
          <a:p>
            <a:r>
              <a:rPr lang="en-US" dirty="0"/>
              <a:t>open</a:t>
            </a:r>
          </a:p>
        </p:txBody>
      </p:sp>
    </p:spTree>
    <p:extLst>
      <p:ext uri="{BB962C8B-B14F-4D97-AF65-F5344CB8AC3E}">
        <p14:creationId xmlns:p14="http://schemas.microsoft.com/office/powerpoint/2010/main" val="13267286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7248</TotalTime>
  <Words>1409</Words>
  <Application>Microsoft Office PowerPoint</Application>
  <PresentationFormat>Widescreen</PresentationFormat>
  <Paragraphs>299</Paragraphs>
  <Slides>23</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SimSun</vt:lpstr>
      <vt:lpstr>Aptos</vt:lpstr>
      <vt:lpstr>Arial</vt:lpstr>
      <vt:lpstr>Calibri</vt:lpstr>
      <vt:lpstr>Calibri Light</vt:lpstr>
      <vt:lpstr>Cambria Math</vt:lpstr>
      <vt:lpstr>Century Gothic</vt:lpstr>
      <vt:lpstr>Office Theme</vt:lpstr>
      <vt:lpstr>14–16 years</vt:lpstr>
      <vt:lpstr>Dynamic equilibrium</vt:lpstr>
      <vt:lpstr>Why is equilibrium important?</vt:lpstr>
      <vt:lpstr>What are we going to do today?</vt:lpstr>
      <vt:lpstr>True or false? </vt:lpstr>
      <vt:lpstr>True or false? </vt:lpstr>
      <vt:lpstr>Create a storyboard</vt:lpstr>
      <vt:lpstr>Prompts: box 1</vt:lpstr>
      <vt:lpstr>Prompts: box 2</vt:lpstr>
      <vt:lpstr>Prompts: box 3</vt:lpstr>
      <vt:lpstr>Prompts: box 4</vt:lpstr>
      <vt:lpstr>Prompts: box 5</vt:lpstr>
      <vt:lpstr>Prompts: box 6</vt:lpstr>
      <vt:lpstr>Prompts: box 7</vt:lpstr>
      <vt:lpstr>Prompts: box 8</vt:lpstr>
      <vt:lpstr>Answers: box 1</vt:lpstr>
      <vt:lpstr>Answers: box 2</vt:lpstr>
      <vt:lpstr>Answers: box 3</vt:lpstr>
      <vt:lpstr>Answers: box 4</vt:lpstr>
      <vt:lpstr>Answers: box 5</vt:lpstr>
      <vt:lpstr>Answers: box 6</vt:lpstr>
      <vt:lpstr>Answers: box 7</vt:lpstr>
      <vt:lpstr>Answers: box 8</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Equilibrium storyboard presentation</dc:title>
  <dc:creator>RoyalSocietyofChemistry@royalsocietychemistry.onmicrosoft.com</dc:creator>
  <cp:keywords>dynamic equilibrium, reversible reactions, particle diagram, rate of reaction, open and closed systems, forwards reaction, reverse reaction</cp:keywords>
  <cp:lastModifiedBy>Kirsty Patterson</cp:lastModifiedBy>
  <cp:revision>592</cp:revision>
  <dcterms:created xsi:type="dcterms:W3CDTF">2021-04-13T16:26:00Z</dcterms:created>
  <dcterms:modified xsi:type="dcterms:W3CDTF">2024-06-21T13:32:25Z</dcterms:modified>
  <cp:category>From Teaching equilibrium and reversible reactions, Education in Chemistry, https://rsc.li/4bcqPZl</cp:category>
</cp:coreProperties>
</file>