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0"/>
  </p:notesMasterIdLst>
  <p:sldIdLst>
    <p:sldId id="459" r:id="rId2"/>
    <p:sldId id="460" r:id="rId3"/>
    <p:sldId id="325" r:id="rId4"/>
    <p:sldId id="359" r:id="rId5"/>
    <p:sldId id="324" r:id="rId6"/>
    <p:sldId id="326" r:id="rId7"/>
    <p:sldId id="328" r:id="rId8"/>
    <p:sldId id="431" r:id="rId9"/>
    <p:sldId id="329" r:id="rId10"/>
    <p:sldId id="330" r:id="rId11"/>
    <p:sldId id="331" r:id="rId12"/>
    <p:sldId id="333" r:id="rId13"/>
    <p:sldId id="335" r:id="rId14"/>
    <p:sldId id="334" r:id="rId15"/>
    <p:sldId id="336" r:id="rId16"/>
    <p:sldId id="351" r:id="rId17"/>
    <p:sldId id="350" r:id="rId18"/>
    <p:sldId id="352" r:id="rId19"/>
    <p:sldId id="354" r:id="rId20"/>
    <p:sldId id="353" r:id="rId21"/>
    <p:sldId id="355" r:id="rId22"/>
    <p:sldId id="357" r:id="rId23"/>
    <p:sldId id="356" r:id="rId24"/>
    <p:sldId id="358" r:id="rId25"/>
    <p:sldId id="361" r:id="rId26"/>
    <p:sldId id="360" r:id="rId27"/>
    <p:sldId id="362" r:id="rId28"/>
    <p:sldId id="364" r:id="rId29"/>
    <p:sldId id="363" r:id="rId30"/>
    <p:sldId id="365" r:id="rId31"/>
    <p:sldId id="367" r:id="rId32"/>
    <p:sldId id="366" r:id="rId33"/>
    <p:sldId id="368" r:id="rId34"/>
    <p:sldId id="369" r:id="rId35"/>
    <p:sldId id="370" r:id="rId36"/>
    <p:sldId id="371" r:id="rId37"/>
    <p:sldId id="373" r:id="rId38"/>
    <p:sldId id="374" r:id="rId39"/>
    <p:sldId id="372" r:id="rId40"/>
    <p:sldId id="376" r:id="rId41"/>
    <p:sldId id="375" r:id="rId42"/>
    <p:sldId id="377" r:id="rId43"/>
    <p:sldId id="378" r:id="rId44"/>
    <p:sldId id="397" r:id="rId45"/>
    <p:sldId id="398" r:id="rId46"/>
    <p:sldId id="399" r:id="rId47"/>
    <p:sldId id="400" r:id="rId48"/>
    <p:sldId id="401" r:id="rId49"/>
    <p:sldId id="403" r:id="rId50"/>
    <p:sldId id="402" r:id="rId51"/>
    <p:sldId id="405" r:id="rId52"/>
    <p:sldId id="407" r:id="rId53"/>
    <p:sldId id="406" r:id="rId54"/>
    <p:sldId id="411" r:id="rId55"/>
    <p:sldId id="414" r:id="rId56"/>
    <p:sldId id="412" r:id="rId57"/>
    <p:sldId id="413" r:id="rId58"/>
    <p:sldId id="416" r:id="rId59"/>
    <p:sldId id="415" r:id="rId60"/>
    <p:sldId id="417" r:id="rId61"/>
    <p:sldId id="419" r:id="rId62"/>
    <p:sldId id="418" r:id="rId63"/>
    <p:sldId id="420" r:id="rId64"/>
    <p:sldId id="422" r:id="rId65"/>
    <p:sldId id="421" r:id="rId66"/>
    <p:sldId id="423" r:id="rId67"/>
    <p:sldId id="425" r:id="rId68"/>
    <p:sldId id="424" r:id="rId69"/>
    <p:sldId id="426" r:id="rId70"/>
    <p:sldId id="428" r:id="rId71"/>
    <p:sldId id="427" r:id="rId72"/>
    <p:sldId id="430" r:id="rId73"/>
    <p:sldId id="433" r:id="rId74"/>
    <p:sldId id="432" r:id="rId75"/>
    <p:sldId id="434" r:id="rId76"/>
    <p:sldId id="436" r:id="rId77"/>
    <p:sldId id="435" r:id="rId78"/>
    <p:sldId id="437" r:id="rId79"/>
    <p:sldId id="439" r:id="rId80"/>
    <p:sldId id="438" r:id="rId81"/>
    <p:sldId id="440" r:id="rId82"/>
    <p:sldId id="442" r:id="rId83"/>
    <p:sldId id="441" r:id="rId84"/>
    <p:sldId id="443" r:id="rId85"/>
    <p:sldId id="445" r:id="rId86"/>
    <p:sldId id="444" r:id="rId87"/>
    <p:sldId id="446" r:id="rId88"/>
    <p:sldId id="448" r:id="rId89"/>
    <p:sldId id="447" r:id="rId90"/>
    <p:sldId id="449" r:id="rId91"/>
    <p:sldId id="451" r:id="rId92"/>
    <p:sldId id="450" r:id="rId93"/>
    <p:sldId id="458" r:id="rId94"/>
    <p:sldId id="454" r:id="rId95"/>
    <p:sldId id="455" r:id="rId96"/>
    <p:sldId id="456" r:id="rId97"/>
    <p:sldId id="457" r:id="rId98"/>
    <p:sldId id="453" r:id="rId9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im" initials="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455" autoAdjust="0"/>
  </p:normalViewPr>
  <p:slideViewPr>
    <p:cSldViewPr snapToGrid="0">
      <p:cViewPr>
        <p:scale>
          <a:sx n="108" d="100"/>
          <a:sy n="108" d="100"/>
        </p:scale>
        <p:origin x="-1704" y="78"/>
      </p:cViewPr>
      <p:guideLst>
        <p:guide orient="horz" pos="2160"/>
        <p:guide pos="2880"/>
      </p:guideLst>
    </p:cSldViewPr>
  </p:slideViewPr>
  <p:notesTextViewPr>
    <p:cViewPr>
      <p:scale>
        <a:sx n="66" d="100"/>
        <a:sy n="66" d="100"/>
      </p:scale>
      <p:origin x="0" y="0"/>
    </p:cViewPr>
  </p:notesTextViewPr>
  <p:sorterViewPr>
    <p:cViewPr>
      <p:scale>
        <a:sx n="66" d="100"/>
        <a:sy n="66" d="100"/>
      </p:scale>
      <p:origin x="0" y="145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notesMaster" Target="notesMasters/notes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73B993-1C62-4225-AD45-EEC635D430CD}" type="datetimeFigureOut">
              <a:rPr lang="en-GB" smtClean="0"/>
              <a:pPr/>
              <a:t>02/10/2014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5A324A-FE17-4447-82C0-127B062C84C9}" type="slidenum">
              <a:rPr lang="en-GB" smtClean="0"/>
              <a:pPr/>
              <a:t>‹#›</a:t>
            </a:fld>
            <a:endParaRPr lang="en-GB"/>
          </a:p>
        </p:txBody>
      </p:sp>
    </p:spTree>
    <p:extLst>
      <p:ext uri="{BB962C8B-B14F-4D97-AF65-F5344CB8AC3E}">
        <p14:creationId xmlns:p14="http://schemas.microsoft.com/office/powerpoint/2010/main" val="1813381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1</a:t>
            </a:fld>
            <a:endParaRPr lang="en-GB"/>
          </a:p>
        </p:txBody>
      </p:sp>
    </p:spTree>
    <p:extLst>
      <p:ext uri="{BB962C8B-B14F-4D97-AF65-F5344CB8AC3E}">
        <p14:creationId xmlns:p14="http://schemas.microsoft.com/office/powerpoint/2010/main" val="4118903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10</a:t>
            </a:fld>
            <a:endParaRPr lang="en-GB"/>
          </a:p>
        </p:txBody>
      </p:sp>
    </p:spTree>
    <p:extLst>
      <p:ext uri="{BB962C8B-B14F-4D97-AF65-F5344CB8AC3E}">
        <p14:creationId xmlns:p14="http://schemas.microsoft.com/office/powerpoint/2010/main" val="747473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11</a:t>
            </a:fld>
            <a:endParaRPr lang="en-GB"/>
          </a:p>
        </p:txBody>
      </p:sp>
    </p:spTree>
    <p:extLst>
      <p:ext uri="{BB962C8B-B14F-4D97-AF65-F5344CB8AC3E}">
        <p14:creationId xmlns:p14="http://schemas.microsoft.com/office/powerpoint/2010/main" val="3572812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12</a:t>
            </a:fld>
            <a:endParaRPr lang="en-GB"/>
          </a:p>
        </p:txBody>
      </p:sp>
    </p:spTree>
    <p:extLst>
      <p:ext uri="{BB962C8B-B14F-4D97-AF65-F5344CB8AC3E}">
        <p14:creationId xmlns:p14="http://schemas.microsoft.com/office/powerpoint/2010/main" val="8131969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13</a:t>
            </a:fld>
            <a:endParaRPr lang="en-GB"/>
          </a:p>
        </p:txBody>
      </p:sp>
    </p:spTree>
    <p:extLst>
      <p:ext uri="{BB962C8B-B14F-4D97-AF65-F5344CB8AC3E}">
        <p14:creationId xmlns:p14="http://schemas.microsoft.com/office/powerpoint/2010/main" val="10670033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14</a:t>
            </a:fld>
            <a:endParaRPr lang="en-GB"/>
          </a:p>
        </p:txBody>
      </p:sp>
    </p:spTree>
    <p:extLst>
      <p:ext uri="{BB962C8B-B14F-4D97-AF65-F5344CB8AC3E}">
        <p14:creationId xmlns:p14="http://schemas.microsoft.com/office/powerpoint/2010/main" val="653162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15</a:t>
            </a:fld>
            <a:endParaRPr lang="en-GB"/>
          </a:p>
        </p:txBody>
      </p:sp>
    </p:spTree>
    <p:extLst>
      <p:ext uri="{BB962C8B-B14F-4D97-AF65-F5344CB8AC3E}">
        <p14:creationId xmlns:p14="http://schemas.microsoft.com/office/powerpoint/2010/main" val="38721449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16</a:t>
            </a:fld>
            <a:endParaRPr lang="en-GB"/>
          </a:p>
        </p:txBody>
      </p:sp>
    </p:spTree>
    <p:extLst>
      <p:ext uri="{BB962C8B-B14F-4D97-AF65-F5344CB8AC3E}">
        <p14:creationId xmlns:p14="http://schemas.microsoft.com/office/powerpoint/2010/main" val="330636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17</a:t>
            </a:fld>
            <a:endParaRPr lang="en-GB"/>
          </a:p>
        </p:txBody>
      </p:sp>
    </p:spTree>
    <p:extLst>
      <p:ext uri="{BB962C8B-B14F-4D97-AF65-F5344CB8AC3E}">
        <p14:creationId xmlns:p14="http://schemas.microsoft.com/office/powerpoint/2010/main" val="707035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18</a:t>
            </a:fld>
            <a:endParaRPr lang="en-GB"/>
          </a:p>
        </p:txBody>
      </p:sp>
    </p:spTree>
    <p:extLst>
      <p:ext uri="{BB962C8B-B14F-4D97-AF65-F5344CB8AC3E}">
        <p14:creationId xmlns:p14="http://schemas.microsoft.com/office/powerpoint/2010/main" val="3883010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19</a:t>
            </a:fld>
            <a:endParaRPr lang="en-GB"/>
          </a:p>
        </p:txBody>
      </p:sp>
    </p:spTree>
    <p:extLst>
      <p:ext uri="{BB962C8B-B14F-4D97-AF65-F5344CB8AC3E}">
        <p14:creationId xmlns:p14="http://schemas.microsoft.com/office/powerpoint/2010/main" val="1508717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2</a:t>
            </a:fld>
            <a:endParaRPr lang="en-GB"/>
          </a:p>
        </p:txBody>
      </p:sp>
    </p:spTree>
    <p:extLst>
      <p:ext uri="{BB962C8B-B14F-4D97-AF65-F5344CB8AC3E}">
        <p14:creationId xmlns:p14="http://schemas.microsoft.com/office/powerpoint/2010/main" val="27268958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20</a:t>
            </a:fld>
            <a:endParaRPr lang="en-GB"/>
          </a:p>
        </p:txBody>
      </p:sp>
    </p:spTree>
    <p:extLst>
      <p:ext uri="{BB962C8B-B14F-4D97-AF65-F5344CB8AC3E}">
        <p14:creationId xmlns:p14="http://schemas.microsoft.com/office/powerpoint/2010/main" val="10811591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21</a:t>
            </a:fld>
            <a:endParaRPr lang="en-GB"/>
          </a:p>
        </p:txBody>
      </p:sp>
    </p:spTree>
    <p:extLst>
      <p:ext uri="{BB962C8B-B14F-4D97-AF65-F5344CB8AC3E}">
        <p14:creationId xmlns:p14="http://schemas.microsoft.com/office/powerpoint/2010/main" val="29937220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22</a:t>
            </a:fld>
            <a:endParaRPr lang="en-GB"/>
          </a:p>
        </p:txBody>
      </p:sp>
    </p:spTree>
    <p:extLst>
      <p:ext uri="{BB962C8B-B14F-4D97-AF65-F5344CB8AC3E}">
        <p14:creationId xmlns:p14="http://schemas.microsoft.com/office/powerpoint/2010/main" val="31658785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23</a:t>
            </a:fld>
            <a:endParaRPr lang="en-GB"/>
          </a:p>
        </p:txBody>
      </p:sp>
    </p:spTree>
    <p:extLst>
      <p:ext uri="{BB962C8B-B14F-4D97-AF65-F5344CB8AC3E}">
        <p14:creationId xmlns:p14="http://schemas.microsoft.com/office/powerpoint/2010/main" val="9558214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24</a:t>
            </a:fld>
            <a:endParaRPr lang="en-GB"/>
          </a:p>
        </p:txBody>
      </p:sp>
    </p:spTree>
    <p:extLst>
      <p:ext uri="{BB962C8B-B14F-4D97-AF65-F5344CB8AC3E}">
        <p14:creationId xmlns:p14="http://schemas.microsoft.com/office/powerpoint/2010/main" val="41102837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25</a:t>
            </a:fld>
            <a:endParaRPr lang="en-GB"/>
          </a:p>
        </p:txBody>
      </p:sp>
    </p:spTree>
    <p:extLst>
      <p:ext uri="{BB962C8B-B14F-4D97-AF65-F5344CB8AC3E}">
        <p14:creationId xmlns:p14="http://schemas.microsoft.com/office/powerpoint/2010/main" val="7579663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26</a:t>
            </a:fld>
            <a:endParaRPr lang="en-GB"/>
          </a:p>
        </p:txBody>
      </p:sp>
    </p:spTree>
    <p:extLst>
      <p:ext uri="{BB962C8B-B14F-4D97-AF65-F5344CB8AC3E}">
        <p14:creationId xmlns:p14="http://schemas.microsoft.com/office/powerpoint/2010/main" val="10785447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27</a:t>
            </a:fld>
            <a:endParaRPr lang="en-GB"/>
          </a:p>
        </p:txBody>
      </p:sp>
    </p:spTree>
    <p:extLst>
      <p:ext uri="{BB962C8B-B14F-4D97-AF65-F5344CB8AC3E}">
        <p14:creationId xmlns:p14="http://schemas.microsoft.com/office/powerpoint/2010/main" val="40986283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28</a:t>
            </a:fld>
            <a:endParaRPr lang="en-GB"/>
          </a:p>
        </p:txBody>
      </p:sp>
    </p:spTree>
    <p:extLst>
      <p:ext uri="{BB962C8B-B14F-4D97-AF65-F5344CB8AC3E}">
        <p14:creationId xmlns:p14="http://schemas.microsoft.com/office/powerpoint/2010/main" val="10022190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29</a:t>
            </a:fld>
            <a:endParaRPr lang="en-GB"/>
          </a:p>
        </p:txBody>
      </p:sp>
    </p:spTree>
    <p:extLst>
      <p:ext uri="{BB962C8B-B14F-4D97-AF65-F5344CB8AC3E}">
        <p14:creationId xmlns:p14="http://schemas.microsoft.com/office/powerpoint/2010/main" val="3958720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3</a:t>
            </a:fld>
            <a:endParaRPr lang="en-GB"/>
          </a:p>
        </p:txBody>
      </p:sp>
    </p:spTree>
    <p:extLst>
      <p:ext uri="{BB962C8B-B14F-4D97-AF65-F5344CB8AC3E}">
        <p14:creationId xmlns:p14="http://schemas.microsoft.com/office/powerpoint/2010/main" val="29464931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30</a:t>
            </a:fld>
            <a:endParaRPr lang="en-GB"/>
          </a:p>
        </p:txBody>
      </p:sp>
    </p:spTree>
    <p:extLst>
      <p:ext uri="{BB962C8B-B14F-4D97-AF65-F5344CB8AC3E}">
        <p14:creationId xmlns:p14="http://schemas.microsoft.com/office/powerpoint/2010/main" val="38274154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31</a:t>
            </a:fld>
            <a:endParaRPr lang="en-GB"/>
          </a:p>
        </p:txBody>
      </p:sp>
    </p:spTree>
    <p:extLst>
      <p:ext uri="{BB962C8B-B14F-4D97-AF65-F5344CB8AC3E}">
        <p14:creationId xmlns:p14="http://schemas.microsoft.com/office/powerpoint/2010/main" val="4393490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32</a:t>
            </a:fld>
            <a:endParaRPr lang="en-GB"/>
          </a:p>
        </p:txBody>
      </p:sp>
    </p:spTree>
    <p:extLst>
      <p:ext uri="{BB962C8B-B14F-4D97-AF65-F5344CB8AC3E}">
        <p14:creationId xmlns:p14="http://schemas.microsoft.com/office/powerpoint/2010/main" val="23255108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33</a:t>
            </a:fld>
            <a:endParaRPr lang="en-GB"/>
          </a:p>
        </p:txBody>
      </p:sp>
    </p:spTree>
    <p:extLst>
      <p:ext uri="{BB962C8B-B14F-4D97-AF65-F5344CB8AC3E}">
        <p14:creationId xmlns:p14="http://schemas.microsoft.com/office/powerpoint/2010/main" val="30080828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34</a:t>
            </a:fld>
            <a:endParaRPr lang="en-GB"/>
          </a:p>
        </p:txBody>
      </p:sp>
    </p:spTree>
    <p:extLst>
      <p:ext uri="{BB962C8B-B14F-4D97-AF65-F5344CB8AC3E}">
        <p14:creationId xmlns:p14="http://schemas.microsoft.com/office/powerpoint/2010/main" val="21268742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35</a:t>
            </a:fld>
            <a:endParaRPr lang="en-GB"/>
          </a:p>
        </p:txBody>
      </p:sp>
    </p:spTree>
    <p:extLst>
      <p:ext uri="{BB962C8B-B14F-4D97-AF65-F5344CB8AC3E}">
        <p14:creationId xmlns:p14="http://schemas.microsoft.com/office/powerpoint/2010/main" val="4880708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36</a:t>
            </a:fld>
            <a:endParaRPr lang="en-GB"/>
          </a:p>
        </p:txBody>
      </p:sp>
    </p:spTree>
    <p:extLst>
      <p:ext uri="{BB962C8B-B14F-4D97-AF65-F5344CB8AC3E}">
        <p14:creationId xmlns:p14="http://schemas.microsoft.com/office/powerpoint/2010/main" val="37268713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37</a:t>
            </a:fld>
            <a:endParaRPr lang="en-GB"/>
          </a:p>
        </p:txBody>
      </p:sp>
    </p:spTree>
    <p:extLst>
      <p:ext uri="{BB962C8B-B14F-4D97-AF65-F5344CB8AC3E}">
        <p14:creationId xmlns:p14="http://schemas.microsoft.com/office/powerpoint/2010/main" val="23300484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38</a:t>
            </a:fld>
            <a:endParaRPr lang="en-GB"/>
          </a:p>
        </p:txBody>
      </p:sp>
    </p:spTree>
    <p:extLst>
      <p:ext uri="{BB962C8B-B14F-4D97-AF65-F5344CB8AC3E}">
        <p14:creationId xmlns:p14="http://schemas.microsoft.com/office/powerpoint/2010/main" val="7989319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39</a:t>
            </a:fld>
            <a:endParaRPr lang="en-GB"/>
          </a:p>
        </p:txBody>
      </p:sp>
    </p:spTree>
    <p:extLst>
      <p:ext uri="{BB962C8B-B14F-4D97-AF65-F5344CB8AC3E}">
        <p14:creationId xmlns:p14="http://schemas.microsoft.com/office/powerpoint/2010/main" val="216485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4</a:t>
            </a:fld>
            <a:endParaRPr lang="en-GB"/>
          </a:p>
        </p:txBody>
      </p:sp>
    </p:spTree>
    <p:extLst>
      <p:ext uri="{BB962C8B-B14F-4D97-AF65-F5344CB8AC3E}">
        <p14:creationId xmlns:p14="http://schemas.microsoft.com/office/powerpoint/2010/main" val="26026173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40</a:t>
            </a:fld>
            <a:endParaRPr lang="en-GB"/>
          </a:p>
        </p:txBody>
      </p:sp>
    </p:spTree>
    <p:extLst>
      <p:ext uri="{BB962C8B-B14F-4D97-AF65-F5344CB8AC3E}">
        <p14:creationId xmlns:p14="http://schemas.microsoft.com/office/powerpoint/2010/main" val="24130970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41</a:t>
            </a:fld>
            <a:endParaRPr lang="en-GB"/>
          </a:p>
        </p:txBody>
      </p:sp>
    </p:spTree>
    <p:extLst>
      <p:ext uri="{BB962C8B-B14F-4D97-AF65-F5344CB8AC3E}">
        <p14:creationId xmlns:p14="http://schemas.microsoft.com/office/powerpoint/2010/main" val="10297244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42</a:t>
            </a:fld>
            <a:endParaRPr lang="en-GB"/>
          </a:p>
        </p:txBody>
      </p:sp>
    </p:spTree>
    <p:extLst>
      <p:ext uri="{BB962C8B-B14F-4D97-AF65-F5344CB8AC3E}">
        <p14:creationId xmlns:p14="http://schemas.microsoft.com/office/powerpoint/2010/main" val="34928834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43</a:t>
            </a:fld>
            <a:endParaRPr lang="en-GB"/>
          </a:p>
        </p:txBody>
      </p:sp>
    </p:spTree>
    <p:extLst>
      <p:ext uri="{BB962C8B-B14F-4D97-AF65-F5344CB8AC3E}">
        <p14:creationId xmlns:p14="http://schemas.microsoft.com/office/powerpoint/2010/main" val="19714840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44</a:t>
            </a:fld>
            <a:endParaRPr lang="en-GB"/>
          </a:p>
        </p:txBody>
      </p:sp>
    </p:spTree>
    <p:extLst>
      <p:ext uri="{BB962C8B-B14F-4D97-AF65-F5344CB8AC3E}">
        <p14:creationId xmlns:p14="http://schemas.microsoft.com/office/powerpoint/2010/main" val="15603813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45</a:t>
            </a:fld>
            <a:endParaRPr lang="en-GB"/>
          </a:p>
        </p:txBody>
      </p:sp>
    </p:spTree>
    <p:extLst>
      <p:ext uri="{BB962C8B-B14F-4D97-AF65-F5344CB8AC3E}">
        <p14:creationId xmlns:p14="http://schemas.microsoft.com/office/powerpoint/2010/main" val="30326721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46</a:t>
            </a:fld>
            <a:endParaRPr lang="en-GB"/>
          </a:p>
        </p:txBody>
      </p:sp>
    </p:spTree>
    <p:extLst>
      <p:ext uri="{BB962C8B-B14F-4D97-AF65-F5344CB8AC3E}">
        <p14:creationId xmlns:p14="http://schemas.microsoft.com/office/powerpoint/2010/main" val="1222666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47</a:t>
            </a:fld>
            <a:endParaRPr lang="en-GB"/>
          </a:p>
        </p:txBody>
      </p:sp>
    </p:spTree>
    <p:extLst>
      <p:ext uri="{BB962C8B-B14F-4D97-AF65-F5344CB8AC3E}">
        <p14:creationId xmlns:p14="http://schemas.microsoft.com/office/powerpoint/2010/main" val="9528711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48</a:t>
            </a:fld>
            <a:endParaRPr lang="en-GB"/>
          </a:p>
        </p:txBody>
      </p:sp>
    </p:spTree>
    <p:extLst>
      <p:ext uri="{BB962C8B-B14F-4D97-AF65-F5344CB8AC3E}">
        <p14:creationId xmlns:p14="http://schemas.microsoft.com/office/powerpoint/2010/main" val="21514601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49</a:t>
            </a:fld>
            <a:endParaRPr lang="en-GB"/>
          </a:p>
        </p:txBody>
      </p:sp>
    </p:spTree>
    <p:extLst>
      <p:ext uri="{BB962C8B-B14F-4D97-AF65-F5344CB8AC3E}">
        <p14:creationId xmlns:p14="http://schemas.microsoft.com/office/powerpoint/2010/main" val="3322231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5</a:t>
            </a:fld>
            <a:endParaRPr lang="en-GB"/>
          </a:p>
        </p:txBody>
      </p:sp>
    </p:spTree>
    <p:extLst>
      <p:ext uri="{BB962C8B-B14F-4D97-AF65-F5344CB8AC3E}">
        <p14:creationId xmlns:p14="http://schemas.microsoft.com/office/powerpoint/2010/main" val="24851164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50</a:t>
            </a:fld>
            <a:endParaRPr lang="en-GB"/>
          </a:p>
        </p:txBody>
      </p:sp>
    </p:spTree>
    <p:extLst>
      <p:ext uri="{BB962C8B-B14F-4D97-AF65-F5344CB8AC3E}">
        <p14:creationId xmlns:p14="http://schemas.microsoft.com/office/powerpoint/2010/main" val="12966145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51</a:t>
            </a:fld>
            <a:endParaRPr lang="en-GB"/>
          </a:p>
        </p:txBody>
      </p:sp>
    </p:spTree>
    <p:extLst>
      <p:ext uri="{BB962C8B-B14F-4D97-AF65-F5344CB8AC3E}">
        <p14:creationId xmlns:p14="http://schemas.microsoft.com/office/powerpoint/2010/main" val="35830235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52</a:t>
            </a:fld>
            <a:endParaRPr lang="en-GB"/>
          </a:p>
        </p:txBody>
      </p:sp>
    </p:spTree>
    <p:extLst>
      <p:ext uri="{BB962C8B-B14F-4D97-AF65-F5344CB8AC3E}">
        <p14:creationId xmlns:p14="http://schemas.microsoft.com/office/powerpoint/2010/main" val="11898422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53</a:t>
            </a:fld>
            <a:endParaRPr lang="en-GB"/>
          </a:p>
        </p:txBody>
      </p:sp>
    </p:spTree>
    <p:extLst>
      <p:ext uri="{BB962C8B-B14F-4D97-AF65-F5344CB8AC3E}">
        <p14:creationId xmlns:p14="http://schemas.microsoft.com/office/powerpoint/2010/main" val="11603358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54</a:t>
            </a:fld>
            <a:endParaRPr lang="en-GB"/>
          </a:p>
        </p:txBody>
      </p:sp>
    </p:spTree>
    <p:extLst>
      <p:ext uri="{BB962C8B-B14F-4D97-AF65-F5344CB8AC3E}">
        <p14:creationId xmlns:p14="http://schemas.microsoft.com/office/powerpoint/2010/main" val="31964920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55</a:t>
            </a:fld>
            <a:endParaRPr lang="en-GB"/>
          </a:p>
        </p:txBody>
      </p:sp>
    </p:spTree>
    <p:extLst>
      <p:ext uri="{BB962C8B-B14F-4D97-AF65-F5344CB8AC3E}">
        <p14:creationId xmlns:p14="http://schemas.microsoft.com/office/powerpoint/2010/main" val="42299456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56</a:t>
            </a:fld>
            <a:endParaRPr lang="en-GB"/>
          </a:p>
        </p:txBody>
      </p:sp>
    </p:spTree>
    <p:extLst>
      <p:ext uri="{BB962C8B-B14F-4D97-AF65-F5344CB8AC3E}">
        <p14:creationId xmlns:p14="http://schemas.microsoft.com/office/powerpoint/2010/main" val="140097633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57</a:t>
            </a:fld>
            <a:endParaRPr lang="en-GB"/>
          </a:p>
        </p:txBody>
      </p:sp>
    </p:spTree>
    <p:extLst>
      <p:ext uri="{BB962C8B-B14F-4D97-AF65-F5344CB8AC3E}">
        <p14:creationId xmlns:p14="http://schemas.microsoft.com/office/powerpoint/2010/main" val="13134070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58</a:t>
            </a:fld>
            <a:endParaRPr lang="en-GB"/>
          </a:p>
        </p:txBody>
      </p:sp>
    </p:spTree>
    <p:extLst>
      <p:ext uri="{BB962C8B-B14F-4D97-AF65-F5344CB8AC3E}">
        <p14:creationId xmlns:p14="http://schemas.microsoft.com/office/powerpoint/2010/main" val="114942630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59</a:t>
            </a:fld>
            <a:endParaRPr lang="en-GB"/>
          </a:p>
        </p:txBody>
      </p:sp>
    </p:spTree>
    <p:extLst>
      <p:ext uri="{BB962C8B-B14F-4D97-AF65-F5344CB8AC3E}">
        <p14:creationId xmlns:p14="http://schemas.microsoft.com/office/powerpoint/2010/main" val="2244427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6</a:t>
            </a:fld>
            <a:endParaRPr lang="en-GB"/>
          </a:p>
        </p:txBody>
      </p:sp>
    </p:spTree>
    <p:extLst>
      <p:ext uri="{BB962C8B-B14F-4D97-AF65-F5344CB8AC3E}">
        <p14:creationId xmlns:p14="http://schemas.microsoft.com/office/powerpoint/2010/main" val="406295097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60</a:t>
            </a:fld>
            <a:endParaRPr lang="en-GB"/>
          </a:p>
        </p:txBody>
      </p:sp>
    </p:spTree>
    <p:extLst>
      <p:ext uri="{BB962C8B-B14F-4D97-AF65-F5344CB8AC3E}">
        <p14:creationId xmlns:p14="http://schemas.microsoft.com/office/powerpoint/2010/main" val="53950219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61</a:t>
            </a:fld>
            <a:endParaRPr lang="en-GB"/>
          </a:p>
        </p:txBody>
      </p:sp>
    </p:spTree>
    <p:extLst>
      <p:ext uri="{BB962C8B-B14F-4D97-AF65-F5344CB8AC3E}">
        <p14:creationId xmlns:p14="http://schemas.microsoft.com/office/powerpoint/2010/main" val="347276645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62</a:t>
            </a:fld>
            <a:endParaRPr lang="en-GB"/>
          </a:p>
        </p:txBody>
      </p:sp>
    </p:spTree>
    <p:extLst>
      <p:ext uri="{BB962C8B-B14F-4D97-AF65-F5344CB8AC3E}">
        <p14:creationId xmlns:p14="http://schemas.microsoft.com/office/powerpoint/2010/main" val="146358635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63</a:t>
            </a:fld>
            <a:endParaRPr lang="en-GB"/>
          </a:p>
        </p:txBody>
      </p:sp>
    </p:spTree>
    <p:extLst>
      <p:ext uri="{BB962C8B-B14F-4D97-AF65-F5344CB8AC3E}">
        <p14:creationId xmlns:p14="http://schemas.microsoft.com/office/powerpoint/2010/main" val="378341200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64</a:t>
            </a:fld>
            <a:endParaRPr lang="en-GB"/>
          </a:p>
        </p:txBody>
      </p:sp>
    </p:spTree>
    <p:extLst>
      <p:ext uri="{BB962C8B-B14F-4D97-AF65-F5344CB8AC3E}">
        <p14:creationId xmlns:p14="http://schemas.microsoft.com/office/powerpoint/2010/main" val="144589820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65</a:t>
            </a:fld>
            <a:endParaRPr lang="en-GB"/>
          </a:p>
        </p:txBody>
      </p:sp>
    </p:spTree>
    <p:extLst>
      <p:ext uri="{BB962C8B-B14F-4D97-AF65-F5344CB8AC3E}">
        <p14:creationId xmlns:p14="http://schemas.microsoft.com/office/powerpoint/2010/main" val="163890009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66</a:t>
            </a:fld>
            <a:endParaRPr lang="en-GB"/>
          </a:p>
        </p:txBody>
      </p:sp>
    </p:spTree>
    <p:extLst>
      <p:ext uri="{BB962C8B-B14F-4D97-AF65-F5344CB8AC3E}">
        <p14:creationId xmlns:p14="http://schemas.microsoft.com/office/powerpoint/2010/main" val="153354879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67</a:t>
            </a:fld>
            <a:endParaRPr lang="en-GB"/>
          </a:p>
        </p:txBody>
      </p:sp>
    </p:spTree>
    <p:extLst>
      <p:ext uri="{BB962C8B-B14F-4D97-AF65-F5344CB8AC3E}">
        <p14:creationId xmlns:p14="http://schemas.microsoft.com/office/powerpoint/2010/main" val="84335320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68</a:t>
            </a:fld>
            <a:endParaRPr lang="en-GB"/>
          </a:p>
        </p:txBody>
      </p:sp>
    </p:spTree>
    <p:extLst>
      <p:ext uri="{BB962C8B-B14F-4D97-AF65-F5344CB8AC3E}">
        <p14:creationId xmlns:p14="http://schemas.microsoft.com/office/powerpoint/2010/main" val="389347413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69</a:t>
            </a:fld>
            <a:endParaRPr lang="en-GB"/>
          </a:p>
        </p:txBody>
      </p:sp>
    </p:spTree>
    <p:extLst>
      <p:ext uri="{BB962C8B-B14F-4D97-AF65-F5344CB8AC3E}">
        <p14:creationId xmlns:p14="http://schemas.microsoft.com/office/powerpoint/2010/main" val="2356065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7</a:t>
            </a:fld>
            <a:endParaRPr lang="en-GB"/>
          </a:p>
        </p:txBody>
      </p:sp>
    </p:spTree>
    <p:extLst>
      <p:ext uri="{BB962C8B-B14F-4D97-AF65-F5344CB8AC3E}">
        <p14:creationId xmlns:p14="http://schemas.microsoft.com/office/powerpoint/2010/main" val="254225552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70</a:t>
            </a:fld>
            <a:endParaRPr lang="en-GB"/>
          </a:p>
        </p:txBody>
      </p:sp>
    </p:spTree>
    <p:extLst>
      <p:ext uri="{BB962C8B-B14F-4D97-AF65-F5344CB8AC3E}">
        <p14:creationId xmlns:p14="http://schemas.microsoft.com/office/powerpoint/2010/main" val="327002448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71</a:t>
            </a:fld>
            <a:endParaRPr lang="en-GB"/>
          </a:p>
        </p:txBody>
      </p:sp>
    </p:spTree>
    <p:extLst>
      <p:ext uri="{BB962C8B-B14F-4D97-AF65-F5344CB8AC3E}">
        <p14:creationId xmlns:p14="http://schemas.microsoft.com/office/powerpoint/2010/main" val="57987123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72</a:t>
            </a:fld>
            <a:endParaRPr lang="en-GB"/>
          </a:p>
        </p:txBody>
      </p:sp>
    </p:spTree>
    <p:extLst>
      <p:ext uri="{BB962C8B-B14F-4D97-AF65-F5344CB8AC3E}">
        <p14:creationId xmlns:p14="http://schemas.microsoft.com/office/powerpoint/2010/main" val="200953908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73</a:t>
            </a:fld>
            <a:endParaRPr lang="en-GB"/>
          </a:p>
        </p:txBody>
      </p:sp>
    </p:spTree>
    <p:extLst>
      <p:ext uri="{BB962C8B-B14F-4D97-AF65-F5344CB8AC3E}">
        <p14:creationId xmlns:p14="http://schemas.microsoft.com/office/powerpoint/2010/main" val="188718597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74</a:t>
            </a:fld>
            <a:endParaRPr lang="en-GB"/>
          </a:p>
        </p:txBody>
      </p:sp>
    </p:spTree>
    <p:extLst>
      <p:ext uri="{BB962C8B-B14F-4D97-AF65-F5344CB8AC3E}">
        <p14:creationId xmlns:p14="http://schemas.microsoft.com/office/powerpoint/2010/main" val="201288559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75</a:t>
            </a:fld>
            <a:endParaRPr lang="en-GB"/>
          </a:p>
        </p:txBody>
      </p:sp>
    </p:spTree>
    <p:extLst>
      <p:ext uri="{BB962C8B-B14F-4D97-AF65-F5344CB8AC3E}">
        <p14:creationId xmlns:p14="http://schemas.microsoft.com/office/powerpoint/2010/main" val="128613304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76</a:t>
            </a:fld>
            <a:endParaRPr lang="en-GB"/>
          </a:p>
        </p:txBody>
      </p:sp>
    </p:spTree>
    <p:extLst>
      <p:ext uri="{BB962C8B-B14F-4D97-AF65-F5344CB8AC3E}">
        <p14:creationId xmlns:p14="http://schemas.microsoft.com/office/powerpoint/2010/main" val="55395802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77</a:t>
            </a:fld>
            <a:endParaRPr lang="en-GB"/>
          </a:p>
        </p:txBody>
      </p:sp>
    </p:spTree>
    <p:extLst>
      <p:ext uri="{BB962C8B-B14F-4D97-AF65-F5344CB8AC3E}">
        <p14:creationId xmlns:p14="http://schemas.microsoft.com/office/powerpoint/2010/main" val="48719878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78</a:t>
            </a:fld>
            <a:endParaRPr lang="en-GB"/>
          </a:p>
        </p:txBody>
      </p:sp>
    </p:spTree>
    <p:extLst>
      <p:ext uri="{BB962C8B-B14F-4D97-AF65-F5344CB8AC3E}">
        <p14:creationId xmlns:p14="http://schemas.microsoft.com/office/powerpoint/2010/main" val="247396871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79</a:t>
            </a:fld>
            <a:endParaRPr lang="en-GB"/>
          </a:p>
        </p:txBody>
      </p:sp>
    </p:spTree>
    <p:extLst>
      <p:ext uri="{BB962C8B-B14F-4D97-AF65-F5344CB8AC3E}">
        <p14:creationId xmlns:p14="http://schemas.microsoft.com/office/powerpoint/2010/main" val="243965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8</a:t>
            </a:fld>
            <a:endParaRPr lang="en-GB"/>
          </a:p>
        </p:txBody>
      </p:sp>
    </p:spTree>
    <p:extLst>
      <p:ext uri="{BB962C8B-B14F-4D97-AF65-F5344CB8AC3E}">
        <p14:creationId xmlns:p14="http://schemas.microsoft.com/office/powerpoint/2010/main" val="157088951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80</a:t>
            </a:fld>
            <a:endParaRPr lang="en-GB"/>
          </a:p>
        </p:txBody>
      </p:sp>
    </p:spTree>
    <p:extLst>
      <p:ext uri="{BB962C8B-B14F-4D97-AF65-F5344CB8AC3E}">
        <p14:creationId xmlns:p14="http://schemas.microsoft.com/office/powerpoint/2010/main" val="262547540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81</a:t>
            </a:fld>
            <a:endParaRPr lang="en-GB"/>
          </a:p>
        </p:txBody>
      </p:sp>
    </p:spTree>
    <p:extLst>
      <p:ext uri="{BB962C8B-B14F-4D97-AF65-F5344CB8AC3E}">
        <p14:creationId xmlns:p14="http://schemas.microsoft.com/office/powerpoint/2010/main" val="170875805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82</a:t>
            </a:fld>
            <a:endParaRPr lang="en-GB"/>
          </a:p>
        </p:txBody>
      </p:sp>
    </p:spTree>
    <p:extLst>
      <p:ext uri="{BB962C8B-B14F-4D97-AF65-F5344CB8AC3E}">
        <p14:creationId xmlns:p14="http://schemas.microsoft.com/office/powerpoint/2010/main" val="243318522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83</a:t>
            </a:fld>
            <a:endParaRPr lang="en-GB"/>
          </a:p>
        </p:txBody>
      </p:sp>
    </p:spTree>
    <p:extLst>
      <p:ext uri="{BB962C8B-B14F-4D97-AF65-F5344CB8AC3E}">
        <p14:creationId xmlns:p14="http://schemas.microsoft.com/office/powerpoint/2010/main" val="309706005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84</a:t>
            </a:fld>
            <a:endParaRPr lang="en-GB"/>
          </a:p>
        </p:txBody>
      </p:sp>
    </p:spTree>
    <p:extLst>
      <p:ext uri="{BB962C8B-B14F-4D97-AF65-F5344CB8AC3E}">
        <p14:creationId xmlns:p14="http://schemas.microsoft.com/office/powerpoint/2010/main" val="84275054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85</a:t>
            </a:fld>
            <a:endParaRPr lang="en-GB"/>
          </a:p>
        </p:txBody>
      </p:sp>
    </p:spTree>
    <p:extLst>
      <p:ext uri="{BB962C8B-B14F-4D97-AF65-F5344CB8AC3E}">
        <p14:creationId xmlns:p14="http://schemas.microsoft.com/office/powerpoint/2010/main" val="188284114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86</a:t>
            </a:fld>
            <a:endParaRPr lang="en-GB"/>
          </a:p>
        </p:txBody>
      </p:sp>
    </p:spTree>
    <p:extLst>
      <p:ext uri="{BB962C8B-B14F-4D97-AF65-F5344CB8AC3E}">
        <p14:creationId xmlns:p14="http://schemas.microsoft.com/office/powerpoint/2010/main" val="277225343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87</a:t>
            </a:fld>
            <a:endParaRPr lang="en-GB"/>
          </a:p>
        </p:txBody>
      </p:sp>
    </p:spTree>
    <p:extLst>
      <p:ext uri="{BB962C8B-B14F-4D97-AF65-F5344CB8AC3E}">
        <p14:creationId xmlns:p14="http://schemas.microsoft.com/office/powerpoint/2010/main" val="212481306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88</a:t>
            </a:fld>
            <a:endParaRPr lang="en-GB"/>
          </a:p>
        </p:txBody>
      </p:sp>
    </p:spTree>
    <p:extLst>
      <p:ext uri="{BB962C8B-B14F-4D97-AF65-F5344CB8AC3E}">
        <p14:creationId xmlns:p14="http://schemas.microsoft.com/office/powerpoint/2010/main" val="706357520"/>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89</a:t>
            </a:fld>
            <a:endParaRPr lang="en-GB"/>
          </a:p>
        </p:txBody>
      </p:sp>
    </p:spTree>
    <p:extLst>
      <p:ext uri="{BB962C8B-B14F-4D97-AF65-F5344CB8AC3E}">
        <p14:creationId xmlns:p14="http://schemas.microsoft.com/office/powerpoint/2010/main" val="2141225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9</a:t>
            </a:fld>
            <a:endParaRPr lang="en-GB"/>
          </a:p>
        </p:txBody>
      </p:sp>
    </p:spTree>
    <p:extLst>
      <p:ext uri="{BB962C8B-B14F-4D97-AF65-F5344CB8AC3E}">
        <p14:creationId xmlns:p14="http://schemas.microsoft.com/office/powerpoint/2010/main" val="298005385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90</a:t>
            </a:fld>
            <a:endParaRPr lang="en-GB"/>
          </a:p>
        </p:txBody>
      </p:sp>
    </p:spTree>
    <p:extLst>
      <p:ext uri="{BB962C8B-B14F-4D97-AF65-F5344CB8AC3E}">
        <p14:creationId xmlns:p14="http://schemas.microsoft.com/office/powerpoint/2010/main" val="352644595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91</a:t>
            </a:fld>
            <a:endParaRPr lang="en-GB"/>
          </a:p>
        </p:txBody>
      </p:sp>
    </p:spTree>
    <p:extLst>
      <p:ext uri="{BB962C8B-B14F-4D97-AF65-F5344CB8AC3E}">
        <p14:creationId xmlns:p14="http://schemas.microsoft.com/office/powerpoint/2010/main" val="51724502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E5A324A-FE17-4447-82C0-127B062C84C9}" type="slidenum">
              <a:rPr lang="en-GB" smtClean="0"/>
              <a:pPr/>
              <a:t>92</a:t>
            </a:fld>
            <a:endParaRPr lang="en-GB"/>
          </a:p>
        </p:txBody>
      </p:sp>
    </p:spTree>
    <p:extLst>
      <p:ext uri="{BB962C8B-B14F-4D97-AF65-F5344CB8AC3E}">
        <p14:creationId xmlns:p14="http://schemas.microsoft.com/office/powerpoint/2010/main" val="31731757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93</a:t>
            </a:fld>
            <a:endParaRPr lang="en-GB"/>
          </a:p>
        </p:txBody>
      </p:sp>
    </p:spTree>
    <p:extLst>
      <p:ext uri="{BB962C8B-B14F-4D97-AF65-F5344CB8AC3E}">
        <p14:creationId xmlns:p14="http://schemas.microsoft.com/office/powerpoint/2010/main" val="401567687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Example 1. In the first screen of the problem they would read the full question</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Instruction to student </a:t>
            </a:r>
            <a:r>
              <a:rPr lang="en-GB" b="1" dirty="0" smtClean="0"/>
              <a:t>When you have read the question press next</a:t>
            </a:r>
          </a:p>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94</a:t>
            </a:fld>
            <a:endParaRPr lang="en-GB"/>
          </a:p>
        </p:txBody>
      </p:sp>
    </p:spTree>
    <p:extLst>
      <p:ext uri="{BB962C8B-B14F-4D97-AF65-F5344CB8AC3E}">
        <p14:creationId xmlns:p14="http://schemas.microsoft.com/office/powerpoint/2010/main" val="113318869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800" dirty="0" smtClean="0"/>
              <a:t>Notes</a:t>
            </a:r>
          </a:p>
          <a:p>
            <a:r>
              <a:rPr lang="en-GB" sz="1800" dirty="0" smtClean="0"/>
              <a:t>The brown and purple colours here are the right ones to match the chemistry</a:t>
            </a:r>
          </a:p>
          <a:p>
            <a:r>
              <a:rPr lang="en-GB" sz="1800" dirty="0" smtClean="0"/>
              <a:t>The numbered boxes could appear in sequence</a:t>
            </a:r>
            <a:r>
              <a:rPr lang="en-GB" sz="1800" baseline="0" dirty="0" smtClean="0"/>
              <a:t>  on timer or click?</a:t>
            </a:r>
          </a:p>
          <a:p>
            <a:endParaRPr lang="en-GB" sz="1800" b="1" baseline="0" dirty="0" smtClean="0"/>
          </a:p>
          <a:p>
            <a:endParaRPr lang="en-GB" sz="1800"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Instructions to students:</a:t>
            </a:r>
            <a:endParaRPr lang="en-GB" b="1" dirty="0" smtClean="0"/>
          </a:p>
          <a:p>
            <a:r>
              <a:rPr lang="en-GB" b="1" dirty="0" smtClean="0"/>
              <a:t>This is a common A2 practical and exam question</a:t>
            </a:r>
            <a:r>
              <a:rPr lang="en-GB" b="1" baseline="0" dirty="0" smtClean="0"/>
              <a:t> well done if you got it right. See how the storyboard leads you in to the calculation. </a:t>
            </a:r>
            <a:endParaRPr lang="en-GB" b="1" dirty="0" smtClean="0"/>
          </a:p>
        </p:txBody>
      </p:sp>
      <p:sp>
        <p:nvSpPr>
          <p:cNvPr id="4" name="Slide Number Placeholder 3"/>
          <p:cNvSpPr>
            <a:spLocks noGrp="1"/>
          </p:cNvSpPr>
          <p:nvPr>
            <p:ph type="sldNum" sz="quarter" idx="10"/>
          </p:nvPr>
        </p:nvSpPr>
        <p:spPr/>
        <p:txBody>
          <a:bodyPr/>
          <a:lstStyle/>
          <a:p>
            <a:fld id="{0E0EE3D9-F872-4806-ADFA-BD0BEBEF91D7}" type="slidenum">
              <a:rPr lang="en-GB" smtClean="0"/>
              <a:pPr/>
              <a:t>95</a:t>
            </a:fld>
            <a:endParaRPr lang="en-GB"/>
          </a:p>
        </p:txBody>
      </p:sp>
    </p:spTree>
    <p:extLst>
      <p:ext uri="{BB962C8B-B14F-4D97-AF65-F5344CB8AC3E}">
        <p14:creationId xmlns:p14="http://schemas.microsoft.com/office/powerpoint/2010/main" val="1975126658"/>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Example 1. In the first screen of the problem they would read the full question</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Instruction to student </a:t>
            </a:r>
            <a:r>
              <a:rPr lang="en-GB" b="1" dirty="0" smtClean="0"/>
              <a:t>When you have read the question press next</a:t>
            </a:r>
          </a:p>
          <a:p>
            <a:endParaRPr lang="en-GB" dirty="0"/>
          </a:p>
        </p:txBody>
      </p:sp>
      <p:sp>
        <p:nvSpPr>
          <p:cNvPr id="4" name="Slide Number Placeholder 3"/>
          <p:cNvSpPr>
            <a:spLocks noGrp="1"/>
          </p:cNvSpPr>
          <p:nvPr>
            <p:ph type="sldNum" sz="quarter" idx="10"/>
          </p:nvPr>
        </p:nvSpPr>
        <p:spPr/>
        <p:txBody>
          <a:bodyPr/>
          <a:lstStyle/>
          <a:p>
            <a:fld id="{AE5A324A-FE17-4447-82C0-127B062C84C9}" type="slidenum">
              <a:rPr lang="en-GB" smtClean="0"/>
              <a:pPr/>
              <a:t>96</a:t>
            </a:fld>
            <a:endParaRPr lang="en-GB"/>
          </a:p>
        </p:txBody>
      </p:sp>
    </p:spTree>
    <p:extLst>
      <p:ext uri="{BB962C8B-B14F-4D97-AF65-F5344CB8AC3E}">
        <p14:creationId xmlns:p14="http://schemas.microsoft.com/office/powerpoint/2010/main" val="278353396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Notes</a:t>
            </a:r>
          </a:p>
          <a:p>
            <a:r>
              <a:rPr lang="en-GB" dirty="0" smtClean="0"/>
              <a:t>The brown and purple colours here are the right ones to match the chemistry</a:t>
            </a:r>
          </a:p>
          <a:p>
            <a:r>
              <a:rPr lang="en-GB" dirty="0" smtClean="0"/>
              <a:t>The numbered boxes could appear in sequence</a:t>
            </a:r>
            <a:r>
              <a:rPr lang="en-GB" baseline="0" dirty="0" smtClean="0"/>
              <a:t>  on timer or click?</a:t>
            </a:r>
          </a:p>
          <a:p>
            <a:endParaRPr lang="en-GB" baseline="0" dirty="0" smtClean="0"/>
          </a:p>
          <a:p>
            <a:r>
              <a:rPr lang="en-GB" dirty="0" smtClean="0"/>
              <a:t>Instructions to students:</a:t>
            </a:r>
            <a:endParaRPr lang="en-GB" b="1" dirty="0" smtClean="0"/>
          </a:p>
          <a:p>
            <a:r>
              <a:rPr lang="en-GB" b="1" dirty="0" smtClean="0"/>
              <a:t>Since we were only ever going to calculate the ratio of concentrations and the two solution were both titrated against the same concentration of </a:t>
            </a:r>
            <a:r>
              <a:rPr lang="en-GB" b="1" dirty="0" err="1" smtClean="0"/>
              <a:t>thiosulfate</a:t>
            </a:r>
            <a:r>
              <a:rPr lang="en-GB" b="1" dirty="0" smtClean="0"/>
              <a:t> it makes sense to</a:t>
            </a:r>
            <a:r>
              <a:rPr lang="en-GB" b="1" baseline="0" dirty="0" smtClean="0"/>
              <a:t> </a:t>
            </a:r>
            <a:r>
              <a:rPr lang="en-GB" b="1" dirty="0" smtClean="0"/>
              <a:t>work from</a:t>
            </a:r>
            <a:r>
              <a:rPr lang="en-GB" b="1" baseline="0" dirty="0" smtClean="0"/>
              <a:t> </a:t>
            </a:r>
            <a:r>
              <a:rPr lang="en-GB" b="1" dirty="0" smtClean="0"/>
              <a:t> the ratio of titres rather than do</a:t>
            </a:r>
            <a:r>
              <a:rPr lang="en-GB" b="1" baseline="0" dirty="0" smtClean="0"/>
              <a:t> all the moles calculations. Of course you could do it the other way and should get the same answer.  In this example the information that was not going to be used (such as the </a:t>
            </a:r>
            <a:r>
              <a:rPr lang="en-GB" b="1" baseline="0" dirty="0" err="1" smtClean="0"/>
              <a:t>conc</a:t>
            </a:r>
            <a:r>
              <a:rPr lang="en-GB" b="1" baseline="0" dirty="0" smtClean="0"/>
              <a:t> of </a:t>
            </a:r>
            <a:r>
              <a:rPr lang="en-GB" b="1" baseline="0" dirty="0" err="1" smtClean="0"/>
              <a:t>thiosulfate</a:t>
            </a:r>
            <a:r>
              <a:rPr lang="en-GB" b="1" baseline="0" dirty="0" smtClean="0"/>
              <a:t>) was omitted but could easily have been put in. It is worth spotting short cuts like this one – it can save you plenty of time.</a:t>
            </a:r>
          </a:p>
          <a:p>
            <a:endParaRPr lang="en-GB" b="0" dirty="0" smtClean="0"/>
          </a:p>
        </p:txBody>
      </p:sp>
      <p:sp>
        <p:nvSpPr>
          <p:cNvPr id="4" name="Slide Number Placeholder 3"/>
          <p:cNvSpPr>
            <a:spLocks noGrp="1"/>
          </p:cNvSpPr>
          <p:nvPr>
            <p:ph type="sldNum" sz="quarter" idx="10"/>
          </p:nvPr>
        </p:nvSpPr>
        <p:spPr/>
        <p:txBody>
          <a:bodyPr/>
          <a:lstStyle/>
          <a:p>
            <a:fld id="{0E0EE3D9-F872-4806-ADFA-BD0BEBEF91D7}" type="slidenum">
              <a:rPr lang="en-GB" smtClean="0"/>
              <a:pPr/>
              <a:t>97</a:t>
            </a:fld>
            <a:endParaRPr lang="en-GB"/>
          </a:p>
        </p:txBody>
      </p:sp>
    </p:spTree>
    <p:extLst>
      <p:ext uri="{BB962C8B-B14F-4D97-AF65-F5344CB8AC3E}">
        <p14:creationId xmlns:p14="http://schemas.microsoft.com/office/powerpoint/2010/main" val="3540236680"/>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F77AE9-0255-45EC-9DD0-4AF173D7747E}" type="slidenum">
              <a:rPr lang="en-GB" smtClean="0"/>
              <a:pPr/>
              <a:t>98</a:t>
            </a:fld>
            <a:endParaRPr lang="en-GB"/>
          </a:p>
        </p:txBody>
      </p:sp>
    </p:spTree>
    <p:extLst>
      <p:ext uri="{BB962C8B-B14F-4D97-AF65-F5344CB8AC3E}">
        <p14:creationId xmlns:p14="http://schemas.microsoft.com/office/powerpoint/2010/main" val="17778809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539552" y="1191295"/>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636912"/>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40768" r="22208" b="20553"/>
          <a:stretch/>
        </p:blipFill>
        <p:spPr>
          <a:xfrm rot="10800000" flipH="1">
            <a:off x="1691681" y="-2"/>
            <a:ext cx="7452319" cy="6858002"/>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0768" r="22208" b="20553"/>
          <a:stretch/>
        </p:blipFill>
        <p:spPr>
          <a:xfrm rot="10800000" flipH="1">
            <a:off x="1691681" y="-2"/>
            <a:ext cx="7452319" cy="6858002"/>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Tree>
    <p:extLst>
      <p:ext uri="{BB962C8B-B14F-4D97-AF65-F5344CB8AC3E}">
        <p14:creationId xmlns:p14="http://schemas.microsoft.com/office/powerpoint/2010/main" val="2719733164"/>
      </p:ext>
    </p:extLst>
  </p:cSld>
  <p:clrMapOvr>
    <a:masterClrMapping/>
  </p:clrMapOvr>
  <p:transition advClick="0"/>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Slide">
    <p:bg>
      <p:bgPr>
        <a:solidFill>
          <a:schemeClr val="tx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
        <p:nvSpPr>
          <p:cNvPr id="8" name="Title 1"/>
          <p:cNvSpPr>
            <a:spLocks noGrp="1"/>
          </p:cNvSpPr>
          <p:nvPr>
            <p:ph type="ctrTitle" hasCustomPrompt="1"/>
          </p:nvPr>
        </p:nvSpPr>
        <p:spPr>
          <a:xfrm>
            <a:off x="539552" y="1191295"/>
            <a:ext cx="6408712" cy="1470025"/>
          </a:xfrm>
        </p:spPr>
        <p:txBody>
          <a:bodyPr>
            <a:normAutofit/>
          </a:bodyPr>
          <a:lstStyle>
            <a:lvl1pPr algn="l">
              <a:defRPr sz="4200" baseline="0">
                <a:solidFill>
                  <a:srgbClr val="4F758B"/>
                </a:solidFill>
                <a:latin typeface="Arial" pitchFamily="34" charset="0"/>
                <a:cs typeface="Arial" pitchFamily="34" charset="0"/>
              </a:defRPr>
            </a:lvl1pPr>
          </a:lstStyle>
          <a:p>
            <a:r>
              <a:rPr lang="en-US" dirty="0" smtClean="0"/>
              <a:t>Heading goes here</a:t>
            </a:r>
            <a:endParaRPr lang="en-GB" dirty="0"/>
          </a:p>
        </p:txBody>
      </p:sp>
      <p:sp>
        <p:nvSpPr>
          <p:cNvPr id="9" name="Subtitle 2"/>
          <p:cNvSpPr>
            <a:spLocks noGrp="1"/>
          </p:cNvSpPr>
          <p:nvPr>
            <p:ph type="subTitle" idx="1" hasCustomPrompt="1"/>
          </p:nvPr>
        </p:nvSpPr>
        <p:spPr>
          <a:xfrm>
            <a:off x="539552" y="2636912"/>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ransition advClick="0"/>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09006" y="446807"/>
            <a:ext cx="7772400" cy="1470025"/>
          </a:xfrm>
        </p:spPr>
        <p:txBody>
          <a:bodyPr>
            <a:normAutofit/>
          </a:bodyPr>
          <a:lstStyle>
            <a:lvl1pPr algn="l">
              <a:defRPr sz="4200" baseline="0">
                <a:solidFill>
                  <a:srgbClr val="4F758B"/>
                </a:solidFill>
                <a:latin typeface="Arial" pitchFamily="34" charset="0"/>
                <a:cs typeface="Arial" pitchFamily="34" charset="0"/>
              </a:defRPr>
            </a:lvl1pPr>
          </a:lstStyle>
          <a:p>
            <a:r>
              <a:rPr lang="en-US" dirty="0" smtClean="0"/>
              <a:t>Heading goes here</a:t>
            </a:r>
            <a:endParaRPr lang="en-GB" dirty="0"/>
          </a:p>
        </p:txBody>
      </p:sp>
      <p:sp>
        <p:nvSpPr>
          <p:cNvPr id="3" name="Subtitle 2"/>
          <p:cNvSpPr>
            <a:spLocks noGrp="1"/>
          </p:cNvSpPr>
          <p:nvPr>
            <p:ph type="subTitle" idx="1" hasCustomPrompt="1"/>
          </p:nvPr>
        </p:nvSpPr>
        <p:spPr>
          <a:xfrm>
            <a:off x="809006" y="2252464"/>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ransition advClick="0"/>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09006" y="446807"/>
            <a:ext cx="7772400"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809006" y="2181438"/>
            <a:ext cx="6400800" cy="1752600"/>
          </a:xfrm>
        </p:spPr>
        <p:txBody>
          <a:bodyPr>
            <a:normAutofit/>
          </a:bodyPr>
          <a:lstStyle>
            <a:lvl1pPr marL="457200" marR="0" indent="-457200" algn="l" defTabSz="914400" rtl="0" eaLnBrk="1" fontAlgn="auto" latinLnBrk="0" hangingPunct="1">
              <a:lnSpc>
                <a:spcPct val="100000"/>
              </a:lnSpc>
              <a:spcBef>
                <a:spcPct val="20000"/>
              </a:spcBef>
              <a:spcAft>
                <a:spcPts val="0"/>
              </a:spcAft>
              <a:buClrTx/>
              <a:buSzTx/>
              <a:buFont typeface="Arial" pitchFamily="34" charset="0"/>
              <a:buChar char="•"/>
              <a:tabLst/>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Bullet points go here</a:t>
            </a:r>
          </a:p>
          <a:p>
            <a:r>
              <a:rPr lang="en-US" dirty="0" smtClean="0"/>
              <a:t>Bullet points go here</a:t>
            </a:r>
          </a:p>
          <a:p>
            <a:r>
              <a:rPr lang="en-US" dirty="0" smtClean="0"/>
              <a:t>Bullet points go here</a:t>
            </a:r>
          </a:p>
          <a:p>
            <a:r>
              <a:rPr lang="en-US" dirty="0" smtClean="0"/>
              <a:t>Bullet points go here</a:t>
            </a:r>
          </a:p>
          <a:p>
            <a:endParaRPr lang="en-GB" dirty="0"/>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Title Slid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539552" y="1191295"/>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636912"/>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40768" r="22208" b="20553"/>
          <a:stretch/>
        </p:blipFill>
        <p:spPr>
          <a:xfrm rot="10800000" flipH="1">
            <a:off x="1691681" y="-2"/>
            <a:ext cx="7452319" cy="6858002"/>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Tree>
    <p:extLst>
      <p:ext uri="{BB962C8B-B14F-4D97-AF65-F5344CB8AC3E}">
        <p14:creationId xmlns:p14="http://schemas.microsoft.com/office/powerpoint/2010/main" val="2719733164"/>
      </p:ext>
    </p:extLst>
  </p:cSld>
  <p:clrMapOvr>
    <a:masterClrMapping/>
  </p:clrMapOvr>
  <p:transition advClick="0"/>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5_Title Slide">
    <p:bg>
      <p:bgPr>
        <a:solidFill>
          <a:schemeClr val="tx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
        <p:nvSpPr>
          <p:cNvPr id="8" name="Title 1"/>
          <p:cNvSpPr>
            <a:spLocks noGrp="1"/>
          </p:cNvSpPr>
          <p:nvPr>
            <p:ph type="ctrTitle" hasCustomPrompt="1"/>
          </p:nvPr>
        </p:nvSpPr>
        <p:spPr>
          <a:xfrm>
            <a:off x="539552" y="1191295"/>
            <a:ext cx="6408712" cy="1470025"/>
          </a:xfrm>
        </p:spPr>
        <p:txBody>
          <a:bodyPr>
            <a:normAutofit/>
          </a:bodyPr>
          <a:lstStyle>
            <a:lvl1pPr algn="l">
              <a:defRPr sz="4200" baseline="0">
                <a:solidFill>
                  <a:srgbClr val="4F758B"/>
                </a:solidFill>
                <a:latin typeface="Arial" pitchFamily="34" charset="0"/>
                <a:cs typeface="Arial" pitchFamily="34" charset="0"/>
              </a:defRPr>
            </a:lvl1pPr>
          </a:lstStyle>
          <a:p>
            <a:r>
              <a:rPr lang="en-US" dirty="0" smtClean="0"/>
              <a:t>Heading goes here</a:t>
            </a:r>
            <a:endParaRPr lang="en-GB" dirty="0"/>
          </a:p>
        </p:txBody>
      </p:sp>
      <p:sp>
        <p:nvSpPr>
          <p:cNvPr id="9" name="Subtitle 2"/>
          <p:cNvSpPr>
            <a:spLocks noGrp="1"/>
          </p:cNvSpPr>
          <p:nvPr>
            <p:ph type="subTitle" idx="1" hasCustomPrompt="1"/>
          </p:nvPr>
        </p:nvSpPr>
        <p:spPr>
          <a:xfrm>
            <a:off x="539552" y="2636912"/>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ransition advClick="0"/>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6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09006" y="446807"/>
            <a:ext cx="7772400"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809006" y="2181438"/>
            <a:ext cx="6400800" cy="1752600"/>
          </a:xfrm>
        </p:spPr>
        <p:txBody>
          <a:bodyPr>
            <a:normAutofit/>
          </a:bodyPr>
          <a:lstStyle>
            <a:lvl1pPr marL="457200" marR="0" indent="-457200" algn="l" defTabSz="914400" rtl="0" eaLnBrk="1" fontAlgn="auto" latinLnBrk="0" hangingPunct="1">
              <a:lnSpc>
                <a:spcPct val="100000"/>
              </a:lnSpc>
              <a:spcBef>
                <a:spcPct val="20000"/>
              </a:spcBef>
              <a:spcAft>
                <a:spcPts val="0"/>
              </a:spcAft>
              <a:buClrTx/>
              <a:buSzTx/>
              <a:buFont typeface="Arial" pitchFamily="34" charset="0"/>
              <a:buChar char="•"/>
              <a:tabLst/>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Bullet points go here</a:t>
            </a:r>
          </a:p>
          <a:p>
            <a:r>
              <a:rPr lang="en-US" dirty="0" smtClean="0"/>
              <a:t>Bullet points go here</a:t>
            </a:r>
          </a:p>
          <a:p>
            <a:r>
              <a:rPr lang="en-US" dirty="0" smtClean="0"/>
              <a:t>Bullet points go here</a:t>
            </a:r>
          </a:p>
          <a:p>
            <a:r>
              <a:rPr lang="en-US" dirty="0" smtClean="0"/>
              <a:t>Bullet points go here</a:t>
            </a:r>
          </a:p>
          <a:p>
            <a:endParaRPr lang="en-GB" dirty="0"/>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85C486-7FAA-4AF7-ACEF-EE2E5759F818}" type="datetimeFigureOut">
              <a:rPr lang="en-GB" smtClean="0"/>
              <a:pPr/>
              <a:t>02/10/2014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F4F360-802C-422F-891D-79C310BE335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85C486-7FAA-4AF7-ACEF-EE2E5759F818}" type="datetimeFigureOut">
              <a:rPr lang="en-GB" smtClean="0"/>
              <a:pPr/>
              <a:t>02/10/2014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FF4F360-802C-422F-891D-79C310BE335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85C486-7FAA-4AF7-ACEF-EE2E5759F818}" type="datetimeFigureOut">
              <a:rPr lang="en-GB" smtClean="0"/>
              <a:pPr/>
              <a:t>02/10/2014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4F360-802C-422F-891D-79C310BE3355}" type="slidenum">
              <a:rPr lang="en-GB" smtClean="0"/>
              <a:pPr/>
              <a:t>‹#›</a:t>
            </a:fld>
            <a:endParaRPr lang="en-GB"/>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ransition advClick="0"/>
  <p:timing>
    <p:tnLst>
      <p:par>
        <p:cTn id="1" dur="indefinite" restart="never" nodeType="tmRoot"/>
      </p:par>
    </p:tnLst>
  </p:timing>
  <p:txStyles>
    <p:titleStyle>
      <a:lvl1pPr algn="ctr" defTabSz="914400" rtl="0" eaLnBrk="1" latinLnBrk="0" hangingPunct="1">
        <a:spcBef>
          <a:spcPct val="0"/>
        </a:spcBef>
        <a:buNone/>
        <a:defRPr sz="4400" kern="1200">
          <a:solidFill>
            <a:srgbClr val="4F758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4F758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4F758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4F758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4F758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4F758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12.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emf"/><Relationship Id="rId7" Type="http://schemas.openxmlformats.org/officeDocument/2006/relationships/image" Target="../media/image12.e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slide" Target="slide14.xml"/><Relationship Id="rId5" Type="http://schemas.openxmlformats.org/officeDocument/2006/relationships/image" Target="../media/image11.emf"/><Relationship Id="rId4" Type="http://schemas.openxmlformats.org/officeDocument/2006/relationships/image" Target="../media/image10.emf"/><Relationship Id="rId9" Type="http://schemas.openxmlformats.org/officeDocument/2006/relationships/image" Target="../media/image13.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15.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10" Type="http://schemas.openxmlformats.org/officeDocument/2006/relationships/slide" Target="slide17.xml"/><Relationship Id="rId4" Type="http://schemas.openxmlformats.org/officeDocument/2006/relationships/image" Target="../media/image10.emf"/><Relationship Id="rId9" Type="http://schemas.openxmlformats.org/officeDocument/2006/relationships/slide" Target="slide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18.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10" Type="http://schemas.openxmlformats.org/officeDocument/2006/relationships/slide" Target="slide19.xml"/><Relationship Id="rId4" Type="http://schemas.openxmlformats.org/officeDocument/2006/relationships/image" Target="../media/image10.emf"/><Relationship Id="rId9" Type="http://schemas.openxmlformats.org/officeDocument/2006/relationships/slide" Target="slide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21.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10" Type="http://schemas.openxmlformats.org/officeDocument/2006/relationships/slide" Target="slide23.xml"/><Relationship Id="rId4" Type="http://schemas.openxmlformats.org/officeDocument/2006/relationships/image" Target="../media/image10.emf"/><Relationship Id="rId9" Type="http://schemas.openxmlformats.org/officeDocument/2006/relationships/slide" Target="slide2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24.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10" Type="http://schemas.openxmlformats.org/officeDocument/2006/relationships/slide" Target="slide25.xml"/><Relationship Id="rId4" Type="http://schemas.openxmlformats.org/officeDocument/2006/relationships/image" Target="../media/image10.emf"/><Relationship Id="rId9" Type="http://schemas.openxmlformats.org/officeDocument/2006/relationships/slide" Target="slide2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27.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10" Type="http://schemas.openxmlformats.org/officeDocument/2006/relationships/slide" Target="slide28.xml"/><Relationship Id="rId4" Type="http://schemas.openxmlformats.org/officeDocument/2006/relationships/image" Target="../media/image10.emf"/><Relationship Id="rId9" Type="http://schemas.openxmlformats.org/officeDocument/2006/relationships/slide" Target="slide2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10" Type="http://schemas.openxmlformats.org/officeDocument/2006/relationships/slide" Target="slide32.xml"/><Relationship Id="rId4" Type="http://schemas.openxmlformats.org/officeDocument/2006/relationships/image" Target="../media/image10.emf"/><Relationship Id="rId9" Type="http://schemas.openxmlformats.org/officeDocument/2006/relationships/slide" Target="slide3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33.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10" Type="http://schemas.openxmlformats.org/officeDocument/2006/relationships/slide" Target="slide35.xml"/><Relationship Id="rId4" Type="http://schemas.openxmlformats.org/officeDocument/2006/relationships/image" Target="../media/image10.emf"/><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36.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10" Type="http://schemas.openxmlformats.org/officeDocument/2006/relationships/slide" Target="slide38.xml"/><Relationship Id="rId4" Type="http://schemas.openxmlformats.org/officeDocument/2006/relationships/image" Target="../media/image10.emf"/><Relationship Id="rId9" Type="http://schemas.openxmlformats.org/officeDocument/2006/relationships/slide" Target="slide3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39.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10" Type="http://schemas.openxmlformats.org/officeDocument/2006/relationships/slide" Target="slide41.xml"/><Relationship Id="rId4" Type="http://schemas.openxmlformats.org/officeDocument/2006/relationships/image" Target="../media/image10.emf"/><Relationship Id="rId9" Type="http://schemas.openxmlformats.org/officeDocument/2006/relationships/slide" Target="slide40.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42.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42.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14.emf"/><Relationship Id="rId7" Type="http://schemas.openxmlformats.org/officeDocument/2006/relationships/image" Target="../media/image17.emf"/><Relationship Id="rId2" Type="http://schemas.openxmlformats.org/officeDocument/2006/relationships/notesSlide" Target="../notesSlides/notesSlide45.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slide" Target="slide47.xml"/><Relationship Id="rId10" Type="http://schemas.openxmlformats.org/officeDocument/2006/relationships/image" Target="../media/image13.emf"/><Relationship Id="rId4" Type="http://schemas.openxmlformats.org/officeDocument/2006/relationships/image" Target="../media/image15.emf"/><Relationship Id="rId9" Type="http://schemas.openxmlformats.org/officeDocument/2006/relationships/image" Target="../media/image18.e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5.emf"/><Relationship Id="rId7" Type="http://schemas.openxmlformats.org/officeDocument/2006/relationships/image" Target="../media/image14.emf"/><Relationship Id="rId2" Type="http://schemas.openxmlformats.org/officeDocument/2006/relationships/notesSlide" Target="../notesSlides/notesSlide47.xml"/><Relationship Id="rId1" Type="http://schemas.openxmlformats.org/officeDocument/2006/relationships/slideLayout" Target="../slideLayouts/slideLayout4.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3.emf"/><Relationship Id="rId9" Type="http://schemas.openxmlformats.org/officeDocument/2006/relationships/image" Target="../media/image9.emf"/></Relationships>
</file>

<file path=ppt/slides/_rels/slide48.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slide" Target="slide50.xml"/><Relationship Id="rId7" Type="http://schemas.openxmlformats.org/officeDocument/2006/relationships/image" Target="../media/image18.emf"/><Relationship Id="rId2" Type="http://schemas.openxmlformats.org/officeDocument/2006/relationships/notesSlide" Target="../notesSlides/notesSlide48.xml"/><Relationship Id="rId1" Type="http://schemas.openxmlformats.org/officeDocument/2006/relationships/slideLayout" Target="../slideLayouts/slideLayout4.xml"/><Relationship Id="rId6" Type="http://schemas.openxmlformats.org/officeDocument/2006/relationships/image" Target="../media/image17.emf"/><Relationship Id="rId5" Type="http://schemas.openxmlformats.org/officeDocument/2006/relationships/image" Target="../media/image13.emf"/><Relationship Id="rId10" Type="http://schemas.openxmlformats.org/officeDocument/2006/relationships/image" Target="../media/image9.emf"/><Relationship Id="rId4" Type="http://schemas.openxmlformats.org/officeDocument/2006/relationships/image" Target="../media/image15.emf"/><Relationship Id="rId9" Type="http://schemas.openxmlformats.org/officeDocument/2006/relationships/image" Target="../media/image16.emf"/></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5.emf"/><Relationship Id="rId7" Type="http://schemas.openxmlformats.org/officeDocument/2006/relationships/image" Target="../media/image14.emf"/><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3.emf"/><Relationship Id="rId9" Type="http://schemas.openxmlformats.org/officeDocument/2006/relationships/image" Target="../media/image9.emf"/></Relationships>
</file>

<file path=ppt/slides/_rels/slide51.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13.emf"/><Relationship Id="rId7" Type="http://schemas.openxmlformats.org/officeDocument/2006/relationships/image" Target="../media/image14.emf"/><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slide" Target="slide53.xml"/><Relationship Id="rId5" Type="http://schemas.openxmlformats.org/officeDocument/2006/relationships/image" Target="../media/image18.emf"/><Relationship Id="rId10" Type="http://schemas.openxmlformats.org/officeDocument/2006/relationships/image" Target="../media/image15.emf"/><Relationship Id="rId4" Type="http://schemas.openxmlformats.org/officeDocument/2006/relationships/image" Target="../media/image17.emf"/><Relationship Id="rId9" Type="http://schemas.openxmlformats.org/officeDocument/2006/relationships/image" Target="../media/image16.e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3.emf"/><Relationship Id="rId7" Type="http://schemas.openxmlformats.org/officeDocument/2006/relationships/image" Target="../media/image9.emf"/><Relationship Id="rId2" Type="http://schemas.openxmlformats.org/officeDocument/2006/relationships/notesSlide" Target="../notesSlides/notesSlide53.xml"/><Relationship Id="rId1" Type="http://schemas.openxmlformats.org/officeDocument/2006/relationships/slideLayout" Target="../slideLayouts/slideLayout4.xml"/><Relationship Id="rId6" Type="http://schemas.openxmlformats.org/officeDocument/2006/relationships/image" Target="../media/image14.emf"/><Relationship Id="rId5" Type="http://schemas.openxmlformats.org/officeDocument/2006/relationships/image" Target="../media/image18.emf"/><Relationship Id="rId4" Type="http://schemas.openxmlformats.org/officeDocument/2006/relationships/image" Target="../media/image17.emf"/><Relationship Id="rId9" Type="http://schemas.openxmlformats.org/officeDocument/2006/relationships/image" Target="../media/image15.emf"/></Relationships>
</file>

<file path=ppt/slides/_rels/slide54.xml.rels><?xml version="1.0" encoding="UTF-8" standalone="yes"?>
<Relationships xmlns="http://schemas.openxmlformats.org/package/2006/relationships"><Relationship Id="rId8" Type="http://schemas.openxmlformats.org/officeDocument/2006/relationships/slide" Target="slide56.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54.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56.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57.xml.rels><?xml version="1.0" encoding="UTF-8" standalone="yes"?>
<Relationships xmlns="http://schemas.openxmlformats.org/package/2006/relationships"><Relationship Id="rId8" Type="http://schemas.openxmlformats.org/officeDocument/2006/relationships/slide" Target="slide59.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57.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59.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slide" Target="slide8.xml"/><Relationship Id="rId7"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emf"/><Relationship Id="rId5" Type="http://schemas.openxmlformats.org/officeDocument/2006/relationships/slide" Target="slide7.xml"/><Relationship Id="rId10" Type="http://schemas.openxmlformats.org/officeDocument/2006/relationships/image" Target="../media/image14.emf"/><Relationship Id="rId4" Type="http://schemas.openxmlformats.org/officeDocument/2006/relationships/image" Target="../media/image9.emf"/><Relationship Id="rId9" Type="http://schemas.openxmlformats.org/officeDocument/2006/relationships/image" Target="../media/image13.emf"/></Relationships>
</file>

<file path=ppt/slides/_rels/slide60.xml.rels><?xml version="1.0" encoding="UTF-8" standalone="yes"?>
<Relationships xmlns="http://schemas.openxmlformats.org/package/2006/relationships"><Relationship Id="rId8" Type="http://schemas.openxmlformats.org/officeDocument/2006/relationships/slide" Target="slide62.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60.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62.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63.xml.rels><?xml version="1.0" encoding="UTF-8" standalone="yes"?>
<Relationships xmlns="http://schemas.openxmlformats.org/package/2006/relationships"><Relationship Id="rId8" Type="http://schemas.openxmlformats.org/officeDocument/2006/relationships/slide" Target="slide65.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63.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65.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66.xml.rels><?xml version="1.0" encoding="UTF-8" standalone="yes"?>
<Relationships xmlns="http://schemas.openxmlformats.org/package/2006/relationships"><Relationship Id="rId8" Type="http://schemas.openxmlformats.org/officeDocument/2006/relationships/slide" Target="slide68.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66.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68.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69.xml.rels><?xml version="1.0" encoding="UTF-8" standalone="yes"?>
<Relationships xmlns="http://schemas.openxmlformats.org/package/2006/relationships"><Relationship Id="rId8" Type="http://schemas.openxmlformats.org/officeDocument/2006/relationships/slide" Target="slide71.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69.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 Id="rId9" Type="http://schemas.openxmlformats.org/officeDocument/2006/relationships/slide" Target="slide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71.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72.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72.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74.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75.xml.rels><?xml version="1.0" encoding="UTF-8" standalone="yes"?>
<Relationships xmlns="http://schemas.openxmlformats.org/package/2006/relationships"><Relationship Id="rId8" Type="http://schemas.openxmlformats.org/officeDocument/2006/relationships/slide" Target="slide77.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75.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77.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78.xml.rels><?xml version="1.0" encoding="UTF-8" standalone="yes"?>
<Relationships xmlns="http://schemas.openxmlformats.org/package/2006/relationships"><Relationship Id="rId8" Type="http://schemas.openxmlformats.org/officeDocument/2006/relationships/slide" Target="slide80.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78.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emf"/><Relationship Id="rId7" Type="http://schemas.openxmlformats.org/officeDocument/2006/relationships/image" Target="../media/image14.emf"/><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80.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80.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81.xml.rels><?xml version="1.0" encoding="UTF-8" standalone="yes"?>
<Relationships xmlns="http://schemas.openxmlformats.org/package/2006/relationships"><Relationship Id="rId8" Type="http://schemas.openxmlformats.org/officeDocument/2006/relationships/slide" Target="slide83.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81.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83.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84.xml.rels><?xml version="1.0" encoding="UTF-8" standalone="yes"?>
<Relationships xmlns="http://schemas.openxmlformats.org/package/2006/relationships"><Relationship Id="rId8" Type="http://schemas.openxmlformats.org/officeDocument/2006/relationships/slide" Target="slide86.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84.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86.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87.xml.rels><?xml version="1.0" encoding="UTF-8" standalone="yes"?>
<Relationships xmlns="http://schemas.openxmlformats.org/package/2006/relationships"><Relationship Id="rId8" Type="http://schemas.openxmlformats.org/officeDocument/2006/relationships/slide" Target="slide89.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87.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89.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9.emf"/><Relationship Id="rId7" Type="http://schemas.openxmlformats.org/officeDocument/2006/relationships/slide" Target="slide10.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1.emf"/><Relationship Id="rId5" Type="http://schemas.openxmlformats.org/officeDocument/2006/relationships/image" Target="../media/image10.emf"/><Relationship Id="rId10" Type="http://schemas.openxmlformats.org/officeDocument/2006/relationships/image" Target="../media/image13.emf"/><Relationship Id="rId4" Type="http://schemas.openxmlformats.org/officeDocument/2006/relationships/slide" Target="slide11.xml"/><Relationship Id="rId9" Type="http://schemas.openxmlformats.org/officeDocument/2006/relationships/image" Target="../media/image14.emf"/></Relationships>
</file>

<file path=ppt/slides/_rels/slide90.xml.rels><?xml version="1.0" encoding="UTF-8" standalone="yes"?>
<Relationships xmlns="http://schemas.openxmlformats.org/package/2006/relationships"><Relationship Id="rId8" Type="http://schemas.openxmlformats.org/officeDocument/2006/relationships/slide" Target="slide92.xml"/><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90.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5.emf"/><Relationship Id="rId2" Type="http://schemas.openxmlformats.org/officeDocument/2006/relationships/notesSlide" Target="../notesSlides/notesSlide92.xml"/><Relationship Id="rId1" Type="http://schemas.openxmlformats.org/officeDocument/2006/relationships/slideLayout" Target="../slideLayouts/slideLayout4.xml"/><Relationship Id="rId6" Type="http://schemas.openxmlformats.org/officeDocument/2006/relationships/image" Target="../media/image16.emf"/><Relationship Id="rId5" Type="http://schemas.openxmlformats.org/officeDocument/2006/relationships/image" Target="../media/image17.emf"/><Relationship Id="rId4" Type="http://schemas.openxmlformats.org/officeDocument/2006/relationships/image" Target="../media/image13.emf"/></Relationships>
</file>

<file path=ppt/slides/_rels/slide9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3.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0.emf"/><Relationship Id="rId7" Type="http://schemas.openxmlformats.org/officeDocument/2006/relationships/image" Target="../media/image9.emf"/><Relationship Id="rId2" Type="http://schemas.openxmlformats.org/officeDocument/2006/relationships/notesSlide" Target="../notesSlides/notesSlide95.xml"/><Relationship Id="rId1" Type="http://schemas.openxmlformats.org/officeDocument/2006/relationships/slideLayout" Target="../slideLayouts/slideLayout9.xml"/><Relationship Id="rId6" Type="http://schemas.openxmlformats.org/officeDocument/2006/relationships/image" Target="../media/image19.emf"/><Relationship Id="rId11" Type="http://schemas.openxmlformats.org/officeDocument/2006/relationships/image" Target="../media/image23.emf"/><Relationship Id="rId5" Type="http://schemas.openxmlformats.org/officeDocument/2006/relationships/image" Target="../media/image14.emf"/><Relationship Id="rId10" Type="http://schemas.openxmlformats.org/officeDocument/2006/relationships/image" Target="../media/image22.emf"/><Relationship Id="rId4" Type="http://schemas.openxmlformats.org/officeDocument/2006/relationships/image" Target="../media/image11.emf"/><Relationship Id="rId9" Type="http://schemas.openxmlformats.org/officeDocument/2006/relationships/image" Target="../media/image21.emf"/></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3" Type="http://schemas.openxmlformats.org/officeDocument/2006/relationships/image" Target="../media/image10.emf"/><Relationship Id="rId7" Type="http://schemas.openxmlformats.org/officeDocument/2006/relationships/image" Target="../media/image27.emf"/><Relationship Id="rId2" Type="http://schemas.openxmlformats.org/officeDocument/2006/relationships/notesSlide" Target="../notesSlides/notesSlide97.xml"/><Relationship Id="rId1" Type="http://schemas.openxmlformats.org/officeDocument/2006/relationships/slideLayout" Target="../slideLayouts/slideLayout9.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9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79512" y="260648"/>
            <a:ext cx="7772400" cy="1470025"/>
          </a:xfrm>
        </p:spPr>
        <p:txBody>
          <a:bodyPr/>
          <a:lstStyle/>
          <a:p>
            <a:r>
              <a:rPr lang="en-GB" dirty="0" smtClean="0"/>
              <a:t>Problem Solving Tutor</a:t>
            </a:r>
            <a:endParaRPr lang="en-GB" dirty="0">
              <a:solidFill>
                <a:srgbClr val="4F758B"/>
              </a:solidFill>
              <a:latin typeface="Arial" pitchFamily="34" charset="0"/>
              <a:cs typeface="Arial" pitchFamily="34" charset="0"/>
            </a:endParaRPr>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 name="TextBox 4"/>
          <p:cNvSpPr txBox="1"/>
          <p:nvPr/>
        </p:nvSpPr>
        <p:spPr>
          <a:xfrm>
            <a:off x="317937" y="1593055"/>
            <a:ext cx="6552728" cy="2862322"/>
          </a:xfrm>
          <a:prstGeom prst="rect">
            <a:avLst/>
          </a:prstGeom>
          <a:noFill/>
        </p:spPr>
        <p:txBody>
          <a:bodyPr wrap="square" rtlCol="0">
            <a:spAutoFit/>
          </a:bodyPr>
          <a:lstStyle/>
          <a:p>
            <a:r>
              <a:rPr lang="en-GB" sz="2000" dirty="0" smtClean="0"/>
              <a:t>This presentation is designed to develop your problem solving skills in quantitative chemistry. Working through the whole tutor program you will develop and use </a:t>
            </a:r>
            <a:r>
              <a:rPr lang="en-GB" sz="2000" b="1" dirty="0" smtClean="0"/>
              <a:t>three </a:t>
            </a:r>
            <a:r>
              <a:rPr lang="en-GB" sz="2000" dirty="0" smtClean="0"/>
              <a:t>techniques for problem solving.</a:t>
            </a:r>
          </a:p>
          <a:p>
            <a:r>
              <a:rPr lang="en-GB" sz="2000" dirty="0" smtClean="0"/>
              <a:t>These have been called:</a:t>
            </a:r>
          </a:p>
          <a:p>
            <a:r>
              <a:rPr lang="en-GB" sz="2000" dirty="0" smtClean="0">
                <a:solidFill>
                  <a:schemeClr val="tx2"/>
                </a:solidFill>
              </a:rPr>
              <a:t>1. Knowing what you know </a:t>
            </a:r>
            <a:r>
              <a:rPr lang="en-GB" sz="2000" dirty="0" smtClean="0"/>
              <a:t>(do this one first)</a:t>
            </a:r>
            <a:endParaRPr lang="en-GB" sz="2000" dirty="0" smtClean="0">
              <a:solidFill>
                <a:schemeClr val="tx2"/>
              </a:solidFill>
            </a:endParaRPr>
          </a:p>
          <a:p>
            <a:r>
              <a:rPr lang="en-GB" sz="2000" dirty="0" smtClean="0">
                <a:solidFill>
                  <a:schemeClr val="tx2"/>
                </a:solidFill>
              </a:rPr>
              <a:t>2. Tabulating the information </a:t>
            </a:r>
            <a:r>
              <a:rPr lang="en-GB" sz="2000" dirty="0" smtClean="0"/>
              <a:t>(do this one second)</a:t>
            </a:r>
            <a:endParaRPr lang="en-GB" sz="2000" dirty="0" smtClean="0">
              <a:solidFill>
                <a:schemeClr val="tx2"/>
              </a:solidFill>
            </a:endParaRPr>
          </a:p>
          <a:p>
            <a:r>
              <a:rPr lang="en-GB" sz="2000" dirty="0" smtClean="0">
                <a:solidFill>
                  <a:schemeClr val="tx2"/>
                </a:solidFill>
              </a:rPr>
              <a:t>3. Storyboarding</a:t>
            </a:r>
            <a:r>
              <a:rPr lang="en-GB" sz="2000" dirty="0" smtClean="0"/>
              <a:t> (do this one last)</a:t>
            </a:r>
            <a:endParaRPr lang="en-GB" sz="2000" dirty="0" smtClean="0">
              <a:solidFill>
                <a:schemeClr val="tx2"/>
              </a:solidFill>
            </a:endParaRPr>
          </a:p>
          <a:p>
            <a:r>
              <a:rPr lang="en-GB" sz="2000" dirty="0" smtClean="0"/>
              <a:t>You are about to start: </a:t>
            </a:r>
            <a:r>
              <a:rPr lang="en-GB" sz="2000" b="1" dirty="0" smtClean="0"/>
              <a:t>Storyboarding</a:t>
            </a:r>
            <a:endParaRPr lang="en-GB" sz="2000" b="1" dirty="0"/>
          </a:p>
        </p:txBody>
      </p:sp>
      <p:pic>
        <p:nvPicPr>
          <p:cNvPr id="2050" name="Picture 2" descr="C:\Users\Tim\AppData\Local\Temp\Rar$DI33.016\1.png"/>
          <p:cNvPicPr>
            <a:picLocks noChangeAspect="1" noChangeArrowheads="1"/>
          </p:cNvPicPr>
          <p:nvPr/>
        </p:nvPicPr>
        <p:blipFill>
          <a:blip r:embed="rId3" cstate="print"/>
          <a:srcRect/>
          <a:stretch>
            <a:fillRect/>
          </a:stretch>
        </p:blipFill>
        <p:spPr bwMode="auto">
          <a:xfrm>
            <a:off x="5264267" y="3381375"/>
            <a:ext cx="2133600" cy="3476625"/>
          </a:xfrm>
          <a:prstGeom prst="rect">
            <a:avLst/>
          </a:prstGeom>
          <a:noFill/>
        </p:spPr>
      </p:pic>
      <p:pic>
        <p:nvPicPr>
          <p:cNvPr id="7" name="Picture 4" descr="C:\Users\Tim\AppData\Local\Temp\Rar$DI45.720\4.png"/>
          <p:cNvPicPr>
            <a:picLocks noChangeAspect="1" noChangeArrowheads="1"/>
          </p:cNvPicPr>
          <p:nvPr/>
        </p:nvPicPr>
        <p:blipFill>
          <a:blip r:embed="rId4" cstate="print"/>
          <a:srcRect/>
          <a:stretch>
            <a:fillRect/>
          </a:stretch>
        </p:blipFill>
        <p:spPr bwMode="auto">
          <a:xfrm>
            <a:off x="4851189" y="3881324"/>
            <a:ext cx="444142" cy="555178"/>
          </a:xfrm>
          <a:prstGeom prst="rect">
            <a:avLst/>
          </a:prstGeom>
          <a:noFill/>
        </p:spPr>
      </p:pic>
      <p:grpSp>
        <p:nvGrpSpPr>
          <p:cNvPr id="8" name="Group 7"/>
          <p:cNvGrpSpPr/>
          <p:nvPr/>
        </p:nvGrpSpPr>
        <p:grpSpPr>
          <a:xfrm>
            <a:off x="4139952" y="2708920"/>
            <a:ext cx="1008113" cy="360040"/>
            <a:chOff x="6660232" y="2204864"/>
            <a:chExt cx="1008113" cy="360040"/>
          </a:xfrm>
        </p:grpSpPr>
        <p:pic>
          <p:nvPicPr>
            <p:cNvPr id="9" name="Picture 2" descr="C:\Users\Tim\AppData\Local\Temp\Rar$DI08.016\2.png"/>
            <p:cNvPicPr>
              <a:picLocks noChangeAspect="1" noChangeArrowheads="1"/>
            </p:cNvPicPr>
            <p:nvPr/>
          </p:nvPicPr>
          <p:blipFill>
            <a:blip r:embed="rId5" cstate="print"/>
            <a:srcRect/>
            <a:stretch>
              <a:fillRect/>
            </a:stretch>
          </p:blipFill>
          <p:spPr bwMode="auto">
            <a:xfrm>
              <a:off x="6660232" y="2204864"/>
              <a:ext cx="288032" cy="360040"/>
            </a:xfrm>
            <a:prstGeom prst="rect">
              <a:avLst/>
            </a:prstGeom>
            <a:noFill/>
          </p:spPr>
        </p:pic>
        <p:pic>
          <p:nvPicPr>
            <p:cNvPr id="10" name="Picture 3" descr="C:\Users\Tim\AppData\Local\Temp\Rar$DI44.016\3.png"/>
            <p:cNvPicPr>
              <a:picLocks noChangeAspect="1" noChangeArrowheads="1"/>
            </p:cNvPicPr>
            <p:nvPr/>
          </p:nvPicPr>
          <p:blipFill>
            <a:blip r:embed="rId6" cstate="print"/>
            <a:srcRect/>
            <a:stretch>
              <a:fillRect/>
            </a:stretch>
          </p:blipFill>
          <p:spPr bwMode="auto">
            <a:xfrm>
              <a:off x="7020272" y="2204864"/>
              <a:ext cx="284867" cy="360040"/>
            </a:xfrm>
            <a:prstGeom prst="rect">
              <a:avLst/>
            </a:prstGeom>
            <a:noFill/>
          </p:spPr>
        </p:pic>
        <p:pic>
          <p:nvPicPr>
            <p:cNvPr id="11" name="Picture 4" descr="C:\Users\Tim\AppData\Local\Temp\Rar$DI45.720\4.png"/>
            <p:cNvPicPr>
              <a:picLocks noChangeAspect="1" noChangeArrowheads="1"/>
            </p:cNvPicPr>
            <p:nvPr/>
          </p:nvPicPr>
          <p:blipFill>
            <a:blip r:embed="rId4" cstate="print"/>
            <a:srcRect/>
            <a:stretch>
              <a:fillRect/>
            </a:stretch>
          </p:blipFill>
          <p:spPr bwMode="auto">
            <a:xfrm>
              <a:off x="7380313" y="2204864"/>
              <a:ext cx="288032" cy="360040"/>
            </a:xfrm>
            <a:prstGeom prst="rect">
              <a:avLst/>
            </a:prstGeom>
            <a:noFill/>
          </p:spPr>
        </p:pic>
      </p:grpSp>
    </p:spTree>
    <p:extLst>
      <p:ext uri="{BB962C8B-B14F-4D97-AF65-F5344CB8AC3E}">
        <p14:creationId xmlns:p14="http://schemas.microsoft.com/office/powerpoint/2010/main" val="2438550135"/>
      </p:ext>
    </p:extLst>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Apparatus feedback B</a:t>
            </a:r>
            <a:endParaRPr lang="en-GB" dirty="0"/>
          </a:p>
        </p:txBody>
      </p:sp>
      <p:sp>
        <p:nvSpPr>
          <p:cNvPr id="3" name="Subtitle 2"/>
          <p:cNvSpPr>
            <a:spLocks noGrp="1"/>
          </p:cNvSpPr>
          <p:nvPr>
            <p:ph type="subTitle" idx="1"/>
          </p:nvPr>
        </p:nvSpPr>
        <p:spPr/>
        <p:txBody>
          <a:bodyPr/>
          <a:lstStyle/>
          <a:p>
            <a:r>
              <a:rPr lang="en-GB" dirty="0" smtClean="0"/>
              <a:t>To take out an exact volume like 10 or 25 cm</a:t>
            </a:r>
            <a:r>
              <a:rPr lang="en-GB" baseline="30000" dirty="0" smtClean="0"/>
              <a:t>3</a:t>
            </a:r>
            <a:r>
              <a:rPr lang="en-GB" dirty="0" smtClean="0"/>
              <a:t> of the solution we would use a pipette.</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8454021" y="1348358"/>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7556158" y="2192656"/>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476467" y="1856095"/>
            <a:ext cx="777922" cy="145779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t>
            </a:r>
            <a:endParaRPr lang="en-GB" dirty="0"/>
          </a:p>
        </p:txBody>
      </p:sp>
      <p:sp>
        <p:nvSpPr>
          <p:cNvPr id="19" name="Rectangle 18"/>
          <p:cNvSpPr/>
          <p:nvPr/>
        </p:nvSpPr>
        <p:spPr>
          <a:xfrm>
            <a:off x="5336837" y="3819728"/>
            <a:ext cx="826851" cy="110895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B,</a:t>
            </a:r>
            <a:r>
              <a:rPr lang="en-GB" dirty="0" smtClean="0">
                <a:solidFill>
                  <a:srgbClr val="0070C0"/>
                </a:solidFill>
              </a:rPr>
              <a:t> then click Next</a:t>
            </a:r>
            <a:r>
              <a:rPr lang="en-GB" dirty="0" smtClean="0"/>
              <a:t>.</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2" name="Picture 2"/>
          <p:cNvPicPr>
            <a:picLocks noChangeAspect="1" noChangeArrowheads="1"/>
          </p:cNvPicPr>
          <p:nvPr/>
        </p:nvPicPr>
        <p:blipFill>
          <a:blip r:embed="rId8" cstate="print"/>
          <a:srcRect/>
          <a:stretch>
            <a:fillRect/>
          </a:stretch>
        </p:blipFill>
        <p:spPr bwMode="auto">
          <a:xfrm>
            <a:off x="7451208" y="3495003"/>
            <a:ext cx="751098" cy="888285"/>
          </a:xfrm>
          <a:prstGeom prst="rect">
            <a:avLst/>
          </a:prstGeom>
          <a:noFill/>
          <a:ln w="9525">
            <a:noFill/>
            <a:miter lim="800000"/>
            <a:headEnd/>
            <a:tailEnd/>
          </a:ln>
          <a:effectLst/>
        </p:spPr>
      </p:pic>
      <p:sp>
        <p:nvSpPr>
          <p:cNvPr id="23" name="Rectangle 22"/>
          <p:cNvSpPr/>
          <p:nvPr/>
        </p:nvSpPr>
        <p:spPr>
          <a:xfrm>
            <a:off x="341194" y="2524836"/>
            <a:ext cx="727289" cy="1505898"/>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8442648" y="1364280"/>
            <a:ext cx="279400" cy="1512168"/>
          </a:xfrm>
          <a:prstGeom prst="rect">
            <a:avLst/>
          </a:prstGeom>
          <a:noFill/>
          <a:ln w="9525">
            <a:noFill/>
            <a:miter lim="800000"/>
            <a:headEnd/>
            <a:tailEnd/>
          </a:ln>
          <a:effec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nodeType="withEffect">
                                  <p:stCondLst>
                                    <p:cond delay="0"/>
                                  </p:stCondLst>
                                  <p:childTnLst>
                                    <p:animMotion origin="layout" path="M -1.94444E-6 2.81221E-6 L -0.85972 0.17877 " pathEditMode="relative" ptsTypes="AA">
                                      <p:cBhvr>
                                        <p:cTn id="9" dur="2000" fill="hold"/>
                                        <p:tgtEl>
                                          <p:spTgt spid="10"/>
                                        </p:tgtEl>
                                        <p:attrNameLst>
                                          <p:attrName>ppt_x</p:attrName>
                                          <p:attrName>ppt_y</p:attrName>
                                        </p:attrNameLst>
                                      </p:cBhvr>
                                    </p:animMotion>
                                  </p:childTnLst>
                                </p:cTn>
                              </p:par>
                              <p:par>
                                <p:cTn id="10" presetID="5" presetClass="exit" presetSubtype="10" fill="hold" grpId="0" nodeType="withEffect">
                                  <p:stCondLst>
                                    <p:cond delay="0"/>
                                  </p:stCondLst>
                                  <p:childTnLst>
                                    <p:animEffect transition="out" filter="checkerboard(across)">
                                      <p:cBhvr>
                                        <p:cTn id="11" dur="500"/>
                                        <p:tgtEl>
                                          <p:spTgt spid="23"/>
                                        </p:tgtEl>
                                      </p:cBhvr>
                                    </p:animEffect>
                                    <p:set>
                                      <p:cBhvr>
                                        <p:cTn id="12" dur="1" fill="hold">
                                          <p:stCondLst>
                                            <p:cond delay="499"/>
                                          </p:stCondLst>
                                        </p:cTn>
                                        <p:tgtEl>
                                          <p:spTgt spid="23"/>
                                        </p:tgtEl>
                                        <p:attrNameLst>
                                          <p:attrName>style.visibility</p:attrName>
                                        </p:attrNameLst>
                                      </p:cBhvr>
                                      <p:to>
                                        <p:strVal val="hidden"/>
                                      </p:to>
                                    </p:set>
                                  </p:childTnLst>
                                </p:cTn>
                              </p:par>
                              <p:par>
                                <p:cTn id="13" presetID="5" presetClass="exit" presetSubtype="10" fill="hold" grpId="0" nodeType="withEffect">
                                  <p:stCondLst>
                                    <p:cond delay="0"/>
                                  </p:stCondLst>
                                  <p:childTnLst>
                                    <p:animEffect transition="out" filter="checkerboard(across)">
                                      <p:cBhvr>
                                        <p:cTn id="14" dur="500"/>
                                        <p:tgtEl>
                                          <p:spTgt spid="18"/>
                                        </p:tgtEl>
                                      </p:cBhvr>
                                    </p:animEffect>
                                    <p:set>
                                      <p:cBhvr>
                                        <p:cTn id="15" dur="1" fill="hold">
                                          <p:stCondLst>
                                            <p:cond delay="499"/>
                                          </p:stCondLst>
                                        </p:cTn>
                                        <p:tgtEl>
                                          <p:spTgt spid="18"/>
                                        </p:tgtEl>
                                        <p:attrNameLst>
                                          <p:attrName>style.visibility</p:attrName>
                                        </p:attrNameLst>
                                      </p:cBhvr>
                                      <p:to>
                                        <p:strVal val="hidden"/>
                                      </p:to>
                                    </p:set>
                                  </p:childTnLst>
                                </p:cTn>
                              </p:par>
                              <p:par>
                                <p:cTn id="16" presetID="0" presetClass="path" presetSubtype="0" accel="50000" decel="50000" fill="hold" nodeType="withEffect">
                                  <p:stCondLst>
                                    <p:cond delay="0"/>
                                  </p:stCondLst>
                                  <p:childTnLst>
                                    <p:animMotion origin="layout" path="M 3.88889E-6 3.9408E-6 L -0.40747 0.06753 " pathEditMode="relative" ptsTypes="AA">
                                      <p:cBhvr>
                                        <p:cTn id="17" dur="2000" fill="hold"/>
                                        <p:tgtEl>
                                          <p:spTgt spid="2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a:hlinkClick r:id="rId6" action="ppaction://hlinksldjump"/>
          </p:cNvPr>
          <p:cNvPicPr>
            <a:picLocks noChangeAspect="1" noChangeArrowheads="1"/>
          </p:cNvPicPr>
          <p:nvPr/>
        </p:nvPicPr>
        <p:blipFill>
          <a:blip r:embed="rId7" cstate="print"/>
          <a:srcRect/>
          <a:stretch>
            <a:fillRect/>
          </a:stretch>
        </p:blipFill>
        <p:spPr bwMode="auto">
          <a:xfrm>
            <a:off x="7556158" y="2192656"/>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8"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336837" y="3819728"/>
            <a:ext cx="826851" cy="110895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C</a:t>
            </a:r>
            <a:endParaRPr lang="en-GB"/>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C,</a:t>
            </a:r>
            <a:r>
              <a:rPr lang="en-GB" dirty="0" smtClean="0">
                <a:solidFill>
                  <a:srgbClr val="0070C0"/>
                </a:solidFill>
              </a:rPr>
              <a:t> then click Next</a:t>
            </a:r>
            <a:r>
              <a:rPr lang="en-GB" dirty="0" smtClean="0"/>
              <a:t>.</a:t>
            </a:r>
            <a:endParaRPr lang="en-GB" dirty="0"/>
          </a:p>
        </p:txBody>
      </p:sp>
      <p:sp>
        <p:nvSpPr>
          <p:cNvPr id="20" name="TextBox 19"/>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2" name="Picture 2"/>
          <p:cNvPicPr>
            <a:picLocks noChangeAspect="1" noChangeArrowheads="1"/>
          </p:cNvPicPr>
          <p:nvPr/>
        </p:nvPicPr>
        <p:blipFill>
          <a:blip r:embed="rId9" cstate="print"/>
          <a:srcRect/>
          <a:stretch>
            <a:fillRect/>
          </a:stretch>
        </p:blipFill>
        <p:spPr bwMode="auto">
          <a:xfrm>
            <a:off x="7451208" y="3495003"/>
            <a:ext cx="751098" cy="888285"/>
          </a:xfrm>
          <a:prstGeom prst="rect">
            <a:avLst/>
          </a:prstGeom>
          <a:noFill/>
          <a:ln w="9525">
            <a:noFill/>
            <a:miter lim="800000"/>
            <a:headEnd/>
            <a:tailEnd/>
          </a:ln>
          <a:effectLst/>
        </p:spPr>
      </p:pic>
      <p:pic>
        <p:nvPicPr>
          <p:cNvPr id="24" name="Picture 2"/>
          <p:cNvPicPr>
            <a:picLocks noChangeAspect="1" noChangeArrowheads="1"/>
          </p:cNvPicPr>
          <p:nvPr/>
        </p:nvPicPr>
        <p:blipFill>
          <a:blip r:embed="rId9"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Apparatus feedback C</a:t>
            </a:r>
            <a:endParaRPr lang="en-GB" dirty="0"/>
          </a:p>
        </p:txBody>
      </p:sp>
      <p:sp>
        <p:nvSpPr>
          <p:cNvPr id="3" name="Subtitle 2"/>
          <p:cNvSpPr>
            <a:spLocks noGrp="1"/>
          </p:cNvSpPr>
          <p:nvPr>
            <p:ph type="subTitle" idx="1"/>
          </p:nvPr>
        </p:nvSpPr>
        <p:spPr/>
        <p:txBody>
          <a:bodyPr>
            <a:normAutofit lnSpcReduction="10000"/>
          </a:bodyPr>
          <a:lstStyle/>
          <a:p>
            <a:r>
              <a:rPr lang="en-GB" dirty="0" smtClean="0"/>
              <a:t>We use a conical flask for titrations because the narrow neck makes it easy to swirl without spilling any of the contents.</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7556158" y="2192656"/>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336837" y="3819728"/>
            <a:ext cx="826851" cy="110895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C</a:t>
            </a:r>
            <a:endParaRPr lang="en-GB"/>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C,</a:t>
            </a:r>
            <a:r>
              <a:rPr lang="en-GB" dirty="0" smtClean="0">
                <a:solidFill>
                  <a:srgbClr val="0070C0"/>
                </a:solidFill>
              </a:rPr>
              <a:t> then click Next</a:t>
            </a:r>
            <a:r>
              <a:rPr lang="en-GB" dirty="0" smtClean="0"/>
              <a:t>.</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2" name="Picture 2"/>
          <p:cNvPicPr>
            <a:picLocks noChangeAspect="1" noChangeArrowheads="1"/>
          </p:cNvPicPr>
          <p:nvPr/>
        </p:nvPicPr>
        <p:blipFill>
          <a:blip r:embed="rId8" cstate="print"/>
          <a:srcRect/>
          <a:stretch>
            <a:fillRect/>
          </a:stretch>
        </p:blipFill>
        <p:spPr bwMode="auto">
          <a:xfrm>
            <a:off x="7451208" y="3495003"/>
            <a:ext cx="751098" cy="888285"/>
          </a:xfrm>
          <a:prstGeom prst="rect">
            <a:avLst/>
          </a:prstGeom>
          <a:noFill/>
          <a:ln w="9525">
            <a:noFill/>
            <a:miter lim="800000"/>
            <a:headEnd/>
            <a:tailEnd/>
          </a:ln>
          <a:effectLst/>
        </p:spPr>
      </p:pic>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5" presetClass="exit" presetSubtype="10" fill="hold" grpId="0" nodeType="withEffect">
                                  <p:stCondLst>
                                    <p:cond delay="0"/>
                                  </p:stCondLst>
                                  <p:childTnLst>
                                    <p:animEffect transition="out" filter="checkerboard(across)">
                                      <p:cBhvr>
                                        <p:cTn id="9" dur="500"/>
                                        <p:tgtEl>
                                          <p:spTgt spid="19"/>
                                        </p:tgtEl>
                                      </p:cBhvr>
                                    </p:animEffect>
                                    <p:set>
                                      <p:cBhvr>
                                        <p:cTn id="10" dur="1" fill="hold">
                                          <p:stCondLst>
                                            <p:cond delay="499"/>
                                          </p:stCondLst>
                                        </p:cTn>
                                        <p:tgtEl>
                                          <p:spTgt spid="19"/>
                                        </p:tgtEl>
                                        <p:attrNameLst>
                                          <p:attrName>style.visibility</p:attrName>
                                        </p:attrNameLst>
                                      </p:cBhvr>
                                      <p:to>
                                        <p:strVal val="hidden"/>
                                      </p:to>
                                    </p:set>
                                  </p:childTnLst>
                                </p:cTn>
                              </p:par>
                              <p:par>
                                <p:cTn id="11" presetID="0" presetClass="path" presetSubtype="0" accel="50000" decel="50000" fill="hold" nodeType="withEffect">
                                  <p:stCondLst>
                                    <p:cond delay="0"/>
                                  </p:stCondLst>
                                  <p:childTnLst>
                                    <p:animMotion origin="layout" path="M -6.11111E-6 2.25717E-6 L -0.2448 0.23658 " pathEditMode="relative" ptsTypes="AA">
                                      <p:cBhvr>
                                        <p:cTn id="12" dur="2000" fill="hold"/>
                                        <p:tgtEl>
                                          <p:spTgt spid="14"/>
                                        </p:tgtEl>
                                        <p:attrNameLst>
                                          <p:attrName>ppt_x</p:attrName>
                                          <p:attrName>ppt_y</p:attrName>
                                        </p:attrNameLst>
                                      </p:cBhvr>
                                    </p:animMotion>
                                  </p:childTnLst>
                                </p:cTn>
                              </p:par>
                              <p:par>
                                <p:cTn id="13" presetID="5" presetClass="exit" presetSubtype="10" fill="hold" nodeType="withEffect">
                                  <p:stCondLst>
                                    <p:cond delay="0"/>
                                  </p:stCondLst>
                                  <p:childTnLst>
                                    <p:animEffect transition="out" filter="checkerboard(across)">
                                      <p:cBhvr>
                                        <p:cTn id="14" dur="500"/>
                                        <p:tgtEl>
                                          <p:spTgt spid="22"/>
                                        </p:tgtEl>
                                      </p:cBhvr>
                                    </p:animEffect>
                                    <p:set>
                                      <p:cBhvr>
                                        <p:cTn id="15"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1,</a:t>
            </a:r>
            <a:r>
              <a:rPr lang="en-GB" dirty="0" smtClean="0">
                <a:solidFill>
                  <a:srgbClr val="0070C0"/>
                </a:solidFill>
              </a:rPr>
              <a:t> then click Next</a:t>
            </a:r>
            <a:r>
              <a:rPr lang="en-GB" dirty="0" smtClean="0"/>
              <a:t>.</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3" name="Rectangle 22">
            <a:hlinkClick r:id="rId9" action="ppaction://hlinksldjump"/>
          </p:cNvPr>
          <p:cNvSpPr/>
          <p:nvPr/>
        </p:nvSpPr>
        <p:spPr>
          <a:xfrm>
            <a:off x="6861049" y="1320349"/>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26" name="Rectangle 25">
            <a:hlinkClick r:id="rId9" action="ppaction://hlinksldjump"/>
          </p:cNvPr>
          <p:cNvSpPr/>
          <p:nvPr/>
        </p:nvSpPr>
        <p:spPr>
          <a:xfrm>
            <a:off x="6863324" y="2005012"/>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7" name="Rectangle 26">
            <a:hlinkClick r:id="rId9" action="ppaction://hlinksldjump"/>
          </p:cNvPr>
          <p:cNvSpPr/>
          <p:nvPr/>
        </p:nvSpPr>
        <p:spPr>
          <a:xfrm>
            <a:off x="6863324" y="2701047"/>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28" name="Rectangle 27">
            <a:hlinkClick r:id="rId9" action="ppaction://hlinksldjump"/>
          </p:cNvPr>
          <p:cNvSpPr/>
          <p:nvPr/>
        </p:nvSpPr>
        <p:spPr>
          <a:xfrm>
            <a:off x="6863324" y="3410731"/>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sp>
        <p:nvSpPr>
          <p:cNvPr id="29" name="Rectangle 28">
            <a:hlinkClick r:id="rId10" action="ppaction://hlinksldjump"/>
          </p:cNvPr>
          <p:cNvSpPr/>
          <p:nvPr/>
        </p:nvSpPr>
        <p:spPr>
          <a:xfrm>
            <a:off x="6849676" y="4120415"/>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TextBox 31"/>
          <p:cNvSpPr txBox="1"/>
          <p:nvPr/>
        </p:nvSpPr>
        <p:spPr>
          <a:xfrm>
            <a:off x="259308" y="1828799"/>
            <a:ext cx="545910" cy="369332"/>
          </a:xfrm>
          <a:prstGeom prst="rect">
            <a:avLst/>
          </a:prstGeom>
          <a:noFill/>
        </p:spPr>
        <p:txBody>
          <a:bodyPr wrap="square" rtlCol="0">
            <a:spAutoFit/>
          </a:bodyPr>
          <a:lstStyle/>
          <a:p>
            <a:r>
              <a:rPr lang="en-GB" dirty="0" smtClean="0"/>
              <a:t>1</a:t>
            </a:r>
            <a:endParaRPr lang="en-GB" dirty="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a:hlinkClick r:id="rId10" action="ppaction://hlinksldjump"/>
          </p:cNvPr>
          <p:cNvSpPr/>
          <p:nvPr/>
        </p:nvSpPr>
        <p:spPr>
          <a:xfrm>
            <a:off x="6849676" y="4843747"/>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1</a:t>
            </a:r>
            <a:endParaRPr lang="en-GB" dirty="0"/>
          </a:p>
        </p:txBody>
      </p:sp>
      <p:sp>
        <p:nvSpPr>
          <p:cNvPr id="3" name="Subtitle 2"/>
          <p:cNvSpPr>
            <a:spLocks noGrp="1"/>
          </p:cNvSpPr>
          <p:nvPr>
            <p:ph type="subTitle" idx="1"/>
          </p:nvPr>
        </p:nvSpPr>
        <p:spPr/>
        <p:txBody>
          <a:bodyPr>
            <a:normAutofit lnSpcReduction="10000"/>
          </a:bodyPr>
          <a:lstStyle/>
          <a:p>
            <a:r>
              <a:rPr lang="en-GB" dirty="0" smtClean="0"/>
              <a:t>Here we are taking the 10 cm</a:t>
            </a:r>
            <a:r>
              <a:rPr lang="en-GB" baseline="30000" dirty="0" smtClean="0"/>
              <a:t>3</a:t>
            </a:r>
            <a:r>
              <a:rPr lang="en-GB" dirty="0" smtClean="0"/>
              <a:t> of the original acid. Notice that the labels should contain the quantities if appropriate.</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1,</a:t>
            </a:r>
            <a:r>
              <a:rPr lang="en-GB" dirty="0" smtClean="0">
                <a:solidFill>
                  <a:srgbClr val="0070C0"/>
                </a:solidFill>
              </a:rPr>
              <a:t> then click Next</a:t>
            </a:r>
            <a:r>
              <a:rPr lang="en-GB" dirty="0" smtClean="0"/>
              <a:t>.</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3" name="Rectangle 22"/>
          <p:cNvSpPr/>
          <p:nvPr/>
        </p:nvSpPr>
        <p:spPr>
          <a:xfrm>
            <a:off x="6861049" y="1320349"/>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26" name="Rectangle 25"/>
          <p:cNvSpPr/>
          <p:nvPr/>
        </p:nvSpPr>
        <p:spPr>
          <a:xfrm>
            <a:off x="6863324" y="2005012"/>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7" name="Rectangle 26"/>
          <p:cNvSpPr/>
          <p:nvPr/>
        </p:nvSpPr>
        <p:spPr>
          <a:xfrm>
            <a:off x="6863324" y="2701047"/>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28" name="Rectangle 27"/>
          <p:cNvSpPr/>
          <p:nvPr/>
        </p:nvSpPr>
        <p:spPr>
          <a:xfrm>
            <a:off x="6863324" y="3410731"/>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sp>
        <p:nvSpPr>
          <p:cNvPr id="29" name="Rectangle 28"/>
          <p:cNvSpPr/>
          <p:nvPr/>
        </p:nvSpPr>
        <p:spPr>
          <a:xfrm>
            <a:off x="6849676" y="4120415"/>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TextBox 31"/>
          <p:cNvSpPr txBox="1"/>
          <p:nvPr/>
        </p:nvSpPr>
        <p:spPr>
          <a:xfrm>
            <a:off x="259308" y="1828799"/>
            <a:ext cx="545910" cy="369332"/>
          </a:xfrm>
          <a:prstGeom prst="rect">
            <a:avLst/>
          </a:prstGeom>
          <a:noFill/>
        </p:spPr>
        <p:txBody>
          <a:bodyPr wrap="square" rtlCol="0">
            <a:spAutoFit/>
          </a:bodyPr>
          <a:lstStyle/>
          <a:p>
            <a:r>
              <a:rPr lang="en-GB" dirty="0" smtClean="0"/>
              <a:t>1</a:t>
            </a:r>
            <a:endParaRPr lang="en-GB" dirty="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p:cNvSpPr/>
          <p:nvPr/>
        </p:nvSpPr>
        <p:spPr>
          <a:xfrm>
            <a:off x="6849676" y="4843747"/>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par>
                          <p:cTn id="8" fill="hold">
                            <p:stCondLst>
                              <p:cond delay="500"/>
                            </p:stCondLst>
                            <p:childTnLst>
                              <p:par>
                                <p:cTn id="9" presetID="5" presetClass="exit" presetSubtype="10" fill="hold" grpId="0" nodeType="afterEffect">
                                  <p:stCondLst>
                                    <p:cond delay="0"/>
                                  </p:stCondLst>
                                  <p:childTnLst>
                                    <p:animEffect transition="out" filter="checkerboard(across)">
                                      <p:cBhvr>
                                        <p:cTn id="10" dur="500"/>
                                        <p:tgtEl>
                                          <p:spTgt spid="32"/>
                                        </p:tgtEl>
                                      </p:cBhvr>
                                    </p:animEffect>
                                    <p:set>
                                      <p:cBhvr>
                                        <p:cTn id="11" dur="1" fill="hold">
                                          <p:stCondLst>
                                            <p:cond delay="499"/>
                                          </p:stCondLst>
                                        </p:cTn>
                                        <p:tgtEl>
                                          <p:spTgt spid="32"/>
                                        </p:tgtEl>
                                        <p:attrNameLst>
                                          <p:attrName>style.visibility</p:attrName>
                                        </p:attrNameLst>
                                      </p:cBhvr>
                                      <p:to>
                                        <p:strVal val="hidden"/>
                                      </p:to>
                                    </p:set>
                                  </p:childTnLst>
                                </p:cTn>
                              </p:par>
                              <p:par>
                                <p:cTn id="12" presetID="0" presetClass="path" presetSubtype="0" accel="50000" decel="50000" fill="hold" grpId="0" nodeType="withEffect">
                                  <p:stCondLst>
                                    <p:cond delay="0"/>
                                  </p:stCondLst>
                                  <p:childTnLst>
                                    <p:animMotion origin="layout" path="M 3.33333E-6 1.85014E-6 L -0.76111 -0.37789 " pathEditMode="relative" rAng="0" ptsTypes="AA">
                                      <p:cBhvr>
                                        <p:cTn id="13" dur="2000" fill="hold"/>
                                        <p:tgtEl>
                                          <p:spTgt spid="29"/>
                                        </p:tgtEl>
                                        <p:attrNameLst>
                                          <p:attrName>ppt_x</p:attrName>
                                          <p:attrName>ppt_y</p:attrName>
                                        </p:attrNameLst>
                                      </p:cBhvr>
                                      <p:rCtr x="-38100" y="-18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animBg="1"/>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2,</a:t>
            </a:r>
            <a:r>
              <a:rPr lang="en-GB" dirty="0" smtClean="0">
                <a:solidFill>
                  <a:srgbClr val="0070C0"/>
                </a:solidFill>
              </a:rPr>
              <a:t> then click Next</a:t>
            </a:r>
            <a:r>
              <a:rPr lang="en-GB" dirty="0" smtClean="0"/>
              <a: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3" name="Rectangle 22">
            <a:hlinkClick r:id="rId9" action="ppaction://hlinksldjump"/>
          </p:cNvPr>
          <p:cNvSpPr/>
          <p:nvPr/>
        </p:nvSpPr>
        <p:spPr>
          <a:xfrm>
            <a:off x="6861049" y="1320349"/>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26" name="Rectangle 25">
            <a:hlinkClick r:id="rId10" action="ppaction://hlinksldjump"/>
          </p:cNvPr>
          <p:cNvSpPr/>
          <p:nvPr/>
        </p:nvSpPr>
        <p:spPr>
          <a:xfrm>
            <a:off x="6863324" y="2005012"/>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7" name="Rectangle 26">
            <a:hlinkClick r:id="rId10" action="ppaction://hlinksldjump"/>
          </p:cNvPr>
          <p:cNvSpPr/>
          <p:nvPr/>
        </p:nvSpPr>
        <p:spPr>
          <a:xfrm>
            <a:off x="6863324" y="2701047"/>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28" name="Rectangle 27">
            <a:hlinkClick r:id="rId10" action="ppaction://hlinksldjump"/>
          </p:cNvPr>
          <p:cNvSpPr/>
          <p:nvPr/>
        </p:nvSpPr>
        <p:spPr>
          <a:xfrm>
            <a:off x="6863324" y="3410731"/>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sp>
        <p:nvSpPr>
          <p:cNvPr id="29" name="Rectangle 28"/>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a:hlinkClick r:id="" action="ppaction://hlinkshowjump?jump=nextslide"/>
          </p:cNvPr>
          <p:cNvSpPr/>
          <p:nvPr/>
        </p:nvSpPr>
        <p:spPr>
          <a:xfrm>
            <a:off x="6863324" y="4120416"/>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
        <p:nvSpPr>
          <p:cNvPr id="30" name="TextBox 2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2</a:t>
            </a:r>
            <a:endParaRPr lang="en-GB" dirty="0"/>
          </a:p>
        </p:txBody>
      </p:sp>
      <p:sp>
        <p:nvSpPr>
          <p:cNvPr id="3" name="Subtitle 2"/>
          <p:cNvSpPr>
            <a:spLocks noGrp="1"/>
          </p:cNvSpPr>
          <p:nvPr>
            <p:ph type="subTitle" idx="1"/>
          </p:nvPr>
        </p:nvSpPr>
        <p:spPr/>
        <p:txBody>
          <a:bodyPr>
            <a:normAutofit lnSpcReduction="10000"/>
          </a:bodyPr>
          <a:lstStyle/>
          <a:p>
            <a:r>
              <a:rPr lang="en-GB" dirty="0" smtClean="0"/>
              <a:t>Here we are diluting the 10 cm</a:t>
            </a:r>
            <a:r>
              <a:rPr lang="en-GB" baseline="30000" dirty="0" smtClean="0"/>
              <a:t>3</a:t>
            </a:r>
            <a:r>
              <a:rPr lang="en-GB" dirty="0" smtClean="0"/>
              <a:t> of the original acid up to 250 cm</a:t>
            </a:r>
            <a:r>
              <a:rPr lang="en-GB" baseline="30000" dirty="0" smtClean="0"/>
              <a:t>3</a:t>
            </a:r>
            <a:r>
              <a:rPr lang="en-GB" dirty="0" smtClean="0"/>
              <a:t>. Notice that the labels should contain the quantities if appropriate.</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9006" y="446808"/>
            <a:ext cx="7772400" cy="1054446"/>
          </a:xfrm>
        </p:spPr>
        <p:txBody>
          <a:bodyPr/>
          <a:lstStyle/>
          <a:p>
            <a:r>
              <a:rPr lang="en-GB" dirty="0" smtClean="0"/>
              <a:t>Some important points:</a:t>
            </a:r>
            <a:endParaRPr lang="en-GB" dirty="0"/>
          </a:p>
        </p:txBody>
      </p:sp>
      <p:sp>
        <p:nvSpPr>
          <p:cNvPr id="3" name="Subtitle 2"/>
          <p:cNvSpPr>
            <a:spLocks noGrp="1"/>
          </p:cNvSpPr>
          <p:nvPr>
            <p:ph type="subTitle" idx="1"/>
          </p:nvPr>
        </p:nvSpPr>
        <p:spPr>
          <a:xfrm>
            <a:off x="809006" y="1378425"/>
            <a:ext cx="6400800" cy="3418728"/>
          </a:xfrm>
        </p:spPr>
        <p:txBody>
          <a:bodyPr>
            <a:normAutofit fontScale="92500" lnSpcReduction="20000"/>
          </a:bodyPr>
          <a:lstStyle/>
          <a:p>
            <a:r>
              <a:rPr lang="en-GB" dirty="0" smtClean="0"/>
              <a:t>You will need to use a </a:t>
            </a:r>
            <a:r>
              <a:rPr lang="en-GB" b="1" dirty="0" smtClean="0"/>
              <a:t>calculator</a:t>
            </a:r>
            <a:r>
              <a:rPr lang="en-GB" dirty="0" smtClean="0"/>
              <a:t> (or the calculator function on your computer/device).</a:t>
            </a:r>
          </a:p>
          <a:p>
            <a:endParaRPr lang="en-GB" dirty="0" smtClean="0"/>
          </a:p>
          <a:p>
            <a:r>
              <a:rPr lang="en-GB" dirty="0" smtClean="0"/>
              <a:t>Do </a:t>
            </a:r>
            <a:r>
              <a:rPr lang="en-GB" b="1" dirty="0" smtClean="0"/>
              <a:t>not </a:t>
            </a:r>
            <a:r>
              <a:rPr lang="en-GB" dirty="0" smtClean="0"/>
              <a:t>use the keyboard to advance or go back through slides. Use the </a:t>
            </a:r>
            <a:r>
              <a:rPr lang="en-GB" b="1" dirty="0" smtClean="0"/>
              <a:t>mouse/screen tap </a:t>
            </a:r>
            <a:r>
              <a:rPr lang="en-GB" dirty="0" smtClean="0"/>
              <a:t>and the icons:</a:t>
            </a:r>
          </a:p>
          <a:p>
            <a:r>
              <a:rPr lang="en-GB" dirty="0" smtClean="0"/>
              <a:t> </a:t>
            </a:r>
          </a:p>
          <a:p>
            <a:endParaRPr lang="en-GB" dirty="0" smtClean="0"/>
          </a:p>
          <a:p>
            <a:endParaRPr lang="en-GB" dirty="0" smtClean="0"/>
          </a:p>
          <a:p>
            <a:endParaRPr lang="en-GB" dirty="0" smtClean="0"/>
          </a:p>
        </p:txBody>
      </p:sp>
      <p:sp>
        <p:nvSpPr>
          <p:cNvPr id="4" name="TextBox 3"/>
          <p:cNvSpPr txBox="1"/>
          <p:nvPr/>
        </p:nvSpPr>
        <p:spPr>
          <a:xfrm>
            <a:off x="2409938" y="4180537"/>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 name="TextBox 4">
            <a:hlinkClick r:id="" action="ppaction://hlinkshowjump?jump=previousslide"/>
          </p:cNvPr>
          <p:cNvSpPr txBox="1"/>
          <p:nvPr/>
        </p:nvSpPr>
        <p:spPr>
          <a:xfrm>
            <a:off x="5305211" y="4180538"/>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12" name="TextBox 11">
            <a:hlinkClick r:id="" action="ppaction://hlinkshowjump?jump=nextslide"/>
          </p:cNvPr>
          <p:cNvSpPr txBox="1"/>
          <p:nvPr/>
        </p:nvSpPr>
        <p:spPr>
          <a:xfrm>
            <a:off x="7380312"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13" name="Picture 4" descr="C:\Users\Tim\AppData\Local\Temp\Rar$DI45.720\4.png"/>
          <p:cNvPicPr>
            <a:picLocks noChangeAspect="1" noChangeArrowheads="1"/>
          </p:cNvPicPr>
          <p:nvPr/>
        </p:nvPicPr>
        <p:blipFill>
          <a:blip r:embed="rId3" cstate="print"/>
          <a:srcRect/>
          <a:stretch>
            <a:fillRect/>
          </a:stretch>
        </p:blipFill>
        <p:spPr bwMode="auto">
          <a:xfrm>
            <a:off x="8153947" y="278314"/>
            <a:ext cx="685800" cy="857250"/>
          </a:xfrm>
          <a:prstGeom prst="rect">
            <a:avLst/>
          </a:prstGeom>
          <a:noFill/>
        </p:spPr>
      </p:pic>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2,</a:t>
            </a:r>
            <a:r>
              <a:rPr lang="en-GB" dirty="0" smtClean="0">
                <a:solidFill>
                  <a:srgbClr val="0070C0"/>
                </a:solidFill>
              </a:rPr>
              <a:t> then click Next</a:t>
            </a:r>
            <a:r>
              <a:rPr lang="en-GB" dirty="0" smtClean="0"/>
              <a:t>.</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3" name="Rectangle 22"/>
          <p:cNvSpPr/>
          <p:nvPr/>
        </p:nvSpPr>
        <p:spPr>
          <a:xfrm>
            <a:off x="6861049" y="1320349"/>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26" name="Rectangle 25"/>
          <p:cNvSpPr/>
          <p:nvPr/>
        </p:nvSpPr>
        <p:spPr>
          <a:xfrm>
            <a:off x="6863324" y="2005012"/>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7" name="Rectangle 26"/>
          <p:cNvSpPr/>
          <p:nvPr/>
        </p:nvSpPr>
        <p:spPr>
          <a:xfrm>
            <a:off x="6863324" y="2701047"/>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28" name="Rectangle 27"/>
          <p:cNvSpPr/>
          <p:nvPr/>
        </p:nvSpPr>
        <p:spPr>
          <a:xfrm>
            <a:off x="6863324" y="3410731"/>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p:cNvSpPr/>
          <p:nvPr/>
        </p:nvSpPr>
        <p:spPr>
          <a:xfrm>
            <a:off x="6863324" y="4120416"/>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1.66667E-6 1.24884E-6 L -0.6059 0.47525 " pathEditMode="relative" rAng="0" ptsTypes="AA">
                                      <p:cBhvr>
                                        <p:cTn id="9" dur="2000" fill="hold"/>
                                        <p:tgtEl>
                                          <p:spTgt spid="23"/>
                                        </p:tgtEl>
                                        <p:attrNameLst>
                                          <p:attrName>ppt_x</p:attrName>
                                          <p:attrName>ppt_y</p:attrName>
                                        </p:attrNameLst>
                                      </p:cBhvr>
                                      <p:rCtr x="-30300" y="23800"/>
                                    </p:animMotion>
                                  </p:childTnLst>
                                </p:cTn>
                              </p:par>
                              <p:par>
                                <p:cTn id="10" presetID="5" presetClass="exit" presetSubtype="10" fill="hold" grpId="0" nodeType="withEffect">
                                  <p:stCondLst>
                                    <p:cond delay="0"/>
                                  </p:stCondLst>
                                  <p:childTnLst>
                                    <p:animEffect transition="out" filter="checkerboard(across)">
                                      <p:cBhvr>
                                        <p:cTn id="11" dur="500"/>
                                        <p:tgtEl>
                                          <p:spTgt spid="38"/>
                                        </p:tgtEl>
                                      </p:cBhvr>
                                    </p:animEffect>
                                    <p:set>
                                      <p:cBhvr>
                                        <p:cTn id="12" dur="1" fill="hold">
                                          <p:stCondLst>
                                            <p:cond delay="499"/>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animBg="1"/>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3,</a:t>
            </a:r>
            <a:r>
              <a:rPr lang="en-GB" dirty="0" smtClean="0">
                <a:solidFill>
                  <a:srgbClr val="0070C0"/>
                </a:solidFill>
              </a:rPr>
              <a:t> then click Next</a:t>
            </a:r>
            <a:r>
              <a:rPr lang="en-GB" dirty="0" smtClean="0"/>
              <a:t>.</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6" name="Rectangle 25">
            <a:hlinkClick r:id="rId9" action="ppaction://hlinksldjump"/>
          </p:cNvPr>
          <p:cNvSpPr/>
          <p:nvPr/>
        </p:nvSpPr>
        <p:spPr>
          <a:xfrm>
            <a:off x="6863324" y="1322624"/>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7" name="Rectangle 26">
            <a:hlinkClick r:id="rId10" action="ppaction://hlinksldjump"/>
          </p:cNvPr>
          <p:cNvSpPr/>
          <p:nvPr/>
        </p:nvSpPr>
        <p:spPr>
          <a:xfrm>
            <a:off x="6863324" y="201865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28" name="Rectangle 27">
            <a:hlinkClick r:id="rId9" action="ppaction://hlinksldjump"/>
          </p:cNvPr>
          <p:cNvSpPr/>
          <p:nvPr/>
        </p:nvSpPr>
        <p:spPr>
          <a:xfrm>
            <a:off x="6863324" y="2728343"/>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a:hlinkClick r:id="rId9" action="ppaction://hlinksldjump"/>
          </p:cNvPr>
          <p:cNvSpPr/>
          <p:nvPr/>
        </p:nvSpPr>
        <p:spPr>
          <a:xfrm>
            <a:off x="6863324" y="3438028"/>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3</a:t>
            </a:r>
            <a:endParaRPr lang="en-GB" dirty="0"/>
          </a:p>
        </p:txBody>
      </p:sp>
      <p:sp>
        <p:nvSpPr>
          <p:cNvPr id="3" name="Subtitle 2"/>
          <p:cNvSpPr>
            <a:spLocks noGrp="1"/>
          </p:cNvSpPr>
          <p:nvPr>
            <p:ph type="subTitle" idx="1"/>
          </p:nvPr>
        </p:nvSpPr>
        <p:spPr/>
        <p:txBody>
          <a:bodyPr>
            <a:normAutofit fontScale="92500" lnSpcReduction="10000"/>
          </a:bodyPr>
          <a:lstStyle/>
          <a:p>
            <a:r>
              <a:rPr lang="en-GB" dirty="0" smtClean="0"/>
              <a:t>Here we are taking 25 cm</a:t>
            </a:r>
            <a:r>
              <a:rPr lang="en-GB" baseline="30000" dirty="0" smtClean="0"/>
              <a:t>3</a:t>
            </a:r>
            <a:r>
              <a:rPr lang="en-GB" dirty="0" smtClean="0"/>
              <a:t> of the </a:t>
            </a:r>
            <a:br>
              <a:rPr lang="en-GB" dirty="0" smtClean="0"/>
            </a:br>
            <a:r>
              <a:rPr lang="en-GB" dirty="0" smtClean="0"/>
              <a:t>250 cm</a:t>
            </a:r>
            <a:r>
              <a:rPr lang="en-GB" baseline="30000" dirty="0" smtClean="0"/>
              <a:t>3 </a:t>
            </a:r>
            <a:r>
              <a:rPr lang="en-GB" dirty="0" smtClean="0"/>
              <a:t>of dilute acid. Notice that the labels should contain the quantities, such as: this is one-tenth of the whole.</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3,</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6" name="Rectangle 25"/>
          <p:cNvSpPr/>
          <p:nvPr/>
        </p:nvSpPr>
        <p:spPr>
          <a:xfrm>
            <a:off x="6863324" y="1322624"/>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7" name="Rectangle 26"/>
          <p:cNvSpPr/>
          <p:nvPr/>
        </p:nvSpPr>
        <p:spPr>
          <a:xfrm>
            <a:off x="6863324" y="201865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28" name="Rectangle 27"/>
          <p:cNvSpPr/>
          <p:nvPr/>
        </p:nvSpPr>
        <p:spPr>
          <a:xfrm>
            <a:off x="6863324" y="2728343"/>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p:cNvSpPr/>
          <p:nvPr/>
        </p:nvSpPr>
        <p:spPr>
          <a:xfrm>
            <a:off x="6863324" y="3438028"/>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0.00017 0.00023 L -0.53108 -0.07724 " pathEditMode="relative" ptsTypes="AA">
                                      <p:cBhvr>
                                        <p:cTn id="10" dur="2000" fill="hold"/>
                                        <p:tgtEl>
                                          <p:spTgt spid="27"/>
                                        </p:tgtEl>
                                        <p:attrNameLst>
                                          <p:attrName>ppt_x</p:attrName>
                                          <p:attrName>ppt_y</p:attrName>
                                        </p:attrNameLst>
                                      </p:cBhvr>
                                    </p:animMotion>
                                  </p:childTnLst>
                                </p:cTn>
                              </p:par>
                              <p:par>
                                <p:cTn id="11" presetID="5" presetClass="exit" presetSubtype="10" fill="hold" grpId="0" nodeType="withEffect">
                                  <p:stCondLst>
                                    <p:cond delay="0"/>
                                  </p:stCondLst>
                                  <p:childTnLst>
                                    <p:animEffect transition="out" filter="checkerboard(across)">
                                      <p:cBhvr>
                                        <p:cTn id="12" dur="500"/>
                                        <p:tgtEl>
                                          <p:spTgt spid="39"/>
                                        </p:tgtEl>
                                      </p:cBhvr>
                                    </p:animEffect>
                                    <p:set>
                                      <p:cBhvr>
                                        <p:cTn id="13" dur="1" fill="hold">
                                          <p:stCondLst>
                                            <p:cond delay="499"/>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7" grpId="0" animBg="1"/>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4,</a:t>
            </a:r>
            <a:r>
              <a:rPr lang="en-GB" dirty="0" smtClean="0">
                <a:solidFill>
                  <a:srgbClr val="0070C0"/>
                </a:solidFill>
              </a:rPr>
              <a:t> then click </a:t>
            </a:r>
            <a:r>
              <a:rPr lang="en-GB" dirty="0">
                <a:solidFill>
                  <a:srgbClr val="0070C0"/>
                </a:solidFill>
              </a:rPr>
              <a:t>Next</a:t>
            </a:r>
            <a:r>
              <a:rPr lang="en-GB" dirty="0"/>
              <a:t>.</a:t>
            </a:r>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6" name="Rectangle 25">
            <a:hlinkClick r:id="rId9" action="ppaction://hlinksldjump"/>
          </p:cNvPr>
          <p:cNvSpPr/>
          <p:nvPr/>
        </p:nvSpPr>
        <p:spPr>
          <a:xfrm>
            <a:off x="6863324" y="1322624"/>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8" name="Rectangle 27">
            <a:hlinkClick r:id="rId10" action="ppaction://hlinksldjump"/>
          </p:cNvPr>
          <p:cNvSpPr/>
          <p:nvPr/>
        </p:nvSpPr>
        <p:spPr>
          <a:xfrm>
            <a:off x="6890620" y="2032307"/>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a:hlinkClick r:id="rId10" action="ppaction://hlinksldjump"/>
          </p:cNvPr>
          <p:cNvSpPr/>
          <p:nvPr/>
        </p:nvSpPr>
        <p:spPr>
          <a:xfrm>
            <a:off x="6890620" y="2741992"/>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0" name="TextBox 2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4</a:t>
            </a:r>
            <a:endParaRPr lang="en-GB" dirty="0"/>
          </a:p>
        </p:txBody>
      </p:sp>
      <p:sp>
        <p:nvSpPr>
          <p:cNvPr id="3" name="Subtitle 2"/>
          <p:cNvSpPr>
            <a:spLocks noGrp="1"/>
          </p:cNvSpPr>
          <p:nvPr>
            <p:ph type="subTitle" idx="1"/>
          </p:nvPr>
        </p:nvSpPr>
        <p:spPr/>
        <p:txBody>
          <a:bodyPr>
            <a:normAutofit lnSpcReduction="10000"/>
          </a:bodyPr>
          <a:lstStyle/>
          <a:p>
            <a:r>
              <a:rPr lang="en-GB" dirty="0" smtClean="0"/>
              <a:t>Here we are labelling the contents of the burette. Notice that the labels should contain the quantities such as the concentration of the </a:t>
            </a:r>
            <a:r>
              <a:rPr lang="en-GB" dirty="0" err="1" smtClean="0"/>
              <a:t>NaOH</a:t>
            </a:r>
            <a:r>
              <a:rPr lang="en-GB" dirty="0" smtClean="0"/>
              <a:t>.</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4,</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6" name="Rectangle 25"/>
          <p:cNvSpPr/>
          <p:nvPr/>
        </p:nvSpPr>
        <p:spPr>
          <a:xfrm>
            <a:off x="6863324" y="1322624"/>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8" name="Rectangle 27"/>
          <p:cNvSpPr/>
          <p:nvPr/>
        </p:nvSpPr>
        <p:spPr>
          <a:xfrm>
            <a:off x="6890620" y="2032307"/>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p:cNvSpPr/>
          <p:nvPr/>
        </p:nvSpPr>
        <p:spPr>
          <a:xfrm>
            <a:off x="6890620" y="2741992"/>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0.00052 4.91212E-6 L -0.2632 -0.00186 " pathEditMode="relative" ptsTypes="AA">
                                      <p:cBhvr>
                                        <p:cTn id="9" dur="2000" fill="hold"/>
                                        <p:tgtEl>
                                          <p:spTgt spid="26"/>
                                        </p:tgtEl>
                                        <p:attrNameLst>
                                          <p:attrName>ppt_x</p:attrName>
                                          <p:attrName>ppt_y</p:attrName>
                                        </p:attrNameLst>
                                      </p:cBhvr>
                                    </p:animMotion>
                                  </p:childTnLst>
                                </p:cTn>
                              </p:par>
                              <p:par>
                                <p:cTn id="10" presetID="5" presetClass="exit" presetSubtype="10" fill="hold" grpId="0" nodeType="withEffect">
                                  <p:stCondLst>
                                    <p:cond delay="0"/>
                                  </p:stCondLst>
                                  <p:childTnLst>
                                    <p:animEffect transition="out" filter="checkerboard(across)">
                                      <p:cBhvr>
                                        <p:cTn id="11" dur="500"/>
                                        <p:tgtEl>
                                          <p:spTgt spid="42"/>
                                        </p:tgtEl>
                                      </p:cBhvr>
                                    </p:animEffect>
                                    <p:set>
                                      <p:cBhvr>
                                        <p:cTn id="12"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6" grpId="0" animBg="1"/>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5,</a:t>
            </a:r>
            <a:r>
              <a:rPr lang="en-GB" dirty="0" smtClean="0">
                <a:solidFill>
                  <a:srgbClr val="0070C0"/>
                </a:solidFill>
              </a:rPr>
              <a:t> then click </a:t>
            </a:r>
            <a:r>
              <a:rPr lang="en-GB" dirty="0">
                <a:solidFill>
                  <a:srgbClr val="0070C0"/>
                </a:solidFill>
              </a:rPr>
              <a:t>Next</a:t>
            </a:r>
            <a:r>
              <a:rPr lang="en-GB" dirty="0"/>
              <a:t>.</a:t>
            </a:r>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8" name="Rectangle 27">
            <a:hlinkClick r:id="rId9" action="ppaction://hlinksldjump"/>
          </p:cNvPr>
          <p:cNvSpPr/>
          <p:nvPr/>
        </p:nvSpPr>
        <p:spPr>
          <a:xfrm>
            <a:off x="6890620" y="1349919"/>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a:hlinkClick r:id="rId10" action="ppaction://hlinksldjump"/>
          </p:cNvPr>
          <p:cNvSpPr/>
          <p:nvPr/>
        </p:nvSpPr>
        <p:spPr>
          <a:xfrm>
            <a:off x="6890620" y="2059604"/>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30" name="TextBox 2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5</a:t>
            </a:r>
            <a:endParaRPr lang="en-GB" dirty="0"/>
          </a:p>
        </p:txBody>
      </p:sp>
      <p:sp>
        <p:nvSpPr>
          <p:cNvPr id="3" name="Subtitle 2"/>
          <p:cNvSpPr>
            <a:spLocks noGrp="1"/>
          </p:cNvSpPr>
          <p:nvPr>
            <p:ph type="subTitle" idx="1"/>
          </p:nvPr>
        </p:nvSpPr>
        <p:spPr/>
        <p:txBody>
          <a:bodyPr>
            <a:normAutofit lnSpcReduction="10000"/>
          </a:bodyPr>
          <a:lstStyle/>
          <a:p>
            <a:r>
              <a:rPr lang="en-GB" dirty="0" smtClean="0"/>
              <a:t>It is better to state the titre value in the label – the information you are going to use in the calculation should all appear on the storyboard.</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5,</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sp>
        <p:nvSpPr>
          <p:cNvPr id="28" name="Rectangle 27"/>
          <p:cNvSpPr/>
          <p:nvPr/>
        </p:nvSpPr>
        <p:spPr>
          <a:xfrm>
            <a:off x="6890620" y="1349919"/>
            <a:ext cx="2052536"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p:txBody>
      </p:sp>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2698" y="2349689"/>
            <a:ext cx="450376" cy="369332"/>
          </a:xfrm>
          <a:prstGeom prst="rect">
            <a:avLst/>
          </a:prstGeom>
          <a:noFill/>
        </p:spPr>
        <p:txBody>
          <a:bodyPr wrap="square" rtlCol="0">
            <a:spAutoFit/>
          </a:bodyPr>
          <a:lstStyle/>
          <a:p>
            <a:r>
              <a:rPr lang="en-GB" dirty="0" smtClean="0"/>
              <a:t>5</a:t>
            </a:r>
            <a:endParaRPr lang="en-GB" dirty="0"/>
          </a:p>
        </p:txBody>
      </p:sp>
      <p:sp>
        <p:nvSpPr>
          <p:cNvPr id="46" name="Rectangle 45"/>
          <p:cNvSpPr/>
          <p:nvPr/>
        </p:nvSpPr>
        <p:spPr>
          <a:xfrm>
            <a:off x="6890620" y="2059604"/>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NaOH</a:t>
            </a:r>
            <a:r>
              <a:rPr lang="en-GB" sz="1200" b="1" dirty="0" smtClean="0"/>
              <a:t> was added to reach end point</a:t>
            </a:r>
          </a:p>
          <a:p>
            <a:endParaRPr lang="en-GB" sz="1200" b="1" dirty="0" smtClean="0"/>
          </a:p>
        </p:txBody>
      </p: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2.5E-6 -1.40611E-6 L -0.10295 0.13529 " pathEditMode="relative" ptsTypes="AA">
                                      <p:cBhvr>
                                        <p:cTn id="9" dur="2000" fill="hold"/>
                                        <p:tgtEl>
                                          <p:spTgt spid="28"/>
                                        </p:tgtEl>
                                        <p:attrNameLst>
                                          <p:attrName>ppt_x</p:attrName>
                                          <p:attrName>ppt_y</p:attrName>
                                        </p:attrNameLst>
                                      </p:cBhvr>
                                    </p:animMotion>
                                  </p:childTnLst>
                                </p:cTn>
                              </p:par>
                              <p:par>
                                <p:cTn id="10" presetID="5" presetClass="exit" presetSubtype="10" fill="hold" grpId="0" nodeType="withEffect">
                                  <p:stCondLst>
                                    <p:cond delay="0"/>
                                  </p:stCondLst>
                                  <p:childTnLst>
                                    <p:animEffect transition="out" filter="checkerboard(across)">
                                      <p:cBhvr>
                                        <p:cTn id="11" dur="500"/>
                                        <p:tgtEl>
                                          <p:spTgt spid="45"/>
                                        </p:tgtEl>
                                      </p:cBhvr>
                                    </p:animEffect>
                                    <p:set>
                                      <p:cBhvr>
                                        <p:cTn id="12" dur="1" fill="hold">
                                          <p:stCondLst>
                                            <p:cond delay="499"/>
                                          </p:stCondLst>
                                        </p:cTn>
                                        <p:tgtEl>
                                          <p:spTgt spid="45"/>
                                        </p:tgtEl>
                                        <p:attrNameLst>
                                          <p:attrName>style.visibility</p:attrName>
                                        </p:attrNameLst>
                                      </p:cBhvr>
                                      <p:to>
                                        <p:strVal val="hidden"/>
                                      </p:to>
                                    </p:set>
                                  </p:childTnLst>
                                </p:cTn>
                              </p:par>
                              <p:par>
                                <p:cTn id="13" presetID="5" presetClass="exit" presetSubtype="10" fill="hold" grpId="0" nodeType="withEffect">
                                  <p:stCondLst>
                                    <p:cond delay="0"/>
                                  </p:stCondLst>
                                  <p:childTnLst>
                                    <p:animEffect transition="out" filter="checkerboard(across)">
                                      <p:cBhvr>
                                        <p:cTn id="14" dur="500"/>
                                        <p:tgtEl>
                                          <p:spTgt spid="46"/>
                                        </p:tgtEl>
                                      </p:cBhvr>
                                    </p:animEffect>
                                    <p:set>
                                      <p:cBhvr>
                                        <p:cTn id="15" dur="1" fill="hold">
                                          <p:stCondLst>
                                            <p:cond delay="49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8" grpId="0" animBg="1"/>
      <p:bldP spid="45" grpId="0"/>
      <p:bldP spid="4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7540" y="345134"/>
            <a:ext cx="6408712" cy="1470025"/>
          </a:xfrm>
        </p:spPr>
        <p:txBody>
          <a:bodyPr/>
          <a:lstStyle/>
          <a:p>
            <a:r>
              <a:rPr lang="en-GB" dirty="0" smtClean="0"/>
              <a:t>Problem solving tutor</a:t>
            </a:r>
            <a:endParaRPr lang="en-GB" dirty="0"/>
          </a:p>
        </p:txBody>
      </p:sp>
      <p:sp>
        <p:nvSpPr>
          <p:cNvPr id="3" name="Subtitle 2"/>
          <p:cNvSpPr>
            <a:spLocks noGrp="1"/>
          </p:cNvSpPr>
          <p:nvPr>
            <p:ph type="subTitle" idx="1"/>
          </p:nvPr>
        </p:nvSpPr>
        <p:spPr>
          <a:xfrm>
            <a:off x="594143" y="1667921"/>
            <a:ext cx="6400800" cy="1752600"/>
          </a:xfrm>
        </p:spPr>
        <p:txBody>
          <a:bodyPr/>
          <a:lstStyle/>
          <a:p>
            <a:r>
              <a:rPr lang="en-GB" dirty="0" smtClean="0"/>
              <a:t>Storyboarding – a method of making complex experimental descriptions clear.</a:t>
            </a:r>
          </a:p>
          <a:p>
            <a:endParaRPr lang="en-GB" dirty="0"/>
          </a:p>
        </p:txBody>
      </p:sp>
      <p:sp>
        <p:nvSpPr>
          <p:cNvPr id="5" name="TextBox 4">
            <a:hlinkClick r:id="" action="ppaction://hlinkshowjump?jump=nextslide"/>
          </p:cNvPr>
          <p:cNvSpPr txBox="1"/>
          <p:nvPr/>
        </p:nvSpPr>
        <p:spPr>
          <a:xfrm>
            <a:off x="7236296" y="6237312"/>
            <a:ext cx="720080" cy="369332"/>
          </a:xfrm>
          <a:prstGeom prst="rect">
            <a:avLst/>
          </a:prstGeom>
          <a:solidFill>
            <a:srgbClr val="F79646"/>
          </a:solidFill>
          <a:ln w="25400" cap="flat" cmpd="sng" algn="ctr">
            <a:solidFill>
              <a:srgbClr val="F79646">
                <a:shade val="50000"/>
              </a:srgbClr>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sysClr val="window" lastClr="FFFFFF"/>
                </a:solidFill>
                <a:effectLst/>
                <a:uLnTx/>
                <a:uFillTx/>
                <a:latin typeface="Arial"/>
                <a:ea typeface="+mn-ea"/>
                <a:cs typeface="+mn-cs"/>
              </a:rPr>
              <a:t>Next</a:t>
            </a:r>
            <a:endParaRPr kumimoji="0" lang="en-GB" sz="1800" b="0" i="0" u="none" strike="noStrike" kern="0" cap="none" spc="0" normalizeH="0" baseline="0" noProof="0" dirty="0">
              <a:ln>
                <a:noFill/>
              </a:ln>
              <a:solidFill>
                <a:sysClr val="window" lastClr="FFFFFF"/>
              </a:solidFill>
              <a:effectLst/>
              <a:uLnTx/>
              <a:uFillTx/>
              <a:latin typeface="Arial"/>
              <a:ea typeface="+mn-ea"/>
              <a:cs typeface="+mn-cs"/>
            </a:endParaRPr>
          </a:p>
        </p:txBody>
      </p:sp>
      <p:pic>
        <p:nvPicPr>
          <p:cNvPr id="6" name="Picture 2" descr="C:\Users\Tim\AppData\Local\Temp\Rar$DI33.016\1.png"/>
          <p:cNvPicPr>
            <a:picLocks noChangeAspect="1" noChangeArrowheads="1"/>
          </p:cNvPicPr>
          <p:nvPr/>
        </p:nvPicPr>
        <p:blipFill>
          <a:blip r:embed="rId3" cstate="print"/>
          <a:srcRect/>
          <a:stretch>
            <a:fillRect/>
          </a:stretch>
        </p:blipFill>
        <p:spPr bwMode="auto">
          <a:xfrm>
            <a:off x="4499992" y="3284984"/>
            <a:ext cx="2133600" cy="3476625"/>
          </a:xfrm>
          <a:prstGeom prst="rect">
            <a:avLst/>
          </a:prstGeom>
          <a:noFill/>
        </p:spPr>
      </p:pic>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quantity for the number of moles of </a:t>
            </a:r>
            <a:r>
              <a:rPr lang="en-GB" dirty="0" err="1" smtClean="0"/>
              <a:t>NaOH</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0" name="TextBox 19"/>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9" name="Rectangle 28">
            <a:hlinkClick r:id="rId9" action="ppaction://hlinksldjump"/>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30" name="Rectangle 29">
            <a:hlinkClick r:id="rId9" action="ppaction://hlinksldjump"/>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40" name="Rectangle 39">
            <a:hlinkClick r:id="rId9" action="ppaction://hlinksldjump"/>
          </p:cNvPr>
          <p:cNvSpPr/>
          <p:nvPr/>
        </p:nvSpPr>
        <p:spPr>
          <a:xfrm>
            <a:off x="1448937" y="593905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0.198</a:t>
            </a:r>
            <a:endParaRPr lang="en-GB" dirty="0"/>
          </a:p>
        </p:txBody>
      </p:sp>
      <p:sp>
        <p:nvSpPr>
          <p:cNvPr id="43" name="Rectangle 42">
            <a:hlinkClick r:id="rId9" action="ppaction://hlinksldjump"/>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0.0198</a:t>
            </a:r>
            <a:endParaRPr lang="en-GB" dirty="0"/>
          </a:p>
        </p:txBody>
      </p:sp>
      <p:sp>
        <p:nvSpPr>
          <p:cNvPr id="45" name="Rectangle 44">
            <a:hlinkClick r:id="rId10" action="ppaction://hlinksldjump"/>
          </p:cNvPr>
          <p:cNvSpPr/>
          <p:nvPr/>
        </p:nvSpPr>
        <p:spPr>
          <a:xfrm>
            <a:off x="2925170" y="592767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0.00198</a:t>
            </a:r>
            <a:endParaRPr lang="en-GB" dirty="0"/>
          </a:p>
        </p:txBody>
      </p:sp>
      <p:sp>
        <p:nvSpPr>
          <p:cNvPr id="46" name="Rectangle 45">
            <a:hlinkClick r:id="rId9" action="ppaction://hlinksldjump"/>
          </p:cNvPr>
          <p:cNvSpPr/>
          <p:nvPr/>
        </p:nvSpPr>
        <p:spPr>
          <a:xfrm>
            <a:off x="2900150" y="636668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0.000198</a:t>
            </a:r>
            <a:endParaRPr lang="en-GB" dirty="0"/>
          </a:p>
        </p:txBody>
      </p:sp>
      <p:sp>
        <p:nvSpPr>
          <p:cNvPr id="47" name="Rectangle 46"/>
          <p:cNvSpPr/>
          <p:nvPr/>
        </p:nvSpPr>
        <p:spPr>
          <a:xfrm>
            <a:off x="5964847" y="2293889"/>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mol</a:t>
            </a:r>
          </a:p>
          <a:p>
            <a:r>
              <a:rPr lang="en-GB" sz="1200" b="1" dirty="0" smtClean="0"/>
              <a:t>                  </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Moles of </a:t>
            </a:r>
            <a:r>
              <a:rPr lang="en-GB" dirty="0" err="1" smtClean="0"/>
              <a:t>NaOH</a:t>
            </a:r>
            <a:r>
              <a:rPr lang="en-GB" dirty="0" smtClean="0"/>
              <a:t> feedback </a:t>
            </a:r>
            <a:endParaRPr lang="en-GB" dirty="0"/>
          </a:p>
        </p:txBody>
      </p:sp>
      <p:sp>
        <p:nvSpPr>
          <p:cNvPr id="3" name="Subtitle 2"/>
          <p:cNvSpPr>
            <a:spLocks noGrp="1"/>
          </p:cNvSpPr>
          <p:nvPr>
            <p:ph type="subTitle" idx="1"/>
          </p:nvPr>
        </p:nvSpPr>
        <p:spPr>
          <a:xfrm>
            <a:off x="809005" y="2252464"/>
            <a:ext cx="6676011" cy="1752600"/>
          </a:xfrm>
        </p:spPr>
        <p:txBody>
          <a:bodyPr>
            <a:normAutofit fontScale="92500"/>
          </a:bodyPr>
          <a:lstStyle/>
          <a:p>
            <a:r>
              <a:rPr lang="en-GB" dirty="0" smtClean="0"/>
              <a:t>To calculate the number of moles of </a:t>
            </a:r>
            <a:r>
              <a:rPr lang="en-GB" dirty="0" err="1" smtClean="0"/>
              <a:t>NaOH</a:t>
            </a:r>
            <a:r>
              <a:rPr lang="en-GB" dirty="0" smtClean="0"/>
              <a:t> use </a:t>
            </a:r>
          </a:p>
          <a:p>
            <a:r>
              <a:rPr lang="en-GB" dirty="0" smtClean="0"/>
              <a:t>moles = concentration x volume (in dm</a:t>
            </a:r>
            <a:r>
              <a:rPr lang="en-GB" baseline="30000" dirty="0" smtClean="0"/>
              <a:t>3</a:t>
            </a:r>
            <a:r>
              <a:rPr lang="en-GB" dirty="0" smtClean="0"/>
              <a:t>).</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5964847" y="2293889"/>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mol</a:t>
            </a:r>
          </a:p>
          <a:p>
            <a:endParaRPr lang="en-GB" sz="1200" b="1" dirty="0" smtClean="0"/>
          </a:p>
        </p:txBody>
      </p:sp>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quantity for the number of moles of </a:t>
            </a:r>
            <a:r>
              <a:rPr lang="en-GB" dirty="0" err="1" smtClean="0"/>
              <a:t>NaOH</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9" name="Rectangle 28"/>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30" name="Rectangle 29"/>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40" name="Rectangle 39"/>
          <p:cNvSpPr/>
          <p:nvPr/>
        </p:nvSpPr>
        <p:spPr>
          <a:xfrm>
            <a:off x="1448937" y="593905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0.198</a:t>
            </a:r>
            <a:endParaRPr lang="en-GB" dirty="0"/>
          </a:p>
        </p:txBody>
      </p:sp>
      <p:sp>
        <p:nvSpPr>
          <p:cNvPr id="43" name="Rectangle 42"/>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0.0198</a:t>
            </a:r>
            <a:endParaRPr lang="en-GB" dirty="0"/>
          </a:p>
        </p:txBody>
      </p:sp>
      <p:sp>
        <p:nvSpPr>
          <p:cNvPr id="45" name="Rectangle 44"/>
          <p:cNvSpPr/>
          <p:nvPr/>
        </p:nvSpPr>
        <p:spPr>
          <a:xfrm>
            <a:off x="2925170" y="592767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0.00198</a:t>
            </a:r>
            <a:endParaRPr lang="en-GB" dirty="0"/>
          </a:p>
        </p:txBody>
      </p:sp>
      <p:sp>
        <p:nvSpPr>
          <p:cNvPr id="46" name="Rectangle 45"/>
          <p:cNvSpPr/>
          <p:nvPr/>
        </p:nvSpPr>
        <p:spPr>
          <a:xfrm>
            <a:off x="2900150" y="636668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0.000198</a:t>
            </a:r>
            <a:endParaRPr lang="en-GB" dirty="0"/>
          </a:p>
        </p:txBody>
      </p:sp>
      <p:sp>
        <p:nvSpPr>
          <p:cNvPr id="47" name="Rectangle 46"/>
          <p:cNvSpPr/>
          <p:nvPr/>
        </p:nvSpPr>
        <p:spPr>
          <a:xfrm>
            <a:off x="5967121" y="2282516"/>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0.00198 mol of </a:t>
            </a:r>
            <a:r>
              <a:rPr lang="en-GB" sz="1200" b="1" dirty="0" err="1" smtClean="0"/>
              <a:t>NaOH</a:t>
            </a:r>
            <a:endParaRPr lang="en-GB" sz="1200" b="1" dirty="0" smtClean="0"/>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1.38889E-6 2.26642E-6 L 0.36719 -0.43941 " pathEditMode="relative" rAng="0" ptsTypes="AA">
                                      <p:cBhvr>
                                        <p:cTn id="9" dur="2000" fill="hold"/>
                                        <p:tgtEl>
                                          <p:spTgt spid="45"/>
                                        </p:tgtEl>
                                        <p:attrNameLst>
                                          <p:attrName>ppt_x</p:attrName>
                                          <p:attrName>ppt_y</p:attrName>
                                        </p:attrNameLst>
                                      </p:cBhvr>
                                      <p:rCtr x="18400" y="-22000"/>
                                    </p:animMotion>
                                  </p:childTnLst>
                                </p:cTn>
                              </p:par>
                            </p:childTnLst>
                          </p:cTn>
                        </p:par>
                        <p:par>
                          <p:cTn id="10" fill="hold">
                            <p:stCondLst>
                              <p:cond delay="2000"/>
                            </p:stCondLst>
                            <p:childTnLst>
                              <p:par>
                                <p:cTn id="11" presetID="5" presetClass="entr" presetSubtype="1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checkerboard(across)">
                                      <p:cBhvr>
                                        <p:cTn id="13" dur="500"/>
                                        <p:tgtEl>
                                          <p:spTgt spid="47"/>
                                        </p:tgtEl>
                                      </p:cBhvr>
                                    </p:animEffect>
                                  </p:childTnLst>
                                </p:cTn>
                              </p:par>
                              <p:par>
                                <p:cTn id="14" presetID="5" presetClass="exit" presetSubtype="10" fill="hold" grpId="0" nodeType="withEffect">
                                  <p:stCondLst>
                                    <p:cond delay="0"/>
                                  </p:stCondLst>
                                  <p:childTnLst>
                                    <p:animEffect transition="out" filter="checkerboard(across)">
                                      <p:cBhvr>
                                        <p:cTn id="15" dur="500"/>
                                        <p:tgtEl>
                                          <p:spTgt spid="36"/>
                                        </p:tgtEl>
                                      </p:cBhvr>
                                    </p:animEffect>
                                    <p:set>
                                      <p:cBhvr>
                                        <p:cTn id="16" dur="1" fill="hold">
                                          <p:stCondLst>
                                            <p:cond delay="499"/>
                                          </p:stCondLst>
                                        </p:cTn>
                                        <p:tgtEl>
                                          <p:spTgt spid="36"/>
                                        </p:tgtEl>
                                        <p:attrNameLst>
                                          <p:attrName>style.visibility</p:attrName>
                                        </p:attrNameLst>
                                      </p:cBhvr>
                                      <p:to>
                                        <p:strVal val="hidden"/>
                                      </p:to>
                                    </p:set>
                                  </p:childTnLst>
                                </p:cTn>
                              </p:par>
                              <p:par>
                                <p:cTn id="17" presetID="5" presetClass="exit" presetSubtype="10" fill="hold" grpId="1" nodeType="withEffect">
                                  <p:stCondLst>
                                    <p:cond delay="0"/>
                                  </p:stCondLst>
                                  <p:childTnLst>
                                    <p:animEffect transition="out" filter="checkerboard(across)">
                                      <p:cBhvr>
                                        <p:cTn id="18" dur="500"/>
                                        <p:tgtEl>
                                          <p:spTgt spid="45"/>
                                        </p:tgtEl>
                                      </p:cBhvr>
                                    </p:animEffect>
                                    <p:set>
                                      <p:cBhvr>
                                        <p:cTn id="19" dur="1" fill="hold">
                                          <p:stCondLst>
                                            <p:cond delay="499"/>
                                          </p:stCondLst>
                                        </p:cTn>
                                        <p:tgtEl>
                                          <p:spTgt spid="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21" grpId="0"/>
      <p:bldP spid="45" grpId="0" animBg="1"/>
      <p:bldP spid="45" grpId="1" animBg="1"/>
      <p:bldP spid="4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6155140" y="3957851"/>
            <a:ext cx="2756848" cy="504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t>Moles of </a:t>
            </a:r>
            <a:r>
              <a:rPr lang="en-GB" sz="1200" b="1" dirty="0" err="1" smtClean="0"/>
              <a:t>HCl</a:t>
            </a:r>
            <a:r>
              <a:rPr lang="en-GB" sz="1200" b="1" dirty="0" smtClean="0"/>
              <a:t> =</a:t>
            </a:r>
            <a:endParaRPr lang="en-GB" sz="1200" b="1" dirty="0"/>
          </a:p>
        </p:txBody>
      </p:sp>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quantity for the number of moles of </a:t>
            </a:r>
            <a:r>
              <a:rPr lang="en-GB" dirty="0" err="1" smtClean="0"/>
              <a:t>HCl</a:t>
            </a:r>
            <a:r>
              <a:rPr lang="en-GB" dirty="0" smtClean="0"/>
              <a:t> in the conical flask,</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 idx="2"/>
          </p:cNvCxnSpPr>
          <p:nvPr/>
        </p:nvCxnSpPr>
        <p:spPr>
          <a:xfrm flipH="1">
            <a:off x="3138985" y="4323404"/>
            <a:ext cx="261255" cy="2213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9" name="Rectangle 28">
            <a:hlinkClick r:id="rId9" action="ppaction://hlinksldjump"/>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30" name="Rectangle 29">
            <a:hlinkClick r:id="rId9" action="ppaction://hlinksldjump"/>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40" name="Rectangle 39">
            <a:hlinkClick r:id="rId9" action="ppaction://hlinksldjump"/>
          </p:cNvPr>
          <p:cNvSpPr/>
          <p:nvPr/>
        </p:nvSpPr>
        <p:spPr>
          <a:xfrm>
            <a:off x="1448937" y="593905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0.198</a:t>
            </a:r>
            <a:endParaRPr lang="en-GB" dirty="0"/>
          </a:p>
        </p:txBody>
      </p:sp>
      <p:sp>
        <p:nvSpPr>
          <p:cNvPr id="43" name="Rectangle 42">
            <a:hlinkClick r:id="rId9" action="ppaction://hlinksldjump"/>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0.0198</a:t>
            </a:r>
            <a:endParaRPr lang="en-GB" dirty="0"/>
          </a:p>
        </p:txBody>
      </p:sp>
      <p:sp>
        <p:nvSpPr>
          <p:cNvPr id="45" name="Rectangle 44">
            <a:hlinkClick r:id="rId10" action="ppaction://hlinksldjump"/>
          </p:cNvPr>
          <p:cNvSpPr/>
          <p:nvPr/>
        </p:nvSpPr>
        <p:spPr>
          <a:xfrm>
            <a:off x="2925170" y="592767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0.00198</a:t>
            </a:r>
            <a:endParaRPr lang="en-GB" dirty="0"/>
          </a:p>
        </p:txBody>
      </p:sp>
      <p:sp>
        <p:nvSpPr>
          <p:cNvPr id="46" name="Rectangle 45">
            <a:hlinkClick r:id="rId9" action="ppaction://hlinksldjump"/>
          </p:cNvPr>
          <p:cNvSpPr/>
          <p:nvPr/>
        </p:nvSpPr>
        <p:spPr>
          <a:xfrm>
            <a:off x="2900150" y="636668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0.000198</a:t>
            </a:r>
            <a:endParaRPr lang="en-GB" dirty="0"/>
          </a:p>
        </p:txBody>
      </p:sp>
      <p:cxnSp>
        <p:nvCxnSpPr>
          <p:cNvPr id="50" name="Straight Connector 49"/>
          <p:cNvCxnSpPr>
            <a:endCxn id="48" idx="1"/>
          </p:cNvCxnSpPr>
          <p:nvPr/>
        </p:nvCxnSpPr>
        <p:spPr>
          <a:xfrm flipV="1">
            <a:off x="5745707" y="4210335"/>
            <a:ext cx="409433" cy="470848"/>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5967121" y="2282516"/>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0.00198 mol of </a:t>
            </a:r>
            <a:r>
              <a:rPr lang="en-GB" sz="1200" b="1" dirty="0" err="1" smtClean="0"/>
              <a:t>NaOH</a:t>
            </a:r>
            <a:endParaRPr lang="en-GB" sz="1200" b="1" dirty="0" smtClean="0"/>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Moles of </a:t>
            </a:r>
            <a:r>
              <a:rPr lang="en-GB" dirty="0" err="1" smtClean="0"/>
              <a:t>HCl</a:t>
            </a:r>
            <a:r>
              <a:rPr lang="en-GB" dirty="0" smtClean="0"/>
              <a:t> feedback 1</a:t>
            </a:r>
            <a:endParaRPr lang="en-GB" dirty="0"/>
          </a:p>
        </p:txBody>
      </p:sp>
      <p:sp>
        <p:nvSpPr>
          <p:cNvPr id="3" name="Subtitle 2"/>
          <p:cNvSpPr>
            <a:spLocks noGrp="1"/>
          </p:cNvSpPr>
          <p:nvPr>
            <p:ph type="subTitle" idx="1"/>
          </p:nvPr>
        </p:nvSpPr>
        <p:spPr>
          <a:xfrm>
            <a:off x="809006" y="2252464"/>
            <a:ext cx="6400800" cy="2688026"/>
          </a:xfrm>
        </p:spPr>
        <p:txBody>
          <a:bodyPr>
            <a:normAutofit/>
          </a:bodyPr>
          <a:lstStyle/>
          <a:p>
            <a:r>
              <a:rPr lang="en-GB" dirty="0" smtClean="0"/>
              <a:t>To calculate the number of moles of </a:t>
            </a:r>
            <a:r>
              <a:rPr lang="en-GB" dirty="0" err="1" smtClean="0"/>
              <a:t>HCl</a:t>
            </a:r>
            <a:r>
              <a:rPr lang="en-GB" dirty="0" smtClean="0"/>
              <a:t> use the mole ratio and the number of moles of </a:t>
            </a:r>
            <a:r>
              <a:rPr lang="en-GB" dirty="0" err="1" smtClean="0"/>
              <a:t>NaOH</a:t>
            </a:r>
            <a:r>
              <a:rPr lang="en-GB" dirty="0" smtClean="0"/>
              <a:t>.</a:t>
            </a:r>
          </a:p>
          <a:p>
            <a:r>
              <a:rPr lang="en-GB" dirty="0" smtClean="0"/>
              <a:t>The equation is:</a:t>
            </a:r>
          </a:p>
          <a:p>
            <a:r>
              <a:rPr lang="en-GB" dirty="0" err="1" smtClean="0"/>
              <a:t>HCl</a:t>
            </a:r>
            <a:r>
              <a:rPr lang="en-GB" dirty="0" smtClean="0"/>
              <a:t> + </a:t>
            </a:r>
            <a:r>
              <a:rPr lang="en-GB" dirty="0" err="1" smtClean="0"/>
              <a:t>NaOH</a:t>
            </a:r>
            <a:r>
              <a:rPr lang="en-GB" dirty="0" smtClean="0"/>
              <a:t> </a:t>
            </a:r>
            <a:r>
              <a:rPr lang="en-GB" dirty="0" smtClean="0">
                <a:sym typeface="Symbol"/>
              </a:rPr>
              <a:t></a:t>
            </a:r>
            <a:r>
              <a:rPr lang="en-GB" dirty="0" smtClean="0">
                <a:sym typeface="Wingdings" pitchFamily="2" charset="2"/>
              </a:rPr>
              <a:t> </a:t>
            </a:r>
            <a:r>
              <a:rPr lang="en-GB" dirty="0" err="1" smtClean="0">
                <a:sym typeface="Wingdings" pitchFamily="2" charset="2"/>
              </a:rPr>
              <a:t>NaCl</a:t>
            </a:r>
            <a:r>
              <a:rPr lang="en-GB" dirty="0" smtClean="0">
                <a:sym typeface="Wingdings" pitchFamily="2" charset="2"/>
              </a:rPr>
              <a:t> + H</a:t>
            </a:r>
            <a:r>
              <a:rPr lang="en-GB" baseline="-25000" dirty="0" smtClean="0">
                <a:sym typeface="Wingdings" pitchFamily="2" charset="2"/>
              </a:rPr>
              <a:t>2</a:t>
            </a:r>
            <a:r>
              <a:rPr lang="en-GB" dirty="0" smtClean="0">
                <a:sym typeface="Wingdings" pitchFamily="2" charset="2"/>
              </a:rPr>
              <a:t>O</a:t>
            </a:r>
            <a:endParaRPr lang="en-GB" dirty="0" smtClean="0"/>
          </a:p>
          <a:p>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quantity for the number of moles of </a:t>
            </a:r>
            <a:r>
              <a:rPr lang="en-GB" dirty="0" err="1" smtClean="0"/>
              <a:t>HCl</a:t>
            </a:r>
            <a:r>
              <a:rPr lang="en-GB" dirty="0" smtClean="0"/>
              <a:t> in the conical flask,</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335980" y="4557143"/>
            <a:ext cx="1805279" cy="5630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9" name="Rectangle 28"/>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30" name="Rectangle 29"/>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40" name="Rectangle 39"/>
          <p:cNvSpPr/>
          <p:nvPr/>
        </p:nvSpPr>
        <p:spPr>
          <a:xfrm>
            <a:off x="1448937" y="593905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0.198</a:t>
            </a:r>
            <a:endParaRPr lang="en-GB" dirty="0"/>
          </a:p>
        </p:txBody>
      </p:sp>
      <p:sp>
        <p:nvSpPr>
          <p:cNvPr id="43" name="Rectangle 42"/>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0.0198</a:t>
            </a:r>
            <a:endParaRPr lang="en-GB" dirty="0"/>
          </a:p>
        </p:txBody>
      </p:sp>
      <p:sp>
        <p:nvSpPr>
          <p:cNvPr id="46" name="Rectangle 45"/>
          <p:cNvSpPr/>
          <p:nvPr/>
        </p:nvSpPr>
        <p:spPr>
          <a:xfrm>
            <a:off x="2900150" y="636668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0.000198</a:t>
            </a:r>
            <a:endParaRPr lang="en-GB" dirty="0"/>
          </a:p>
        </p:txBody>
      </p:sp>
      <p:sp>
        <p:nvSpPr>
          <p:cNvPr id="48" name="Rectangle 47"/>
          <p:cNvSpPr/>
          <p:nvPr/>
        </p:nvSpPr>
        <p:spPr>
          <a:xfrm>
            <a:off x="6155140" y="3957851"/>
            <a:ext cx="2756848" cy="504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t>Mol of </a:t>
            </a:r>
            <a:r>
              <a:rPr lang="en-GB" sz="1200" dirty="0" err="1" smtClean="0"/>
              <a:t>HCl</a:t>
            </a:r>
            <a:r>
              <a:rPr lang="en-GB" sz="1200" dirty="0" smtClean="0"/>
              <a:t> =</a:t>
            </a:r>
            <a:endParaRPr lang="en-GB" sz="1200" dirty="0"/>
          </a:p>
        </p:txBody>
      </p:sp>
      <p:cxnSp>
        <p:nvCxnSpPr>
          <p:cNvPr id="50" name="Straight Connector 49"/>
          <p:cNvCxnSpPr>
            <a:endCxn id="48" idx="1"/>
          </p:cNvCxnSpPr>
          <p:nvPr/>
        </p:nvCxnSpPr>
        <p:spPr>
          <a:xfrm flipV="1">
            <a:off x="5745707" y="4210335"/>
            <a:ext cx="409433" cy="470848"/>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5967121" y="2282516"/>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0.00198 </a:t>
            </a:r>
            <a:r>
              <a:rPr lang="en-GB" sz="1200" b="1" dirty="0" err="1" smtClean="0"/>
              <a:t>mol</a:t>
            </a:r>
            <a:r>
              <a:rPr lang="en-GB" sz="1200" b="1" dirty="0" smtClean="0"/>
              <a:t> of </a:t>
            </a:r>
            <a:r>
              <a:rPr lang="en-GB" sz="1200" b="1" dirty="0" err="1" smtClean="0"/>
              <a:t>NaOH</a:t>
            </a:r>
            <a:endParaRPr lang="en-GB" sz="1200" b="1" dirty="0" smtClean="0"/>
          </a:p>
          <a:p>
            <a:endParaRPr lang="en-GB" sz="1200" b="1" dirty="0" smtClean="0"/>
          </a:p>
        </p:txBody>
      </p:sp>
      <p:sp>
        <p:nvSpPr>
          <p:cNvPr id="45" name="Rectangle 44"/>
          <p:cNvSpPr/>
          <p:nvPr/>
        </p:nvSpPr>
        <p:spPr>
          <a:xfrm>
            <a:off x="2925170" y="592767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0.00198</a:t>
            </a:r>
            <a:endParaRPr lang="en-GB" dirty="0"/>
          </a:p>
        </p:txBody>
      </p:sp>
      <p:sp>
        <p:nvSpPr>
          <p:cNvPr id="47" name="Rectangle 46"/>
          <p:cNvSpPr/>
          <p:nvPr/>
        </p:nvSpPr>
        <p:spPr>
          <a:xfrm>
            <a:off x="6171062" y="3973773"/>
            <a:ext cx="2756848" cy="504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t>Moles of </a:t>
            </a:r>
            <a:r>
              <a:rPr lang="en-GB" sz="1200" b="1" dirty="0" err="1" smtClean="0"/>
              <a:t>HCl</a:t>
            </a:r>
            <a:r>
              <a:rPr lang="en-GB" sz="1200" b="1" dirty="0" smtClean="0"/>
              <a:t> = 0.00198 (in 25 cm</a:t>
            </a:r>
            <a:r>
              <a:rPr lang="en-GB" sz="1200" b="1" baseline="30000" dirty="0" smtClean="0"/>
              <a:t>3</a:t>
            </a:r>
            <a:r>
              <a:rPr lang="en-GB" sz="1200" b="1" dirty="0" smtClean="0"/>
              <a:t> of dilute solution)</a:t>
            </a:r>
            <a:endParaRPr lang="en-GB" sz="1200" b="1" dirty="0"/>
          </a:p>
        </p:txBody>
      </p:sp>
      <p:cxnSp>
        <p:nvCxnSpPr>
          <p:cNvPr id="37" name="Straight Connector 36"/>
          <p:cNvCxnSpPr/>
          <p:nvPr/>
        </p:nvCxnSpPr>
        <p:spPr>
          <a:xfrm flipH="1">
            <a:off x="3138986" y="4162567"/>
            <a:ext cx="191068" cy="382137"/>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4.72222E-6 -2.67345E-6 L 0.45973 -0.27243 " pathEditMode="relative" ptsTypes="AA">
                                      <p:cBhvr>
                                        <p:cTn id="9" dur="2000" fill="hold"/>
                                        <p:tgtEl>
                                          <p:spTgt spid="45"/>
                                        </p:tgtEl>
                                        <p:attrNameLst>
                                          <p:attrName>ppt_x</p:attrName>
                                          <p:attrName>ppt_y</p:attrName>
                                        </p:attrNameLst>
                                      </p:cBhvr>
                                    </p:animMotion>
                                  </p:childTnLst>
                                </p:cTn>
                              </p:par>
                            </p:childTnLst>
                          </p:cTn>
                        </p:par>
                        <p:par>
                          <p:cTn id="10" fill="hold">
                            <p:stCondLst>
                              <p:cond delay="2000"/>
                            </p:stCondLst>
                            <p:childTnLst>
                              <p:par>
                                <p:cTn id="11" presetID="5" presetClass="exit" presetSubtype="10" fill="hold" grpId="0" nodeType="afterEffect">
                                  <p:stCondLst>
                                    <p:cond delay="0"/>
                                  </p:stCondLst>
                                  <p:childTnLst>
                                    <p:animEffect transition="out" filter="checkerboard(across)">
                                      <p:cBhvr>
                                        <p:cTn id="12" dur="500"/>
                                        <p:tgtEl>
                                          <p:spTgt spid="48"/>
                                        </p:tgtEl>
                                      </p:cBhvr>
                                    </p:animEffect>
                                    <p:set>
                                      <p:cBhvr>
                                        <p:cTn id="13" dur="1" fill="hold">
                                          <p:stCondLst>
                                            <p:cond delay="499"/>
                                          </p:stCondLst>
                                        </p:cTn>
                                        <p:tgtEl>
                                          <p:spTgt spid="48"/>
                                        </p:tgtEl>
                                        <p:attrNameLst>
                                          <p:attrName>style.visibility</p:attrName>
                                        </p:attrNameLst>
                                      </p:cBhvr>
                                      <p:to>
                                        <p:strVal val="hidden"/>
                                      </p:to>
                                    </p:set>
                                  </p:childTnLst>
                                </p:cTn>
                              </p:par>
                              <p:par>
                                <p:cTn id="14" presetID="5" presetClass="exit" presetSubtype="10" fill="hold" grpId="1" nodeType="withEffect">
                                  <p:stCondLst>
                                    <p:cond delay="0"/>
                                  </p:stCondLst>
                                  <p:childTnLst>
                                    <p:animEffect transition="out" filter="checkerboard(across)">
                                      <p:cBhvr>
                                        <p:cTn id="15" dur="500"/>
                                        <p:tgtEl>
                                          <p:spTgt spid="45"/>
                                        </p:tgtEl>
                                      </p:cBhvr>
                                    </p:animEffect>
                                    <p:set>
                                      <p:cBhvr>
                                        <p:cTn id="16" dur="1" fill="hold">
                                          <p:stCondLst>
                                            <p:cond delay="499"/>
                                          </p:stCondLst>
                                        </p:cTn>
                                        <p:tgtEl>
                                          <p:spTgt spid="45"/>
                                        </p:tgtEl>
                                        <p:attrNameLst>
                                          <p:attrName>style.visibility</p:attrName>
                                        </p:attrNameLst>
                                      </p:cBhvr>
                                      <p:to>
                                        <p:strVal val="hidden"/>
                                      </p:to>
                                    </p:set>
                                  </p:childTnLst>
                                </p:cTn>
                              </p:par>
                              <p:par>
                                <p:cTn id="17" presetID="5" presetClass="entr" presetSubtype="1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checkerboard(across)">
                                      <p:cBhvr>
                                        <p:cTn id="1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8" grpId="0" animBg="1"/>
      <p:bldP spid="45" grpId="0" animBg="1"/>
      <p:bldP spid="45" grpId="1" animBg="1"/>
      <p:bldP spid="4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quantity for the number of moles of </a:t>
            </a:r>
            <a:r>
              <a:rPr lang="en-GB" dirty="0" err="1" smtClean="0"/>
              <a:t>HCl</a:t>
            </a:r>
            <a:r>
              <a:rPr lang="en-GB" dirty="0" smtClean="0"/>
              <a:t> in the </a:t>
            </a:r>
            <a:r>
              <a:rPr lang="en-GB" b="1" dirty="0" smtClean="0"/>
              <a:t>volumetric</a:t>
            </a:r>
            <a:r>
              <a:rPr lang="en-GB" dirty="0" smtClean="0"/>
              <a:t> flask,</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9" name="Rectangle 28">
            <a:hlinkClick r:id="rId9" action="ppaction://hlinksldjump"/>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30" name="Rectangle 29">
            <a:hlinkClick r:id="rId9" action="ppaction://hlinksldjump"/>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40" name="Rectangle 39">
            <a:hlinkClick r:id="rId9" action="ppaction://hlinksldjump"/>
          </p:cNvPr>
          <p:cNvSpPr/>
          <p:nvPr/>
        </p:nvSpPr>
        <p:spPr>
          <a:xfrm>
            <a:off x="1448937" y="593905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0.198</a:t>
            </a:r>
            <a:endParaRPr lang="en-GB" dirty="0"/>
          </a:p>
        </p:txBody>
      </p:sp>
      <p:sp>
        <p:nvSpPr>
          <p:cNvPr id="43" name="Rectangle 42">
            <a:hlinkClick r:id="rId10" action="ppaction://hlinksldjump"/>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0.0198</a:t>
            </a:r>
            <a:endParaRPr lang="en-GB" dirty="0"/>
          </a:p>
        </p:txBody>
      </p:sp>
      <p:sp>
        <p:nvSpPr>
          <p:cNvPr id="46" name="Rectangle 45">
            <a:hlinkClick r:id="rId9" action="ppaction://hlinksldjump"/>
          </p:cNvPr>
          <p:cNvSpPr/>
          <p:nvPr/>
        </p:nvSpPr>
        <p:spPr>
          <a:xfrm>
            <a:off x="2900150" y="636668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0.000198</a:t>
            </a:r>
            <a:endParaRPr lang="en-GB" dirty="0"/>
          </a:p>
        </p:txBody>
      </p:sp>
      <p:cxnSp>
        <p:nvCxnSpPr>
          <p:cNvPr id="50" name="Straight Connector 49"/>
          <p:cNvCxnSpPr/>
          <p:nvPr/>
        </p:nvCxnSpPr>
        <p:spPr>
          <a:xfrm flipV="1">
            <a:off x="5745707" y="4210335"/>
            <a:ext cx="409433" cy="470848"/>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5967121" y="2282516"/>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0.00198 </a:t>
            </a:r>
            <a:r>
              <a:rPr lang="en-GB" sz="1200" b="1" dirty="0" err="1" smtClean="0"/>
              <a:t>mol</a:t>
            </a:r>
            <a:r>
              <a:rPr lang="en-GB" sz="1200" b="1" dirty="0" smtClean="0"/>
              <a:t> of </a:t>
            </a:r>
            <a:r>
              <a:rPr lang="en-GB" sz="1200" b="1" dirty="0" err="1" smtClean="0"/>
              <a:t>NaOH</a:t>
            </a:r>
            <a:endParaRPr lang="en-GB" sz="1200" b="1" dirty="0" smtClean="0"/>
          </a:p>
          <a:p>
            <a:endParaRPr lang="en-GB" sz="1200" b="1" dirty="0" smtClean="0"/>
          </a:p>
        </p:txBody>
      </p:sp>
      <p:sp>
        <p:nvSpPr>
          <p:cNvPr id="45" name="Rectangle 44">
            <a:hlinkClick r:id="rId9" action="ppaction://hlinksldjump"/>
          </p:cNvPr>
          <p:cNvSpPr/>
          <p:nvPr/>
        </p:nvSpPr>
        <p:spPr>
          <a:xfrm>
            <a:off x="2925170" y="592767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0.00198</a:t>
            </a:r>
            <a:endParaRPr lang="en-GB" dirty="0"/>
          </a:p>
        </p:txBody>
      </p:sp>
      <p:sp>
        <p:nvSpPr>
          <p:cNvPr id="49" name="Rectangle 48"/>
          <p:cNvSpPr/>
          <p:nvPr/>
        </p:nvSpPr>
        <p:spPr>
          <a:xfrm>
            <a:off x="6171062" y="3973773"/>
            <a:ext cx="2756848" cy="504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t>Moles of </a:t>
            </a:r>
            <a:r>
              <a:rPr lang="en-GB" sz="1200" b="1" dirty="0" err="1" smtClean="0"/>
              <a:t>HCl</a:t>
            </a:r>
            <a:r>
              <a:rPr lang="en-GB" sz="1200" b="1" dirty="0" smtClean="0"/>
              <a:t> = 0.00198 (in 25 cm</a:t>
            </a:r>
            <a:r>
              <a:rPr lang="en-GB" sz="1200" b="1" baseline="30000" dirty="0" smtClean="0"/>
              <a:t>3</a:t>
            </a:r>
            <a:r>
              <a:rPr lang="en-GB" sz="1200" b="1" dirty="0" smtClean="0"/>
              <a:t> of dilute solution)</a:t>
            </a:r>
            <a:endParaRPr lang="en-GB" sz="1200" b="1" dirty="0"/>
          </a:p>
        </p:txBody>
      </p:sp>
      <p:cxnSp>
        <p:nvCxnSpPr>
          <p:cNvPr id="36" name="Straight Connector 35"/>
          <p:cNvCxnSpPr/>
          <p:nvPr/>
        </p:nvCxnSpPr>
        <p:spPr>
          <a:xfrm flipH="1">
            <a:off x="2906974" y="3916908"/>
            <a:ext cx="191068" cy="382137"/>
          </a:xfrm>
          <a:prstGeom prst="line">
            <a:avLst/>
          </a:prstGeom>
        </p:spPr>
        <p:style>
          <a:lnRef idx="3">
            <a:schemeClr val="dk1"/>
          </a:lnRef>
          <a:fillRef idx="0">
            <a:schemeClr val="dk1"/>
          </a:fillRef>
          <a:effectRef idx="2">
            <a:schemeClr val="dk1"/>
          </a:effectRef>
          <a:fontRef idx="minor">
            <a:schemeClr val="tx1"/>
          </a:fontRef>
        </p:style>
      </p:cxnSp>
      <p:sp>
        <p:nvSpPr>
          <p:cNvPr id="38" name="Rectangle 37"/>
          <p:cNvSpPr/>
          <p:nvPr/>
        </p:nvSpPr>
        <p:spPr>
          <a:xfrm>
            <a:off x="2008496" y="4342264"/>
            <a:ext cx="2074460" cy="941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pPr algn="ctr"/>
            <a:endParaRPr lang="en-GB" sz="1200" b="1" dirty="0" smtClean="0"/>
          </a:p>
          <a:p>
            <a:pPr algn="ctr"/>
            <a:r>
              <a:rPr lang="en-GB" sz="1400" b="1" dirty="0" smtClean="0"/>
              <a:t>=   0.0198   mol</a:t>
            </a:r>
          </a:p>
          <a:p>
            <a:endParaRPr lang="en-GB" sz="1200" b="1" dirty="0" smtClean="0"/>
          </a:p>
        </p:txBody>
      </p:sp>
      <p:sp>
        <p:nvSpPr>
          <p:cNvPr id="52" name="Rectangle 51"/>
          <p:cNvSpPr/>
          <p:nvPr/>
        </p:nvSpPr>
        <p:spPr>
          <a:xfrm>
            <a:off x="2019868" y="4339988"/>
            <a:ext cx="2074460" cy="941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pPr algn="ctr"/>
            <a:endParaRPr lang="en-GB" sz="1200" b="1" dirty="0" smtClean="0"/>
          </a:p>
          <a:p>
            <a:r>
              <a:rPr lang="en-GB" sz="1200" b="1" dirty="0" smtClean="0"/>
              <a:t>=                                 mol</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Moles of </a:t>
            </a:r>
            <a:r>
              <a:rPr lang="en-GB" dirty="0" err="1" smtClean="0"/>
              <a:t>HCl</a:t>
            </a:r>
            <a:r>
              <a:rPr lang="en-GB" dirty="0" smtClean="0"/>
              <a:t> feedback 2</a:t>
            </a:r>
            <a:endParaRPr lang="en-GB" dirty="0"/>
          </a:p>
        </p:txBody>
      </p:sp>
      <p:sp>
        <p:nvSpPr>
          <p:cNvPr id="3" name="Subtitle 2"/>
          <p:cNvSpPr>
            <a:spLocks noGrp="1"/>
          </p:cNvSpPr>
          <p:nvPr>
            <p:ph type="subTitle" idx="1"/>
          </p:nvPr>
        </p:nvSpPr>
        <p:spPr>
          <a:xfrm>
            <a:off x="809006" y="2252464"/>
            <a:ext cx="6400800" cy="2688026"/>
          </a:xfrm>
        </p:spPr>
        <p:txBody>
          <a:bodyPr>
            <a:normAutofit lnSpcReduction="10000"/>
          </a:bodyPr>
          <a:lstStyle/>
          <a:p>
            <a:r>
              <a:rPr lang="en-GB" dirty="0" smtClean="0"/>
              <a:t>25 cm</a:t>
            </a:r>
            <a:r>
              <a:rPr lang="en-GB" baseline="30000" dirty="0" smtClean="0"/>
              <a:t>3</a:t>
            </a:r>
            <a:r>
              <a:rPr lang="en-GB" dirty="0" smtClean="0"/>
              <a:t>, which is 1/10 of the 250 cm</a:t>
            </a:r>
            <a:r>
              <a:rPr lang="en-GB" baseline="30000" dirty="0" smtClean="0"/>
              <a:t>3</a:t>
            </a:r>
            <a:r>
              <a:rPr lang="en-GB" dirty="0" smtClean="0"/>
              <a:t> solution, was taken and titrated against </a:t>
            </a:r>
            <a:r>
              <a:rPr lang="en-GB" dirty="0" err="1" smtClean="0"/>
              <a:t>NaOH</a:t>
            </a:r>
            <a:r>
              <a:rPr lang="en-GB" dirty="0" smtClean="0"/>
              <a:t>. So to work backwards from the amount of </a:t>
            </a:r>
            <a:r>
              <a:rPr lang="en-GB" dirty="0" err="1" smtClean="0"/>
              <a:t>HCl</a:t>
            </a:r>
            <a:r>
              <a:rPr lang="en-GB" dirty="0" smtClean="0"/>
              <a:t> in the conical flask you need to multiply by 10.</a:t>
            </a:r>
          </a:p>
          <a:p>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quantity for the number of moles of </a:t>
            </a:r>
            <a:r>
              <a:rPr lang="en-GB" dirty="0" err="1" smtClean="0"/>
              <a:t>HCl</a:t>
            </a:r>
            <a:r>
              <a:rPr lang="en-GB" dirty="0" smtClean="0"/>
              <a:t> in the </a:t>
            </a:r>
            <a:r>
              <a:rPr lang="en-GB" b="1" dirty="0" smtClean="0"/>
              <a:t>volumetric</a:t>
            </a:r>
            <a:r>
              <a:rPr lang="en-GB" dirty="0" smtClean="0"/>
              <a:t> flask,</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9" name="Rectangle 28"/>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30" name="Rectangle 29"/>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40" name="Rectangle 39"/>
          <p:cNvSpPr/>
          <p:nvPr/>
        </p:nvSpPr>
        <p:spPr>
          <a:xfrm>
            <a:off x="1448937" y="593905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0.198</a:t>
            </a:r>
            <a:endParaRPr lang="en-GB" dirty="0"/>
          </a:p>
        </p:txBody>
      </p:sp>
      <p:sp>
        <p:nvSpPr>
          <p:cNvPr id="43" name="Rectangle 42"/>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0.0198</a:t>
            </a:r>
            <a:endParaRPr lang="en-GB" dirty="0"/>
          </a:p>
        </p:txBody>
      </p:sp>
      <p:sp>
        <p:nvSpPr>
          <p:cNvPr id="46" name="Rectangle 45"/>
          <p:cNvSpPr/>
          <p:nvPr/>
        </p:nvSpPr>
        <p:spPr>
          <a:xfrm>
            <a:off x="2900150" y="636668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0.000198</a:t>
            </a:r>
            <a:endParaRPr lang="en-GB" dirty="0"/>
          </a:p>
        </p:txBody>
      </p:sp>
      <p:cxnSp>
        <p:nvCxnSpPr>
          <p:cNvPr id="50" name="Straight Connector 49"/>
          <p:cNvCxnSpPr/>
          <p:nvPr/>
        </p:nvCxnSpPr>
        <p:spPr>
          <a:xfrm flipV="1">
            <a:off x="5745707" y="4210335"/>
            <a:ext cx="409433" cy="470848"/>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5967121" y="2282516"/>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0.00198 </a:t>
            </a:r>
            <a:r>
              <a:rPr lang="en-GB" sz="1200" b="1" dirty="0" err="1" smtClean="0"/>
              <a:t>mol</a:t>
            </a:r>
            <a:r>
              <a:rPr lang="en-GB" sz="1200" b="1" dirty="0" smtClean="0"/>
              <a:t> of </a:t>
            </a:r>
            <a:r>
              <a:rPr lang="en-GB" sz="1200" b="1" dirty="0" err="1" smtClean="0"/>
              <a:t>NaOH</a:t>
            </a:r>
            <a:endParaRPr lang="en-GB" sz="1200" b="1" dirty="0" smtClean="0"/>
          </a:p>
          <a:p>
            <a:endParaRPr lang="en-GB" sz="1200" b="1" dirty="0" smtClean="0"/>
          </a:p>
        </p:txBody>
      </p:sp>
      <p:sp>
        <p:nvSpPr>
          <p:cNvPr id="45" name="Rectangle 44"/>
          <p:cNvSpPr/>
          <p:nvPr/>
        </p:nvSpPr>
        <p:spPr>
          <a:xfrm>
            <a:off x="2925170" y="592767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0.00198</a:t>
            </a:r>
            <a:endParaRPr lang="en-GB" dirty="0"/>
          </a:p>
        </p:txBody>
      </p:sp>
      <p:sp>
        <p:nvSpPr>
          <p:cNvPr id="49" name="Rectangle 48"/>
          <p:cNvSpPr/>
          <p:nvPr/>
        </p:nvSpPr>
        <p:spPr>
          <a:xfrm>
            <a:off x="6171062" y="3973773"/>
            <a:ext cx="2756848" cy="504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t>Moles of </a:t>
            </a:r>
            <a:r>
              <a:rPr lang="en-GB" sz="1200" b="1" dirty="0" err="1" smtClean="0"/>
              <a:t>HCl</a:t>
            </a:r>
            <a:r>
              <a:rPr lang="en-GB" sz="1200" b="1" dirty="0" smtClean="0"/>
              <a:t> = 0.00198 (in 25 cm</a:t>
            </a:r>
            <a:r>
              <a:rPr lang="en-GB" sz="1200" b="1" baseline="30000" dirty="0" smtClean="0"/>
              <a:t>3</a:t>
            </a:r>
            <a:r>
              <a:rPr lang="en-GB" sz="1200" b="1" dirty="0" smtClean="0"/>
              <a:t> of dilute solution)</a:t>
            </a:r>
            <a:endParaRPr lang="en-GB" sz="1200" b="1" dirty="0"/>
          </a:p>
        </p:txBody>
      </p:sp>
      <p:cxnSp>
        <p:nvCxnSpPr>
          <p:cNvPr id="48" name="Straight Connector 47"/>
          <p:cNvCxnSpPr/>
          <p:nvPr/>
        </p:nvCxnSpPr>
        <p:spPr>
          <a:xfrm flipH="1">
            <a:off x="3084395" y="3930556"/>
            <a:ext cx="191068" cy="382137"/>
          </a:xfrm>
          <a:prstGeom prst="line">
            <a:avLst/>
          </a:prstGeom>
        </p:spPr>
        <p:style>
          <a:lnRef idx="3">
            <a:schemeClr val="dk1"/>
          </a:lnRef>
          <a:fillRef idx="0">
            <a:schemeClr val="dk1"/>
          </a:fillRef>
          <a:effectRef idx="2">
            <a:schemeClr val="dk1"/>
          </a:effectRef>
          <a:fontRef idx="minor">
            <a:schemeClr val="tx1"/>
          </a:fontRef>
        </p:style>
      </p:cxnSp>
      <p:sp>
        <p:nvSpPr>
          <p:cNvPr id="52" name="Rectangle 51"/>
          <p:cNvSpPr/>
          <p:nvPr/>
        </p:nvSpPr>
        <p:spPr>
          <a:xfrm>
            <a:off x="2008496" y="4342264"/>
            <a:ext cx="2074460" cy="941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pPr algn="ctr"/>
            <a:endParaRPr lang="en-GB" sz="1200" b="1" dirty="0" smtClean="0"/>
          </a:p>
          <a:p>
            <a:pPr algn="ctr"/>
            <a:r>
              <a:rPr lang="en-GB" sz="1400" b="1" dirty="0" smtClean="0"/>
              <a:t>=  0.0198 mol</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5.27778E-6 -1.12858E-6 L 0.00157 -0.22063 " pathEditMode="relative" ptsTypes="AA">
                                      <p:cBhvr>
                                        <p:cTn id="9" dur="2000" fill="hold"/>
                                        <p:tgtEl>
                                          <p:spTgt spid="43"/>
                                        </p:tgtEl>
                                        <p:attrNameLst>
                                          <p:attrName>ppt_x</p:attrName>
                                          <p:attrName>ppt_y</p:attrName>
                                        </p:attrNameLst>
                                      </p:cBhvr>
                                    </p:animMotion>
                                  </p:childTnLst>
                                </p:cTn>
                              </p:par>
                              <p:par>
                                <p:cTn id="10" presetID="5" presetClass="exit" presetSubtype="10" fill="hold" grpId="1" nodeType="withEffect">
                                  <p:stCondLst>
                                    <p:cond delay="0"/>
                                  </p:stCondLst>
                                  <p:childTnLst>
                                    <p:animEffect transition="out" filter="checkerboard(across)">
                                      <p:cBhvr>
                                        <p:cTn id="11" dur="500"/>
                                        <p:tgtEl>
                                          <p:spTgt spid="43"/>
                                        </p:tgtEl>
                                      </p:cBhvr>
                                    </p:animEffect>
                                    <p:set>
                                      <p:cBhvr>
                                        <p:cTn id="12" dur="1" fill="hold">
                                          <p:stCondLst>
                                            <p:cond delay="499"/>
                                          </p:stCondLst>
                                        </p:cTn>
                                        <p:tgtEl>
                                          <p:spTgt spid="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3"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quantity for the original concentration of </a:t>
            </a:r>
            <a:r>
              <a:rPr lang="en-GB" dirty="0" err="1" smtClean="0"/>
              <a:t>HCl</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9" name="Rectangle 28">
            <a:hlinkClick r:id="rId9" action="ppaction://hlinksldjump"/>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30" name="Rectangle 29">
            <a:hlinkClick r:id="rId10" action="ppaction://hlinksldjump"/>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40" name="Rectangle 39">
            <a:hlinkClick r:id="rId9" action="ppaction://hlinksldjump"/>
          </p:cNvPr>
          <p:cNvSpPr/>
          <p:nvPr/>
        </p:nvSpPr>
        <p:spPr>
          <a:xfrm>
            <a:off x="1448937" y="593905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0.198</a:t>
            </a:r>
            <a:endParaRPr lang="en-GB" dirty="0"/>
          </a:p>
        </p:txBody>
      </p:sp>
      <p:sp>
        <p:nvSpPr>
          <p:cNvPr id="43" name="Rectangle 42">
            <a:hlinkClick r:id="rId9" action="ppaction://hlinksldjump"/>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0.0198</a:t>
            </a:r>
            <a:endParaRPr lang="en-GB" dirty="0"/>
          </a:p>
        </p:txBody>
      </p:sp>
      <p:sp>
        <p:nvSpPr>
          <p:cNvPr id="46" name="Rectangle 45">
            <a:hlinkClick r:id="rId9" action="ppaction://hlinksldjump"/>
          </p:cNvPr>
          <p:cNvSpPr/>
          <p:nvPr/>
        </p:nvSpPr>
        <p:spPr>
          <a:xfrm>
            <a:off x="2900150" y="636668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0.000198</a:t>
            </a:r>
            <a:endParaRPr lang="en-GB" dirty="0"/>
          </a:p>
        </p:txBody>
      </p:sp>
      <p:cxnSp>
        <p:nvCxnSpPr>
          <p:cNvPr id="50" name="Straight Connector 49"/>
          <p:cNvCxnSpPr/>
          <p:nvPr/>
        </p:nvCxnSpPr>
        <p:spPr>
          <a:xfrm flipV="1">
            <a:off x="5745707" y="4210335"/>
            <a:ext cx="409433" cy="470848"/>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5967121" y="2282516"/>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0.00198 </a:t>
            </a:r>
            <a:r>
              <a:rPr lang="en-GB" sz="1200" b="1" dirty="0" err="1" smtClean="0"/>
              <a:t>mol</a:t>
            </a:r>
            <a:r>
              <a:rPr lang="en-GB" sz="1200" b="1" dirty="0" smtClean="0"/>
              <a:t> of </a:t>
            </a:r>
            <a:r>
              <a:rPr lang="en-GB" sz="1200" b="1" dirty="0" err="1" smtClean="0"/>
              <a:t>NaOH</a:t>
            </a:r>
            <a:endParaRPr lang="en-GB" sz="1200" b="1" dirty="0" smtClean="0"/>
          </a:p>
          <a:p>
            <a:endParaRPr lang="en-GB" sz="1200" b="1" dirty="0" smtClean="0"/>
          </a:p>
        </p:txBody>
      </p:sp>
      <p:sp>
        <p:nvSpPr>
          <p:cNvPr id="45" name="Rectangle 44">
            <a:hlinkClick r:id="rId9" action="ppaction://hlinksldjump"/>
          </p:cNvPr>
          <p:cNvSpPr/>
          <p:nvPr/>
        </p:nvSpPr>
        <p:spPr>
          <a:xfrm>
            <a:off x="2925170" y="592767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0.00198</a:t>
            </a:r>
            <a:endParaRPr lang="en-GB" dirty="0"/>
          </a:p>
        </p:txBody>
      </p:sp>
      <p:sp>
        <p:nvSpPr>
          <p:cNvPr id="49" name="Rectangle 48"/>
          <p:cNvSpPr/>
          <p:nvPr/>
        </p:nvSpPr>
        <p:spPr>
          <a:xfrm>
            <a:off x="6171062" y="3973773"/>
            <a:ext cx="2756848" cy="504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t>Moles of </a:t>
            </a:r>
            <a:r>
              <a:rPr lang="en-GB" sz="1200" b="1" dirty="0" err="1" smtClean="0"/>
              <a:t>HCl</a:t>
            </a:r>
            <a:r>
              <a:rPr lang="en-GB" sz="1200" b="1" dirty="0" smtClean="0"/>
              <a:t> = 0.00198 (in 25 cm</a:t>
            </a:r>
            <a:r>
              <a:rPr lang="en-GB" sz="1200" b="1" baseline="30000" dirty="0" smtClean="0"/>
              <a:t>3</a:t>
            </a:r>
            <a:r>
              <a:rPr lang="en-GB" sz="1200" b="1" dirty="0" smtClean="0"/>
              <a:t> of dilute solution)</a:t>
            </a:r>
            <a:endParaRPr lang="en-GB" sz="1200" b="1" dirty="0"/>
          </a:p>
        </p:txBody>
      </p:sp>
      <p:sp>
        <p:nvSpPr>
          <p:cNvPr id="52" name="Rectangle 51"/>
          <p:cNvSpPr/>
          <p:nvPr/>
        </p:nvSpPr>
        <p:spPr>
          <a:xfrm>
            <a:off x="0" y="1241946"/>
            <a:ext cx="1693823" cy="1023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 </a:t>
            </a:r>
            <a:r>
              <a:rPr lang="en-GB" sz="1200" b="1" dirty="0" err="1" smtClean="0"/>
              <a:t>conc</a:t>
            </a:r>
            <a:endParaRPr lang="en-GB" sz="1200" b="1" dirty="0" smtClean="0"/>
          </a:p>
          <a:p>
            <a:pPr algn="ctr"/>
            <a:endParaRPr lang="en-GB" sz="1200" b="1" dirty="0"/>
          </a:p>
          <a:p>
            <a:pPr algn="ctr"/>
            <a:r>
              <a:rPr lang="en-GB" sz="1200" b="1" dirty="0" smtClean="0"/>
              <a:t> =                   M</a:t>
            </a:r>
          </a:p>
        </p:txBody>
      </p:sp>
      <p:cxnSp>
        <p:nvCxnSpPr>
          <p:cNvPr id="48" name="Straight Connector 47"/>
          <p:cNvCxnSpPr/>
          <p:nvPr/>
        </p:nvCxnSpPr>
        <p:spPr>
          <a:xfrm flipH="1">
            <a:off x="3098042" y="3957851"/>
            <a:ext cx="191068" cy="382137"/>
          </a:xfrm>
          <a:prstGeom prst="line">
            <a:avLst/>
          </a:prstGeom>
        </p:spPr>
        <p:style>
          <a:lnRef idx="3">
            <a:schemeClr val="dk1"/>
          </a:lnRef>
          <a:fillRef idx="0">
            <a:schemeClr val="dk1"/>
          </a:fillRef>
          <a:effectRef idx="2">
            <a:schemeClr val="dk1"/>
          </a:effectRef>
          <a:fontRef idx="minor">
            <a:schemeClr val="tx1"/>
          </a:fontRef>
        </p:style>
      </p:cxnSp>
      <p:sp>
        <p:nvSpPr>
          <p:cNvPr id="53" name="Rectangle 52"/>
          <p:cNvSpPr/>
          <p:nvPr/>
        </p:nvSpPr>
        <p:spPr>
          <a:xfrm>
            <a:off x="2008496" y="4342264"/>
            <a:ext cx="2074460" cy="941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pPr algn="ctr"/>
            <a:endParaRPr lang="en-GB" sz="1200" b="1" dirty="0" smtClean="0"/>
          </a:p>
          <a:p>
            <a:pPr algn="ctr"/>
            <a:r>
              <a:rPr lang="en-GB" sz="1400" b="1" dirty="0" smtClean="0"/>
              <a:t>= 0.0198 mol</a:t>
            </a:r>
          </a:p>
          <a:p>
            <a:endParaRPr lang="en-GB" sz="1200" b="1" dirty="0" smtClean="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Storyboarding</a:t>
            </a:r>
            <a:endParaRPr lang="en-GB" dirty="0"/>
          </a:p>
        </p:txBody>
      </p:sp>
      <p:sp>
        <p:nvSpPr>
          <p:cNvPr id="3" name="Subtitle 2"/>
          <p:cNvSpPr>
            <a:spLocks noGrp="1"/>
          </p:cNvSpPr>
          <p:nvPr>
            <p:ph type="subTitle" idx="1"/>
          </p:nvPr>
        </p:nvSpPr>
        <p:spPr>
          <a:xfrm>
            <a:off x="281354" y="2252463"/>
            <a:ext cx="6928452" cy="4165921"/>
          </a:xfrm>
        </p:spPr>
        <p:txBody>
          <a:bodyPr>
            <a:normAutofit/>
          </a:bodyPr>
          <a:lstStyle/>
          <a:p>
            <a:r>
              <a:rPr lang="en-GB" dirty="0" smtClean="0"/>
              <a:t>Storyboarding is a good technique to use on questions with a detailed experimental procedure. You sketch out a drawing of the method then label it with relevant quantities and the calculation. Here we will model on screen what we want you to be able to do on paper.</a:t>
            </a:r>
          </a:p>
          <a:p>
            <a:endParaRPr lang="en-GB" dirty="0"/>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5" name="Picture 4" descr="C:\Users\Tim\AppData\Local\Temp\Rar$DI45.720\4.png"/>
          <p:cNvPicPr>
            <a:picLocks noChangeAspect="1" noChangeArrowheads="1"/>
          </p:cNvPicPr>
          <p:nvPr/>
        </p:nvPicPr>
        <p:blipFill>
          <a:blip r:embed="rId3" cstate="print"/>
          <a:srcRect/>
          <a:stretch>
            <a:fillRect/>
          </a:stretch>
        </p:blipFill>
        <p:spPr bwMode="auto">
          <a:xfrm>
            <a:off x="8153947" y="278314"/>
            <a:ext cx="685800" cy="857250"/>
          </a:xfrm>
          <a:prstGeom prst="rect">
            <a:avLst/>
          </a:prstGeom>
          <a:noFill/>
        </p:spPr>
      </p:pic>
    </p:spTree>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Concentration of </a:t>
            </a:r>
            <a:r>
              <a:rPr lang="en-GB" dirty="0" err="1" smtClean="0"/>
              <a:t>HCl</a:t>
            </a:r>
            <a:r>
              <a:rPr lang="en-GB" dirty="0" smtClean="0"/>
              <a:t> feedback </a:t>
            </a:r>
            <a:endParaRPr lang="en-GB" dirty="0"/>
          </a:p>
        </p:txBody>
      </p:sp>
      <p:sp>
        <p:nvSpPr>
          <p:cNvPr id="3" name="Subtitle 2"/>
          <p:cNvSpPr>
            <a:spLocks noGrp="1"/>
          </p:cNvSpPr>
          <p:nvPr>
            <p:ph type="subTitle" idx="1"/>
          </p:nvPr>
        </p:nvSpPr>
        <p:spPr>
          <a:xfrm>
            <a:off x="809006" y="2252464"/>
            <a:ext cx="6400800" cy="2688026"/>
          </a:xfrm>
        </p:spPr>
        <p:txBody>
          <a:bodyPr>
            <a:normAutofit lnSpcReduction="10000"/>
          </a:bodyPr>
          <a:lstStyle/>
          <a:p>
            <a:r>
              <a:rPr lang="en-GB" dirty="0" smtClean="0"/>
              <a:t>The number of moles of </a:t>
            </a:r>
            <a:r>
              <a:rPr lang="en-GB" dirty="0" err="1" smtClean="0"/>
              <a:t>HCl</a:t>
            </a:r>
            <a:r>
              <a:rPr lang="en-GB" dirty="0" smtClean="0"/>
              <a:t> in the 250 cm</a:t>
            </a:r>
            <a:r>
              <a:rPr lang="en-GB" baseline="30000" dirty="0" smtClean="0"/>
              <a:t>3</a:t>
            </a:r>
            <a:r>
              <a:rPr lang="en-GB" dirty="0" smtClean="0"/>
              <a:t> of dilute solution = the   number of moles of </a:t>
            </a:r>
            <a:r>
              <a:rPr lang="en-GB" dirty="0" err="1" smtClean="0"/>
              <a:t>HCl</a:t>
            </a:r>
            <a:r>
              <a:rPr lang="en-GB" dirty="0" smtClean="0"/>
              <a:t> in 10 cm</a:t>
            </a:r>
            <a:r>
              <a:rPr lang="en-GB" baseline="30000" dirty="0" smtClean="0"/>
              <a:t>3</a:t>
            </a:r>
            <a:r>
              <a:rPr lang="en-GB" dirty="0" smtClean="0"/>
              <a:t> of the original acid.</a:t>
            </a:r>
          </a:p>
          <a:p>
            <a:r>
              <a:rPr lang="en-GB" dirty="0" smtClean="0"/>
              <a:t>Use concentration = moles / volume for this 10 cm</a:t>
            </a:r>
            <a:r>
              <a:rPr lang="en-GB" baseline="30000" dirty="0" smtClean="0"/>
              <a:t>3</a:t>
            </a:r>
            <a:r>
              <a:rPr lang="en-GB" dirty="0" smtClean="0"/>
              <a:t> of the original acid.</a:t>
            </a:r>
          </a:p>
          <a:p>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quantity for the original concentration of </a:t>
            </a:r>
            <a:r>
              <a:rPr lang="en-GB" dirty="0" err="1" smtClean="0"/>
              <a:t>HCl</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40" name="Rectangle 39"/>
          <p:cNvSpPr/>
          <p:nvPr/>
        </p:nvSpPr>
        <p:spPr>
          <a:xfrm>
            <a:off x="1448937" y="593905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0.198</a:t>
            </a:r>
            <a:endParaRPr lang="en-GB" dirty="0"/>
          </a:p>
        </p:txBody>
      </p:sp>
      <p:sp>
        <p:nvSpPr>
          <p:cNvPr id="43" name="Rectangle 42"/>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0.0198</a:t>
            </a:r>
            <a:endParaRPr lang="en-GB" dirty="0"/>
          </a:p>
        </p:txBody>
      </p:sp>
      <p:sp>
        <p:nvSpPr>
          <p:cNvPr id="46" name="Rectangle 45"/>
          <p:cNvSpPr/>
          <p:nvPr/>
        </p:nvSpPr>
        <p:spPr>
          <a:xfrm>
            <a:off x="2900150" y="636668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0.000198</a:t>
            </a:r>
            <a:endParaRPr lang="en-GB" dirty="0"/>
          </a:p>
        </p:txBody>
      </p:sp>
      <p:cxnSp>
        <p:nvCxnSpPr>
          <p:cNvPr id="50" name="Straight Connector 49"/>
          <p:cNvCxnSpPr/>
          <p:nvPr/>
        </p:nvCxnSpPr>
        <p:spPr>
          <a:xfrm flipV="1">
            <a:off x="5745707" y="4210335"/>
            <a:ext cx="409433" cy="470848"/>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5967121" y="2282516"/>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0.00198 </a:t>
            </a:r>
            <a:r>
              <a:rPr lang="en-GB" sz="1200" b="1" dirty="0" err="1" smtClean="0"/>
              <a:t>mol</a:t>
            </a:r>
            <a:r>
              <a:rPr lang="en-GB" sz="1200" b="1" dirty="0" smtClean="0"/>
              <a:t> of </a:t>
            </a:r>
            <a:r>
              <a:rPr lang="en-GB" sz="1200" b="1" dirty="0" err="1" smtClean="0"/>
              <a:t>NaOH</a:t>
            </a:r>
            <a:endParaRPr lang="en-GB" sz="1200" b="1" dirty="0" smtClean="0"/>
          </a:p>
          <a:p>
            <a:endParaRPr lang="en-GB" sz="1200" b="1" dirty="0" smtClean="0"/>
          </a:p>
        </p:txBody>
      </p:sp>
      <p:sp>
        <p:nvSpPr>
          <p:cNvPr id="45" name="Rectangle 44"/>
          <p:cNvSpPr/>
          <p:nvPr/>
        </p:nvSpPr>
        <p:spPr>
          <a:xfrm>
            <a:off x="2925170" y="592767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0.00198</a:t>
            </a:r>
            <a:endParaRPr lang="en-GB" dirty="0"/>
          </a:p>
        </p:txBody>
      </p:sp>
      <p:sp>
        <p:nvSpPr>
          <p:cNvPr id="49" name="Rectangle 48"/>
          <p:cNvSpPr/>
          <p:nvPr/>
        </p:nvSpPr>
        <p:spPr>
          <a:xfrm>
            <a:off x="6171062" y="3973773"/>
            <a:ext cx="2756848" cy="504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t>Moles of </a:t>
            </a:r>
            <a:r>
              <a:rPr lang="en-GB" sz="1200" b="1" dirty="0" err="1" smtClean="0"/>
              <a:t>HCl</a:t>
            </a:r>
            <a:r>
              <a:rPr lang="en-GB" sz="1200" b="1" dirty="0" smtClean="0"/>
              <a:t> = 0.00198 (in 25 cm</a:t>
            </a:r>
            <a:r>
              <a:rPr lang="en-GB" sz="1200" b="1" baseline="30000" dirty="0" smtClean="0"/>
              <a:t>3</a:t>
            </a:r>
            <a:r>
              <a:rPr lang="en-GB" sz="1200" b="1" dirty="0" smtClean="0"/>
              <a:t> of dilute solution)</a:t>
            </a:r>
            <a:endParaRPr lang="en-GB" sz="1200" b="1" dirty="0"/>
          </a:p>
        </p:txBody>
      </p:sp>
      <p:sp>
        <p:nvSpPr>
          <p:cNvPr id="47" name="Rectangle 46"/>
          <p:cNvSpPr/>
          <p:nvPr/>
        </p:nvSpPr>
        <p:spPr>
          <a:xfrm>
            <a:off x="2008496" y="4342264"/>
            <a:ext cx="2074460" cy="941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pPr algn="ctr"/>
            <a:endParaRPr lang="en-GB" sz="1200" b="1" dirty="0" smtClean="0"/>
          </a:p>
          <a:p>
            <a:pPr algn="ctr"/>
            <a:r>
              <a:rPr lang="en-GB" sz="1400" b="1" dirty="0" smtClean="0"/>
              <a:t>= 0.0198 mol</a:t>
            </a:r>
          </a:p>
          <a:p>
            <a:endParaRPr lang="en-GB" sz="1200" b="1" dirty="0" smtClean="0"/>
          </a:p>
        </p:txBody>
      </p:sp>
      <p:sp>
        <p:nvSpPr>
          <p:cNvPr id="48" name="Rectangle 47"/>
          <p:cNvSpPr/>
          <p:nvPr/>
        </p:nvSpPr>
        <p:spPr>
          <a:xfrm>
            <a:off x="0" y="1241946"/>
            <a:ext cx="1693823" cy="1023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 </a:t>
            </a:r>
            <a:r>
              <a:rPr lang="en-GB" sz="1200" b="1" dirty="0" err="1" smtClean="0"/>
              <a:t>conc</a:t>
            </a:r>
            <a:r>
              <a:rPr lang="en-GB" sz="1200" b="1" dirty="0" smtClean="0"/>
              <a:t> </a:t>
            </a:r>
          </a:p>
          <a:p>
            <a:pPr algn="ctr"/>
            <a:endParaRPr lang="en-GB" sz="1200" b="1" dirty="0"/>
          </a:p>
          <a:p>
            <a:pPr algn="ctr"/>
            <a:r>
              <a:rPr lang="en-GB" sz="1200" b="1" dirty="0" smtClean="0"/>
              <a:t>=                 M</a:t>
            </a:r>
          </a:p>
        </p:txBody>
      </p:sp>
      <p:sp>
        <p:nvSpPr>
          <p:cNvPr id="29" name="Rectangle 28"/>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30" name="Rectangle 29"/>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cxnSp>
        <p:nvCxnSpPr>
          <p:cNvPr id="52" name="Straight Connector 51"/>
          <p:cNvCxnSpPr/>
          <p:nvPr/>
        </p:nvCxnSpPr>
        <p:spPr>
          <a:xfrm flipH="1">
            <a:off x="3138986" y="3944203"/>
            <a:ext cx="191068" cy="382137"/>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5.55556E-7 3.38575E-6 L 0.01198 -0.65425 " pathEditMode="relative" ptsTypes="AA">
                                      <p:cBhvr>
                                        <p:cTn id="9" dur="2000" fill="hold"/>
                                        <p:tgtEl>
                                          <p:spTgt spid="3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620206" y="2672191"/>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5290629" y="3816740"/>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quantity for the original concentration of </a:t>
            </a:r>
            <a:r>
              <a:rPr lang="en-GB" dirty="0" err="1" smtClean="0"/>
              <a:t>HCl</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pic>
        <p:nvPicPr>
          <p:cNvPr id="25" name="Picture 5"/>
          <p:cNvPicPr>
            <a:picLocks noChangeAspect="1" noChangeArrowheads="1"/>
          </p:cNvPicPr>
          <p:nvPr/>
        </p:nvPicPr>
        <p:blipFill>
          <a:blip r:embed="rId4" cstate="print"/>
          <a:srcRect/>
          <a:stretch>
            <a:fillRect/>
          </a:stretch>
        </p:blipFill>
        <p:spPr bwMode="auto">
          <a:xfrm>
            <a:off x="4634923" y="1869247"/>
            <a:ext cx="279400" cy="1512168"/>
          </a:xfrm>
          <a:prstGeom prst="rect">
            <a:avLst/>
          </a:prstGeom>
          <a:noFill/>
          <a:ln w="9525">
            <a:noFill/>
            <a:miter lim="800000"/>
            <a:headEnd/>
            <a:tailEnd/>
          </a:ln>
          <a:effectLst/>
        </p:spPr>
      </p:pic>
      <p:cxnSp>
        <p:nvCxnSpPr>
          <p:cNvPr id="34" name="Straight Connector 33"/>
          <p:cNvCxnSpPr/>
          <p:nvPr/>
        </p:nvCxnSpPr>
        <p:spPr>
          <a:xfrm>
            <a:off x="423081" y="2115403"/>
            <a:ext cx="191068" cy="996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3138986" y="4026090"/>
            <a:ext cx="491318" cy="518614"/>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797791" y="4503761"/>
            <a:ext cx="450376" cy="369332"/>
          </a:xfrm>
          <a:prstGeom prst="rect">
            <a:avLst/>
          </a:prstGeom>
          <a:noFill/>
        </p:spPr>
        <p:txBody>
          <a:bodyPr wrap="square" rtlCol="0">
            <a:spAutoFit/>
          </a:bodyPr>
          <a:lstStyle/>
          <a:p>
            <a:r>
              <a:rPr lang="en-GB" dirty="0" smtClean="0"/>
              <a:t>2</a:t>
            </a:r>
            <a:endParaRPr lang="en-GB" dirty="0"/>
          </a:p>
        </p:txBody>
      </p:sp>
      <p:sp>
        <p:nvSpPr>
          <p:cNvPr id="39" name="TextBox 38"/>
          <p:cNvSpPr txBox="1"/>
          <p:nvPr/>
        </p:nvSpPr>
        <p:spPr>
          <a:xfrm>
            <a:off x="3236794" y="1708245"/>
            <a:ext cx="450376" cy="369332"/>
          </a:xfrm>
          <a:prstGeom prst="rect">
            <a:avLst/>
          </a:prstGeom>
          <a:noFill/>
        </p:spPr>
        <p:txBody>
          <a:bodyPr wrap="square" rtlCol="0">
            <a:spAutoFit/>
          </a:bodyPr>
          <a:lstStyle/>
          <a:p>
            <a:r>
              <a:rPr lang="en-GB" dirty="0" smtClean="0"/>
              <a:t>3</a:t>
            </a:r>
            <a:endParaRPr lang="en-GB" dirty="0"/>
          </a:p>
        </p:txBody>
      </p:sp>
      <p:cxnSp>
        <p:nvCxnSpPr>
          <p:cNvPr id="41" name="Straight Connector 40"/>
          <p:cNvCxnSpPr>
            <a:stCxn id="39" idx="3"/>
          </p:cNvCxnSpPr>
          <p:nvPr/>
        </p:nvCxnSpPr>
        <p:spPr>
          <a:xfrm>
            <a:off x="3687170" y="1892911"/>
            <a:ext cx="994012" cy="304379"/>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669809" y="1367050"/>
            <a:ext cx="450376" cy="369332"/>
          </a:xfrm>
          <a:prstGeom prst="rect">
            <a:avLst/>
          </a:prstGeom>
          <a:noFill/>
        </p:spPr>
        <p:txBody>
          <a:bodyPr wrap="square" rtlCol="0">
            <a:spAutoFit/>
          </a:bodyPr>
          <a:lstStyle/>
          <a:p>
            <a:r>
              <a:rPr lang="en-GB" dirty="0" smtClean="0"/>
              <a:t>4</a:t>
            </a:r>
            <a:endParaRPr lang="en-GB" dirty="0"/>
          </a:p>
        </p:txBody>
      </p:sp>
      <p:cxnSp>
        <p:nvCxnSpPr>
          <p:cNvPr id="44" name="Straight Connector 43"/>
          <p:cNvCxnSpPr/>
          <p:nvPr/>
        </p:nvCxnSpPr>
        <p:spPr>
          <a:xfrm>
            <a:off x="4926842" y="1869743"/>
            <a:ext cx="682388" cy="668741"/>
          </a:xfrm>
          <a:prstGeom prst="line">
            <a:avLst/>
          </a:prstGeom>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241946" y="4326341"/>
            <a:ext cx="2074460" cy="941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pPr algn="ctr"/>
            <a:endParaRPr lang="en-GB" sz="1200" b="1" dirty="0" smtClean="0"/>
          </a:p>
          <a:p>
            <a:r>
              <a:rPr lang="en-GB" sz="1200" b="1" dirty="0" smtClean="0"/>
              <a:t>=                                 mol</a:t>
            </a:r>
          </a:p>
          <a:p>
            <a:endParaRPr lang="en-GB" sz="1200" b="1" dirty="0" smtClean="0"/>
          </a:p>
        </p:txBody>
      </p:sp>
      <p:sp>
        <p:nvSpPr>
          <p:cNvPr id="32" name="Rectangle 31"/>
          <p:cNvSpPr/>
          <p:nvPr/>
        </p:nvSpPr>
        <p:spPr>
          <a:xfrm>
            <a:off x="0" y="1513693"/>
            <a:ext cx="1693823"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10 cm</a:t>
            </a:r>
            <a:r>
              <a:rPr lang="en-GB" sz="1200" b="1" baseline="30000" dirty="0" smtClean="0"/>
              <a:t>3</a:t>
            </a:r>
            <a:r>
              <a:rPr lang="en-GB" sz="1200" b="1" dirty="0" smtClean="0"/>
              <a:t> of original </a:t>
            </a:r>
            <a:r>
              <a:rPr lang="en-GB" sz="1200" b="1" dirty="0" err="1" smtClean="0"/>
              <a:t>HCl</a:t>
            </a:r>
            <a:r>
              <a:rPr lang="en-GB" sz="1200" b="1" dirty="0" smtClean="0"/>
              <a:t>(</a:t>
            </a:r>
            <a:r>
              <a:rPr lang="en-GB" sz="1200" b="1" dirty="0" err="1" smtClean="0"/>
              <a:t>aq</a:t>
            </a:r>
            <a:r>
              <a:rPr lang="en-GB" sz="1200" b="1" dirty="0" smtClean="0"/>
              <a:t>)</a:t>
            </a:r>
          </a:p>
          <a:p>
            <a:endParaRPr lang="en-GB" sz="1200" b="1" dirty="0" smtClean="0"/>
          </a:p>
        </p:txBody>
      </p:sp>
      <p:sp>
        <p:nvSpPr>
          <p:cNvPr id="33" name="Rectangle 32"/>
          <p:cNvSpPr/>
          <p:nvPr/>
        </p:nvSpPr>
        <p:spPr>
          <a:xfrm>
            <a:off x="1993347" y="1502319"/>
            <a:ext cx="2048664"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25 cm</a:t>
            </a:r>
            <a:r>
              <a:rPr lang="en-GB" sz="1200" b="1" baseline="30000" dirty="0" smtClean="0"/>
              <a:t>3</a:t>
            </a:r>
            <a:r>
              <a:rPr lang="en-GB" sz="1200" b="1" dirty="0" smtClean="0"/>
              <a:t> removed is 1/10 of the dilute solution</a:t>
            </a:r>
          </a:p>
          <a:p>
            <a:endParaRPr lang="en-GB" sz="1200" b="1" dirty="0" smtClean="0"/>
          </a:p>
        </p:txBody>
      </p:sp>
      <p:sp>
        <p:nvSpPr>
          <p:cNvPr id="35" name="Rectangle 34"/>
          <p:cNvSpPr/>
          <p:nvPr/>
        </p:nvSpPr>
        <p:spPr>
          <a:xfrm>
            <a:off x="4449944" y="1283955"/>
            <a:ext cx="1816652" cy="573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0.100 </a:t>
            </a:r>
            <a:r>
              <a:rPr lang="en-GB" sz="1200" b="1" dirty="0" err="1" smtClean="0"/>
              <a:t>mol</a:t>
            </a:r>
            <a:r>
              <a:rPr lang="en-GB" sz="1200" b="1" dirty="0" smtClean="0"/>
              <a:t> dm</a:t>
            </a:r>
            <a:r>
              <a:rPr lang="en-GB" sz="1200" b="1" baseline="30000" dirty="0" smtClean="0"/>
              <a:t>-3</a:t>
            </a:r>
            <a:r>
              <a:rPr lang="en-GB" sz="1200" b="1" dirty="0" smtClean="0"/>
              <a:t> </a:t>
            </a:r>
            <a:r>
              <a:rPr lang="en-GB" sz="1200" b="1" dirty="0" err="1" smtClean="0"/>
              <a:t>NaOH</a:t>
            </a:r>
            <a:r>
              <a:rPr lang="en-GB" sz="1200" b="1" dirty="0" smtClean="0"/>
              <a:t>(</a:t>
            </a:r>
            <a:r>
              <a:rPr lang="en-GB" sz="1200" b="1" dirty="0" err="1" smtClean="0"/>
              <a:t>aq</a:t>
            </a:r>
            <a:r>
              <a:rPr lang="en-GB" sz="1200" b="1" dirty="0" smtClean="0"/>
              <a:t>)</a:t>
            </a:r>
          </a:p>
          <a:p>
            <a:endParaRPr lang="en-GB" sz="1200" b="1" dirty="0" smtClean="0"/>
          </a:p>
        </p:txBody>
      </p:sp>
      <p:sp>
        <p:nvSpPr>
          <p:cNvPr id="29" name="Rectangle 28"/>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30" name="Rectangle 29"/>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1.98</a:t>
            </a:r>
            <a:endParaRPr lang="en-GB" dirty="0"/>
          </a:p>
        </p:txBody>
      </p:sp>
      <p:sp>
        <p:nvSpPr>
          <p:cNvPr id="40" name="Rectangle 39"/>
          <p:cNvSpPr/>
          <p:nvPr/>
        </p:nvSpPr>
        <p:spPr>
          <a:xfrm>
            <a:off x="1448937" y="593905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0.198</a:t>
            </a:r>
            <a:endParaRPr lang="en-GB" dirty="0"/>
          </a:p>
        </p:txBody>
      </p:sp>
      <p:sp>
        <p:nvSpPr>
          <p:cNvPr id="43" name="Rectangle 42"/>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0.0198</a:t>
            </a:r>
            <a:endParaRPr lang="en-GB" dirty="0"/>
          </a:p>
        </p:txBody>
      </p:sp>
      <p:sp>
        <p:nvSpPr>
          <p:cNvPr id="46" name="Rectangle 45"/>
          <p:cNvSpPr/>
          <p:nvPr/>
        </p:nvSpPr>
        <p:spPr>
          <a:xfrm>
            <a:off x="2900150" y="6366681"/>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0.000198</a:t>
            </a:r>
            <a:endParaRPr lang="en-GB" dirty="0"/>
          </a:p>
        </p:txBody>
      </p:sp>
      <p:cxnSp>
        <p:nvCxnSpPr>
          <p:cNvPr id="50" name="Straight Connector 49"/>
          <p:cNvCxnSpPr/>
          <p:nvPr/>
        </p:nvCxnSpPr>
        <p:spPr>
          <a:xfrm flipV="1">
            <a:off x="5745707" y="4210335"/>
            <a:ext cx="409433" cy="470848"/>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5967121" y="2282516"/>
            <a:ext cx="2052536" cy="1172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t>19.8 cm</a:t>
            </a:r>
            <a:r>
              <a:rPr lang="en-GB" sz="1200" b="1" baseline="30000" dirty="0" smtClean="0"/>
              <a:t>3</a:t>
            </a:r>
            <a:r>
              <a:rPr lang="en-GB" sz="1200" b="1" dirty="0" smtClean="0"/>
              <a:t> of </a:t>
            </a:r>
            <a:r>
              <a:rPr lang="en-GB" sz="1200" b="1" dirty="0" err="1" smtClean="0"/>
              <a:t>NaOH</a:t>
            </a:r>
            <a:r>
              <a:rPr lang="en-GB" sz="1200" b="1" dirty="0" smtClean="0"/>
              <a:t> added to reach end point</a:t>
            </a:r>
          </a:p>
          <a:p>
            <a:endParaRPr lang="en-GB" sz="1200" b="1" dirty="0" smtClean="0"/>
          </a:p>
          <a:p>
            <a:r>
              <a:rPr lang="en-GB" sz="1200" b="1" dirty="0" smtClean="0"/>
              <a:t>=  0.00198  mol of </a:t>
            </a:r>
            <a:r>
              <a:rPr lang="en-GB" sz="1200" b="1" dirty="0" err="1" smtClean="0"/>
              <a:t>NaOH</a:t>
            </a:r>
            <a:endParaRPr lang="en-GB" sz="1200" b="1" dirty="0" smtClean="0"/>
          </a:p>
          <a:p>
            <a:endParaRPr lang="en-GB" sz="1200" b="1" dirty="0" smtClean="0"/>
          </a:p>
        </p:txBody>
      </p:sp>
      <p:sp>
        <p:nvSpPr>
          <p:cNvPr id="45" name="Rectangle 44"/>
          <p:cNvSpPr/>
          <p:nvPr/>
        </p:nvSpPr>
        <p:spPr>
          <a:xfrm>
            <a:off x="2925170" y="592767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0.00198</a:t>
            </a:r>
            <a:endParaRPr lang="en-GB" dirty="0"/>
          </a:p>
        </p:txBody>
      </p:sp>
      <p:sp>
        <p:nvSpPr>
          <p:cNvPr id="49" name="Rectangle 48"/>
          <p:cNvSpPr/>
          <p:nvPr/>
        </p:nvSpPr>
        <p:spPr>
          <a:xfrm>
            <a:off x="6171062" y="3973773"/>
            <a:ext cx="2756848" cy="504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t>Mol of </a:t>
            </a:r>
            <a:r>
              <a:rPr lang="en-GB" sz="1200" b="1" dirty="0" err="1" smtClean="0"/>
              <a:t>HCl</a:t>
            </a:r>
            <a:r>
              <a:rPr lang="en-GB" sz="1200" b="1" dirty="0" smtClean="0"/>
              <a:t> = 0.00198 (in 25 cm</a:t>
            </a:r>
            <a:r>
              <a:rPr lang="en-GB" sz="1200" b="1" baseline="30000" dirty="0" smtClean="0"/>
              <a:t>3</a:t>
            </a:r>
            <a:r>
              <a:rPr lang="en-GB" sz="1200" b="1" dirty="0" smtClean="0"/>
              <a:t> of dilute solution)</a:t>
            </a:r>
            <a:endParaRPr lang="en-GB" sz="1200" b="1" dirty="0"/>
          </a:p>
        </p:txBody>
      </p:sp>
      <p:sp>
        <p:nvSpPr>
          <p:cNvPr id="47" name="Rectangle 46"/>
          <p:cNvSpPr/>
          <p:nvPr/>
        </p:nvSpPr>
        <p:spPr>
          <a:xfrm>
            <a:off x="1230573" y="4342264"/>
            <a:ext cx="2074460" cy="941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Made up to 250 cm</a:t>
            </a:r>
            <a:r>
              <a:rPr lang="en-GB" sz="1200" b="1" baseline="30000" dirty="0" smtClean="0"/>
              <a:t>3</a:t>
            </a:r>
            <a:r>
              <a:rPr lang="en-GB" sz="1200" b="1" dirty="0" smtClean="0"/>
              <a:t> of diluted </a:t>
            </a:r>
            <a:r>
              <a:rPr lang="en-GB" sz="1200" b="1" dirty="0" err="1" smtClean="0"/>
              <a:t>HCl</a:t>
            </a:r>
            <a:r>
              <a:rPr lang="en-GB" sz="1200" b="1" dirty="0" smtClean="0"/>
              <a:t>(</a:t>
            </a:r>
            <a:r>
              <a:rPr lang="en-GB" sz="1200" b="1" dirty="0" err="1" smtClean="0"/>
              <a:t>aq</a:t>
            </a:r>
            <a:r>
              <a:rPr lang="en-GB" sz="1200" b="1" dirty="0" smtClean="0"/>
              <a:t>)</a:t>
            </a:r>
          </a:p>
          <a:p>
            <a:pPr algn="ctr"/>
            <a:endParaRPr lang="en-GB" sz="1200" b="1" dirty="0" smtClean="0"/>
          </a:p>
          <a:p>
            <a:r>
              <a:rPr lang="en-GB" sz="1400" b="1" dirty="0" smtClean="0"/>
              <a:t>=   0.0198   mol</a:t>
            </a:r>
          </a:p>
          <a:p>
            <a:endParaRPr lang="en-GB" sz="1200" b="1" dirty="0" smtClean="0"/>
          </a:p>
        </p:txBody>
      </p:sp>
      <p:sp>
        <p:nvSpPr>
          <p:cNvPr id="48" name="Rectangle 47"/>
          <p:cNvSpPr/>
          <p:nvPr/>
        </p:nvSpPr>
        <p:spPr>
          <a:xfrm>
            <a:off x="750627" y="1924334"/>
            <a:ext cx="7219666" cy="4230806"/>
          </a:xfrm>
          <a:prstGeom prst="rect">
            <a:avLst/>
          </a:prstGeom>
          <a:solidFill>
            <a:schemeClr val="accent1">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t>Well done. The concentration of the original acid is 1.98 </a:t>
            </a:r>
            <a:r>
              <a:rPr lang="en-GB" sz="2800" dirty="0" err="1" smtClean="0"/>
              <a:t>mol</a:t>
            </a:r>
            <a:r>
              <a:rPr lang="en-GB" sz="2800" dirty="0" smtClean="0"/>
              <a:t> dm</a:t>
            </a:r>
            <a:r>
              <a:rPr lang="en-GB" sz="2800" baseline="30000" dirty="0" smtClean="0"/>
              <a:t>-3</a:t>
            </a:r>
            <a:r>
              <a:rPr lang="en-GB" sz="2800" dirty="0" smtClean="0"/>
              <a:t>. You have successfully answered the question</a:t>
            </a:r>
            <a:endParaRPr lang="en-GB" sz="2800"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Storyboarding</a:t>
            </a:r>
            <a:endParaRPr lang="en-GB" dirty="0"/>
          </a:p>
        </p:txBody>
      </p:sp>
      <p:sp>
        <p:nvSpPr>
          <p:cNvPr id="3" name="Subtitle 2"/>
          <p:cNvSpPr>
            <a:spLocks noGrp="1"/>
          </p:cNvSpPr>
          <p:nvPr>
            <p:ph type="subTitle" idx="1"/>
          </p:nvPr>
        </p:nvSpPr>
        <p:spPr>
          <a:xfrm>
            <a:off x="281354" y="2252463"/>
            <a:ext cx="6928452" cy="4165921"/>
          </a:xfrm>
        </p:spPr>
        <p:txBody>
          <a:bodyPr>
            <a:normAutofit/>
          </a:bodyPr>
          <a:lstStyle/>
          <a:p>
            <a:r>
              <a:rPr lang="en-GB" dirty="0" smtClean="0"/>
              <a:t>Storyboarding gives you an overview of the whole question – you readily pick up on details like the sample (aliquot) used for titration is simply 1/10 of the whole.</a:t>
            </a:r>
          </a:p>
          <a:p>
            <a:endParaRPr lang="en-GB" dirty="0"/>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5" name="Picture 4" descr="C:\Users\Tim\AppData\Local\Temp\Rar$DI45.720\4.png"/>
          <p:cNvPicPr>
            <a:picLocks noChangeAspect="1" noChangeArrowheads="1"/>
          </p:cNvPicPr>
          <p:nvPr/>
        </p:nvPicPr>
        <p:blipFill>
          <a:blip r:embed="rId3" cstate="print"/>
          <a:srcRect/>
          <a:stretch>
            <a:fillRect/>
          </a:stretch>
        </p:blipFill>
        <p:spPr bwMode="auto">
          <a:xfrm>
            <a:off x="8153947" y="278314"/>
            <a:ext cx="685800" cy="857250"/>
          </a:xfrm>
          <a:prstGeom prst="rect">
            <a:avLst/>
          </a:prstGeom>
          <a:noFill/>
        </p:spPr>
      </p:pic>
    </p:spTree>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Question 2 Storyboarding</a:t>
            </a:r>
            <a:endParaRPr lang="en-GB" dirty="0"/>
          </a:p>
        </p:txBody>
      </p:sp>
      <p:sp>
        <p:nvSpPr>
          <p:cNvPr id="3" name="Subtitle 2"/>
          <p:cNvSpPr>
            <a:spLocks noGrp="1"/>
          </p:cNvSpPr>
          <p:nvPr>
            <p:ph type="subTitle" idx="1"/>
          </p:nvPr>
        </p:nvSpPr>
        <p:spPr>
          <a:xfrm>
            <a:off x="281354" y="2252463"/>
            <a:ext cx="6928452" cy="4165921"/>
          </a:xfrm>
        </p:spPr>
        <p:txBody>
          <a:bodyPr>
            <a:normAutofit fontScale="85000" lnSpcReduction="20000"/>
          </a:bodyPr>
          <a:lstStyle/>
          <a:p>
            <a:r>
              <a:rPr lang="en-GB" sz="3200" dirty="0" smtClean="0"/>
              <a:t>The equation for the reaction between magnesium carbonate and hydrochloric acid is:</a:t>
            </a:r>
          </a:p>
          <a:p>
            <a:r>
              <a:rPr lang="en-GB" sz="3200" dirty="0" smtClean="0"/>
              <a:t>MgCO</a:t>
            </a:r>
            <a:r>
              <a:rPr lang="en-GB" sz="3200" baseline="-25000" dirty="0" smtClean="0"/>
              <a:t>3</a:t>
            </a:r>
            <a:r>
              <a:rPr lang="en-GB" sz="3200" dirty="0" smtClean="0"/>
              <a:t> + 2HCl </a:t>
            </a:r>
            <a:r>
              <a:rPr lang="en-GB" sz="3200" dirty="0" smtClean="0">
                <a:sym typeface="Symbol"/>
              </a:rPr>
              <a:t></a:t>
            </a:r>
            <a:r>
              <a:rPr lang="en-GB" sz="3200" dirty="0" smtClean="0">
                <a:sym typeface="Wingdings" pitchFamily="2" charset="2"/>
              </a:rPr>
              <a:t> MgCl</a:t>
            </a:r>
            <a:r>
              <a:rPr lang="en-GB" sz="3200" baseline="-25000" dirty="0" smtClean="0">
                <a:sym typeface="Wingdings" pitchFamily="2" charset="2"/>
              </a:rPr>
              <a:t>2</a:t>
            </a:r>
            <a:r>
              <a:rPr lang="en-GB" sz="3200" dirty="0" smtClean="0">
                <a:sym typeface="Wingdings" pitchFamily="2" charset="2"/>
              </a:rPr>
              <a:t> + H</a:t>
            </a:r>
            <a:r>
              <a:rPr lang="en-GB" sz="3200" baseline="-25000" dirty="0" smtClean="0">
                <a:sym typeface="Wingdings" pitchFamily="2" charset="2"/>
              </a:rPr>
              <a:t>2</a:t>
            </a:r>
            <a:r>
              <a:rPr lang="en-GB" sz="3200" dirty="0" smtClean="0">
                <a:sym typeface="Wingdings" pitchFamily="2" charset="2"/>
              </a:rPr>
              <a:t>O + CO</a:t>
            </a:r>
            <a:r>
              <a:rPr lang="en-GB" sz="3200" baseline="-25000" dirty="0" smtClean="0">
                <a:sym typeface="Wingdings" pitchFamily="2" charset="2"/>
              </a:rPr>
              <a:t>2</a:t>
            </a:r>
          </a:p>
          <a:p>
            <a:r>
              <a:rPr lang="en-GB" sz="3200" dirty="0" smtClean="0">
                <a:sym typeface="Wingdings" pitchFamily="2" charset="2"/>
              </a:rPr>
              <a:t>When 75.0 cm</a:t>
            </a:r>
            <a:r>
              <a:rPr lang="en-GB" sz="3200" baseline="30000" dirty="0" smtClean="0">
                <a:sym typeface="Wingdings" pitchFamily="2" charset="2"/>
              </a:rPr>
              <a:t>3</a:t>
            </a:r>
            <a:r>
              <a:rPr lang="en-GB" sz="3200" dirty="0" smtClean="0">
                <a:sym typeface="Wingdings" pitchFamily="2" charset="2"/>
              </a:rPr>
              <a:t> of 0.200 </a:t>
            </a:r>
            <a:r>
              <a:rPr lang="en-GB" sz="3200" dirty="0" err="1" smtClean="0">
                <a:sym typeface="Wingdings" pitchFamily="2" charset="2"/>
              </a:rPr>
              <a:t>mol</a:t>
            </a:r>
            <a:r>
              <a:rPr lang="en-GB" sz="3200" dirty="0" smtClean="0">
                <a:sym typeface="Wingdings" pitchFamily="2" charset="2"/>
              </a:rPr>
              <a:t> dm</a:t>
            </a:r>
            <a:r>
              <a:rPr lang="en-GB" sz="3200" baseline="30000" dirty="0" smtClean="0">
                <a:sym typeface="Wingdings" pitchFamily="2" charset="2"/>
              </a:rPr>
              <a:t>-3</a:t>
            </a:r>
            <a:r>
              <a:rPr lang="en-GB" sz="3200" dirty="0" smtClean="0">
                <a:sym typeface="Wingdings" pitchFamily="2" charset="2"/>
              </a:rPr>
              <a:t> </a:t>
            </a:r>
            <a:r>
              <a:rPr lang="en-GB" sz="3200" dirty="0" err="1" smtClean="0">
                <a:sym typeface="Wingdings" pitchFamily="2" charset="2"/>
              </a:rPr>
              <a:t>HCl</a:t>
            </a:r>
            <a:r>
              <a:rPr lang="en-GB" sz="3200" dirty="0" smtClean="0">
                <a:sym typeface="Wingdings" pitchFamily="2" charset="2"/>
              </a:rPr>
              <a:t> were added to 0.600 g of impure MgCO</a:t>
            </a:r>
            <a:r>
              <a:rPr lang="en-GB" sz="3200" baseline="-25000" dirty="0" smtClean="0">
                <a:sym typeface="Wingdings" pitchFamily="2" charset="2"/>
              </a:rPr>
              <a:t>3</a:t>
            </a:r>
            <a:r>
              <a:rPr lang="en-GB" sz="3200" dirty="0" smtClean="0">
                <a:sym typeface="Wingdings" pitchFamily="2" charset="2"/>
              </a:rPr>
              <a:t> some acid was left unreacted. The unreacted acid required 17.8 cm</a:t>
            </a:r>
            <a:r>
              <a:rPr lang="en-GB" sz="3200" baseline="30000" dirty="0" smtClean="0">
                <a:sym typeface="Wingdings" pitchFamily="2" charset="2"/>
              </a:rPr>
              <a:t>3</a:t>
            </a:r>
            <a:r>
              <a:rPr lang="en-GB" sz="3200" dirty="0" smtClean="0">
                <a:sym typeface="Wingdings" pitchFamily="2" charset="2"/>
              </a:rPr>
              <a:t> of a 0.200 </a:t>
            </a:r>
            <a:r>
              <a:rPr lang="en-GB" sz="3200" dirty="0" err="1" smtClean="0">
                <a:sym typeface="Wingdings" pitchFamily="2" charset="2"/>
              </a:rPr>
              <a:t>mol</a:t>
            </a:r>
            <a:r>
              <a:rPr lang="en-GB" sz="3200" dirty="0" smtClean="0">
                <a:sym typeface="Wingdings" pitchFamily="2" charset="2"/>
              </a:rPr>
              <a:t> dm</a:t>
            </a:r>
            <a:r>
              <a:rPr lang="en-GB" sz="3200" baseline="30000" dirty="0" smtClean="0">
                <a:sym typeface="Wingdings" pitchFamily="2" charset="2"/>
              </a:rPr>
              <a:t>-3</a:t>
            </a:r>
            <a:r>
              <a:rPr lang="en-GB" sz="3200" dirty="0" smtClean="0">
                <a:sym typeface="Wingdings" pitchFamily="2" charset="2"/>
              </a:rPr>
              <a:t> solution of sodium hydroxide for complete reaction. Calculate the percentage by mass of MgCO</a:t>
            </a:r>
            <a:r>
              <a:rPr lang="en-GB" sz="3200" baseline="-25000" dirty="0" smtClean="0">
                <a:sym typeface="Wingdings" pitchFamily="2" charset="2"/>
              </a:rPr>
              <a:t>3</a:t>
            </a:r>
            <a:r>
              <a:rPr lang="en-GB" sz="3200" dirty="0" smtClean="0">
                <a:sym typeface="Wingdings" pitchFamily="2" charset="2"/>
              </a:rPr>
              <a:t> in the sample.</a:t>
            </a:r>
            <a:endParaRPr lang="en-GB" sz="3200" dirty="0" smtClean="0"/>
          </a:p>
          <a:p>
            <a:endParaRPr lang="en-GB" dirty="0" smtClean="0"/>
          </a:p>
          <a:p>
            <a:endParaRPr lang="en-GB" dirty="0"/>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5" name="Picture 4" descr="C:\Users\Tim\AppData\Local\Temp\Rar$DI45.720\4.png"/>
          <p:cNvPicPr>
            <a:picLocks noChangeAspect="1" noChangeArrowheads="1"/>
          </p:cNvPicPr>
          <p:nvPr/>
        </p:nvPicPr>
        <p:blipFill>
          <a:blip r:embed="rId3" cstate="print"/>
          <a:srcRect/>
          <a:stretch>
            <a:fillRect/>
          </a:stretch>
        </p:blipFill>
        <p:spPr bwMode="auto">
          <a:xfrm>
            <a:off x="8153947" y="278314"/>
            <a:ext cx="685800" cy="857250"/>
          </a:xfrm>
          <a:prstGeom prst="rect">
            <a:avLst/>
          </a:prstGeom>
          <a:noFill/>
        </p:spPr>
      </p:pic>
    </p:spTree>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A,</a:t>
            </a:r>
            <a:r>
              <a:rPr lang="en-GB" dirty="0" smtClean="0">
                <a:solidFill>
                  <a:srgbClr val="0070C0"/>
                </a:solidFill>
              </a:rPr>
              <a:t> then click </a:t>
            </a:r>
            <a:r>
              <a:rPr lang="en-GB" dirty="0">
                <a:solidFill>
                  <a:srgbClr val="0070C0"/>
                </a:solidFill>
              </a:rPr>
              <a:t>Next</a:t>
            </a:r>
            <a:r>
              <a:rPr lang="en-GB" dirty="0"/>
              <a:t>.</a:t>
            </a:r>
            <a:endParaRPr lang="en-GB" dirty="0">
              <a:solidFill>
                <a:srgbClr val="0070C0"/>
              </a:solidFill>
            </a:endParaRP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9" name="Picture 11">
            <a:hlinkClick r:id="" action="ppaction://hlinkshowjump?jump=nextslide"/>
          </p:cNvPr>
          <p:cNvPicPr>
            <a:picLocks noChangeAspect="1" noChangeArrowheads="1"/>
          </p:cNvPicPr>
          <p:nvPr/>
        </p:nvPicPr>
        <p:blipFill>
          <a:blip r:embed="rId3" cstate="print"/>
          <a:srcRect/>
          <a:stretch>
            <a:fillRect/>
          </a:stretch>
        </p:blipFill>
        <p:spPr bwMode="auto">
          <a:xfrm>
            <a:off x="8476608" y="2473893"/>
            <a:ext cx="467817" cy="1764152"/>
          </a:xfrm>
          <a:prstGeom prst="rect">
            <a:avLst/>
          </a:prstGeom>
          <a:noFill/>
          <a:ln w="9525">
            <a:noFill/>
            <a:miter lim="800000"/>
            <a:headEnd/>
            <a:tailEnd/>
          </a:ln>
          <a:effectLst/>
        </p:spPr>
      </p:pic>
      <p:pic>
        <p:nvPicPr>
          <p:cNvPr id="31" name="Picture 2">
            <a:hlinkClick r:id="" action="ppaction://hlinkshowjump?jump=nextslide"/>
          </p:cNvPr>
          <p:cNvPicPr>
            <a:picLocks noChangeAspect="1" noChangeArrowheads="1"/>
          </p:cNvPicPr>
          <p:nvPr/>
        </p:nvPicPr>
        <p:blipFill>
          <a:blip r:embed="rId4" cstate="print"/>
          <a:srcRect/>
          <a:stretch>
            <a:fillRect/>
          </a:stretch>
        </p:blipFill>
        <p:spPr bwMode="auto">
          <a:xfrm>
            <a:off x="7105905" y="1287534"/>
            <a:ext cx="1028161" cy="957439"/>
          </a:xfrm>
          <a:prstGeom prst="rect">
            <a:avLst/>
          </a:prstGeom>
          <a:noFill/>
          <a:ln w="9525">
            <a:noFill/>
            <a:miter lim="800000"/>
            <a:headEnd/>
            <a:tailEnd/>
          </a:ln>
          <a:effectLst/>
        </p:spPr>
      </p:pic>
      <p:pic>
        <p:nvPicPr>
          <p:cNvPr id="32" name="Picture 3">
            <a:hlinkClick r:id="rId5" action="ppaction://hlinksldjump"/>
          </p:cNvPr>
          <p:cNvPicPr>
            <a:picLocks noChangeAspect="1" noChangeArrowheads="1"/>
          </p:cNvPicPr>
          <p:nvPr/>
        </p:nvPicPr>
        <p:blipFill>
          <a:blip r:embed="rId6" cstate="print"/>
          <a:srcRect/>
          <a:stretch>
            <a:fillRect/>
          </a:stretch>
        </p:blipFill>
        <p:spPr bwMode="auto">
          <a:xfrm>
            <a:off x="7716654" y="2491209"/>
            <a:ext cx="497699" cy="1793345"/>
          </a:xfrm>
          <a:prstGeom prst="rect">
            <a:avLst/>
          </a:prstGeom>
          <a:noFill/>
          <a:ln w="9525">
            <a:noFill/>
            <a:miter lim="800000"/>
            <a:headEnd/>
            <a:tailEnd/>
          </a:ln>
          <a:effectLst/>
        </p:spPr>
      </p:pic>
      <p:pic>
        <p:nvPicPr>
          <p:cNvPr id="34" name="Picture 3"/>
          <p:cNvPicPr>
            <a:picLocks noChangeAspect="1" noChangeArrowheads="1"/>
          </p:cNvPicPr>
          <p:nvPr/>
        </p:nvPicPr>
        <p:blipFill>
          <a:blip r:embed="rId7"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7" cstate="print"/>
          <a:srcRect/>
          <a:stretch>
            <a:fillRect/>
          </a:stretch>
        </p:blipFill>
        <p:spPr bwMode="auto">
          <a:xfrm>
            <a:off x="6004631" y="4032955"/>
            <a:ext cx="866852" cy="877711"/>
          </a:xfrm>
          <a:prstGeom prst="rect">
            <a:avLst/>
          </a:prstGeom>
          <a:noFill/>
          <a:ln w="9525">
            <a:noFill/>
            <a:miter lim="800000"/>
            <a:headEnd/>
            <a:tailEnd/>
          </a:ln>
          <a:effectLst/>
        </p:spPr>
      </p:pic>
      <p:sp>
        <p:nvSpPr>
          <p:cNvPr id="39" name="Rectangle 38"/>
          <p:cNvSpPr/>
          <p:nvPr/>
        </p:nvSpPr>
        <p:spPr>
          <a:xfrm>
            <a:off x="1770435" y="3041876"/>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t>
            </a:r>
            <a:endParaRPr lang="en-GB" dirty="0"/>
          </a:p>
        </p:txBody>
      </p:sp>
      <p:pic>
        <p:nvPicPr>
          <p:cNvPr id="40" name="Picture 3">
            <a:hlinkClick r:id="" action="ppaction://hlinkshowjump?jump=nextslide"/>
          </p:cNvPr>
          <p:cNvPicPr>
            <a:picLocks noChangeAspect="1" noChangeArrowheads="1"/>
          </p:cNvPicPr>
          <p:nvPr/>
        </p:nvPicPr>
        <p:blipFill>
          <a:blip r:embed="rId8" cstate="print"/>
          <a:srcRect/>
          <a:stretch>
            <a:fillRect/>
          </a:stretch>
        </p:blipFill>
        <p:spPr bwMode="auto">
          <a:xfrm>
            <a:off x="7317830" y="4262757"/>
            <a:ext cx="861820" cy="1014582"/>
          </a:xfrm>
          <a:prstGeom prst="rect">
            <a:avLst/>
          </a:prstGeom>
          <a:noFill/>
          <a:ln w="9525">
            <a:noFill/>
            <a:miter lim="800000"/>
            <a:headEnd/>
            <a:tailEnd/>
          </a:ln>
          <a:effectLst/>
        </p:spPr>
      </p:pic>
      <p:pic>
        <p:nvPicPr>
          <p:cNvPr id="41" name="Picture 2">
            <a:hlinkClick r:id="" action="ppaction://hlinkshowjump?jump=nextslide"/>
          </p:cNvPr>
          <p:cNvPicPr>
            <a:picLocks noChangeAspect="1" noChangeArrowheads="1"/>
          </p:cNvPicPr>
          <p:nvPr/>
        </p:nvPicPr>
        <p:blipFill>
          <a:blip r:embed="rId9" cstate="print"/>
          <a:srcRect/>
          <a:stretch>
            <a:fillRect/>
          </a:stretch>
        </p:blipFill>
        <p:spPr bwMode="auto">
          <a:xfrm>
            <a:off x="8079471" y="1246590"/>
            <a:ext cx="1064529" cy="991306"/>
          </a:xfrm>
          <a:prstGeom prst="rect">
            <a:avLst/>
          </a:prstGeom>
          <a:noFill/>
          <a:ln w="9525">
            <a:noFill/>
            <a:miter lim="800000"/>
            <a:headEnd/>
            <a:tailEnd/>
          </a:ln>
          <a:effectLst/>
        </p:spPr>
      </p:pic>
      <p:sp>
        <p:nvSpPr>
          <p:cNvPr id="42" name="Rectangle 41"/>
          <p:cNvSpPr/>
          <p:nvPr/>
        </p:nvSpPr>
        <p:spPr>
          <a:xfrm>
            <a:off x="435229" y="2307171"/>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a:t>
            </a:r>
            <a:endParaRPr lang="en-GB" dirty="0"/>
          </a:p>
        </p:txBody>
      </p:sp>
      <p:sp>
        <p:nvSpPr>
          <p:cNvPr id="43" name="Rectangle 42"/>
          <p:cNvSpPr/>
          <p:nvPr/>
        </p:nvSpPr>
        <p:spPr>
          <a:xfrm>
            <a:off x="5976221" y="2225285"/>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cxnSp>
        <p:nvCxnSpPr>
          <p:cNvPr id="45" name="Straight Arrow Connector 44"/>
          <p:cNvCxnSpPr/>
          <p:nvPr/>
        </p:nvCxnSpPr>
        <p:spPr>
          <a:xfrm flipH="1">
            <a:off x="6851176" y="2538484"/>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6" name="Picture 2"/>
          <p:cNvPicPr>
            <a:picLocks noChangeAspect="1" noChangeArrowheads="1"/>
          </p:cNvPicPr>
          <p:nvPr/>
        </p:nvPicPr>
        <p:blipFill>
          <a:blip r:embed="rId10" cstate="print"/>
          <a:srcRect/>
          <a:stretch>
            <a:fillRect/>
          </a:stretch>
        </p:blipFill>
        <p:spPr bwMode="auto">
          <a:xfrm>
            <a:off x="572736" y="3999972"/>
            <a:ext cx="764746" cy="904426"/>
          </a:xfrm>
          <a:prstGeom prst="rect">
            <a:avLst/>
          </a:prstGeom>
          <a:noFill/>
          <a:ln w="9525">
            <a:noFill/>
            <a:miter lim="800000"/>
            <a:headEnd/>
            <a:tailEnd/>
          </a:ln>
          <a:effectLst/>
        </p:spPr>
      </p:pic>
      <p:sp>
        <p:nvSpPr>
          <p:cNvPr id="19" name="TextBox 18">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Apparatus feedback A</a:t>
            </a:r>
            <a:endParaRPr lang="en-GB" dirty="0"/>
          </a:p>
        </p:txBody>
      </p:sp>
      <p:sp>
        <p:nvSpPr>
          <p:cNvPr id="3" name="Subtitle 2"/>
          <p:cNvSpPr>
            <a:spLocks noGrp="1"/>
          </p:cNvSpPr>
          <p:nvPr>
            <p:ph type="subTitle" idx="1"/>
          </p:nvPr>
        </p:nvSpPr>
        <p:spPr/>
        <p:txBody>
          <a:bodyPr/>
          <a:lstStyle/>
          <a:p>
            <a:r>
              <a:rPr lang="en-GB" dirty="0" smtClean="0"/>
              <a:t>To take out an exact volume like</a:t>
            </a:r>
          </a:p>
          <a:p>
            <a:r>
              <a:rPr lang="en-GB" dirty="0" smtClean="0"/>
              <a:t>75 cm</a:t>
            </a:r>
            <a:r>
              <a:rPr lang="en-GB" baseline="30000" dirty="0" smtClean="0"/>
              <a:t>3</a:t>
            </a:r>
            <a:r>
              <a:rPr lang="en-GB" dirty="0" smtClean="0"/>
              <a:t> of the solution we would use a 25 cm</a:t>
            </a:r>
            <a:r>
              <a:rPr lang="en-GB" baseline="30000" dirty="0" smtClean="0"/>
              <a:t>3</a:t>
            </a:r>
            <a:r>
              <a:rPr lang="en-GB" dirty="0" smtClean="0"/>
              <a:t> pipette three times.</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A,</a:t>
            </a:r>
            <a:r>
              <a:rPr lang="en-GB" dirty="0" smtClean="0">
                <a:solidFill>
                  <a:srgbClr val="0070C0"/>
                </a:solidFill>
              </a:rPr>
              <a:t> then click </a:t>
            </a:r>
            <a:r>
              <a:rPr lang="en-GB" dirty="0">
                <a:solidFill>
                  <a:srgbClr val="0070C0"/>
                </a:solidFill>
              </a:rPr>
              <a:t>Next</a:t>
            </a:r>
            <a:r>
              <a:rPr lang="en-GB" dirty="0"/>
              <a:t>.</a:t>
            </a:r>
            <a:endParaRPr lang="en-GB" dirty="0">
              <a:solidFill>
                <a:srgbClr val="0070C0"/>
              </a:solidFill>
            </a:endParaRP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1" name="Picture 2"/>
          <p:cNvPicPr>
            <a:picLocks noChangeAspect="1" noChangeArrowheads="1"/>
          </p:cNvPicPr>
          <p:nvPr/>
        </p:nvPicPr>
        <p:blipFill>
          <a:blip r:embed="rId3" cstate="print"/>
          <a:srcRect/>
          <a:stretch>
            <a:fillRect/>
          </a:stretch>
        </p:blipFill>
        <p:spPr bwMode="auto">
          <a:xfrm>
            <a:off x="7105905" y="1287534"/>
            <a:ext cx="1028161" cy="957439"/>
          </a:xfrm>
          <a:prstGeom prst="rect">
            <a:avLst/>
          </a:prstGeom>
          <a:noFill/>
          <a:ln w="9525">
            <a:noFill/>
            <a:miter lim="800000"/>
            <a:headEnd/>
            <a:tailEnd/>
          </a:ln>
          <a:effectLst/>
        </p:spPr>
      </p:pic>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sp>
        <p:nvSpPr>
          <p:cNvPr id="39" name="Rectangle 38"/>
          <p:cNvSpPr/>
          <p:nvPr/>
        </p:nvSpPr>
        <p:spPr>
          <a:xfrm>
            <a:off x="1770435" y="3041876"/>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t>
            </a:r>
            <a:endParaRPr lang="en-GB" dirty="0"/>
          </a:p>
        </p:txBody>
      </p:sp>
      <p:pic>
        <p:nvPicPr>
          <p:cNvPr id="41" name="Picture 2"/>
          <p:cNvPicPr>
            <a:picLocks noChangeAspect="1" noChangeArrowheads="1"/>
          </p:cNvPicPr>
          <p:nvPr/>
        </p:nvPicPr>
        <p:blipFill>
          <a:blip r:embed="rId6" cstate="print"/>
          <a:srcRect/>
          <a:stretch>
            <a:fillRect/>
          </a:stretch>
        </p:blipFill>
        <p:spPr bwMode="auto">
          <a:xfrm>
            <a:off x="8079471" y="1246590"/>
            <a:ext cx="1064529" cy="991306"/>
          </a:xfrm>
          <a:prstGeom prst="rect">
            <a:avLst/>
          </a:prstGeom>
          <a:noFill/>
          <a:ln w="9525">
            <a:noFill/>
            <a:miter lim="800000"/>
            <a:headEnd/>
            <a:tailEnd/>
          </a:ln>
          <a:effectLst/>
        </p:spPr>
      </p:pic>
      <p:sp>
        <p:nvSpPr>
          <p:cNvPr id="42" name="Rectangle 41"/>
          <p:cNvSpPr/>
          <p:nvPr/>
        </p:nvSpPr>
        <p:spPr>
          <a:xfrm>
            <a:off x="435229" y="2307171"/>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a:t>
            </a:r>
            <a:endParaRPr lang="en-GB" dirty="0"/>
          </a:p>
        </p:txBody>
      </p:sp>
      <p:sp>
        <p:nvSpPr>
          <p:cNvPr id="43" name="Rectangle 42"/>
          <p:cNvSpPr/>
          <p:nvPr/>
        </p:nvSpPr>
        <p:spPr>
          <a:xfrm>
            <a:off x="5976221" y="2225285"/>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3" name="Picture 11"/>
          <p:cNvPicPr>
            <a:picLocks noChangeAspect="1" noChangeArrowheads="1"/>
          </p:cNvPicPr>
          <p:nvPr/>
        </p:nvPicPr>
        <p:blipFill>
          <a:blip r:embed="rId7" cstate="print"/>
          <a:srcRect/>
          <a:stretch>
            <a:fillRect/>
          </a:stretch>
        </p:blipFill>
        <p:spPr bwMode="auto">
          <a:xfrm>
            <a:off x="8476596" y="2473893"/>
            <a:ext cx="467829" cy="1764152"/>
          </a:xfrm>
          <a:prstGeom prst="rect">
            <a:avLst/>
          </a:prstGeom>
          <a:noFill/>
          <a:ln w="9525">
            <a:noFill/>
            <a:miter lim="800000"/>
            <a:headEnd/>
            <a:tailEnd/>
          </a:ln>
          <a:effectLst/>
        </p:spPr>
      </p:pic>
      <p:pic>
        <p:nvPicPr>
          <p:cNvPr id="28" name="Picture 3"/>
          <p:cNvPicPr>
            <a:picLocks noChangeAspect="1" noChangeArrowheads="1"/>
          </p:cNvPicPr>
          <p:nvPr/>
        </p:nvPicPr>
        <p:blipFill>
          <a:blip r:embed="rId8" cstate="print"/>
          <a:srcRect/>
          <a:stretch>
            <a:fillRect/>
          </a:stretch>
        </p:blipFill>
        <p:spPr bwMode="auto">
          <a:xfrm>
            <a:off x="7716654" y="2491209"/>
            <a:ext cx="497699" cy="1793345"/>
          </a:xfrm>
          <a:prstGeom prst="rect">
            <a:avLst/>
          </a:prstGeom>
          <a:noFill/>
          <a:ln w="9525">
            <a:noFill/>
            <a:miter lim="800000"/>
            <a:headEnd/>
            <a:tailEnd/>
          </a:ln>
          <a:effectLst/>
        </p:spPr>
      </p:pic>
      <p:pic>
        <p:nvPicPr>
          <p:cNvPr id="36" name="Picture 3">
            <a:hlinkClick r:id="" action="ppaction://hlinkshowjump?jump=nextslide"/>
          </p:cNvPr>
          <p:cNvPicPr>
            <a:picLocks noChangeAspect="1" noChangeArrowheads="1"/>
          </p:cNvPicPr>
          <p:nvPr/>
        </p:nvPicPr>
        <p:blipFill>
          <a:blip r:embed="rId9" cstate="print"/>
          <a:srcRect/>
          <a:stretch>
            <a:fillRect/>
          </a:stretch>
        </p:blipFill>
        <p:spPr bwMode="auto">
          <a:xfrm>
            <a:off x="7317830" y="4262757"/>
            <a:ext cx="861820" cy="1014582"/>
          </a:xfrm>
          <a:prstGeom prst="rect">
            <a:avLst/>
          </a:prstGeom>
          <a:noFill/>
          <a:ln w="9525">
            <a:noFill/>
            <a:miter lim="800000"/>
            <a:headEnd/>
            <a:tailEnd/>
          </a:ln>
          <a:effectLst/>
        </p:spPr>
      </p:pic>
      <p:cxnSp>
        <p:nvCxnSpPr>
          <p:cNvPr id="37" name="Straight Arrow Connector 36"/>
          <p:cNvCxnSpPr/>
          <p:nvPr/>
        </p:nvCxnSpPr>
        <p:spPr>
          <a:xfrm flipH="1">
            <a:off x="6851176" y="2538484"/>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nodeType="withEffect">
                                  <p:stCondLst>
                                    <p:cond delay="0"/>
                                  </p:stCondLst>
                                  <p:childTnLst>
                                    <p:animMotion origin="layout" path="M -5.83333E-6 3.9408E-6 L -0.77171 3.9408E-6 " pathEditMode="relative" ptsTypes="AA">
                                      <p:cBhvr>
                                        <p:cTn id="9" dur="2000" fill="hold"/>
                                        <p:tgtEl>
                                          <p:spTgt spid="28"/>
                                        </p:tgtEl>
                                        <p:attrNameLst>
                                          <p:attrName>ppt_x</p:attrName>
                                          <p:attrName>ppt_y</p:attrName>
                                        </p:attrNameLst>
                                      </p:cBhvr>
                                    </p:animMotion>
                                  </p:childTnLst>
                                </p:cTn>
                              </p:par>
                              <p:par>
                                <p:cTn id="10" presetID="5" presetClass="exit" presetSubtype="10" fill="hold" grpId="0" nodeType="withEffect">
                                  <p:stCondLst>
                                    <p:cond delay="0"/>
                                  </p:stCondLst>
                                  <p:childTnLst>
                                    <p:animEffect transition="out" filter="checkerboard(across)">
                                      <p:cBhvr>
                                        <p:cTn id="11" dur="500"/>
                                        <p:tgtEl>
                                          <p:spTgt spid="42"/>
                                        </p:tgtEl>
                                      </p:cBhvr>
                                    </p:animEffect>
                                    <p:set>
                                      <p:cBhvr>
                                        <p:cTn id="12"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B,</a:t>
            </a:r>
            <a:r>
              <a:rPr lang="en-GB" dirty="0" smtClean="0">
                <a:solidFill>
                  <a:srgbClr val="0070C0"/>
                </a:solidFill>
              </a:rPr>
              <a:t> then click </a:t>
            </a:r>
            <a:r>
              <a:rPr lang="en-GB" dirty="0">
                <a:solidFill>
                  <a:srgbClr val="0070C0"/>
                </a:solidFill>
              </a:rPr>
              <a:t>Next</a:t>
            </a:r>
            <a:r>
              <a:rPr lang="en-GB" dirty="0"/>
              <a:t>.</a:t>
            </a:r>
            <a:endParaRPr lang="en-GB" dirty="0">
              <a:solidFill>
                <a:srgbClr val="0070C0"/>
              </a:solidFill>
            </a:endParaRP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1" name="Picture 2">
            <a:hlinkClick r:id="rId3" action="ppaction://hlinksldjump"/>
          </p:cNvPr>
          <p:cNvPicPr>
            <a:picLocks noChangeAspect="1" noChangeArrowheads="1"/>
          </p:cNvPicPr>
          <p:nvPr/>
        </p:nvPicPr>
        <p:blipFill>
          <a:blip r:embed="rId4" cstate="print"/>
          <a:srcRect/>
          <a:stretch>
            <a:fillRect/>
          </a:stretch>
        </p:blipFill>
        <p:spPr bwMode="auto">
          <a:xfrm>
            <a:off x="7105905" y="1287534"/>
            <a:ext cx="1028161" cy="957439"/>
          </a:xfrm>
          <a:prstGeom prst="rect">
            <a:avLst/>
          </a:prstGeom>
          <a:noFill/>
          <a:ln w="9525">
            <a:noFill/>
            <a:miter lim="800000"/>
            <a:headEnd/>
            <a:tailEnd/>
          </a:ln>
          <a:effectLst/>
        </p:spPr>
      </p:pic>
      <p:pic>
        <p:nvPicPr>
          <p:cNvPr id="33" name="Picture 2"/>
          <p:cNvPicPr>
            <a:picLocks noChangeAspect="1" noChangeArrowheads="1"/>
          </p:cNvPicPr>
          <p:nvPr/>
        </p:nvPicPr>
        <p:blipFill>
          <a:blip r:embed="rId5"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6"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6" cstate="print"/>
          <a:srcRect/>
          <a:stretch>
            <a:fillRect/>
          </a:stretch>
        </p:blipFill>
        <p:spPr bwMode="auto">
          <a:xfrm>
            <a:off x="6004631" y="4032955"/>
            <a:ext cx="866852" cy="877711"/>
          </a:xfrm>
          <a:prstGeom prst="rect">
            <a:avLst/>
          </a:prstGeom>
          <a:noFill/>
          <a:ln w="9525">
            <a:noFill/>
            <a:miter lim="800000"/>
            <a:headEnd/>
            <a:tailEnd/>
          </a:ln>
          <a:effectLst/>
        </p:spPr>
      </p:pic>
      <p:sp>
        <p:nvSpPr>
          <p:cNvPr id="39" name="Rectangle 38"/>
          <p:cNvSpPr/>
          <p:nvPr/>
        </p:nvSpPr>
        <p:spPr>
          <a:xfrm>
            <a:off x="1770435" y="3041876"/>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t>
            </a:r>
            <a:endParaRPr lang="en-GB" dirty="0"/>
          </a:p>
        </p:txBody>
      </p:sp>
      <p:pic>
        <p:nvPicPr>
          <p:cNvPr id="41" name="Picture 2">
            <a:hlinkClick r:id="" action="ppaction://hlinkshowjump?jump=nextslide"/>
          </p:cNvPr>
          <p:cNvPicPr>
            <a:picLocks noChangeAspect="1" noChangeArrowheads="1"/>
          </p:cNvPicPr>
          <p:nvPr/>
        </p:nvPicPr>
        <p:blipFill>
          <a:blip r:embed="rId7" cstate="print"/>
          <a:srcRect/>
          <a:stretch>
            <a:fillRect/>
          </a:stretch>
        </p:blipFill>
        <p:spPr bwMode="auto">
          <a:xfrm>
            <a:off x="8079471" y="1246590"/>
            <a:ext cx="1064529" cy="991306"/>
          </a:xfrm>
          <a:prstGeom prst="rect">
            <a:avLst/>
          </a:prstGeom>
          <a:noFill/>
          <a:ln w="9525">
            <a:noFill/>
            <a:miter lim="800000"/>
            <a:headEnd/>
            <a:tailEnd/>
          </a:ln>
          <a:effectLst/>
        </p:spPr>
      </p:pic>
      <p:sp>
        <p:nvSpPr>
          <p:cNvPr id="43" name="Rectangle 42"/>
          <p:cNvSpPr/>
          <p:nvPr/>
        </p:nvSpPr>
        <p:spPr>
          <a:xfrm>
            <a:off x="5976221" y="2225285"/>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pic>
        <p:nvPicPr>
          <p:cNvPr id="23" name="Picture 11">
            <a:hlinkClick r:id="" action="ppaction://hlinkshowjump?jump=nextslide"/>
          </p:cNvPr>
          <p:cNvPicPr>
            <a:picLocks noChangeAspect="1" noChangeArrowheads="1"/>
          </p:cNvPicPr>
          <p:nvPr/>
        </p:nvPicPr>
        <p:blipFill>
          <a:blip r:embed="rId8" cstate="print"/>
          <a:srcRect/>
          <a:stretch>
            <a:fillRect/>
          </a:stretch>
        </p:blipFill>
        <p:spPr bwMode="auto">
          <a:xfrm>
            <a:off x="8476596" y="2473893"/>
            <a:ext cx="467829" cy="1764152"/>
          </a:xfrm>
          <a:prstGeom prst="rect">
            <a:avLst/>
          </a:prstGeom>
          <a:noFill/>
          <a:ln w="9525">
            <a:noFill/>
            <a:miter lim="800000"/>
            <a:headEnd/>
            <a:tailEnd/>
          </a:ln>
          <a:effectLst/>
        </p:spPr>
      </p:pic>
      <p:cxnSp>
        <p:nvCxnSpPr>
          <p:cNvPr id="37" name="Straight Arrow Connector 36"/>
          <p:cNvCxnSpPr/>
          <p:nvPr/>
        </p:nvCxnSpPr>
        <p:spPr>
          <a:xfrm flipH="1">
            <a:off x="6851176" y="2538484"/>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9"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24" name="Picture 3">
            <a:hlinkClick r:id="" action="ppaction://hlinkshowjump?jump=nextslide"/>
          </p:cNvPr>
          <p:cNvPicPr>
            <a:picLocks noChangeAspect="1" noChangeArrowheads="1"/>
          </p:cNvPicPr>
          <p:nvPr/>
        </p:nvPicPr>
        <p:blipFill>
          <a:blip r:embed="rId10" cstate="print"/>
          <a:srcRect/>
          <a:stretch>
            <a:fillRect/>
          </a:stretch>
        </p:blipFill>
        <p:spPr bwMode="auto">
          <a:xfrm>
            <a:off x="7495251" y="2693265"/>
            <a:ext cx="861820" cy="1014582"/>
          </a:xfrm>
          <a:prstGeom prst="rect">
            <a:avLst/>
          </a:prstGeom>
          <a:noFill/>
          <a:ln w="9525">
            <a:noFill/>
            <a:miter lim="800000"/>
            <a:headEnd/>
            <a:tailEnd/>
          </a:ln>
          <a:effectLst/>
        </p:spPr>
      </p:pic>
      <p:sp>
        <p:nvSpPr>
          <p:cNvPr id="18" name="TextBox 17">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Apparatus feedback B</a:t>
            </a:r>
            <a:endParaRPr lang="en-GB" dirty="0"/>
          </a:p>
        </p:txBody>
      </p:sp>
      <p:sp>
        <p:nvSpPr>
          <p:cNvPr id="3" name="Subtitle 2"/>
          <p:cNvSpPr>
            <a:spLocks noGrp="1"/>
          </p:cNvSpPr>
          <p:nvPr>
            <p:ph type="subTitle" idx="1"/>
          </p:nvPr>
        </p:nvSpPr>
        <p:spPr/>
        <p:txBody>
          <a:bodyPr>
            <a:normAutofit lnSpcReduction="10000"/>
          </a:bodyPr>
          <a:lstStyle/>
          <a:p>
            <a:r>
              <a:rPr lang="en-GB" dirty="0" smtClean="0"/>
              <a:t>We are adding the acid to the impure magnesium carbonate. In this case impurities are shown as black dots in the yellow solid.</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Question 1 Storyboarding</a:t>
            </a:r>
            <a:endParaRPr lang="en-GB" dirty="0"/>
          </a:p>
        </p:txBody>
      </p:sp>
      <p:sp>
        <p:nvSpPr>
          <p:cNvPr id="3" name="Subtitle 2"/>
          <p:cNvSpPr>
            <a:spLocks noGrp="1"/>
          </p:cNvSpPr>
          <p:nvPr>
            <p:ph type="subTitle" idx="1"/>
          </p:nvPr>
        </p:nvSpPr>
        <p:spPr>
          <a:xfrm>
            <a:off x="281354" y="2252463"/>
            <a:ext cx="6928452" cy="4165921"/>
          </a:xfrm>
        </p:spPr>
        <p:txBody>
          <a:bodyPr>
            <a:normAutofit fontScale="92500" lnSpcReduction="10000"/>
          </a:bodyPr>
          <a:lstStyle/>
          <a:p>
            <a:r>
              <a:rPr lang="en-GB" dirty="0" smtClean="0"/>
              <a:t>10 cm</a:t>
            </a:r>
            <a:r>
              <a:rPr lang="en-GB" baseline="30000" dirty="0" smtClean="0"/>
              <a:t>3</a:t>
            </a:r>
            <a:r>
              <a:rPr lang="en-GB" dirty="0" smtClean="0"/>
              <a:t> of hydrochloric acid of unknown concentration was put into a 250 cm</a:t>
            </a:r>
            <a:r>
              <a:rPr lang="en-GB" baseline="30000" dirty="0" smtClean="0"/>
              <a:t>3</a:t>
            </a:r>
            <a:r>
              <a:rPr lang="en-GB" dirty="0" smtClean="0"/>
              <a:t> volumetric flask and it was made up to the mark with distilled water. 25.0 cm</a:t>
            </a:r>
            <a:r>
              <a:rPr lang="en-GB" baseline="30000" dirty="0" smtClean="0"/>
              <a:t>3</a:t>
            </a:r>
            <a:r>
              <a:rPr lang="en-GB" dirty="0" smtClean="0"/>
              <a:t> of this diluted hydrochloric acid required 19.8 cm</a:t>
            </a:r>
            <a:r>
              <a:rPr lang="en-GB" baseline="30000" dirty="0" smtClean="0"/>
              <a:t>3</a:t>
            </a:r>
            <a:r>
              <a:rPr lang="en-GB" dirty="0" smtClean="0"/>
              <a:t> of 0.100 </a:t>
            </a:r>
            <a:r>
              <a:rPr lang="en-GB" dirty="0" err="1" smtClean="0"/>
              <a:t>mol</a:t>
            </a:r>
            <a:r>
              <a:rPr lang="en-GB" dirty="0" smtClean="0"/>
              <a:t> dm</a:t>
            </a:r>
            <a:r>
              <a:rPr lang="en-GB" baseline="30000" dirty="0" smtClean="0"/>
              <a:t>-3</a:t>
            </a:r>
            <a:r>
              <a:rPr lang="en-GB" dirty="0" smtClean="0"/>
              <a:t> </a:t>
            </a:r>
            <a:r>
              <a:rPr lang="en-GB" dirty="0" err="1" smtClean="0"/>
              <a:t>NaOH</a:t>
            </a:r>
            <a:r>
              <a:rPr lang="en-GB" dirty="0" smtClean="0"/>
              <a:t> to reach the end point of a titration using phenolphthalein as the indicator. Calculate the concentration of the original hydrochloric acid.</a:t>
            </a:r>
          </a:p>
          <a:p>
            <a:endParaRPr lang="en-GB" dirty="0"/>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5" name="Picture 4" descr="C:\Users\Tim\AppData\Local\Temp\Rar$DI45.720\4.png"/>
          <p:cNvPicPr>
            <a:picLocks noChangeAspect="1" noChangeArrowheads="1"/>
          </p:cNvPicPr>
          <p:nvPr/>
        </p:nvPicPr>
        <p:blipFill>
          <a:blip r:embed="rId3" cstate="print"/>
          <a:srcRect/>
          <a:stretch>
            <a:fillRect/>
          </a:stretch>
        </p:blipFill>
        <p:spPr bwMode="auto">
          <a:xfrm>
            <a:off x="8153947" y="278314"/>
            <a:ext cx="685800" cy="857250"/>
          </a:xfrm>
          <a:prstGeom prst="rect">
            <a:avLst/>
          </a:prstGeom>
          <a:noFill/>
        </p:spPr>
      </p:pic>
    </p:spTree>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B,</a:t>
            </a:r>
            <a:r>
              <a:rPr lang="en-GB" dirty="0" smtClean="0">
                <a:solidFill>
                  <a:srgbClr val="0070C0"/>
                </a:solidFill>
              </a:rPr>
              <a:t> then click </a:t>
            </a:r>
            <a:r>
              <a:rPr lang="en-GB" dirty="0">
                <a:solidFill>
                  <a:srgbClr val="0070C0"/>
                </a:solidFill>
              </a:rPr>
              <a:t>Next</a:t>
            </a:r>
            <a:r>
              <a:rPr lang="en-GB" dirty="0"/>
              <a:t>.</a:t>
            </a:r>
            <a:endParaRPr lang="en-GB" dirty="0">
              <a:solidFill>
                <a:srgbClr val="0070C0"/>
              </a:solidFill>
            </a:endParaRP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1" name="Picture 2"/>
          <p:cNvPicPr>
            <a:picLocks noChangeAspect="1" noChangeArrowheads="1"/>
          </p:cNvPicPr>
          <p:nvPr/>
        </p:nvPicPr>
        <p:blipFill>
          <a:blip r:embed="rId3" cstate="print"/>
          <a:srcRect/>
          <a:stretch>
            <a:fillRect/>
          </a:stretch>
        </p:blipFill>
        <p:spPr bwMode="auto">
          <a:xfrm>
            <a:off x="7105905" y="1287534"/>
            <a:ext cx="1028161" cy="957439"/>
          </a:xfrm>
          <a:prstGeom prst="rect">
            <a:avLst/>
          </a:prstGeom>
          <a:noFill/>
          <a:ln w="9525">
            <a:noFill/>
            <a:miter lim="800000"/>
            <a:headEnd/>
            <a:tailEnd/>
          </a:ln>
          <a:effectLst/>
        </p:spPr>
      </p:pic>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sp>
        <p:nvSpPr>
          <p:cNvPr id="39" name="Rectangle 38"/>
          <p:cNvSpPr/>
          <p:nvPr/>
        </p:nvSpPr>
        <p:spPr>
          <a:xfrm>
            <a:off x="1770435" y="3041876"/>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t>
            </a:r>
            <a:endParaRPr lang="en-GB" dirty="0"/>
          </a:p>
        </p:txBody>
      </p:sp>
      <p:pic>
        <p:nvPicPr>
          <p:cNvPr id="41" name="Picture 2"/>
          <p:cNvPicPr>
            <a:picLocks noChangeAspect="1" noChangeArrowheads="1"/>
          </p:cNvPicPr>
          <p:nvPr/>
        </p:nvPicPr>
        <p:blipFill>
          <a:blip r:embed="rId6" cstate="print"/>
          <a:srcRect/>
          <a:stretch>
            <a:fillRect/>
          </a:stretch>
        </p:blipFill>
        <p:spPr bwMode="auto">
          <a:xfrm>
            <a:off x="8079471" y="1246590"/>
            <a:ext cx="1064529" cy="991306"/>
          </a:xfrm>
          <a:prstGeom prst="rect">
            <a:avLst/>
          </a:prstGeom>
          <a:noFill/>
          <a:ln w="9525">
            <a:noFill/>
            <a:miter lim="800000"/>
            <a:headEnd/>
            <a:tailEnd/>
          </a:ln>
          <a:effectLst/>
        </p:spPr>
      </p:pic>
      <p:sp>
        <p:nvSpPr>
          <p:cNvPr id="43" name="Rectangle 42"/>
          <p:cNvSpPr/>
          <p:nvPr/>
        </p:nvSpPr>
        <p:spPr>
          <a:xfrm>
            <a:off x="5976221" y="2225285"/>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3" name="Picture 11"/>
          <p:cNvPicPr>
            <a:picLocks noChangeAspect="1" noChangeArrowheads="1"/>
          </p:cNvPicPr>
          <p:nvPr/>
        </p:nvPicPr>
        <p:blipFill>
          <a:blip r:embed="rId7" cstate="print"/>
          <a:srcRect/>
          <a:stretch>
            <a:fillRect/>
          </a:stretch>
        </p:blipFill>
        <p:spPr bwMode="auto">
          <a:xfrm>
            <a:off x="8476596" y="2473893"/>
            <a:ext cx="467829" cy="1764152"/>
          </a:xfrm>
          <a:prstGeom prst="rect">
            <a:avLst/>
          </a:prstGeom>
          <a:noFill/>
          <a:ln w="9525">
            <a:noFill/>
            <a:miter lim="800000"/>
            <a:headEnd/>
            <a:tailEnd/>
          </a:ln>
          <a:effectLst/>
        </p:spPr>
      </p:pic>
      <p:cxnSp>
        <p:nvCxnSpPr>
          <p:cNvPr id="37" name="Straight Arrow Connector 36"/>
          <p:cNvCxnSpPr/>
          <p:nvPr/>
        </p:nvCxnSpPr>
        <p:spPr>
          <a:xfrm flipH="1">
            <a:off x="6851176" y="2538484"/>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8"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3"/>
          <p:cNvPicPr>
            <a:picLocks noChangeAspect="1" noChangeArrowheads="1"/>
          </p:cNvPicPr>
          <p:nvPr/>
        </p:nvPicPr>
        <p:blipFill>
          <a:blip r:embed="rId9" cstate="print"/>
          <a:srcRect/>
          <a:stretch>
            <a:fillRect/>
          </a:stretch>
        </p:blipFill>
        <p:spPr bwMode="auto">
          <a:xfrm>
            <a:off x="7495251" y="2693265"/>
            <a:ext cx="861820" cy="1014582"/>
          </a:xfrm>
          <a:prstGeom prst="rect">
            <a:avLst/>
          </a:prstGeom>
          <a:noFill/>
          <a:ln w="9525">
            <a:noFill/>
            <a:miter lim="800000"/>
            <a:headEnd/>
            <a:tailEnd/>
          </a:ln>
          <a:effec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nodeType="withEffect">
                                  <p:stCondLst>
                                    <p:cond delay="0"/>
                                  </p:stCondLst>
                                  <p:childTnLst>
                                    <p:animMotion origin="layout" path="M -3.33333E-6 7.12303E-7 L -0.58507 0.24676 " pathEditMode="relative" rAng="0" ptsTypes="AA">
                                      <p:cBhvr>
                                        <p:cTn id="9" dur="2000" fill="hold"/>
                                        <p:tgtEl>
                                          <p:spTgt spid="31"/>
                                        </p:tgtEl>
                                        <p:attrNameLst>
                                          <p:attrName>ppt_x</p:attrName>
                                          <p:attrName>ppt_y</p:attrName>
                                        </p:attrNameLst>
                                      </p:cBhvr>
                                      <p:rCtr x="-29300" y="12300"/>
                                    </p:animMotion>
                                  </p:childTnLst>
                                </p:cTn>
                              </p:par>
                              <p:par>
                                <p:cTn id="10" presetID="5" presetClass="exit" presetSubtype="10" fill="hold" grpId="0" nodeType="withEffect">
                                  <p:stCondLst>
                                    <p:cond delay="0"/>
                                  </p:stCondLst>
                                  <p:childTnLst>
                                    <p:animEffect transition="out" filter="checkerboard(across)">
                                      <p:cBhvr>
                                        <p:cTn id="11" dur="500"/>
                                        <p:tgtEl>
                                          <p:spTgt spid="39"/>
                                        </p:tgtEl>
                                      </p:cBhvr>
                                    </p:animEffect>
                                    <p:set>
                                      <p:cBhvr>
                                        <p:cTn id="12" dur="1" fill="hold">
                                          <p:stCondLst>
                                            <p:cond delay="499"/>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C,</a:t>
            </a:r>
            <a:r>
              <a:rPr lang="en-GB" dirty="0" smtClean="0">
                <a:solidFill>
                  <a:srgbClr val="0070C0"/>
                </a:solidFill>
              </a:rPr>
              <a:t> then click </a:t>
            </a:r>
            <a:r>
              <a:rPr lang="en-GB" dirty="0">
                <a:solidFill>
                  <a:srgbClr val="0070C0"/>
                </a:solidFill>
              </a:rPr>
              <a:t>Next</a:t>
            </a:r>
            <a:r>
              <a:rPr lang="en-GB" dirty="0"/>
              <a:t>.</a:t>
            </a:r>
            <a:endParaRPr lang="en-GB" dirty="0">
              <a:solidFill>
                <a:srgbClr val="0070C0"/>
              </a:solidFill>
            </a:endParaRP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3"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4"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4" cstate="print"/>
          <a:srcRect/>
          <a:stretch>
            <a:fillRect/>
          </a:stretch>
        </p:blipFill>
        <p:spPr bwMode="auto">
          <a:xfrm>
            <a:off x="6004631" y="4032955"/>
            <a:ext cx="866852" cy="877711"/>
          </a:xfrm>
          <a:prstGeom prst="rect">
            <a:avLst/>
          </a:prstGeom>
          <a:noFill/>
          <a:ln w="9525">
            <a:noFill/>
            <a:miter lim="800000"/>
            <a:headEnd/>
            <a:tailEnd/>
          </a:ln>
          <a:effectLst/>
        </p:spPr>
      </p:pic>
      <p:pic>
        <p:nvPicPr>
          <p:cNvPr id="41" name="Picture 2">
            <a:hlinkClick r:id="" action="ppaction://hlinkshowjump?jump=nextslide"/>
          </p:cNvPr>
          <p:cNvPicPr>
            <a:picLocks noChangeAspect="1" noChangeArrowheads="1"/>
          </p:cNvPicPr>
          <p:nvPr/>
        </p:nvPicPr>
        <p:blipFill>
          <a:blip r:embed="rId5" cstate="print"/>
          <a:srcRect/>
          <a:stretch>
            <a:fillRect/>
          </a:stretch>
        </p:blipFill>
        <p:spPr bwMode="auto">
          <a:xfrm>
            <a:off x="8079471" y="1246590"/>
            <a:ext cx="1064529" cy="991306"/>
          </a:xfrm>
          <a:prstGeom prst="rect">
            <a:avLst/>
          </a:prstGeom>
          <a:noFill/>
          <a:ln w="9525">
            <a:noFill/>
            <a:miter lim="800000"/>
            <a:headEnd/>
            <a:tailEnd/>
          </a:ln>
          <a:effectLst/>
        </p:spPr>
      </p:pic>
      <p:sp>
        <p:nvSpPr>
          <p:cNvPr id="43" name="Rectangle 42"/>
          <p:cNvSpPr/>
          <p:nvPr/>
        </p:nvSpPr>
        <p:spPr>
          <a:xfrm>
            <a:off x="5976221" y="2225285"/>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pic>
        <p:nvPicPr>
          <p:cNvPr id="23" name="Picture 11">
            <a:hlinkClick r:id="rId6" action="ppaction://hlinksldjump"/>
          </p:cNvPr>
          <p:cNvPicPr>
            <a:picLocks noChangeAspect="1" noChangeArrowheads="1"/>
          </p:cNvPicPr>
          <p:nvPr/>
        </p:nvPicPr>
        <p:blipFill>
          <a:blip r:embed="rId7" cstate="print"/>
          <a:srcRect/>
          <a:stretch>
            <a:fillRect/>
          </a:stretch>
        </p:blipFill>
        <p:spPr bwMode="auto">
          <a:xfrm>
            <a:off x="8476596" y="2473893"/>
            <a:ext cx="467829" cy="1764152"/>
          </a:xfrm>
          <a:prstGeom prst="rect">
            <a:avLst/>
          </a:prstGeom>
          <a:noFill/>
          <a:ln w="9525">
            <a:noFill/>
            <a:miter lim="800000"/>
            <a:headEnd/>
            <a:tailEnd/>
          </a:ln>
          <a:effectLst/>
        </p:spPr>
      </p:pic>
      <p:pic>
        <p:nvPicPr>
          <p:cNvPr id="36" name="Picture 3">
            <a:hlinkClick r:id="" action="ppaction://hlinkshowjump?jump=nextslide"/>
          </p:cNvPr>
          <p:cNvPicPr>
            <a:picLocks noChangeAspect="1" noChangeArrowheads="1"/>
          </p:cNvPicPr>
          <p:nvPr/>
        </p:nvPicPr>
        <p:blipFill>
          <a:blip r:embed="rId8" cstate="print"/>
          <a:srcRect/>
          <a:stretch>
            <a:fillRect/>
          </a:stretch>
        </p:blipFill>
        <p:spPr bwMode="auto">
          <a:xfrm>
            <a:off x="7495251" y="2693265"/>
            <a:ext cx="861820" cy="1014582"/>
          </a:xfrm>
          <a:prstGeom prst="rect">
            <a:avLst/>
          </a:prstGeom>
          <a:noFill/>
          <a:ln w="9525">
            <a:noFill/>
            <a:miter lim="800000"/>
            <a:headEnd/>
            <a:tailEnd/>
          </a:ln>
          <a:effectLst/>
        </p:spPr>
      </p:pic>
      <p:cxnSp>
        <p:nvCxnSpPr>
          <p:cNvPr id="37" name="Straight Arrow Connector 36"/>
          <p:cNvCxnSpPr/>
          <p:nvPr/>
        </p:nvCxnSpPr>
        <p:spPr>
          <a:xfrm flipH="1">
            <a:off x="6851176" y="2538484"/>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9"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10" cstate="print"/>
          <a:srcRect/>
          <a:stretch>
            <a:fillRect/>
          </a:stretch>
        </p:blipFill>
        <p:spPr bwMode="auto">
          <a:xfrm>
            <a:off x="1758256" y="3009427"/>
            <a:ext cx="1028161" cy="957439"/>
          </a:xfrm>
          <a:prstGeom prst="rect">
            <a:avLst/>
          </a:prstGeom>
          <a:noFill/>
          <a:ln w="9525">
            <a:noFill/>
            <a:miter lim="800000"/>
            <a:headEnd/>
            <a:tailEnd/>
          </a:ln>
          <a:effectLst/>
        </p:spPr>
      </p:pic>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Apparatus feedback C</a:t>
            </a:r>
            <a:endParaRPr lang="en-GB" dirty="0"/>
          </a:p>
        </p:txBody>
      </p:sp>
      <p:sp>
        <p:nvSpPr>
          <p:cNvPr id="3" name="Subtitle 2"/>
          <p:cNvSpPr>
            <a:spLocks noGrp="1"/>
          </p:cNvSpPr>
          <p:nvPr>
            <p:ph type="subTitle" idx="1"/>
          </p:nvPr>
        </p:nvSpPr>
        <p:spPr/>
        <p:txBody>
          <a:bodyPr>
            <a:normAutofit/>
          </a:bodyPr>
          <a:lstStyle/>
          <a:p>
            <a:r>
              <a:rPr lang="en-GB" dirty="0" smtClean="0"/>
              <a:t>We use a burette to add the volume of </a:t>
            </a:r>
            <a:r>
              <a:rPr lang="en-GB" dirty="0" err="1" smtClean="0"/>
              <a:t>NaOH</a:t>
            </a:r>
            <a:r>
              <a:rPr lang="en-GB" dirty="0" smtClean="0"/>
              <a:t> that exactly neutralises the remaining </a:t>
            </a:r>
            <a:r>
              <a:rPr lang="en-GB" dirty="0" err="1" smtClean="0"/>
              <a:t>HCl</a:t>
            </a:r>
            <a:r>
              <a:rPr lang="en-GB" dirty="0" smtClean="0"/>
              <a:t>.</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C,</a:t>
            </a:r>
            <a:r>
              <a:rPr lang="en-GB" dirty="0" smtClean="0">
                <a:solidFill>
                  <a:srgbClr val="0070C0"/>
                </a:solidFill>
              </a:rPr>
              <a:t> then click </a:t>
            </a:r>
            <a:r>
              <a:rPr lang="en-GB" dirty="0">
                <a:solidFill>
                  <a:srgbClr val="0070C0"/>
                </a:solidFill>
              </a:rPr>
              <a:t>Next</a:t>
            </a:r>
            <a:r>
              <a:rPr lang="en-GB" dirty="0"/>
              <a:t>.</a:t>
            </a:r>
            <a:endParaRPr lang="en-GB" dirty="0">
              <a:solidFill>
                <a:srgbClr val="0070C0"/>
              </a:solidFill>
            </a:endParaRP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3"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4"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4" cstate="print"/>
          <a:srcRect/>
          <a:stretch>
            <a:fillRect/>
          </a:stretch>
        </p:blipFill>
        <p:spPr bwMode="auto">
          <a:xfrm>
            <a:off x="6004631" y="4032955"/>
            <a:ext cx="866852" cy="877711"/>
          </a:xfrm>
          <a:prstGeom prst="rect">
            <a:avLst/>
          </a:prstGeom>
          <a:noFill/>
          <a:ln w="9525">
            <a:noFill/>
            <a:miter lim="800000"/>
            <a:headEnd/>
            <a:tailEnd/>
          </a:ln>
          <a:effectLst/>
        </p:spPr>
      </p:pic>
      <p:pic>
        <p:nvPicPr>
          <p:cNvPr id="41" name="Picture 2"/>
          <p:cNvPicPr>
            <a:picLocks noChangeAspect="1" noChangeArrowheads="1"/>
          </p:cNvPicPr>
          <p:nvPr/>
        </p:nvPicPr>
        <p:blipFill>
          <a:blip r:embed="rId5" cstate="print"/>
          <a:srcRect/>
          <a:stretch>
            <a:fillRect/>
          </a:stretch>
        </p:blipFill>
        <p:spPr bwMode="auto">
          <a:xfrm>
            <a:off x="8079471" y="1246590"/>
            <a:ext cx="1064529" cy="991306"/>
          </a:xfrm>
          <a:prstGeom prst="rect">
            <a:avLst/>
          </a:prstGeom>
          <a:noFill/>
          <a:ln w="9525">
            <a:noFill/>
            <a:miter lim="800000"/>
            <a:headEnd/>
            <a:tailEnd/>
          </a:ln>
          <a:effectLst/>
        </p:spPr>
      </p:pic>
      <p:sp>
        <p:nvSpPr>
          <p:cNvPr id="43" name="Rectangle 42"/>
          <p:cNvSpPr/>
          <p:nvPr/>
        </p:nvSpPr>
        <p:spPr>
          <a:xfrm>
            <a:off x="5976221" y="2225285"/>
            <a:ext cx="740754"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3" name="Picture 11"/>
          <p:cNvPicPr>
            <a:picLocks noChangeAspect="1" noChangeArrowheads="1"/>
          </p:cNvPicPr>
          <p:nvPr/>
        </p:nvPicPr>
        <p:blipFill>
          <a:blip r:embed="rId6" cstate="print"/>
          <a:srcRect/>
          <a:stretch>
            <a:fillRect/>
          </a:stretch>
        </p:blipFill>
        <p:spPr bwMode="auto">
          <a:xfrm>
            <a:off x="8476596" y="2473893"/>
            <a:ext cx="467829" cy="1764152"/>
          </a:xfrm>
          <a:prstGeom prst="rect">
            <a:avLst/>
          </a:prstGeom>
          <a:noFill/>
          <a:ln w="9525">
            <a:noFill/>
            <a:miter lim="800000"/>
            <a:headEnd/>
            <a:tailEnd/>
          </a:ln>
          <a:effectLst/>
        </p:spPr>
      </p:pic>
      <p:pic>
        <p:nvPicPr>
          <p:cNvPr id="36" name="Picture 3"/>
          <p:cNvPicPr>
            <a:picLocks noChangeAspect="1" noChangeArrowheads="1"/>
          </p:cNvPicPr>
          <p:nvPr/>
        </p:nvPicPr>
        <p:blipFill>
          <a:blip r:embed="rId7" cstate="print"/>
          <a:srcRect/>
          <a:stretch>
            <a:fillRect/>
          </a:stretch>
        </p:blipFill>
        <p:spPr bwMode="auto">
          <a:xfrm>
            <a:off x="7495251" y="2693265"/>
            <a:ext cx="861820" cy="1014582"/>
          </a:xfrm>
          <a:prstGeom prst="rect">
            <a:avLst/>
          </a:prstGeom>
          <a:noFill/>
          <a:ln w="9525">
            <a:noFill/>
            <a:miter lim="800000"/>
            <a:headEnd/>
            <a:tailEnd/>
          </a:ln>
          <a:effectLst/>
        </p:spPr>
      </p:pic>
      <p:cxnSp>
        <p:nvCxnSpPr>
          <p:cNvPr id="37" name="Straight Arrow Connector 36"/>
          <p:cNvCxnSpPr/>
          <p:nvPr/>
        </p:nvCxnSpPr>
        <p:spPr>
          <a:xfrm flipH="1">
            <a:off x="6851176" y="2538484"/>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8"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9" cstate="print"/>
          <a:srcRect/>
          <a:stretch>
            <a:fillRect/>
          </a:stretch>
        </p:blipFill>
        <p:spPr bwMode="auto">
          <a:xfrm>
            <a:off x="1758256" y="3009427"/>
            <a:ext cx="1028161" cy="957439"/>
          </a:xfrm>
          <a:prstGeom prst="rect">
            <a:avLst/>
          </a:prstGeom>
          <a:noFill/>
          <a:ln w="9525">
            <a:noFill/>
            <a:miter lim="800000"/>
            <a:headEnd/>
            <a:tailEnd/>
          </a:ln>
          <a:effec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nodeType="withEffect">
                                  <p:stCondLst>
                                    <p:cond delay="0"/>
                                  </p:stCondLst>
                                  <p:childTnLst>
                                    <p:animMotion origin="layout" path="M -4.16667E-6 8.32562E-7 L -0.24461 -0.0296 " pathEditMode="relative" rAng="0" ptsTypes="AA">
                                      <p:cBhvr>
                                        <p:cTn id="9" dur="2000" fill="hold"/>
                                        <p:tgtEl>
                                          <p:spTgt spid="23"/>
                                        </p:tgtEl>
                                        <p:attrNameLst>
                                          <p:attrName>ppt_x</p:attrName>
                                          <p:attrName>ppt_y</p:attrName>
                                        </p:attrNameLst>
                                      </p:cBhvr>
                                      <p:rCtr x="-12200" y="-1500"/>
                                    </p:animMotion>
                                  </p:childTnLst>
                                </p:cTn>
                              </p:par>
                              <p:par>
                                <p:cTn id="10" presetID="5" presetClass="exit" presetSubtype="10" fill="hold" grpId="0" nodeType="withEffect">
                                  <p:stCondLst>
                                    <p:cond delay="0"/>
                                  </p:stCondLst>
                                  <p:childTnLst>
                                    <p:animEffect transition="out" filter="checkerboard(across)">
                                      <p:cBhvr>
                                        <p:cTn id="11" dur="500"/>
                                        <p:tgtEl>
                                          <p:spTgt spid="43"/>
                                        </p:tgtEl>
                                      </p:cBhvr>
                                    </p:animEffect>
                                    <p:set>
                                      <p:cBhvr>
                                        <p:cTn id="12" dur="1" fill="hold">
                                          <p:stCondLst>
                                            <p:cond delay="499"/>
                                          </p:stCondLst>
                                        </p:cTn>
                                        <p:tgtEl>
                                          <p:spTgt spid="43"/>
                                        </p:tgtEl>
                                        <p:attrNameLst>
                                          <p:attrName>style.visibility</p:attrName>
                                        </p:attrNameLst>
                                      </p:cBhvr>
                                      <p:to>
                                        <p:strVal val="hidden"/>
                                      </p:to>
                                    </p:set>
                                  </p:childTnLst>
                                </p:cTn>
                              </p:par>
                              <p:par>
                                <p:cTn id="13" presetID="5" presetClass="exit" presetSubtype="10" fill="hold" nodeType="withEffect">
                                  <p:stCondLst>
                                    <p:cond delay="0"/>
                                  </p:stCondLst>
                                  <p:childTnLst>
                                    <p:animEffect transition="out" filter="checkerboard(across)">
                                      <p:cBhvr>
                                        <p:cTn id="14" dur="500"/>
                                        <p:tgtEl>
                                          <p:spTgt spid="41"/>
                                        </p:tgtEl>
                                      </p:cBhvr>
                                    </p:animEffect>
                                    <p:set>
                                      <p:cBhvr>
                                        <p:cTn id="15" dur="1" fill="hold">
                                          <p:stCondLst>
                                            <p:cond delay="499"/>
                                          </p:stCondLst>
                                        </p:cTn>
                                        <p:tgtEl>
                                          <p:spTgt spid="41"/>
                                        </p:tgtEl>
                                        <p:attrNameLst>
                                          <p:attrName>style.visibility</p:attrName>
                                        </p:attrNameLst>
                                      </p:cBhvr>
                                      <p:to>
                                        <p:strVal val="hidden"/>
                                      </p:to>
                                    </p:set>
                                  </p:childTnLst>
                                </p:cTn>
                              </p:par>
                              <p:par>
                                <p:cTn id="16" presetID="5" presetClass="exit" presetSubtype="10" fill="hold" nodeType="withEffect">
                                  <p:stCondLst>
                                    <p:cond delay="0"/>
                                  </p:stCondLst>
                                  <p:childTnLst>
                                    <p:animEffect transition="out" filter="checkerboard(across)">
                                      <p:cBhvr>
                                        <p:cTn id="17" dur="500"/>
                                        <p:tgtEl>
                                          <p:spTgt spid="36"/>
                                        </p:tgtEl>
                                      </p:cBhvr>
                                    </p:animEffect>
                                    <p:set>
                                      <p:cBhvr>
                                        <p:cTn id="18"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1,</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501254" y="4339988"/>
            <a:ext cx="504967" cy="369332"/>
          </a:xfrm>
          <a:prstGeom prst="rect">
            <a:avLst/>
          </a:prstGeom>
          <a:noFill/>
        </p:spPr>
        <p:txBody>
          <a:bodyPr wrap="square" rtlCol="0">
            <a:spAutoFit/>
          </a:bodyPr>
          <a:lstStyle/>
          <a:p>
            <a:r>
              <a:rPr lang="en-GB" dirty="0" smtClean="0"/>
              <a:t>1</a:t>
            </a:r>
            <a:endParaRPr lang="en-GB" dirty="0"/>
          </a:p>
        </p:txBody>
      </p:sp>
      <p:sp>
        <p:nvSpPr>
          <p:cNvPr id="17" name="Rectangle 16">
            <a:hlinkClick r:id="rId8" action="ppaction://hlinksldjump"/>
          </p:cNvPr>
          <p:cNvSpPr/>
          <p:nvPr/>
        </p:nvSpPr>
        <p:spPr>
          <a:xfrm>
            <a:off x="7439378" y="4546660"/>
            <a:ext cx="1458962" cy="5913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23" name="Rectangle 22">
            <a:hlinkClick r:id="" action="ppaction://hlinkshowjump?jump=nextslide"/>
          </p:cNvPr>
          <p:cNvSpPr/>
          <p:nvPr/>
        </p:nvSpPr>
        <p:spPr>
          <a:xfrm>
            <a:off x="7213600" y="4029594"/>
            <a:ext cx="1941688" cy="408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24" name="Rectangle 23">
            <a:hlinkClick r:id="" action="ppaction://hlinkshowjump?jump=nextslide"/>
          </p:cNvPr>
          <p:cNvSpPr/>
          <p:nvPr/>
        </p:nvSpPr>
        <p:spPr>
          <a:xfrm>
            <a:off x="7439378" y="523609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30" name="Rectangle 29">
            <a:hlinkClick r:id="" action="ppaction://hlinkshowjump?jump=nextslide"/>
          </p:cNvPr>
          <p:cNvSpPr/>
          <p:nvPr/>
        </p:nvSpPr>
        <p:spPr>
          <a:xfrm>
            <a:off x="7439378" y="2983804"/>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1" name="Rectangle 30">
            <a:hlinkClick r:id="" action="ppaction://hlinkshowjump?jump=nextslide"/>
          </p:cNvPr>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a:hlinkClick r:id="" action="ppaction://hlinkshowjump?jump=nextslide"/>
          </p:cNvPr>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0639" y="1994848"/>
            <a:ext cx="504967" cy="369332"/>
          </a:xfrm>
          <a:prstGeom prst="rect">
            <a:avLst/>
          </a:prstGeom>
          <a:noFill/>
        </p:spPr>
        <p:txBody>
          <a:bodyPr wrap="square" rtlCol="0">
            <a:spAutoFit/>
          </a:bodyPr>
          <a:lstStyle/>
          <a:p>
            <a:r>
              <a:rPr lang="en-GB" dirty="0" smtClean="0"/>
              <a:t>2</a:t>
            </a:r>
            <a:endParaRPr lang="en-GB" dirty="0"/>
          </a:p>
        </p:txBody>
      </p:sp>
      <p:sp>
        <p:nvSpPr>
          <p:cNvPr id="43" name="TextBox 42"/>
          <p:cNvSpPr txBox="1"/>
          <p:nvPr/>
        </p:nvSpPr>
        <p:spPr>
          <a:xfrm>
            <a:off x="2540759" y="2090381"/>
            <a:ext cx="504967" cy="369332"/>
          </a:xfrm>
          <a:prstGeom prst="rect">
            <a:avLst/>
          </a:prstGeom>
          <a:noFill/>
        </p:spPr>
        <p:txBody>
          <a:bodyPr wrap="square" rtlCol="0">
            <a:spAutoFit/>
          </a:bodyPr>
          <a:lstStyle/>
          <a:p>
            <a:r>
              <a:rPr lang="en-GB" dirty="0" smtClean="0"/>
              <a:t>3</a:t>
            </a:r>
            <a:endParaRPr lang="en-GB" dirty="0"/>
          </a:p>
        </p:txBody>
      </p:sp>
      <p:sp>
        <p:nvSpPr>
          <p:cNvPr id="45" name="TextBox 44"/>
          <p:cNvSpPr txBox="1"/>
          <p:nvPr/>
        </p:nvSpPr>
        <p:spPr>
          <a:xfrm>
            <a:off x="3577988" y="4178490"/>
            <a:ext cx="504967" cy="369332"/>
          </a:xfrm>
          <a:prstGeom prst="rect">
            <a:avLst/>
          </a:prstGeom>
          <a:noFill/>
        </p:spPr>
        <p:txBody>
          <a:bodyPr wrap="square" rtlCol="0">
            <a:spAutoFit/>
          </a:bodyPr>
          <a:lstStyle/>
          <a:p>
            <a:r>
              <a:rPr lang="en-GB" dirty="0" smtClean="0"/>
              <a:t>4</a:t>
            </a:r>
            <a:endParaRPr lang="en-GB" dirty="0"/>
          </a:p>
        </p:txBody>
      </p: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checkerboard(across)">
                                      <p:cBhvr>
                                        <p:cTn id="11" dur="2000"/>
                                        <p:tgtEl>
                                          <p:spTgt spid="17"/>
                                        </p:tgtEl>
                                      </p:cBhvr>
                                    </p:animEffect>
                                  </p:childTnLst>
                                </p:cTn>
                              </p:par>
                              <p:par>
                                <p:cTn id="12" presetID="5" presetClass="entr" presetSubtype="1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checkerboard(across)">
                                      <p:cBhvr>
                                        <p:cTn id="14" dur="2000"/>
                                        <p:tgtEl>
                                          <p:spTgt spid="23"/>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2000"/>
                                        <p:tgtEl>
                                          <p:spTgt spid="24"/>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checkerboard(across)">
                                      <p:cBhvr>
                                        <p:cTn id="20" dur="2000"/>
                                        <p:tgtEl>
                                          <p:spTgt spid="30"/>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checkerboard(across)">
                                      <p:cBhvr>
                                        <p:cTn id="23" dur="2000"/>
                                        <p:tgtEl>
                                          <p:spTgt spid="31"/>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checkerboard(across)">
                                      <p:cBhvr>
                                        <p:cTn id="26"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7" grpId="0" animBg="1"/>
      <p:bldP spid="23" grpId="0" animBg="1"/>
      <p:bldP spid="24" grpId="0" animBg="1"/>
      <p:bldP spid="30" grpId="0" animBg="1"/>
      <p:bldP spid="31" grpId="0" animBg="1"/>
      <p:bldP spid="3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1</a:t>
            </a:r>
            <a:endParaRPr lang="en-GB" dirty="0"/>
          </a:p>
        </p:txBody>
      </p:sp>
      <p:sp>
        <p:nvSpPr>
          <p:cNvPr id="3" name="Subtitle 2"/>
          <p:cNvSpPr>
            <a:spLocks noGrp="1"/>
          </p:cNvSpPr>
          <p:nvPr>
            <p:ph type="subTitle" idx="1"/>
          </p:nvPr>
        </p:nvSpPr>
        <p:spPr/>
        <p:txBody>
          <a:bodyPr>
            <a:normAutofit lnSpcReduction="10000"/>
          </a:bodyPr>
          <a:lstStyle/>
          <a:p>
            <a:r>
              <a:rPr lang="en-GB" dirty="0" smtClean="0"/>
              <a:t>Here we are labelling the original quantity of acid. The label should include all the details needed for the calculation.</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1,</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501254" y="4339988"/>
            <a:ext cx="504967" cy="369332"/>
          </a:xfrm>
          <a:prstGeom prst="rect">
            <a:avLst/>
          </a:prstGeom>
          <a:noFill/>
        </p:spPr>
        <p:txBody>
          <a:bodyPr wrap="square" rtlCol="0">
            <a:spAutoFit/>
          </a:bodyPr>
          <a:lstStyle/>
          <a:p>
            <a:r>
              <a:rPr lang="en-GB" dirty="0" smtClean="0"/>
              <a:t>1</a:t>
            </a:r>
            <a:endParaRPr lang="en-GB" dirty="0"/>
          </a:p>
        </p:txBody>
      </p:sp>
      <p:sp>
        <p:nvSpPr>
          <p:cNvPr id="17" name="Rectangle 16"/>
          <p:cNvSpPr/>
          <p:nvPr/>
        </p:nvSpPr>
        <p:spPr>
          <a:xfrm>
            <a:off x="7439379" y="4712186"/>
            <a:ext cx="1458962" cy="5114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23" name="Rectangle 22"/>
          <p:cNvSpPr/>
          <p:nvPr/>
        </p:nvSpPr>
        <p:spPr>
          <a:xfrm>
            <a:off x="7202312" y="4086831"/>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24" name="Rectangle 23"/>
          <p:cNvSpPr/>
          <p:nvPr/>
        </p:nvSpPr>
        <p:spPr>
          <a:xfrm>
            <a:off x="7439378" y="532593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30" name="Rectangle 29"/>
          <p:cNvSpPr/>
          <p:nvPr/>
        </p:nvSpPr>
        <p:spPr>
          <a:xfrm>
            <a:off x="7439378" y="2983804"/>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1" name="Rectangle 30"/>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0639" y="1994848"/>
            <a:ext cx="504967" cy="369332"/>
          </a:xfrm>
          <a:prstGeom prst="rect">
            <a:avLst/>
          </a:prstGeom>
          <a:noFill/>
        </p:spPr>
        <p:txBody>
          <a:bodyPr wrap="square" rtlCol="0">
            <a:spAutoFit/>
          </a:bodyPr>
          <a:lstStyle/>
          <a:p>
            <a:r>
              <a:rPr lang="en-GB" dirty="0" smtClean="0"/>
              <a:t>2</a:t>
            </a:r>
            <a:endParaRPr lang="en-GB" dirty="0"/>
          </a:p>
        </p:txBody>
      </p:sp>
      <p:sp>
        <p:nvSpPr>
          <p:cNvPr id="43" name="TextBox 42"/>
          <p:cNvSpPr txBox="1"/>
          <p:nvPr/>
        </p:nvSpPr>
        <p:spPr>
          <a:xfrm>
            <a:off x="2540759" y="2090381"/>
            <a:ext cx="504967" cy="369332"/>
          </a:xfrm>
          <a:prstGeom prst="rect">
            <a:avLst/>
          </a:prstGeom>
          <a:noFill/>
        </p:spPr>
        <p:txBody>
          <a:bodyPr wrap="square" rtlCol="0">
            <a:spAutoFit/>
          </a:bodyPr>
          <a:lstStyle/>
          <a:p>
            <a:r>
              <a:rPr lang="en-GB" dirty="0" smtClean="0"/>
              <a:t>3</a:t>
            </a:r>
            <a:endParaRPr lang="en-GB" dirty="0"/>
          </a:p>
        </p:txBody>
      </p:sp>
      <p:sp>
        <p:nvSpPr>
          <p:cNvPr id="45" name="TextBox 44"/>
          <p:cNvSpPr txBox="1"/>
          <p:nvPr/>
        </p:nvSpPr>
        <p:spPr>
          <a:xfrm>
            <a:off x="3577988" y="4178490"/>
            <a:ext cx="504967" cy="369332"/>
          </a:xfrm>
          <a:prstGeom prst="rect">
            <a:avLst/>
          </a:prstGeom>
          <a:noFill/>
        </p:spPr>
        <p:txBody>
          <a:bodyPr wrap="square" rtlCol="0">
            <a:spAutoFit/>
          </a:bodyPr>
          <a:lstStyle/>
          <a:p>
            <a:r>
              <a:rPr lang="en-GB" dirty="0" smtClean="0"/>
              <a:t>4</a:t>
            </a:r>
            <a:endParaRPr lang="en-GB" dirty="0"/>
          </a:p>
        </p:txBody>
      </p: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4.72222E-6 -8.51064E-7 L -0.69098 -0.07562 " pathEditMode="relative" rAng="0" ptsTypes="AA">
                                      <p:cBhvr>
                                        <p:cTn id="9" dur="2000" fill="hold"/>
                                        <p:tgtEl>
                                          <p:spTgt spid="17"/>
                                        </p:tgtEl>
                                        <p:attrNameLst>
                                          <p:attrName>ppt_x</p:attrName>
                                          <p:attrName>ppt_y</p:attrName>
                                        </p:attrNameLst>
                                      </p:cBhvr>
                                      <p:rCtr x="-34500" y="-3800"/>
                                    </p:animMotion>
                                  </p:childTnLst>
                                </p:cTn>
                              </p:par>
                              <p:par>
                                <p:cTn id="10" presetID="0" presetClass="path" presetSubtype="0" accel="50000" decel="50000" fill="hold" grpId="0" nodeType="withEffect">
                                  <p:stCondLst>
                                    <p:cond delay="0"/>
                                  </p:stCondLst>
                                  <p:childTnLst>
                                    <p:animMotion origin="layout" path="M -3.88889E-6 3.11748E-6 L -0.00295 -0.13321 " pathEditMode="relative" rAng="0" ptsTypes="AA">
                                      <p:cBhvr>
                                        <p:cTn id="11" dur="2000" fill="hold"/>
                                        <p:tgtEl>
                                          <p:spTgt spid="24"/>
                                        </p:tgtEl>
                                        <p:attrNameLst>
                                          <p:attrName>ppt_x</p:attrName>
                                          <p:attrName>ppt_y</p:attrName>
                                        </p:attrNameLst>
                                      </p:cBhvr>
                                      <p:rCtr x="-200" y="-67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7" grpId="0" animBg="1"/>
      <p:bldP spid="24"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2,</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3" name="Rectangle 22">
            <a:hlinkClick r:id="rId8" action="ppaction://hlinksldjump"/>
          </p:cNvPr>
          <p:cNvSpPr/>
          <p:nvPr/>
        </p:nvSpPr>
        <p:spPr>
          <a:xfrm>
            <a:off x="7202312" y="4086831"/>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30" name="Rectangle 29">
            <a:hlinkClick r:id="" action="ppaction://hlinkshowjump?jump=nextslide"/>
          </p:cNvPr>
          <p:cNvSpPr/>
          <p:nvPr/>
        </p:nvSpPr>
        <p:spPr>
          <a:xfrm>
            <a:off x="7439378" y="2983804"/>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1" name="Rectangle 30">
            <a:hlinkClick r:id="" action="ppaction://hlinkshowjump?jump=nextslide"/>
          </p:cNvPr>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a:hlinkClick r:id="" action="ppaction://hlinkshowjump?jump=nextslide"/>
          </p:cNvPr>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0639" y="1994848"/>
            <a:ext cx="504967" cy="369332"/>
          </a:xfrm>
          <a:prstGeom prst="rect">
            <a:avLst/>
          </a:prstGeom>
          <a:noFill/>
        </p:spPr>
        <p:txBody>
          <a:bodyPr wrap="square" rtlCol="0">
            <a:spAutoFit/>
          </a:bodyPr>
          <a:lstStyle/>
          <a:p>
            <a:r>
              <a:rPr lang="en-GB" dirty="0" smtClean="0"/>
              <a:t>2</a:t>
            </a:r>
            <a:endParaRPr lang="en-GB" dirty="0"/>
          </a:p>
        </p:txBody>
      </p:sp>
      <p:sp>
        <p:nvSpPr>
          <p:cNvPr id="43" name="TextBox 42"/>
          <p:cNvSpPr txBox="1"/>
          <p:nvPr/>
        </p:nvSpPr>
        <p:spPr>
          <a:xfrm>
            <a:off x="2540759" y="2090381"/>
            <a:ext cx="504967" cy="369332"/>
          </a:xfrm>
          <a:prstGeom prst="rect">
            <a:avLst/>
          </a:prstGeom>
          <a:noFill/>
        </p:spPr>
        <p:txBody>
          <a:bodyPr wrap="square" rtlCol="0">
            <a:spAutoFit/>
          </a:bodyPr>
          <a:lstStyle/>
          <a:p>
            <a:r>
              <a:rPr lang="en-GB" dirty="0" smtClean="0"/>
              <a:t>3</a:t>
            </a:r>
            <a:endParaRPr lang="en-GB" dirty="0"/>
          </a:p>
        </p:txBody>
      </p:sp>
      <p:sp>
        <p:nvSpPr>
          <p:cNvPr id="45" name="TextBox 44"/>
          <p:cNvSpPr txBox="1"/>
          <p:nvPr/>
        </p:nvSpPr>
        <p:spPr>
          <a:xfrm>
            <a:off x="3577988" y="4178490"/>
            <a:ext cx="504967" cy="369332"/>
          </a:xfrm>
          <a:prstGeom prst="rect">
            <a:avLst/>
          </a:prstGeom>
          <a:noFill/>
        </p:spPr>
        <p:txBody>
          <a:bodyPr wrap="square" rtlCol="0">
            <a:spAutoFit/>
          </a:bodyPr>
          <a:lstStyle/>
          <a:p>
            <a:r>
              <a:rPr lang="en-GB" dirty="0" smtClean="0"/>
              <a:t>4</a:t>
            </a:r>
            <a:endParaRPr lang="en-GB" dirty="0"/>
          </a:p>
        </p:txBody>
      </p: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49" name="Rectangle 48">
            <a:hlinkClick r:id="" action="ppaction://hlinkshowjump?jump=nextslide"/>
          </p:cNvPr>
          <p:cNvSpPr/>
          <p:nvPr/>
        </p:nvSpPr>
        <p:spPr>
          <a:xfrm>
            <a:off x="7388156" y="4835773"/>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50" name="Rectangle 49"/>
          <p:cNvSpPr/>
          <p:nvPr/>
        </p:nvSpPr>
        <p:spPr>
          <a:xfrm>
            <a:off x="1497630" y="4182197"/>
            <a:ext cx="147521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36" name="TextBox 35">
            <a:hlinkClick r:id="" action="ppaction://hlinkshowjump?jump=nextslide"/>
          </p:cNvPr>
          <p:cNvSpPr txBox="1"/>
          <p:nvPr/>
        </p:nvSpPr>
        <p:spPr>
          <a:xfrm>
            <a:off x="7242412" y="6189517"/>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2</a:t>
            </a:r>
            <a:endParaRPr lang="en-GB" dirty="0"/>
          </a:p>
        </p:txBody>
      </p:sp>
      <p:sp>
        <p:nvSpPr>
          <p:cNvPr id="3" name="Subtitle 2"/>
          <p:cNvSpPr>
            <a:spLocks noGrp="1"/>
          </p:cNvSpPr>
          <p:nvPr>
            <p:ph type="subTitle" idx="1"/>
          </p:nvPr>
        </p:nvSpPr>
        <p:spPr/>
        <p:txBody>
          <a:bodyPr>
            <a:normAutofit/>
          </a:bodyPr>
          <a:lstStyle/>
          <a:p>
            <a:r>
              <a:rPr lang="en-GB" dirty="0" smtClean="0"/>
              <a:t>Here we are taking 75 cm</a:t>
            </a:r>
            <a:r>
              <a:rPr lang="en-GB" baseline="30000" dirty="0" smtClean="0"/>
              <a:t>3</a:t>
            </a:r>
            <a:r>
              <a:rPr lang="en-GB" dirty="0" smtClean="0"/>
              <a:t> of the </a:t>
            </a:r>
            <a:r>
              <a:rPr lang="en-GB" dirty="0" err="1" smtClean="0"/>
              <a:t>HCl</a:t>
            </a:r>
            <a:r>
              <a:rPr lang="en-GB" dirty="0" smtClean="0"/>
              <a:t>. Notice that the labels should contain the quantities.</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2,</a:t>
            </a:r>
            <a:r>
              <a:rPr lang="en-GB" dirty="0" smtClean="0">
                <a:solidFill>
                  <a:srgbClr val="0070C0"/>
                </a:solidFill>
              </a:rPr>
              <a:t> then click Next</a:t>
            </a:r>
            <a:r>
              <a:rPr lang="en-GB" dirty="0" smtClean="0"/>
              <a:t>.</a:t>
            </a:r>
            <a:endParaRPr lang="en-GB" dirty="0"/>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7202312" y="4086831"/>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30" name="Rectangle 29"/>
          <p:cNvSpPr/>
          <p:nvPr/>
        </p:nvSpPr>
        <p:spPr>
          <a:xfrm>
            <a:off x="7439378" y="2983804"/>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1" name="Rectangle 30"/>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0639" y="1994848"/>
            <a:ext cx="504967" cy="369332"/>
          </a:xfrm>
          <a:prstGeom prst="rect">
            <a:avLst/>
          </a:prstGeom>
          <a:noFill/>
        </p:spPr>
        <p:txBody>
          <a:bodyPr wrap="square" rtlCol="0">
            <a:spAutoFit/>
          </a:bodyPr>
          <a:lstStyle/>
          <a:p>
            <a:r>
              <a:rPr lang="en-GB" dirty="0" smtClean="0"/>
              <a:t>2</a:t>
            </a:r>
            <a:endParaRPr lang="en-GB" dirty="0"/>
          </a:p>
        </p:txBody>
      </p:sp>
      <p:sp>
        <p:nvSpPr>
          <p:cNvPr id="43" name="TextBox 42"/>
          <p:cNvSpPr txBox="1"/>
          <p:nvPr/>
        </p:nvSpPr>
        <p:spPr>
          <a:xfrm>
            <a:off x="2540759" y="2090381"/>
            <a:ext cx="504967" cy="369332"/>
          </a:xfrm>
          <a:prstGeom prst="rect">
            <a:avLst/>
          </a:prstGeom>
          <a:noFill/>
        </p:spPr>
        <p:txBody>
          <a:bodyPr wrap="square" rtlCol="0">
            <a:spAutoFit/>
          </a:bodyPr>
          <a:lstStyle/>
          <a:p>
            <a:r>
              <a:rPr lang="en-GB" dirty="0" smtClean="0"/>
              <a:t>3</a:t>
            </a:r>
            <a:endParaRPr lang="en-GB" dirty="0"/>
          </a:p>
        </p:txBody>
      </p:sp>
      <p:sp>
        <p:nvSpPr>
          <p:cNvPr id="45" name="TextBox 44"/>
          <p:cNvSpPr txBox="1"/>
          <p:nvPr/>
        </p:nvSpPr>
        <p:spPr>
          <a:xfrm>
            <a:off x="3577988" y="4178490"/>
            <a:ext cx="504967" cy="369332"/>
          </a:xfrm>
          <a:prstGeom prst="rect">
            <a:avLst/>
          </a:prstGeom>
          <a:noFill/>
        </p:spPr>
        <p:txBody>
          <a:bodyPr wrap="square" rtlCol="0">
            <a:spAutoFit/>
          </a:bodyPr>
          <a:lstStyle/>
          <a:p>
            <a:r>
              <a:rPr lang="en-GB" dirty="0" smtClean="0"/>
              <a:t>4</a:t>
            </a:r>
            <a:endParaRPr lang="en-GB" dirty="0"/>
          </a:p>
        </p:txBody>
      </p: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49" name="Rectangle 48"/>
          <p:cNvSpPr/>
          <p:nvPr/>
        </p:nvSpPr>
        <p:spPr>
          <a:xfrm>
            <a:off x="7388156" y="4835773"/>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50" name="Rectangle 49"/>
          <p:cNvSpPr/>
          <p:nvPr/>
        </p:nvSpPr>
        <p:spPr>
          <a:xfrm>
            <a:off x="1497630" y="4182197"/>
            <a:ext cx="1420830"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1.11022E-16 1.2766E-6 L -0.78785 -0.32169 " pathEditMode="relative" rAng="0" ptsTypes="AA">
                                      <p:cBhvr>
                                        <p:cTn id="9" dur="2000" fill="hold"/>
                                        <p:tgtEl>
                                          <p:spTgt spid="23"/>
                                        </p:tgtEl>
                                        <p:attrNameLst>
                                          <p:attrName>ppt_x</p:attrName>
                                          <p:attrName>ppt_y</p:attrName>
                                        </p:attrNameLst>
                                      </p:cBhvr>
                                      <p:rCtr x="-39400" y="-16100"/>
                                    </p:animMotion>
                                  </p:childTnLst>
                                </p:cTn>
                              </p:par>
                              <p:par>
                                <p:cTn id="10" presetID="5" presetClass="exit" presetSubtype="10" fill="hold" grpId="0" nodeType="withEffect">
                                  <p:stCondLst>
                                    <p:cond delay="0"/>
                                  </p:stCondLst>
                                  <p:childTnLst>
                                    <p:animEffect transition="out" filter="checkerboard(across)">
                                      <p:cBhvr>
                                        <p:cTn id="11" dur="500"/>
                                        <p:tgtEl>
                                          <p:spTgt spid="40"/>
                                        </p:tgtEl>
                                      </p:cBhvr>
                                    </p:animEffect>
                                    <p:set>
                                      <p:cBhvr>
                                        <p:cTn id="12" dur="1" fill="hold">
                                          <p:stCondLst>
                                            <p:cond delay="499"/>
                                          </p:stCondLst>
                                        </p:cTn>
                                        <p:tgtEl>
                                          <p:spTgt spid="40"/>
                                        </p:tgtEl>
                                        <p:attrNameLst>
                                          <p:attrName>style.visibility</p:attrName>
                                        </p:attrNameLst>
                                      </p:cBhvr>
                                      <p:to>
                                        <p:strVal val="hidden"/>
                                      </p:to>
                                    </p:set>
                                  </p:childTnLst>
                                </p:cTn>
                              </p:par>
                              <p:par>
                                <p:cTn id="13" presetID="0" presetClass="path" presetSubtype="0" accel="50000" decel="50000" fill="hold" grpId="0" nodeType="withEffect">
                                  <p:stCondLst>
                                    <p:cond delay="0"/>
                                  </p:stCondLst>
                                  <p:childTnLst>
                                    <p:animMotion origin="layout" path="M -2.5E-6 3.80204E-6 L 0.02535 -0.11332 " pathEditMode="relative" ptsTypes="AA">
                                      <p:cBhvr>
                                        <p:cTn id="14" dur="2000" fill="hold"/>
                                        <p:tgtEl>
                                          <p:spTgt spid="4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animBg="1"/>
      <p:bldP spid="40" grpId="0"/>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kumimoji="0" lang="en-GB" sz="1500" b="0" i="0" u="none" strike="noStrike" cap="none" normalizeH="0" baseline="0" dirty="0" smtClean="0">
                <a:ln>
                  <a:noFill/>
                </a:ln>
                <a:solidFill>
                  <a:schemeClr val="tx1"/>
                </a:solidFill>
                <a:effectLst/>
                <a:cs typeface="Arial" pitchFamily="34" charset="0"/>
              </a:rPr>
              <a:t>Q1.</a:t>
            </a:r>
            <a:r>
              <a:rPr kumimoji="0" lang="en-GB" sz="1500" b="0" i="0" u="none" strike="noStrike" cap="none" normalizeH="0" dirty="0" smtClean="0">
                <a:ln>
                  <a:noFill/>
                </a:ln>
                <a:solidFill>
                  <a:schemeClr val="tx1"/>
                </a:solidFill>
                <a:effectLst/>
                <a:cs typeface="Arial" pitchFamily="34" charset="0"/>
              </a:rPr>
              <a:t> </a:t>
            </a:r>
            <a:r>
              <a:rPr lang="en-GB" sz="1500" dirty="0" smtClean="0">
                <a:cs typeface="Arial" pitchFamily="34" charset="0"/>
              </a:rPr>
              <a:t>10 cm</a:t>
            </a:r>
            <a:r>
              <a:rPr lang="en-GB" sz="1500" baseline="30000" dirty="0" smtClean="0">
                <a:cs typeface="Arial" pitchFamily="34" charset="0"/>
              </a:rPr>
              <a:t>3</a:t>
            </a:r>
            <a:r>
              <a:rPr lang="en-GB" sz="1500" dirty="0" smtClean="0">
                <a:cs typeface="Arial" pitchFamily="34" charset="0"/>
              </a:rPr>
              <a:t> of hydrochloric acid of unknown concentration was put into a 250 cm</a:t>
            </a:r>
            <a:r>
              <a:rPr lang="en-GB" sz="1500" baseline="30000" dirty="0" smtClean="0">
                <a:cs typeface="Arial" pitchFamily="34" charset="0"/>
              </a:rPr>
              <a:t>3</a:t>
            </a:r>
            <a:r>
              <a:rPr lang="en-GB" sz="1500" dirty="0" smtClean="0">
                <a:cs typeface="Arial" pitchFamily="34" charset="0"/>
              </a:rPr>
              <a:t> volumetric flask and it was made up to the mark with distilled water. 25.0 cm</a:t>
            </a:r>
            <a:r>
              <a:rPr lang="en-GB" sz="1500" baseline="30000" dirty="0" smtClean="0">
                <a:cs typeface="Arial" pitchFamily="34" charset="0"/>
              </a:rPr>
              <a:t>3</a:t>
            </a:r>
            <a:r>
              <a:rPr lang="en-GB" sz="1500" dirty="0" smtClean="0">
                <a:cs typeface="Arial" pitchFamily="34" charset="0"/>
              </a:rPr>
              <a:t> of this diluted hydrochloric acid required 19.8 cm</a:t>
            </a:r>
            <a:r>
              <a:rPr lang="en-GB" sz="1500" baseline="30000" dirty="0" smtClean="0">
                <a:cs typeface="Arial" pitchFamily="34" charset="0"/>
              </a:rPr>
              <a:t>3</a:t>
            </a:r>
            <a:r>
              <a:rPr lang="en-GB" sz="1500" dirty="0" smtClean="0">
                <a:cs typeface="Arial" pitchFamily="34" charset="0"/>
              </a:rPr>
              <a:t> of 0.1 </a:t>
            </a:r>
            <a:r>
              <a:rPr lang="en-GB" sz="1500" dirty="0" err="1" smtClean="0">
                <a:cs typeface="Arial" pitchFamily="34" charset="0"/>
              </a:rPr>
              <a:t>mol</a:t>
            </a:r>
            <a:r>
              <a:rPr lang="en-GB" sz="1500" dirty="0" smtClean="0">
                <a:cs typeface="Arial" pitchFamily="34" charset="0"/>
              </a:rPr>
              <a:t> dm</a:t>
            </a:r>
            <a:r>
              <a:rPr lang="en-GB" sz="1500" baseline="30000" dirty="0" smtClean="0">
                <a:cs typeface="Arial" pitchFamily="34" charset="0"/>
              </a:rPr>
              <a:t>-3</a:t>
            </a:r>
            <a:r>
              <a:rPr lang="en-GB" sz="1500" dirty="0" smtClean="0">
                <a:cs typeface="Arial" pitchFamily="34" charset="0"/>
              </a:rPr>
              <a:t> </a:t>
            </a:r>
            <a:r>
              <a:rPr lang="en-GB" sz="1500" dirty="0" err="1" smtClean="0">
                <a:cs typeface="Arial" pitchFamily="34" charset="0"/>
              </a:rPr>
              <a:t>NaOH</a:t>
            </a:r>
            <a:r>
              <a:rPr lang="en-GB" sz="1500" dirty="0" smtClean="0">
                <a:cs typeface="Arial" pitchFamily="34" charset="0"/>
              </a:rPr>
              <a:t> to reach the end point of a titration using phenolphthalein as the indicator. Calculate the concentration of the original hydrochloric acid.</a:t>
            </a:r>
            <a:endParaRPr lang="en-US" sz="1500" dirty="0" smtClean="0">
              <a:cs typeface="Arial" pitchFamily="34" charset="0"/>
            </a:endParaRPr>
          </a:p>
          <a:p>
            <a:pPr fontAlgn="base">
              <a:spcBef>
                <a:spcPct val="0"/>
              </a:spcBef>
              <a:spcAft>
                <a:spcPts val="1000"/>
              </a:spcAft>
            </a:pPr>
            <a:endParaRPr kumimoji="0" lang="en-US" sz="18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a:hlinkClick r:id="rId3" action="ppaction://hlinksldjump"/>
          </p:cNvPr>
          <p:cNvPicPr>
            <a:picLocks noChangeAspect="1" noChangeArrowheads="1"/>
          </p:cNvPicPr>
          <p:nvPr/>
        </p:nvPicPr>
        <p:blipFill>
          <a:blip r:embed="rId4" cstate="print"/>
          <a:srcRect/>
          <a:stretch>
            <a:fillRect/>
          </a:stretch>
        </p:blipFill>
        <p:spPr bwMode="auto">
          <a:xfrm>
            <a:off x="8139113" y="3261119"/>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a:hlinkClick r:id="rId5" action="ppaction://hlinksldjump"/>
          </p:cNvPr>
          <p:cNvPicPr>
            <a:picLocks noChangeAspect="1" noChangeArrowheads="1"/>
          </p:cNvPicPr>
          <p:nvPr/>
        </p:nvPicPr>
        <p:blipFill>
          <a:blip r:embed="rId6" cstate="print"/>
          <a:srcRect/>
          <a:stretch>
            <a:fillRect/>
          </a:stretch>
        </p:blipFill>
        <p:spPr bwMode="auto">
          <a:xfrm>
            <a:off x="8454021" y="1348358"/>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7"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a:hlinkClick r:id="rId5" action="ppaction://hlinksldjump"/>
          </p:cNvPr>
          <p:cNvPicPr>
            <a:picLocks noChangeAspect="1" noChangeArrowheads="1"/>
          </p:cNvPicPr>
          <p:nvPr/>
        </p:nvPicPr>
        <p:blipFill>
          <a:blip r:embed="rId8" cstate="print"/>
          <a:srcRect/>
          <a:stretch>
            <a:fillRect/>
          </a:stretch>
        </p:blipFill>
        <p:spPr bwMode="auto">
          <a:xfrm>
            <a:off x="7556158" y="2192656"/>
            <a:ext cx="852487" cy="1004887"/>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484684" y="3109609"/>
            <a:ext cx="885217"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a:t>
            </a:r>
            <a:endParaRPr lang="en-GB" dirty="0"/>
          </a:p>
        </p:txBody>
      </p:sp>
      <p:sp>
        <p:nvSpPr>
          <p:cNvPr id="19" name="Rectangle 18"/>
          <p:cNvSpPr/>
          <p:nvPr/>
        </p:nvSpPr>
        <p:spPr>
          <a:xfrm>
            <a:off x="5336837" y="3819728"/>
            <a:ext cx="826851" cy="110895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A,</a:t>
            </a:r>
            <a:r>
              <a:rPr lang="en-GB" dirty="0" smtClean="0">
                <a:solidFill>
                  <a:srgbClr val="0070C0"/>
                </a:solidFill>
              </a:rPr>
              <a:t> then click Next</a:t>
            </a:r>
            <a:r>
              <a:rPr lang="en-GB" dirty="0" smtClean="0"/>
              <a:t>.</a:t>
            </a:r>
            <a:endParaRPr lang="en-GB" dirty="0"/>
          </a:p>
        </p:txBody>
      </p:sp>
      <p:pic>
        <p:nvPicPr>
          <p:cNvPr id="36" name="Picture 2">
            <a:hlinkClick r:id="rId5" action="ppaction://hlinksldjump"/>
          </p:cNvPr>
          <p:cNvPicPr>
            <a:picLocks noChangeAspect="1" noChangeArrowheads="1"/>
          </p:cNvPicPr>
          <p:nvPr/>
        </p:nvPicPr>
        <p:blipFill>
          <a:blip r:embed="rId9" cstate="print"/>
          <a:srcRect/>
          <a:stretch>
            <a:fillRect/>
          </a:stretch>
        </p:blipFill>
        <p:spPr bwMode="auto">
          <a:xfrm>
            <a:off x="7451208" y="3495003"/>
            <a:ext cx="751098" cy="888285"/>
          </a:xfrm>
          <a:prstGeom prst="rect">
            <a:avLst/>
          </a:prstGeom>
          <a:noFill/>
          <a:ln w="9525">
            <a:noFill/>
            <a:miter lim="800000"/>
            <a:headEnd/>
            <a:tailEnd/>
          </a:ln>
          <a:effectLst/>
        </p:spPr>
      </p:pic>
      <p:sp>
        <p:nvSpPr>
          <p:cNvPr id="20" name="Rectangle 19"/>
          <p:cNvSpPr/>
          <p:nvPr/>
        </p:nvSpPr>
        <p:spPr>
          <a:xfrm>
            <a:off x="341194" y="2524836"/>
            <a:ext cx="727289" cy="1505898"/>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
          <p:cNvPicPr>
            <a:picLocks noChangeAspect="1" noChangeArrowheads="1"/>
          </p:cNvPicPr>
          <p:nvPr/>
        </p:nvPicPr>
        <p:blipFill>
          <a:blip r:embed="rId9" cstate="print"/>
          <a:srcRect/>
          <a:stretch>
            <a:fillRect/>
          </a:stretch>
        </p:blipFill>
        <p:spPr bwMode="auto">
          <a:xfrm>
            <a:off x="429687" y="4389860"/>
            <a:ext cx="665048" cy="786518"/>
          </a:xfrm>
          <a:prstGeom prst="rect">
            <a:avLst/>
          </a:prstGeom>
          <a:noFill/>
          <a:ln w="9525">
            <a:noFill/>
            <a:miter lim="800000"/>
            <a:headEnd/>
            <a:tailEnd/>
          </a:ln>
          <a:effectLst/>
        </p:spPr>
      </p:pic>
      <p:sp>
        <p:nvSpPr>
          <p:cNvPr id="23" name="Rectangle 22"/>
          <p:cNvSpPr/>
          <p:nvPr/>
        </p:nvSpPr>
        <p:spPr>
          <a:xfrm>
            <a:off x="4476467" y="1856095"/>
            <a:ext cx="777922" cy="145779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4" name="Picture 11"/>
          <p:cNvPicPr>
            <a:picLocks noChangeAspect="1" noChangeArrowheads="1"/>
          </p:cNvPicPr>
          <p:nvPr/>
        </p:nvPicPr>
        <p:blipFill>
          <a:blip r:embed="rId10" cstate="print"/>
          <a:srcRect/>
          <a:stretch>
            <a:fillRect/>
          </a:stretch>
        </p:blipFill>
        <p:spPr bwMode="auto">
          <a:xfrm>
            <a:off x="5499437" y="1919390"/>
            <a:ext cx="467829" cy="1764152"/>
          </a:xfrm>
          <a:prstGeom prst="rect">
            <a:avLst/>
          </a:prstGeom>
          <a:noFill/>
          <a:ln w="9525">
            <a:noFill/>
            <a:miter lim="800000"/>
            <a:headEnd/>
            <a:tailEnd/>
          </a:ln>
          <a:effectLst/>
        </p:spPr>
      </p:pic>
      <p:sp>
        <p:nvSpPr>
          <p:cNvPr id="25" name="TextBox 24">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3,</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0" name="Rectangle 29">
            <a:hlinkClick r:id="rId8" action="ppaction://hlinksldjump"/>
          </p:cNvPr>
          <p:cNvSpPr/>
          <p:nvPr/>
        </p:nvSpPr>
        <p:spPr>
          <a:xfrm>
            <a:off x="7439378" y="2983804"/>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1" name="Rectangle 30">
            <a:hlinkClick r:id="" action="ppaction://hlinkshowjump?jump=nextslide"/>
          </p:cNvPr>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a:hlinkClick r:id="" action="ppaction://hlinkshowjump?jump=nextslide"/>
          </p:cNvPr>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0639" y="1994848"/>
            <a:ext cx="504967" cy="369332"/>
          </a:xfrm>
          <a:prstGeom prst="rect">
            <a:avLst/>
          </a:prstGeom>
          <a:noFill/>
        </p:spPr>
        <p:txBody>
          <a:bodyPr wrap="square" rtlCol="0">
            <a:spAutoFit/>
          </a:bodyPr>
          <a:lstStyle/>
          <a:p>
            <a:r>
              <a:rPr lang="en-GB" dirty="0" smtClean="0"/>
              <a:t>2</a:t>
            </a:r>
            <a:endParaRPr lang="en-GB" dirty="0"/>
          </a:p>
        </p:txBody>
      </p:sp>
      <p:sp>
        <p:nvSpPr>
          <p:cNvPr id="43" name="TextBox 42"/>
          <p:cNvSpPr txBox="1"/>
          <p:nvPr/>
        </p:nvSpPr>
        <p:spPr>
          <a:xfrm>
            <a:off x="2540759" y="2090381"/>
            <a:ext cx="504967" cy="369332"/>
          </a:xfrm>
          <a:prstGeom prst="rect">
            <a:avLst/>
          </a:prstGeom>
          <a:noFill/>
        </p:spPr>
        <p:txBody>
          <a:bodyPr wrap="square" rtlCol="0">
            <a:spAutoFit/>
          </a:bodyPr>
          <a:lstStyle/>
          <a:p>
            <a:r>
              <a:rPr lang="en-GB" dirty="0" smtClean="0"/>
              <a:t>3</a:t>
            </a:r>
            <a:endParaRPr lang="en-GB" dirty="0"/>
          </a:p>
        </p:txBody>
      </p:sp>
      <p:sp>
        <p:nvSpPr>
          <p:cNvPr id="45" name="TextBox 44"/>
          <p:cNvSpPr txBox="1"/>
          <p:nvPr/>
        </p:nvSpPr>
        <p:spPr>
          <a:xfrm>
            <a:off x="3577988" y="4178490"/>
            <a:ext cx="504967" cy="369332"/>
          </a:xfrm>
          <a:prstGeom prst="rect">
            <a:avLst/>
          </a:prstGeom>
          <a:noFill/>
        </p:spPr>
        <p:txBody>
          <a:bodyPr wrap="square" rtlCol="0">
            <a:spAutoFit/>
          </a:bodyPr>
          <a:lstStyle/>
          <a:p>
            <a:r>
              <a:rPr lang="en-GB" dirty="0" smtClean="0"/>
              <a:t>4</a:t>
            </a:r>
            <a:endParaRPr lang="en-GB" dirty="0"/>
          </a:p>
        </p:txBody>
      </p: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47521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8" name="Rectangle 47"/>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51" name="Rectangle 50">
            <a:hlinkClick r:id="" action="ppaction://hlinkshowjump?jump=nextslide"/>
          </p:cNvPr>
          <p:cNvSpPr/>
          <p:nvPr/>
        </p:nvSpPr>
        <p:spPr>
          <a:xfrm>
            <a:off x="7620168" y="4060125"/>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5" presetClass="exit" presetSubtype="10" fill="hold" grpId="0" nodeType="withEffect">
                                  <p:stCondLst>
                                    <p:cond delay="0"/>
                                  </p:stCondLst>
                                  <p:childTnLst>
                                    <p:animEffect transition="out" filter="checkerboard(across)">
                                      <p:cBhvr>
                                        <p:cTn id="9" dur="500"/>
                                        <p:tgtEl>
                                          <p:spTgt spid="40"/>
                                        </p:tgtEl>
                                      </p:cBhvr>
                                    </p:animEffect>
                                    <p:set>
                                      <p:cBhvr>
                                        <p:cTn id="10"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3</a:t>
            </a:r>
            <a:endParaRPr lang="en-GB" dirty="0"/>
          </a:p>
        </p:txBody>
      </p:sp>
      <p:sp>
        <p:nvSpPr>
          <p:cNvPr id="3" name="Subtitle 2"/>
          <p:cNvSpPr>
            <a:spLocks noGrp="1"/>
          </p:cNvSpPr>
          <p:nvPr>
            <p:ph type="subTitle" idx="1"/>
          </p:nvPr>
        </p:nvSpPr>
        <p:spPr/>
        <p:txBody>
          <a:bodyPr>
            <a:normAutofit/>
          </a:bodyPr>
          <a:lstStyle/>
          <a:p>
            <a:r>
              <a:rPr lang="en-GB" dirty="0" smtClean="0"/>
              <a:t>Here we are labelling the impure sample of magnesium carbonate.</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3,</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7439378" y="2983804"/>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1" name="Rectangle 30"/>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540759" y="2090381"/>
            <a:ext cx="504967" cy="369332"/>
          </a:xfrm>
          <a:prstGeom prst="rect">
            <a:avLst/>
          </a:prstGeom>
          <a:noFill/>
        </p:spPr>
        <p:txBody>
          <a:bodyPr wrap="square" rtlCol="0">
            <a:spAutoFit/>
          </a:bodyPr>
          <a:lstStyle/>
          <a:p>
            <a:r>
              <a:rPr lang="en-GB" dirty="0" smtClean="0"/>
              <a:t>3</a:t>
            </a:r>
            <a:endParaRPr lang="en-GB" dirty="0"/>
          </a:p>
        </p:txBody>
      </p:sp>
      <p:sp>
        <p:nvSpPr>
          <p:cNvPr id="45" name="TextBox 44"/>
          <p:cNvSpPr txBox="1"/>
          <p:nvPr/>
        </p:nvSpPr>
        <p:spPr>
          <a:xfrm>
            <a:off x="3577988" y="4178490"/>
            <a:ext cx="504967" cy="369332"/>
          </a:xfrm>
          <a:prstGeom prst="rect">
            <a:avLst/>
          </a:prstGeom>
          <a:noFill/>
        </p:spPr>
        <p:txBody>
          <a:bodyPr wrap="square" rtlCol="0">
            <a:spAutoFit/>
          </a:bodyPr>
          <a:lstStyle/>
          <a:p>
            <a:r>
              <a:rPr lang="en-GB" dirty="0" smtClean="0"/>
              <a:t>4</a:t>
            </a:r>
            <a:endParaRPr lang="en-GB" dirty="0"/>
          </a:p>
        </p:txBody>
      </p: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47521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51" name="Rectangle 50"/>
          <p:cNvSpPr/>
          <p:nvPr/>
        </p:nvSpPr>
        <p:spPr>
          <a:xfrm>
            <a:off x="7620168" y="4060125"/>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5" presetClass="exit" presetSubtype="10" fill="hold" grpId="0" nodeType="withEffect">
                                  <p:stCondLst>
                                    <p:cond delay="0"/>
                                  </p:stCondLst>
                                  <p:childTnLst>
                                    <p:animEffect transition="out" filter="checkerboard(across)">
                                      <p:cBhvr>
                                        <p:cTn id="9" dur="500"/>
                                        <p:tgtEl>
                                          <p:spTgt spid="43"/>
                                        </p:tgtEl>
                                      </p:cBhvr>
                                    </p:animEffect>
                                    <p:set>
                                      <p:cBhvr>
                                        <p:cTn id="10" dur="1" fill="hold">
                                          <p:stCondLst>
                                            <p:cond delay="499"/>
                                          </p:stCondLst>
                                        </p:cTn>
                                        <p:tgtEl>
                                          <p:spTgt spid="43"/>
                                        </p:tgtEl>
                                        <p:attrNameLst>
                                          <p:attrName>style.visibility</p:attrName>
                                        </p:attrNameLst>
                                      </p:cBhvr>
                                      <p:to>
                                        <p:strVal val="hidden"/>
                                      </p:to>
                                    </p:set>
                                  </p:childTnLst>
                                </p:cTn>
                              </p:par>
                              <p:par>
                                <p:cTn id="11" presetID="0" presetClass="path" presetSubtype="0" accel="50000" decel="50000" fill="hold" grpId="0" nodeType="withEffect">
                                  <p:stCondLst>
                                    <p:cond delay="0"/>
                                  </p:stCondLst>
                                  <p:childTnLst>
                                    <p:animMotion origin="layout" path="M -1.94444E-6 1.40611E-6 L -0.58941 -0.20676 " pathEditMode="relative" ptsTypes="AA">
                                      <p:cBhvr>
                                        <p:cTn id="12" dur="2000" fill="hold"/>
                                        <p:tgtEl>
                                          <p:spTgt spid="30"/>
                                        </p:tgtEl>
                                        <p:attrNameLst>
                                          <p:attrName>ppt_x</p:attrName>
                                          <p:attrName>ppt_y</p:attrName>
                                        </p:attrNameLst>
                                      </p:cBhvr>
                                    </p:animMotion>
                                  </p:childTnLst>
                                </p:cTn>
                              </p:par>
                              <p:par>
                                <p:cTn id="13" presetID="0" presetClass="path" presetSubtype="0" accel="50000" decel="50000" fill="hold" grpId="0" nodeType="withEffect">
                                  <p:stCondLst>
                                    <p:cond delay="0"/>
                                  </p:stCondLst>
                                  <p:childTnLst>
                                    <p:animMotion origin="layout" path="M -3.88889E-6 -2.11841E-6 L -3.88889E-6 -0.16119 " pathEditMode="relative" ptsTypes="AA">
                                      <p:cBhvr>
                                        <p:cTn id="14" dur="2000" fill="hold"/>
                                        <p:tgtEl>
                                          <p:spTgt spid="5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animBg="1"/>
      <p:bldP spid="43" grpId="0"/>
      <p:bldP spid="5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4,</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1" name="Rectangle 30">
            <a:hlinkClick r:id="" action="ppaction://hlinkshowjump?jump=nextslide"/>
          </p:cNvPr>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a:hlinkClick r:id="" action="ppaction://hlinkshowjump?jump=nextslide"/>
          </p:cNvPr>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577988" y="4178490"/>
            <a:ext cx="504967" cy="369332"/>
          </a:xfrm>
          <a:prstGeom prst="rect">
            <a:avLst/>
          </a:prstGeom>
          <a:noFill/>
        </p:spPr>
        <p:txBody>
          <a:bodyPr wrap="square" rtlCol="0">
            <a:spAutoFit/>
          </a:bodyPr>
          <a:lstStyle/>
          <a:p>
            <a:r>
              <a:rPr lang="en-GB" dirty="0" smtClean="0"/>
              <a:t>4</a:t>
            </a:r>
            <a:endParaRPr lang="en-GB" dirty="0"/>
          </a:p>
        </p:txBody>
      </p: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50" name="Rectangle 49"/>
          <p:cNvSpPr/>
          <p:nvPr/>
        </p:nvSpPr>
        <p:spPr>
          <a:xfrm>
            <a:off x="1497630" y="4182197"/>
            <a:ext cx="1413210"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52" name="Rectangle 51">
            <a:hlinkClick r:id="rId8" action="ppaction://hlinksldjump"/>
          </p:cNvPr>
          <p:cNvSpPr/>
          <p:nvPr/>
        </p:nvSpPr>
        <p:spPr>
          <a:xfrm>
            <a:off x="7620168" y="2938734"/>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29" name="TextBox 28">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4 </a:t>
            </a:r>
            <a:endParaRPr lang="en-GB" dirty="0"/>
          </a:p>
        </p:txBody>
      </p:sp>
      <p:sp>
        <p:nvSpPr>
          <p:cNvPr id="3" name="Subtitle 2"/>
          <p:cNvSpPr>
            <a:spLocks noGrp="1"/>
          </p:cNvSpPr>
          <p:nvPr>
            <p:ph type="subTitle" idx="1"/>
          </p:nvPr>
        </p:nvSpPr>
        <p:spPr/>
        <p:txBody>
          <a:bodyPr>
            <a:normAutofit/>
          </a:bodyPr>
          <a:lstStyle/>
          <a:p>
            <a:r>
              <a:rPr lang="en-GB" dirty="0" smtClean="0"/>
              <a:t>Here we are labelling the remaining </a:t>
            </a:r>
            <a:r>
              <a:rPr lang="en-GB" dirty="0" err="1" smtClean="0"/>
              <a:t>HCl</a:t>
            </a:r>
            <a:r>
              <a:rPr lang="en-GB" dirty="0" smtClean="0"/>
              <a:t> once all the magnesium carbonate has reacted.</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4,</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577988" y="4178490"/>
            <a:ext cx="504967" cy="369332"/>
          </a:xfrm>
          <a:prstGeom prst="rect">
            <a:avLst/>
          </a:prstGeom>
          <a:noFill/>
        </p:spPr>
        <p:txBody>
          <a:bodyPr wrap="square" rtlCol="0">
            <a:spAutoFit/>
          </a:bodyPr>
          <a:lstStyle/>
          <a:p>
            <a:r>
              <a:rPr lang="en-GB" dirty="0" smtClean="0"/>
              <a:t>4</a:t>
            </a:r>
            <a:endParaRPr lang="en-GB" dirty="0"/>
          </a:p>
        </p:txBody>
      </p: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413210"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52" name="Rectangle 51"/>
          <p:cNvSpPr/>
          <p:nvPr/>
        </p:nvSpPr>
        <p:spPr>
          <a:xfrm>
            <a:off x="7620168" y="2938734"/>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3.33333E-6 4.21832E-6 L -0.54045 0.1709 " pathEditMode="relative" rAng="0" ptsTypes="AA">
                                      <p:cBhvr>
                                        <p:cTn id="9" dur="2000" fill="hold"/>
                                        <p:tgtEl>
                                          <p:spTgt spid="52"/>
                                        </p:tgtEl>
                                        <p:attrNameLst>
                                          <p:attrName>ppt_x</p:attrName>
                                          <p:attrName>ppt_y</p:attrName>
                                        </p:attrNameLst>
                                      </p:cBhvr>
                                      <p:rCtr x="-27000" y="8500"/>
                                    </p:animMotion>
                                  </p:childTnLst>
                                </p:cTn>
                              </p:par>
                              <p:par>
                                <p:cTn id="10" presetID="5" presetClass="exit" presetSubtype="10" fill="hold" grpId="0" nodeType="withEffect">
                                  <p:stCondLst>
                                    <p:cond delay="0"/>
                                  </p:stCondLst>
                                  <p:childTnLst>
                                    <p:animEffect transition="out" filter="checkerboard(across)">
                                      <p:cBhvr>
                                        <p:cTn id="11" dur="500"/>
                                        <p:tgtEl>
                                          <p:spTgt spid="45"/>
                                        </p:tgtEl>
                                      </p:cBhvr>
                                    </p:animEffect>
                                    <p:set>
                                      <p:cBhvr>
                                        <p:cTn id="12" dur="1" fill="hold">
                                          <p:stCondLst>
                                            <p:cond delay="499"/>
                                          </p:stCondLst>
                                        </p:cTn>
                                        <p:tgtEl>
                                          <p:spTgt spid="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5" grpId="0"/>
      <p:bldP spid="5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5,</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1" name="Rectangle 30">
            <a:hlinkClick r:id="rId8" action="ppaction://hlinksldjump"/>
          </p:cNvPr>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a:hlinkClick r:id="" action="ppaction://hlinkshowjump?jump=nextslide"/>
          </p:cNvPr>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40" name="Rectangle 39"/>
          <p:cNvSpPr/>
          <p:nvPr/>
        </p:nvSpPr>
        <p:spPr>
          <a:xfrm>
            <a:off x="2668305" y="4101069"/>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29" name="TextBox 28">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Label feedback 5 </a:t>
            </a:r>
            <a:endParaRPr lang="en-GB" dirty="0"/>
          </a:p>
        </p:txBody>
      </p:sp>
      <p:sp>
        <p:nvSpPr>
          <p:cNvPr id="3" name="Subtitle 2"/>
          <p:cNvSpPr>
            <a:spLocks noGrp="1"/>
          </p:cNvSpPr>
          <p:nvPr>
            <p:ph type="subTitle" idx="1"/>
          </p:nvPr>
        </p:nvSpPr>
        <p:spPr/>
        <p:txBody>
          <a:bodyPr>
            <a:normAutofit lnSpcReduction="10000"/>
          </a:bodyPr>
          <a:lstStyle/>
          <a:p>
            <a:r>
              <a:rPr lang="en-GB" dirty="0" smtClean="0"/>
              <a:t>Here we are labelling the concentration of </a:t>
            </a:r>
            <a:r>
              <a:rPr lang="en-GB" dirty="0" err="1" smtClean="0"/>
              <a:t>NaOH</a:t>
            </a:r>
            <a:r>
              <a:rPr lang="en-GB" dirty="0" smtClean="0"/>
              <a:t>. We would put the titre value on the arrow label beside the burette.</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label shown on the right that would be best to go in the space marked by 5,</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7112000" y="2195437"/>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32" name="Rectangle 31"/>
          <p:cNvSpPr/>
          <p:nvPr/>
        </p:nvSpPr>
        <p:spPr>
          <a:xfrm>
            <a:off x="7224889" y="1295527"/>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5365845" y="2349689"/>
            <a:ext cx="504967" cy="369332"/>
          </a:xfrm>
          <a:prstGeom prst="rect">
            <a:avLst/>
          </a:prstGeom>
          <a:noFill/>
        </p:spPr>
        <p:txBody>
          <a:bodyPr wrap="square" rtlCol="0">
            <a:spAutoFit/>
          </a:bodyPr>
          <a:lstStyle/>
          <a:p>
            <a:r>
              <a:rPr lang="en-GB" dirty="0" smtClean="0"/>
              <a:t>5</a:t>
            </a:r>
            <a:endParaRPr lang="en-GB" dirty="0"/>
          </a:p>
        </p:txBody>
      </p:sp>
      <p:sp>
        <p:nvSpPr>
          <p:cNvPr id="47" name="TextBox 46"/>
          <p:cNvSpPr txBox="1"/>
          <p:nvPr/>
        </p:nvSpPr>
        <p:spPr>
          <a:xfrm>
            <a:off x="6989929" y="2909248"/>
            <a:ext cx="504967" cy="369332"/>
          </a:xfrm>
          <a:prstGeom prst="rect">
            <a:avLst/>
          </a:prstGeom>
          <a:noFill/>
        </p:spPr>
        <p:txBody>
          <a:bodyPr wrap="square" rtlCol="0">
            <a:spAutoFit/>
          </a:bodyPr>
          <a:lstStyle/>
          <a:p>
            <a:r>
              <a:rPr lang="en-GB" dirty="0" smtClean="0"/>
              <a:t>6</a:t>
            </a:r>
            <a:endParaRPr lang="en-GB"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40" name="Rectangle 39"/>
          <p:cNvSpPr/>
          <p:nvPr/>
        </p:nvSpPr>
        <p:spPr>
          <a:xfrm>
            <a:off x="2668305" y="4101069"/>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1.94444E-6 -4.51434E-6 L -0.32691 -0.00786 " pathEditMode="relative" ptsTypes="AA">
                                      <p:cBhvr>
                                        <p:cTn id="9" dur="2000" fill="hold"/>
                                        <p:tgtEl>
                                          <p:spTgt spid="31"/>
                                        </p:tgtEl>
                                        <p:attrNameLst>
                                          <p:attrName>ppt_x</p:attrName>
                                          <p:attrName>ppt_y</p:attrName>
                                        </p:attrNameLst>
                                      </p:cBhvr>
                                    </p:animMotion>
                                  </p:childTnLst>
                                </p:cTn>
                              </p:par>
                              <p:par>
                                <p:cTn id="10" presetID="5" presetClass="exit" presetSubtype="10" fill="hold" grpId="0" nodeType="withEffect">
                                  <p:stCondLst>
                                    <p:cond delay="0"/>
                                  </p:stCondLst>
                                  <p:childTnLst>
                                    <p:animEffect transition="out" filter="checkerboard(across)">
                                      <p:cBhvr>
                                        <p:cTn id="11" dur="500"/>
                                        <p:tgtEl>
                                          <p:spTgt spid="46"/>
                                        </p:tgtEl>
                                      </p:cBhvr>
                                    </p:animEffect>
                                    <p:set>
                                      <p:cBhvr>
                                        <p:cTn id="12" dur="1" fill="hold">
                                          <p:stCondLst>
                                            <p:cond delay="499"/>
                                          </p:stCondLst>
                                        </p:cTn>
                                        <p:tgtEl>
                                          <p:spTgt spid="46"/>
                                        </p:tgtEl>
                                        <p:attrNameLst>
                                          <p:attrName>style.visibility</p:attrName>
                                        </p:attrNameLst>
                                      </p:cBhvr>
                                      <p:to>
                                        <p:strVal val="hidden"/>
                                      </p:to>
                                    </p:set>
                                  </p:childTnLst>
                                </p:cTn>
                              </p:par>
                              <p:par>
                                <p:cTn id="13" presetID="5" presetClass="exit" presetSubtype="10" fill="hold" grpId="0" nodeType="withEffect">
                                  <p:stCondLst>
                                    <p:cond delay="0"/>
                                  </p:stCondLst>
                                  <p:childTnLst>
                                    <p:animEffect transition="out" filter="checkerboard(across)">
                                      <p:cBhvr>
                                        <p:cTn id="14" dur="500"/>
                                        <p:tgtEl>
                                          <p:spTgt spid="47"/>
                                        </p:tgtEl>
                                      </p:cBhvr>
                                    </p:animEffect>
                                    <p:set>
                                      <p:cBhvr>
                                        <p:cTn id="15" dur="1" fill="hold">
                                          <p:stCondLst>
                                            <p:cond delay="499"/>
                                          </p:stCondLst>
                                        </p:cTn>
                                        <p:tgtEl>
                                          <p:spTgt spid="47"/>
                                        </p:tgtEl>
                                        <p:attrNameLst>
                                          <p:attrName>style.visibility</p:attrName>
                                        </p:attrNameLst>
                                      </p:cBhvr>
                                      <p:to>
                                        <p:strVal val="hidden"/>
                                      </p:to>
                                    </p:set>
                                  </p:childTnLst>
                                </p:cTn>
                              </p:par>
                              <p:par>
                                <p:cTn id="16" presetID="0" presetClass="path" presetSubtype="0" accel="50000" decel="50000" fill="hold" grpId="0" nodeType="withEffect">
                                  <p:stCondLst>
                                    <p:cond delay="0"/>
                                  </p:stCondLst>
                                  <p:childTnLst>
                                    <p:animMotion origin="layout" path="M -0.00087 -0.00023 L -0.04132 0.21069 " pathEditMode="relative" ptsTypes="AA">
                                      <p:cBhvr>
                                        <p:cTn id="17" dur="2000" fill="hold"/>
                                        <p:tgtEl>
                                          <p:spTgt spid="3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1" grpId="0" animBg="1"/>
      <p:bldP spid="32" grpId="0" animBg="1"/>
      <p:bldP spid="46" grpId="0"/>
      <p:bldP spid="4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a:t>
            </a:r>
            <a:r>
              <a:rPr lang="en-GB" dirty="0" err="1" smtClean="0"/>
              <a:t>NaOH</a:t>
            </a:r>
            <a:r>
              <a:rPr lang="en-GB" dirty="0" smtClean="0"/>
              <a:t> added to reach the end point,</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40" name="Rectangle 39"/>
          <p:cNvSpPr/>
          <p:nvPr/>
        </p:nvSpPr>
        <p:spPr>
          <a:xfrm>
            <a:off x="2668305" y="4101069"/>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45" name="Rectangle 44"/>
          <p:cNvSpPr/>
          <p:nvPr/>
        </p:nvSpPr>
        <p:spPr>
          <a:xfrm>
            <a:off x="6829105" y="2730816"/>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sp>
        <p:nvSpPr>
          <p:cNvPr id="51" name="Rectangle 50">
            <a:hlinkClick r:id="" action="ppaction://hlinkshowjump?jump=nextslide"/>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17.8 x 0.200</a:t>
            </a:r>
            <a:endParaRPr lang="en-GB" sz="1400" dirty="0"/>
          </a:p>
        </p:txBody>
      </p:sp>
      <p:sp>
        <p:nvSpPr>
          <p:cNvPr id="52" name="Rectangle 51">
            <a:hlinkClick r:id="" action="ppaction://hlinkshowjump?jump=nextslide"/>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0.075 x 0.200</a:t>
            </a:r>
            <a:endParaRPr lang="en-GB" sz="1400" dirty="0"/>
          </a:p>
        </p:txBody>
      </p:sp>
      <p:sp>
        <p:nvSpPr>
          <p:cNvPr id="53" name="Rectangle 52">
            <a:hlinkClick r:id="" action="ppaction://hlinkshowjump?jump=nextslide"/>
          </p:cNvPr>
          <p:cNvSpPr/>
          <p:nvPr/>
        </p:nvSpPr>
        <p:spPr>
          <a:xfrm>
            <a:off x="4738047" y="5966347"/>
            <a:ext cx="1594514"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54" name="Rectangle 53">
            <a:hlinkClick r:id="" action="ppaction://hlinkshowjump?jump=nextslide"/>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55" name="Rectangle 54">
            <a:hlinkClick r:id="rId8" action="ppaction://hlinksldjump"/>
          </p:cNvPr>
          <p:cNvSpPr/>
          <p:nvPr/>
        </p:nvSpPr>
        <p:spPr>
          <a:xfrm>
            <a:off x="4715303" y="6339385"/>
            <a:ext cx="1617258" cy="2797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0.0178 x 0.200</a:t>
            </a:r>
            <a:endParaRPr lang="en-GB" sz="1400" dirty="0"/>
          </a:p>
        </p:txBody>
      </p:sp>
      <p:sp>
        <p:nvSpPr>
          <p:cNvPr id="57" name="Rectangle 56">
            <a:hlinkClick r:id="" action="ppaction://hlinkshowjump?jump=nextslide"/>
          </p:cNvPr>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0.00356 x 1</a:t>
            </a:r>
            <a:endParaRPr lang="en-GB" sz="1400" dirty="0"/>
          </a:p>
        </p:txBody>
      </p:sp>
      <p:sp>
        <p:nvSpPr>
          <p:cNvPr id="58" name="Rectangle 57">
            <a:hlinkClick r:id="" action="ppaction://hlinkshowjump?jump=nextslide"/>
          </p:cNvPr>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9" name="Rectangle 58">
            <a:hlinkClick r:id="rId9" action="ppaction://hlinksldjump"/>
          </p:cNvPr>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0.015 - 0.00356</a:t>
            </a:r>
            <a:endParaRPr lang="en-GB" sz="1400"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Apparatus feedback A</a:t>
            </a:r>
            <a:endParaRPr lang="en-GB" dirty="0"/>
          </a:p>
        </p:txBody>
      </p:sp>
      <p:sp>
        <p:nvSpPr>
          <p:cNvPr id="3" name="Subtitle 2"/>
          <p:cNvSpPr>
            <a:spLocks noGrp="1"/>
          </p:cNvSpPr>
          <p:nvPr>
            <p:ph type="subTitle" idx="1"/>
          </p:nvPr>
        </p:nvSpPr>
        <p:spPr/>
        <p:txBody>
          <a:bodyPr/>
          <a:lstStyle/>
          <a:p>
            <a:r>
              <a:rPr lang="en-GB" dirty="0" smtClean="0"/>
              <a:t>You make up a solution to a certain volume in a volumetric flask.</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Moles of </a:t>
            </a:r>
            <a:r>
              <a:rPr lang="en-GB" dirty="0" err="1" smtClean="0"/>
              <a:t>NaOH</a:t>
            </a:r>
            <a:r>
              <a:rPr lang="en-GB" dirty="0" smtClean="0"/>
              <a:t> feedback </a:t>
            </a:r>
            <a:endParaRPr lang="en-GB" dirty="0"/>
          </a:p>
        </p:txBody>
      </p:sp>
      <p:sp>
        <p:nvSpPr>
          <p:cNvPr id="3" name="Subtitle 2"/>
          <p:cNvSpPr>
            <a:spLocks noGrp="1"/>
          </p:cNvSpPr>
          <p:nvPr>
            <p:ph type="subTitle" idx="1"/>
          </p:nvPr>
        </p:nvSpPr>
        <p:spPr/>
        <p:txBody>
          <a:bodyPr>
            <a:normAutofit/>
          </a:bodyPr>
          <a:lstStyle/>
          <a:p>
            <a:r>
              <a:rPr lang="en-GB" dirty="0" smtClean="0"/>
              <a:t>To calculate the number of moles of </a:t>
            </a:r>
            <a:r>
              <a:rPr lang="en-GB" dirty="0" err="1" smtClean="0"/>
              <a:t>NaOH</a:t>
            </a:r>
            <a:r>
              <a:rPr lang="en-GB" dirty="0" smtClean="0"/>
              <a:t> use moles = concentration x volume (in dm</a:t>
            </a:r>
            <a:r>
              <a:rPr lang="en-GB" baseline="30000" dirty="0" smtClean="0"/>
              <a:t>3</a:t>
            </a:r>
            <a:r>
              <a:rPr lang="en-GB" dirty="0" smtClean="0"/>
              <a:t>).</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a:t>
            </a:r>
            <a:r>
              <a:rPr lang="en-GB" dirty="0" err="1" smtClean="0"/>
              <a:t>NaOH</a:t>
            </a:r>
            <a:r>
              <a:rPr lang="en-GB" dirty="0" smtClean="0"/>
              <a:t> added to reach the end point,</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40" name="Rectangle 39"/>
          <p:cNvSpPr/>
          <p:nvPr/>
        </p:nvSpPr>
        <p:spPr>
          <a:xfrm>
            <a:off x="2668305" y="4101069"/>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45" name="Rectangle 44"/>
          <p:cNvSpPr/>
          <p:nvPr/>
        </p:nvSpPr>
        <p:spPr>
          <a:xfrm>
            <a:off x="6829105" y="2730816"/>
            <a:ext cx="1919111" cy="767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a:t>
            </a:r>
          </a:p>
        </p:txBody>
      </p:sp>
      <p:sp>
        <p:nvSpPr>
          <p:cNvPr id="53" name="Rectangle 52"/>
          <p:cNvSpPr/>
          <p:nvPr/>
        </p:nvSpPr>
        <p:spPr>
          <a:xfrm>
            <a:off x="4738047" y="5966347"/>
            <a:ext cx="1594514"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55" name="Rectangle 54">
            <a:hlinkClick r:id="rId8" action="ppaction://hlinksldjump"/>
          </p:cNvPr>
          <p:cNvSpPr/>
          <p:nvPr/>
        </p:nvSpPr>
        <p:spPr>
          <a:xfrm>
            <a:off x="4715303" y="6339385"/>
            <a:ext cx="1617258" cy="2797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0.0178 x 0.200</a:t>
            </a:r>
            <a:endParaRPr lang="en-GB" sz="1400" dirty="0"/>
          </a:p>
        </p:txBody>
      </p:sp>
      <p:sp>
        <p:nvSpPr>
          <p:cNvPr id="43" name="Rectangle 42"/>
          <p:cNvSpPr/>
          <p:nvPr/>
        </p:nvSpPr>
        <p:spPr>
          <a:xfrm>
            <a:off x="6804084" y="2733089"/>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6" name="Rectangle 45"/>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17.8 x 0.200</a:t>
            </a:r>
            <a:endParaRPr lang="en-GB" sz="1400" dirty="0"/>
          </a:p>
        </p:txBody>
      </p:sp>
      <p:sp>
        <p:nvSpPr>
          <p:cNvPr id="47" name="Rectangle 46"/>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0.075 x 0.200</a:t>
            </a:r>
            <a:endParaRPr lang="en-GB" sz="1400" dirty="0"/>
          </a:p>
        </p:txBody>
      </p:sp>
      <p:sp>
        <p:nvSpPr>
          <p:cNvPr id="59" name="Rectangle 58"/>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1" name="Rectangle 60"/>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0.00356 x 1</a:t>
            </a:r>
            <a:endParaRPr lang="en-GB" sz="1400" dirty="0"/>
          </a:p>
        </p:txBody>
      </p:sp>
      <p:sp>
        <p:nvSpPr>
          <p:cNvPr id="62" name="Rectangle 61"/>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63" name="Rectangle 62"/>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0.015 - 0.00356</a:t>
            </a:r>
            <a:endParaRPr lang="en-GB" sz="1400"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1.11022E-16 1.07308E-6 L 0.23576 -0.41166 " pathEditMode="relative" rAng="0" ptsTypes="AA">
                                      <p:cBhvr>
                                        <p:cTn id="9" dur="2000" fill="hold"/>
                                        <p:tgtEl>
                                          <p:spTgt spid="55"/>
                                        </p:tgtEl>
                                        <p:attrNameLst>
                                          <p:attrName>ppt_x</p:attrName>
                                          <p:attrName>ppt_y</p:attrName>
                                        </p:attrNameLst>
                                      </p:cBhvr>
                                      <p:rCtr x="11800" y="-20600"/>
                                    </p:animMotion>
                                  </p:childTnLst>
                                </p:cTn>
                              </p:par>
                            </p:childTnLst>
                          </p:cTn>
                        </p:par>
                        <p:par>
                          <p:cTn id="10" fill="hold">
                            <p:stCondLst>
                              <p:cond delay="2000"/>
                            </p:stCondLst>
                            <p:childTnLst>
                              <p:par>
                                <p:cTn id="11" presetID="5" presetClass="exit" presetSubtype="10" fill="hold" grpId="0" nodeType="afterEffect">
                                  <p:stCondLst>
                                    <p:cond delay="0"/>
                                  </p:stCondLst>
                                  <p:childTnLst>
                                    <p:animEffect transition="out" filter="checkerboard(across)">
                                      <p:cBhvr>
                                        <p:cTn id="12" dur="500"/>
                                        <p:tgtEl>
                                          <p:spTgt spid="45"/>
                                        </p:tgtEl>
                                      </p:cBhvr>
                                    </p:animEffect>
                                    <p:set>
                                      <p:cBhvr>
                                        <p:cTn id="13" dur="1" fill="hold">
                                          <p:stCondLst>
                                            <p:cond delay="499"/>
                                          </p:stCondLst>
                                        </p:cTn>
                                        <p:tgtEl>
                                          <p:spTgt spid="45"/>
                                        </p:tgtEl>
                                        <p:attrNameLst>
                                          <p:attrName>style.visibility</p:attrName>
                                        </p:attrNameLst>
                                      </p:cBhvr>
                                      <p:to>
                                        <p:strVal val="hidden"/>
                                      </p:to>
                                    </p:set>
                                  </p:childTnLst>
                                </p:cTn>
                              </p:par>
                              <p:par>
                                <p:cTn id="14" presetID="5" presetClass="entr" presetSubtype="10"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checkerboard(across)">
                                      <p:cBhvr>
                                        <p:cTn id="1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5" grpId="0" animBg="1"/>
      <p:bldP spid="55" grpId="0" animBg="1"/>
      <p:bldP spid="43"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a:t>
            </a:r>
            <a:r>
              <a:rPr lang="en-GB" dirty="0" err="1" smtClean="0"/>
              <a:t>HCl</a:t>
            </a:r>
            <a:r>
              <a:rPr lang="en-GB" dirty="0" smtClean="0"/>
              <a:t> remaining after the MgCO</a:t>
            </a:r>
            <a:r>
              <a:rPr lang="en-GB" baseline="-25000" dirty="0" smtClean="0"/>
              <a:t>3</a:t>
            </a:r>
            <a:r>
              <a:rPr lang="en-GB" dirty="0" smtClean="0"/>
              <a:t> has reacted,</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40" name="Rectangle 39"/>
          <p:cNvSpPr/>
          <p:nvPr/>
        </p:nvSpPr>
        <p:spPr>
          <a:xfrm>
            <a:off x="2668305" y="4101069"/>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All MgCO</a:t>
            </a:r>
            <a:r>
              <a:rPr lang="en-GB" sz="1400" b="1" baseline="-25000" dirty="0" smtClean="0"/>
              <a:t>3</a:t>
            </a:r>
            <a:r>
              <a:rPr lang="en-GB" sz="1400" b="1" dirty="0" smtClean="0"/>
              <a:t> reacted,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and impurities left</a:t>
            </a: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3" name="Rectangle 52">
            <a:hlinkClick r:id="" action="ppaction://hlinkshowjump?jump=nextslide"/>
          </p:cNvPr>
          <p:cNvSpPr/>
          <p:nvPr/>
        </p:nvSpPr>
        <p:spPr>
          <a:xfrm>
            <a:off x="4738047" y="5966347"/>
            <a:ext cx="1867470"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46" name="Rectangle 45">
            <a:hlinkClick r:id="" action="ppaction://hlinkshowjump?jump=nextslide"/>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17.8 x 0.200</a:t>
            </a:r>
            <a:endParaRPr lang="en-GB" sz="1400" dirty="0"/>
          </a:p>
        </p:txBody>
      </p:sp>
      <p:sp>
        <p:nvSpPr>
          <p:cNvPr id="47" name="Rectangle 46">
            <a:hlinkClick r:id="" action="ppaction://hlinkshowjump?jump=nextslide"/>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0.075 x 0.200</a:t>
            </a:r>
            <a:endParaRPr lang="en-GB" sz="1400" dirty="0"/>
          </a:p>
        </p:txBody>
      </p:sp>
      <p:sp>
        <p:nvSpPr>
          <p:cNvPr id="59" name="Rectangle 58">
            <a:hlinkClick r:id="" action="ppaction://hlinkshowjump?jump=nextslide"/>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0" name="Rectangle 59">
            <a:hlinkClick r:id="" action="ppaction://hlinkshowjump?jump=nextslide"/>
          </p:cNvPr>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0.015 - 0.00356</a:t>
            </a:r>
            <a:endParaRPr lang="en-GB" sz="1400" dirty="0"/>
          </a:p>
        </p:txBody>
      </p:sp>
      <p:sp>
        <p:nvSpPr>
          <p:cNvPr id="61" name="Rectangle 60">
            <a:hlinkClick r:id="rId8" action="ppaction://hlinksldjump"/>
          </p:cNvPr>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0.00356 x 1</a:t>
            </a:r>
            <a:endParaRPr lang="en-GB" sz="1400" dirty="0"/>
          </a:p>
        </p:txBody>
      </p:sp>
      <p:sp>
        <p:nvSpPr>
          <p:cNvPr id="62" name="Rectangle 61">
            <a:hlinkClick r:id="" action="ppaction://hlinkshowjump?jump=nextslide"/>
          </p:cNvPr>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804084" y="2733089"/>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36" name="Rectangle 35">
            <a:hlinkClick r:id="" action="ppaction://hlinkshowjump?jump=nextslide"/>
          </p:cNvPr>
          <p:cNvSpPr/>
          <p:nvPr/>
        </p:nvSpPr>
        <p:spPr>
          <a:xfrm>
            <a:off x="4715303" y="6339385"/>
            <a:ext cx="1890214"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3" name="TextBox 42">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Moles of </a:t>
            </a:r>
            <a:r>
              <a:rPr lang="en-GB" dirty="0" err="1" smtClean="0"/>
              <a:t>HCl</a:t>
            </a:r>
            <a:r>
              <a:rPr lang="en-GB" dirty="0" smtClean="0"/>
              <a:t> feedback 1</a:t>
            </a:r>
            <a:endParaRPr lang="en-GB" dirty="0"/>
          </a:p>
        </p:txBody>
      </p:sp>
      <p:sp>
        <p:nvSpPr>
          <p:cNvPr id="3" name="Subtitle 2"/>
          <p:cNvSpPr>
            <a:spLocks noGrp="1"/>
          </p:cNvSpPr>
          <p:nvPr>
            <p:ph type="subTitle" idx="1"/>
          </p:nvPr>
        </p:nvSpPr>
        <p:spPr>
          <a:xfrm>
            <a:off x="809006" y="2252464"/>
            <a:ext cx="6400800" cy="2688026"/>
          </a:xfrm>
        </p:spPr>
        <p:txBody>
          <a:bodyPr>
            <a:normAutofit/>
          </a:bodyPr>
          <a:lstStyle/>
          <a:p>
            <a:r>
              <a:rPr lang="en-GB" dirty="0" smtClean="0"/>
              <a:t>To calculate the number of moles of </a:t>
            </a:r>
            <a:r>
              <a:rPr lang="en-GB" dirty="0" err="1" smtClean="0"/>
              <a:t>HCl</a:t>
            </a:r>
            <a:r>
              <a:rPr lang="en-GB" dirty="0" smtClean="0"/>
              <a:t> use the mole ratio and the number of moles of </a:t>
            </a:r>
            <a:r>
              <a:rPr lang="en-GB" dirty="0" err="1" smtClean="0"/>
              <a:t>NaOH</a:t>
            </a:r>
            <a:r>
              <a:rPr lang="en-GB" dirty="0" smtClean="0"/>
              <a:t>.</a:t>
            </a:r>
          </a:p>
          <a:p>
            <a:r>
              <a:rPr lang="en-GB" dirty="0" smtClean="0"/>
              <a:t>The equation is:</a:t>
            </a:r>
          </a:p>
          <a:p>
            <a:r>
              <a:rPr lang="en-GB" dirty="0" err="1" smtClean="0"/>
              <a:t>HCl</a:t>
            </a:r>
            <a:r>
              <a:rPr lang="en-GB" dirty="0" smtClean="0"/>
              <a:t> + </a:t>
            </a:r>
            <a:r>
              <a:rPr lang="en-GB" dirty="0" err="1" smtClean="0"/>
              <a:t>NaOH</a:t>
            </a:r>
            <a:r>
              <a:rPr lang="en-GB" dirty="0" smtClean="0"/>
              <a:t> </a:t>
            </a:r>
            <a:r>
              <a:rPr lang="en-GB" dirty="0" smtClean="0">
                <a:sym typeface="Symbol"/>
              </a:rPr>
              <a:t></a:t>
            </a:r>
            <a:r>
              <a:rPr lang="en-GB" dirty="0" smtClean="0">
                <a:sym typeface="Wingdings" pitchFamily="2" charset="2"/>
              </a:rPr>
              <a:t> </a:t>
            </a:r>
            <a:r>
              <a:rPr lang="en-GB" dirty="0" err="1" smtClean="0">
                <a:sym typeface="Wingdings" pitchFamily="2" charset="2"/>
              </a:rPr>
              <a:t>NaCl</a:t>
            </a:r>
            <a:r>
              <a:rPr lang="en-GB" dirty="0" smtClean="0">
                <a:sym typeface="Wingdings" pitchFamily="2" charset="2"/>
              </a:rPr>
              <a:t> + H</a:t>
            </a:r>
            <a:r>
              <a:rPr lang="en-GB" baseline="-25000" dirty="0" smtClean="0">
                <a:sym typeface="Wingdings" pitchFamily="2" charset="2"/>
              </a:rPr>
              <a:t>2</a:t>
            </a:r>
            <a:r>
              <a:rPr lang="en-GB" dirty="0" smtClean="0">
                <a:sym typeface="Wingdings" pitchFamily="2" charset="2"/>
              </a:rPr>
              <a:t>O</a:t>
            </a:r>
            <a:endParaRPr lang="en-GB" dirty="0" smtClean="0"/>
          </a:p>
          <a:p>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a:t>
            </a:r>
            <a:r>
              <a:rPr lang="en-GB" dirty="0" err="1" smtClean="0"/>
              <a:t>HCl</a:t>
            </a:r>
            <a:r>
              <a:rPr lang="en-GB" dirty="0" smtClean="0"/>
              <a:t> remaining after the MgCO</a:t>
            </a:r>
            <a:r>
              <a:rPr lang="en-GB" baseline="-25000" dirty="0" smtClean="0"/>
              <a:t>3</a:t>
            </a:r>
            <a:r>
              <a:rPr lang="en-GB" dirty="0" smtClean="0"/>
              <a:t> has reacted,</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3" name="Rectangle 52"/>
          <p:cNvSpPr/>
          <p:nvPr/>
        </p:nvSpPr>
        <p:spPr>
          <a:xfrm>
            <a:off x="4738047" y="5966347"/>
            <a:ext cx="1799913"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46" name="Rectangle 45"/>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17.8 x 0.200</a:t>
            </a:r>
            <a:endParaRPr lang="en-GB" sz="1400" dirty="0"/>
          </a:p>
        </p:txBody>
      </p:sp>
      <p:sp>
        <p:nvSpPr>
          <p:cNvPr id="47" name="Rectangle 46"/>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0.075 x 0.200</a:t>
            </a:r>
            <a:endParaRPr lang="en-GB" sz="1400" dirty="0"/>
          </a:p>
        </p:txBody>
      </p:sp>
      <p:sp>
        <p:nvSpPr>
          <p:cNvPr id="59" name="Rectangle 58"/>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0" name="Rectangle 59"/>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0.015 - 0.00356</a:t>
            </a:r>
            <a:endParaRPr lang="en-GB" sz="1400" dirty="0"/>
          </a:p>
        </p:txBody>
      </p:sp>
      <p:sp>
        <p:nvSpPr>
          <p:cNvPr id="61" name="Rectangle 60">
            <a:hlinkClick r:id="" action="ppaction://hlinkshowjump?jump=nextslide"/>
          </p:cNvPr>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0.00356 x 1</a:t>
            </a:r>
            <a:endParaRPr lang="en-GB" sz="1400" dirty="0"/>
          </a:p>
        </p:txBody>
      </p:sp>
      <p:sp>
        <p:nvSpPr>
          <p:cNvPr id="62" name="Rectangle 61"/>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804084" y="2733089"/>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3" name="Rectangle 42"/>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defRPr/>
            </a:pPr>
            <a:r>
              <a:rPr lang="en-GB" sz="1400" b="1" dirty="0" smtClean="0"/>
              <a:t>= 0.00356 mol</a:t>
            </a:r>
          </a:p>
        </p:txBody>
      </p:sp>
      <p:sp>
        <p:nvSpPr>
          <p:cNvPr id="45" name="Rectangle 44"/>
          <p:cNvSpPr/>
          <p:nvPr/>
        </p:nvSpPr>
        <p:spPr>
          <a:xfrm>
            <a:off x="4715303" y="6339385"/>
            <a:ext cx="182265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1.11111E-6 -2.81221E-6 L 0.12986 -0.19496 " pathEditMode="relative" ptsTypes="AA">
                                      <p:cBhvr>
                                        <p:cTn id="9" dur="2000" fill="hold"/>
                                        <p:tgtEl>
                                          <p:spTgt spid="61"/>
                                        </p:tgtEl>
                                        <p:attrNameLst>
                                          <p:attrName>ppt_x</p:attrName>
                                          <p:attrName>ppt_y</p:attrName>
                                        </p:attrNameLst>
                                      </p:cBhvr>
                                    </p:animMotion>
                                  </p:childTnLst>
                                </p:cTn>
                              </p:par>
                            </p:childTnLst>
                          </p:cTn>
                        </p:par>
                        <p:par>
                          <p:cTn id="10" fill="hold">
                            <p:stCondLst>
                              <p:cond delay="2000"/>
                            </p:stCondLst>
                            <p:childTnLst>
                              <p:par>
                                <p:cTn id="11" presetID="5" presetClass="entr" presetSubtype="1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checkerboard(across)">
                                      <p:cBhvr>
                                        <p:cTn id="13" dur="500"/>
                                        <p:tgtEl>
                                          <p:spTgt spid="43"/>
                                        </p:tgtEl>
                                      </p:cBhvr>
                                    </p:animEffect>
                                  </p:childTnLst>
                                </p:cTn>
                              </p:par>
                              <p:par>
                                <p:cTn id="14" presetID="5" presetClass="exit" presetSubtype="10" fill="hold" grpId="1" nodeType="withEffect">
                                  <p:stCondLst>
                                    <p:cond delay="0"/>
                                  </p:stCondLst>
                                  <p:childTnLst>
                                    <p:animEffect transition="out" filter="checkerboard(across)">
                                      <p:cBhvr>
                                        <p:cTn id="15" dur="500"/>
                                        <p:tgtEl>
                                          <p:spTgt spid="61"/>
                                        </p:tgtEl>
                                      </p:cBhvr>
                                    </p:animEffect>
                                    <p:set>
                                      <p:cBhvr>
                                        <p:cTn id="16" dur="1" fill="hold">
                                          <p:stCondLst>
                                            <p:cond delay="499"/>
                                          </p:stCondLst>
                                        </p:cTn>
                                        <p:tgtEl>
                                          <p:spTgt spid="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61" grpId="0" animBg="1"/>
      <p:bldP spid="61" grpId="1" animBg="1"/>
      <p:bldP spid="4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a:t>
            </a:r>
            <a:r>
              <a:rPr lang="en-GB" dirty="0" err="1" smtClean="0"/>
              <a:t>HCl</a:t>
            </a:r>
            <a:r>
              <a:rPr lang="en-GB" dirty="0" smtClean="0"/>
              <a:t> in the original 75 cm</a:t>
            </a:r>
            <a:r>
              <a:rPr lang="en-GB" baseline="30000" dirty="0" smtClean="0"/>
              <a:t>3</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3" name="Rectangle 52">
            <a:hlinkClick r:id="" action="ppaction://hlinkshowjump?jump=nextslide"/>
          </p:cNvPr>
          <p:cNvSpPr/>
          <p:nvPr/>
        </p:nvSpPr>
        <p:spPr>
          <a:xfrm>
            <a:off x="4738047" y="5966347"/>
            <a:ext cx="1807533"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55" name="Rectangle 54">
            <a:hlinkClick r:id="" action="ppaction://hlinkshowjump?jump=nextslide"/>
          </p:cNvPr>
          <p:cNvSpPr/>
          <p:nvPr/>
        </p:nvSpPr>
        <p:spPr>
          <a:xfrm>
            <a:off x="4715303" y="6339385"/>
            <a:ext cx="183027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a:hlinkClick r:id="" action="ppaction://hlinkshowjump?jump=nextslide"/>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17.8 x 0.200</a:t>
            </a:r>
            <a:endParaRPr lang="en-GB" sz="1400" dirty="0"/>
          </a:p>
        </p:txBody>
      </p:sp>
      <p:sp>
        <p:nvSpPr>
          <p:cNvPr id="47" name="Rectangle 46">
            <a:hlinkClick r:id="rId8" action="ppaction://hlinksldjump"/>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0.075 x 0.200</a:t>
            </a:r>
            <a:endParaRPr lang="en-GB" sz="1400" dirty="0"/>
          </a:p>
        </p:txBody>
      </p:sp>
      <p:sp>
        <p:nvSpPr>
          <p:cNvPr id="59" name="Rectangle 58">
            <a:hlinkClick r:id="" action="ppaction://hlinkshowjump?jump=nextslide"/>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0" name="Rectangle 59">
            <a:hlinkClick r:id="" action="ppaction://hlinkshowjump?jump=nextslide"/>
          </p:cNvPr>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0.015 - 0.00356</a:t>
            </a:r>
            <a:endParaRPr lang="en-GB" sz="1400" dirty="0"/>
          </a:p>
        </p:txBody>
      </p:sp>
      <p:sp>
        <p:nvSpPr>
          <p:cNvPr id="61" name="Rectangle 60">
            <a:hlinkClick r:id="" action="ppaction://hlinkshowjump?jump=nextslide"/>
          </p:cNvPr>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 2</a:t>
            </a:r>
            <a:endParaRPr lang="en-GB" sz="1400" dirty="0"/>
          </a:p>
        </p:txBody>
      </p:sp>
      <p:sp>
        <p:nvSpPr>
          <p:cNvPr id="62" name="Rectangle 61">
            <a:hlinkClick r:id="" action="ppaction://hlinkshowjump?jump=nextslide"/>
          </p:cNvPr>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804084" y="2733089"/>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Moles of </a:t>
            </a:r>
            <a:r>
              <a:rPr lang="en-GB" dirty="0" err="1" smtClean="0"/>
              <a:t>HCl</a:t>
            </a:r>
            <a:r>
              <a:rPr lang="en-GB" dirty="0" smtClean="0"/>
              <a:t> feedback 2</a:t>
            </a:r>
            <a:endParaRPr lang="en-GB" dirty="0"/>
          </a:p>
        </p:txBody>
      </p:sp>
      <p:sp>
        <p:nvSpPr>
          <p:cNvPr id="3" name="Subtitle 2"/>
          <p:cNvSpPr>
            <a:spLocks noGrp="1"/>
          </p:cNvSpPr>
          <p:nvPr>
            <p:ph type="subTitle" idx="1"/>
          </p:nvPr>
        </p:nvSpPr>
        <p:spPr>
          <a:xfrm>
            <a:off x="809006" y="2252464"/>
            <a:ext cx="6400800" cy="2688026"/>
          </a:xfrm>
        </p:spPr>
        <p:txBody>
          <a:bodyPr>
            <a:normAutofit/>
          </a:bodyPr>
          <a:lstStyle/>
          <a:p>
            <a:r>
              <a:rPr lang="en-GB" dirty="0" smtClean="0"/>
              <a:t>To calculate the number of moles of </a:t>
            </a:r>
            <a:r>
              <a:rPr lang="en-GB" dirty="0" err="1" smtClean="0"/>
              <a:t>HCl</a:t>
            </a:r>
            <a:r>
              <a:rPr lang="en-GB" dirty="0" smtClean="0"/>
              <a:t> use moles = concentration x volume (in dm</a:t>
            </a:r>
            <a:r>
              <a:rPr lang="en-GB" baseline="30000" dirty="0" smtClean="0"/>
              <a:t>3</a:t>
            </a:r>
            <a:r>
              <a:rPr lang="en-GB" dirty="0" smtClean="0"/>
              <a:t>).</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a:t>
            </a:r>
            <a:r>
              <a:rPr lang="en-GB" dirty="0" err="1" smtClean="0"/>
              <a:t>HCl</a:t>
            </a:r>
            <a:r>
              <a:rPr lang="en-GB" dirty="0" smtClean="0"/>
              <a:t> in the original 75 cm</a:t>
            </a:r>
            <a:r>
              <a:rPr lang="en-GB" baseline="30000" dirty="0" smtClean="0"/>
              <a:t>3</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9" name="Rectangle 48"/>
          <p:cNvSpPr/>
          <p:nvPr/>
        </p:nvSpPr>
        <p:spPr>
          <a:xfrm>
            <a:off x="0" y="1850873"/>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 (</a:t>
            </a:r>
            <a:r>
              <a:rPr lang="en-GB" sz="1400" b="1" dirty="0" err="1" smtClean="0"/>
              <a:t>aq</a:t>
            </a:r>
            <a:r>
              <a:rPr lang="en-GB" sz="1400" b="1" dirty="0" smtClean="0"/>
              <a:t>) </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3" name="Rectangle 52"/>
          <p:cNvSpPr/>
          <p:nvPr/>
        </p:nvSpPr>
        <p:spPr>
          <a:xfrm>
            <a:off x="4738047" y="5966347"/>
            <a:ext cx="1867470"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55" name="Rectangle 54"/>
          <p:cNvSpPr/>
          <p:nvPr/>
        </p:nvSpPr>
        <p:spPr>
          <a:xfrm>
            <a:off x="4715303" y="6339385"/>
            <a:ext cx="1890214"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17.8 x 0.200</a:t>
            </a:r>
            <a:endParaRPr lang="en-GB" sz="1400" dirty="0"/>
          </a:p>
        </p:txBody>
      </p:sp>
      <p:sp>
        <p:nvSpPr>
          <p:cNvPr id="47" name="Rectangle 46">
            <a:hlinkClick r:id="" action="ppaction://hlinkshowjump?jump=nextslide"/>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0.075 x 0.200</a:t>
            </a:r>
            <a:endParaRPr lang="en-GB" sz="1400" dirty="0"/>
          </a:p>
        </p:txBody>
      </p:sp>
      <p:sp>
        <p:nvSpPr>
          <p:cNvPr id="59" name="Rectangle 58"/>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0" name="Rectangle 59"/>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0.015 - 0.00356</a:t>
            </a:r>
            <a:endParaRPr lang="en-GB" sz="1400" dirty="0"/>
          </a:p>
        </p:txBody>
      </p:sp>
      <p:sp>
        <p:nvSpPr>
          <p:cNvPr id="61" name="Rectangle 60"/>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 2</a:t>
            </a:r>
            <a:endParaRPr lang="en-GB" sz="1400" dirty="0"/>
          </a:p>
        </p:txBody>
      </p:sp>
      <p:sp>
        <p:nvSpPr>
          <p:cNvPr id="62" name="Rectangle 61"/>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804084" y="2733089"/>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0" name="Rectangle 39"/>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4.44444E-6 4.79186E-6 L 0.02083 -0.6302 " pathEditMode="relative" ptsTypes="AA">
                                      <p:cBhvr>
                                        <p:cTn id="9" dur="2000" fill="hold"/>
                                        <p:tgtEl>
                                          <p:spTgt spid="47"/>
                                        </p:tgtEl>
                                        <p:attrNameLst>
                                          <p:attrName>ppt_x</p:attrName>
                                          <p:attrName>ppt_y</p:attrName>
                                        </p:attrNameLst>
                                      </p:cBhvr>
                                    </p:animMotion>
                                  </p:childTnLst>
                                </p:cTn>
                              </p:par>
                            </p:childTnLst>
                          </p:cTn>
                        </p:par>
                        <p:par>
                          <p:cTn id="10" fill="hold">
                            <p:stCondLst>
                              <p:cond delay="2000"/>
                            </p:stCondLst>
                            <p:childTnLst>
                              <p:par>
                                <p:cTn id="11" presetID="5" presetClass="entr" presetSubtype="10"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checkerboard(across)">
                                      <p:cBhvr>
                                        <p:cTn id="13" dur="500"/>
                                        <p:tgtEl>
                                          <p:spTgt spid="40"/>
                                        </p:tgtEl>
                                      </p:cBhvr>
                                    </p:animEffect>
                                  </p:childTnLst>
                                </p:cTn>
                              </p:par>
                              <p:par>
                                <p:cTn id="14" presetID="5" presetClass="exit" presetSubtype="10" fill="hold" grpId="0" nodeType="withEffect">
                                  <p:stCondLst>
                                    <p:cond delay="0"/>
                                  </p:stCondLst>
                                  <p:childTnLst>
                                    <p:animEffect transition="out" filter="checkerboard(across)">
                                      <p:cBhvr>
                                        <p:cTn id="15" dur="500"/>
                                        <p:tgtEl>
                                          <p:spTgt spid="49"/>
                                        </p:tgtEl>
                                      </p:cBhvr>
                                    </p:animEffect>
                                    <p:set>
                                      <p:cBhvr>
                                        <p:cTn id="16" dur="1" fill="hold">
                                          <p:stCondLst>
                                            <p:cond delay="499"/>
                                          </p:stCondLst>
                                        </p:cTn>
                                        <p:tgtEl>
                                          <p:spTgt spid="49"/>
                                        </p:tgtEl>
                                        <p:attrNameLst>
                                          <p:attrName>style.visibility</p:attrName>
                                        </p:attrNameLst>
                                      </p:cBhvr>
                                      <p:to>
                                        <p:strVal val="hidden"/>
                                      </p:to>
                                    </p:set>
                                  </p:childTnLst>
                                </p:cTn>
                              </p:par>
                              <p:par>
                                <p:cTn id="17" presetID="5" presetClass="exit" presetSubtype="10" fill="hold" grpId="1" nodeType="withEffect">
                                  <p:stCondLst>
                                    <p:cond delay="0"/>
                                  </p:stCondLst>
                                  <p:childTnLst>
                                    <p:animEffect transition="out" filter="checkerboard(across)">
                                      <p:cBhvr>
                                        <p:cTn id="18" dur="500"/>
                                        <p:tgtEl>
                                          <p:spTgt spid="47"/>
                                        </p:tgtEl>
                                      </p:cBhvr>
                                    </p:animEffect>
                                    <p:set>
                                      <p:cBhvr>
                                        <p:cTn id="19" dur="1" fill="hold">
                                          <p:stCondLst>
                                            <p:cond delay="499"/>
                                          </p:stCondLst>
                                        </p:cTn>
                                        <p:tgtEl>
                                          <p:spTgt spid="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9" grpId="0" animBg="1"/>
      <p:bldP spid="47" grpId="0" animBg="1"/>
      <p:bldP spid="47" grpId="1" animBg="1"/>
      <p:bldP spid="40"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a:t>
            </a:r>
            <a:r>
              <a:rPr lang="en-GB" dirty="0" err="1" smtClean="0"/>
              <a:t>HCl</a:t>
            </a:r>
            <a:r>
              <a:rPr lang="en-GB" dirty="0" smtClean="0"/>
              <a:t> that reacted with MgCO</a:t>
            </a:r>
            <a:r>
              <a:rPr lang="en-GB" baseline="-25000" dirty="0" smtClean="0"/>
              <a:t>3</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3" name="Rectangle 52">
            <a:hlinkClick r:id="" action="ppaction://hlinkshowjump?jump=nextslide"/>
          </p:cNvPr>
          <p:cNvSpPr/>
          <p:nvPr/>
        </p:nvSpPr>
        <p:spPr>
          <a:xfrm>
            <a:off x="4738047" y="5966347"/>
            <a:ext cx="1807533"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55" name="Rectangle 54">
            <a:hlinkClick r:id="" action="ppaction://hlinkshowjump?jump=nextslide"/>
          </p:cNvPr>
          <p:cNvSpPr/>
          <p:nvPr/>
        </p:nvSpPr>
        <p:spPr>
          <a:xfrm>
            <a:off x="4715303" y="6339385"/>
            <a:ext cx="183027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a:hlinkClick r:id="" action="ppaction://hlinkshowjump?jump=nextslide"/>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2</a:t>
            </a:r>
            <a:endParaRPr lang="en-GB" sz="1400" dirty="0"/>
          </a:p>
        </p:txBody>
      </p:sp>
      <p:sp>
        <p:nvSpPr>
          <p:cNvPr id="47" name="Rectangle 46">
            <a:hlinkClick r:id="" action="ppaction://hlinkshowjump?jump=nextslide"/>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9" name="Rectangle 58">
            <a:hlinkClick r:id="" action="ppaction://hlinkshowjump?jump=nextslide"/>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0" name="Rectangle 59">
            <a:hlinkClick r:id="rId8" action="ppaction://hlinksldjump"/>
          </p:cNvPr>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0.015 -</a:t>
            </a:r>
            <a:r>
              <a:rPr lang="en-GB" sz="1400" b="1" dirty="0" smtClean="0"/>
              <a:t> </a:t>
            </a:r>
            <a:r>
              <a:rPr lang="en-GB" sz="1400" dirty="0" smtClean="0"/>
              <a:t>0.00356</a:t>
            </a:r>
            <a:endParaRPr lang="en-GB" sz="1400" dirty="0"/>
          </a:p>
        </p:txBody>
      </p:sp>
      <p:sp>
        <p:nvSpPr>
          <p:cNvPr id="61" name="Rectangle 60">
            <a:hlinkClick r:id="" action="ppaction://hlinkshowjump?jump=nextslide"/>
          </p:cNvPr>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 2</a:t>
            </a:r>
            <a:endParaRPr lang="en-GB" sz="1400" dirty="0"/>
          </a:p>
        </p:txBody>
      </p:sp>
      <p:sp>
        <p:nvSpPr>
          <p:cNvPr id="62" name="Rectangle 61">
            <a:hlinkClick r:id="" action="ppaction://hlinkshowjump?jump=nextslide"/>
          </p:cNvPr>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804084" y="2733089"/>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57" name="Rectangle 56"/>
          <p:cNvSpPr/>
          <p:nvPr/>
        </p:nvSpPr>
        <p:spPr>
          <a:xfrm>
            <a:off x="3835021" y="1337481"/>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mol </a:t>
            </a:r>
            <a:endParaRPr lang="en-GB" sz="1400" b="1"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Moles of </a:t>
            </a:r>
            <a:r>
              <a:rPr lang="en-GB" dirty="0" err="1" smtClean="0"/>
              <a:t>HCl</a:t>
            </a:r>
            <a:r>
              <a:rPr lang="en-GB" dirty="0" smtClean="0"/>
              <a:t> feedback 3</a:t>
            </a:r>
            <a:endParaRPr lang="en-GB" dirty="0"/>
          </a:p>
        </p:txBody>
      </p:sp>
      <p:sp>
        <p:nvSpPr>
          <p:cNvPr id="3" name="Subtitle 2"/>
          <p:cNvSpPr>
            <a:spLocks noGrp="1"/>
          </p:cNvSpPr>
          <p:nvPr>
            <p:ph type="subTitle" idx="1"/>
          </p:nvPr>
        </p:nvSpPr>
        <p:spPr>
          <a:xfrm>
            <a:off x="809006" y="2252464"/>
            <a:ext cx="6400800" cy="3226316"/>
          </a:xfrm>
        </p:spPr>
        <p:txBody>
          <a:bodyPr>
            <a:normAutofit lnSpcReduction="10000"/>
          </a:bodyPr>
          <a:lstStyle/>
          <a:p>
            <a:r>
              <a:rPr lang="en-GB" dirty="0" smtClean="0"/>
              <a:t>To calculate the number of moles of </a:t>
            </a:r>
            <a:r>
              <a:rPr lang="en-GB" dirty="0" err="1" smtClean="0"/>
              <a:t>HCl</a:t>
            </a:r>
            <a:r>
              <a:rPr lang="en-GB" dirty="0" smtClean="0"/>
              <a:t> used up in the reaction with MgCO</a:t>
            </a:r>
            <a:r>
              <a:rPr lang="en-GB" baseline="-25000" dirty="0" smtClean="0"/>
              <a:t>3</a:t>
            </a:r>
            <a:r>
              <a:rPr lang="en-GB" dirty="0" smtClean="0"/>
              <a:t> you need to calculate the difference between the original number of moles from the 75 cm</a:t>
            </a:r>
            <a:r>
              <a:rPr lang="en-GB" baseline="30000" dirty="0" smtClean="0"/>
              <a:t>3</a:t>
            </a:r>
            <a:r>
              <a:rPr lang="en-GB" dirty="0" smtClean="0"/>
              <a:t> of </a:t>
            </a:r>
            <a:r>
              <a:rPr lang="en-GB" dirty="0" err="1" smtClean="0"/>
              <a:t>HCl</a:t>
            </a:r>
            <a:r>
              <a:rPr lang="en-GB" dirty="0" smtClean="0"/>
              <a:t> and the </a:t>
            </a:r>
            <a:r>
              <a:rPr lang="en-GB" dirty="0" err="1" smtClean="0"/>
              <a:t>HCl</a:t>
            </a:r>
            <a:r>
              <a:rPr lang="en-GB" dirty="0" smtClean="0"/>
              <a:t> left over after the reaction has finished.</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r>
              <a:rPr lang="en-GB" sz="1500" dirty="0" smtClean="0">
                <a:cs typeface="Arial" pitchFamily="34" charset="0"/>
              </a:rPr>
              <a:t>.</a:t>
            </a:r>
            <a:endParaRPr kumimoji="0" lang="en-US" sz="15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8139113" y="3261119"/>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p:cNvPicPr>
            <a:picLocks noChangeAspect="1" noChangeArrowheads="1"/>
          </p:cNvPicPr>
          <p:nvPr/>
        </p:nvPicPr>
        <p:blipFill>
          <a:blip r:embed="rId4" cstate="print"/>
          <a:srcRect/>
          <a:stretch>
            <a:fillRect/>
          </a:stretch>
        </p:blipFill>
        <p:spPr bwMode="auto">
          <a:xfrm>
            <a:off x="8454021" y="1348358"/>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5"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p:cNvPicPr>
            <a:picLocks noChangeAspect="1" noChangeArrowheads="1"/>
          </p:cNvPicPr>
          <p:nvPr/>
        </p:nvPicPr>
        <p:blipFill>
          <a:blip r:embed="rId6" cstate="print"/>
          <a:srcRect/>
          <a:stretch>
            <a:fillRect/>
          </a:stretch>
        </p:blipFill>
        <p:spPr bwMode="auto">
          <a:xfrm>
            <a:off x="7556158" y="2192656"/>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7" cstate="print"/>
          <a:srcRect/>
          <a:stretch>
            <a:fillRect/>
          </a:stretch>
        </p:blipFill>
        <p:spPr bwMode="auto">
          <a:xfrm>
            <a:off x="5499437"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484684" y="3109609"/>
            <a:ext cx="885217" cy="1410510"/>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a:t>
            </a:r>
            <a:endParaRPr lang="en-GB" dirty="0"/>
          </a:p>
        </p:txBody>
      </p:sp>
      <p:sp>
        <p:nvSpPr>
          <p:cNvPr id="18" name="Rectangle 17"/>
          <p:cNvSpPr/>
          <p:nvPr/>
        </p:nvSpPr>
        <p:spPr>
          <a:xfrm>
            <a:off x="4476467" y="1856095"/>
            <a:ext cx="777922" cy="145779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t>
            </a:r>
            <a:endParaRPr lang="en-GB" dirty="0"/>
          </a:p>
        </p:txBody>
      </p:sp>
      <p:sp>
        <p:nvSpPr>
          <p:cNvPr id="19" name="Rectangle 18"/>
          <p:cNvSpPr/>
          <p:nvPr/>
        </p:nvSpPr>
        <p:spPr>
          <a:xfrm>
            <a:off x="5336837" y="3819728"/>
            <a:ext cx="826851" cy="110895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A,</a:t>
            </a:r>
            <a:r>
              <a:rPr lang="en-GB" dirty="0" smtClean="0">
                <a:solidFill>
                  <a:srgbClr val="0070C0"/>
                </a:solidFill>
              </a:rPr>
              <a:t> then click Next</a:t>
            </a:r>
            <a:r>
              <a:rPr lang="en-GB" dirty="0" smtClean="0"/>
              <a:t>.</a:t>
            </a:r>
            <a:endParaRPr lang="en-GB" dirty="0"/>
          </a:p>
        </p:txBody>
      </p:sp>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22" name="Picture 2"/>
          <p:cNvPicPr>
            <a:picLocks noChangeAspect="1" noChangeArrowheads="1"/>
          </p:cNvPicPr>
          <p:nvPr/>
        </p:nvPicPr>
        <p:blipFill>
          <a:blip r:embed="rId8" cstate="print"/>
          <a:srcRect/>
          <a:stretch>
            <a:fillRect/>
          </a:stretch>
        </p:blipFill>
        <p:spPr bwMode="auto">
          <a:xfrm>
            <a:off x="7451208" y="3495003"/>
            <a:ext cx="751098" cy="888285"/>
          </a:xfrm>
          <a:prstGeom prst="rect">
            <a:avLst/>
          </a:prstGeom>
          <a:noFill/>
          <a:ln w="9525">
            <a:noFill/>
            <a:miter lim="800000"/>
            <a:headEnd/>
            <a:tailEnd/>
          </a:ln>
          <a:effectLst/>
        </p:spPr>
      </p:pic>
      <p:sp>
        <p:nvSpPr>
          <p:cNvPr id="23" name="Rectangle 22"/>
          <p:cNvSpPr/>
          <p:nvPr/>
        </p:nvSpPr>
        <p:spPr>
          <a:xfrm>
            <a:off x="341194" y="2524836"/>
            <a:ext cx="727289" cy="1505898"/>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
          <p:cNvPicPr>
            <a:picLocks noChangeAspect="1" noChangeArrowheads="1"/>
          </p:cNvPicPr>
          <p:nvPr/>
        </p:nvPicPr>
        <p:blipFill>
          <a:blip r:embed="rId8" cstate="print"/>
          <a:srcRect/>
          <a:stretch>
            <a:fillRect/>
          </a:stretch>
        </p:blipFill>
        <p:spPr bwMode="auto">
          <a:xfrm>
            <a:off x="429687" y="4389860"/>
            <a:ext cx="665048" cy="786518"/>
          </a:xfrm>
          <a:prstGeom prst="rect">
            <a:avLst/>
          </a:prstGeom>
          <a:noFill/>
          <a:ln w="9525">
            <a:noFill/>
            <a:miter lim="800000"/>
            <a:headEnd/>
            <a:tailEnd/>
          </a:ln>
          <a:effec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xit" presetSubtype="10" fill="hold" grpId="0" nodeType="withEffect">
                                  <p:stCondLst>
                                    <p:cond delay="0"/>
                                  </p:stCondLst>
                                  <p:childTnLst>
                                    <p:animEffect transition="out" filter="checkerboard(across)">
                                      <p:cBhvr>
                                        <p:cTn id="6" dur="500"/>
                                        <p:tgtEl>
                                          <p:spTgt spid="17"/>
                                        </p:tgtEl>
                                      </p:cBhvr>
                                    </p:animEffect>
                                    <p:set>
                                      <p:cBhvr>
                                        <p:cTn id="7" dur="1" fill="hold">
                                          <p:stCondLst>
                                            <p:cond delay="499"/>
                                          </p:stCondLst>
                                        </p:cTn>
                                        <p:tgtEl>
                                          <p:spTgt spid="17"/>
                                        </p:tgtEl>
                                        <p:attrNameLst>
                                          <p:attrName>style.visibility</p:attrName>
                                        </p:attrNameLst>
                                      </p:cBhvr>
                                      <p:to>
                                        <p:strVal val="hidden"/>
                                      </p:to>
                                    </p:set>
                                  </p:childTnLst>
                                </p:cTn>
                              </p:par>
                              <p:par>
                                <p:cTn id="8" presetID="0" presetClass="path" presetSubtype="0" accel="50000" decel="50000" fill="hold" nodeType="withEffect">
                                  <p:stCondLst>
                                    <p:cond delay="0"/>
                                  </p:stCondLst>
                                  <p:childTnLst>
                                    <p:animMotion origin="layout" path="M -7.77778E-6 -9.71323E-7 L -0.73577 -0.02567 " pathEditMode="relative" ptsTypes="AA">
                                      <p:cBhvr>
                                        <p:cTn id="9" dur="2000" fill="hold"/>
                                        <p:tgtEl>
                                          <p:spTgt spid="7"/>
                                        </p:tgtEl>
                                        <p:attrNameLst>
                                          <p:attrName>ppt_x</p:attrName>
                                          <p:attrName>ppt_y</p:attrName>
                                        </p:attrNameLst>
                                      </p:cBhvr>
                                    </p:animMotion>
                                  </p:childTnLst>
                                </p:cTn>
                              </p:par>
                              <p:par>
                                <p:cTn id="10" presetID="5" presetClass="entr" presetSubtype="1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heckerboard(across)">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3835021" y="1337481"/>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mol </a:t>
            </a:r>
            <a:endParaRPr lang="en-GB" sz="1400" b="1" dirty="0"/>
          </a:p>
        </p:txBody>
      </p:sp>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a:t>
            </a:r>
            <a:r>
              <a:rPr lang="en-GB" dirty="0" err="1" smtClean="0"/>
              <a:t>HCl</a:t>
            </a:r>
            <a:r>
              <a:rPr lang="en-GB" dirty="0" smtClean="0"/>
              <a:t> that reacted with MgCO</a:t>
            </a:r>
            <a:r>
              <a:rPr lang="en-GB" baseline="-25000" dirty="0" smtClean="0"/>
              <a:t>3</a:t>
            </a:r>
            <a:r>
              <a:rPr lang="en-GB" dirty="0" smtClean="0"/>
              <a:t>,</a:t>
            </a:r>
            <a:r>
              <a:rPr lang="en-GB" dirty="0" smtClean="0">
                <a:solidFill>
                  <a:srgbClr val="0070C0"/>
                </a:solidFill>
              </a:rPr>
              <a:t> then click Next</a:t>
            </a:r>
            <a:r>
              <a:rPr lang="en-GB" dirty="0" smtClean="0"/>
              <a:t>.</a:t>
            </a:r>
            <a:endParaRPr lang="en-GB" dirty="0"/>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mass of MgCO</a:t>
            </a:r>
            <a:r>
              <a:rPr lang="en-GB" sz="1400" b="1" baseline="-25000" dirty="0" smtClean="0">
                <a:solidFill>
                  <a:prstClr val="white"/>
                </a:solidFill>
              </a:rPr>
              <a:t>3</a:t>
            </a:r>
            <a:r>
              <a:rPr lang="en-GB" sz="1400" b="1" dirty="0" smtClean="0">
                <a:solidFill>
                  <a:prstClr val="white"/>
                </a:solidFill>
              </a:rPr>
              <a:t> + impurities </a:t>
            </a:r>
            <a:br>
              <a:rPr lang="en-GB" sz="1400" b="1" dirty="0" smtClean="0">
                <a:solidFill>
                  <a:prstClr val="white"/>
                </a:solidFill>
              </a:rPr>
            </a:br>
            <a:r>
              <a:rPr lang="en-GB" sz="1400" b="1" dirty="0" smtClean="0">
                <a:solidFill>
                  <a:prstClr val="white"/>
                </a:solidFill>
              </a:rPr>
              <a:t>= 0.600 g</a:t>
            </a:r>
            <a:endParaRPr lang="en-GB" sz="1400" dirty="0">
              <a:solidFill>
                <a:prstClr val="white"/>
              </a:solidFill>
            </a:endParaRP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3" name="Rectangle 52"/>
          <p:cNvSpPr/>
          <p:nvPr/>
        </p:nvSpPr>
        <p:spPr>
          <a:xfrm>
            <a:off x="4738047" y="5966347"/>
            <a:ext cx="1807533"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55" name="Rectangle 54"/>
          <p:cNvSpPr/>
          <p:nvPr/>
        </p:nvSpPr>
        <p:spPr>
          <a:xfrm>
            <a:off x="4715303" y="6339385"/>
            <a:ext cx="183027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2</a:t>
            </a:r>
            <a:endParaRPr lang="en-GB" sz="1400" dirty="0"/>
          </a:p>
        </p:txBody>
      </p:sp>
      <p:sp>
        <p:nvSpPr>
          <p:cNvPr id="47" name="Rectangle 46"/>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9" name="Rectangle 58"/>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1" name="Rectangle 60"/>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 2</a:t>
            </a:r>
            <a:endParaRPr lang="en-GB" sz="1400" dirty="0"/>
          </a:p>
        </p:txBody>
      </p:sp>
      <p:sp>
        <p:nvSpPr>
          <p:cNvPr id="62" name="Rectangle 61"/>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804084" y="2733089"/>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60" name="Rectangle 59">
            <a:hlinkClick r:id="rId8" action="ppaction://hlinksldjump"/>
          </p:cNvPr>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0.015 - 0.00356</a:t>
            </a:r>
            <a:endParaRPr lang="en-GB" sz="1400" dirty="0"/>
          </a:p>
        </p:txBody>
      </p:sp>
      <p:sp>
        <p:nvSpPr>
          <p:cNvPr id="49" name="Rectangle 48"/>
          <p:cNvSpPr/>
          <p:nvPr/>
        </p:nvSpPr>
        <p:spPr>
          <a:xfrm>
            <a:off x="3864592" y="1326108"/>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0.01144 </a:t>
            </a:r>
            <a:r>
              <a:rPr lang="en-GB" sz="1400" b="1" dirty="0" err="1" smtClean="0"/>
              <a:t>mol</a:t>
            </a:r>
            <a:r>
              <a:rPr lang="en-GB" sz="1400" b="1" dirty="0" smtClean="0"/>
              <a:t> </a:t>
            </a:r>
            <a:endParaRPr lang="en-GB" sz="1400" b="1"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0.00017 -0.00046 L 0.14462 -0.62257 " pathEditMode="relative" ptsTypes="AA">
                                      <p:cBhvr>
                                        <p:cTn id="9" dur="2000" fill="hold"/>
                                        <p:tgtEl>
                                          <p:spTgt spid="60"/>
                                        </p:tgtEl>
                                        <p:attrNameLst>
                                          <p:attrName>ppt_x</p:attrName>
                                          <p:attrName>ppt_y</p:attrName>
                                        </p:attrNameLst>
                                      </p:cBhvr>
                                    </p:animMotion>
                                  </p:childTnLst>
                                </p:cTn>
                              </p:par>
                            </p:childTnLst>
                          </p:cTn>
                        </p:par>
                        <p:par>
                          <p:cTn id="10" fill="hold">
                            <p:stCondLst>
                              <p:cond delay="2000"/>
                            </p:stCondLst>
                            <p:childTnLst>
                              <p:par>
                                <p:cTn id="11" presetID="5" presetClass="exit" presetSubtype="10" fill="hold" grpId="0" nodeType="afterEffect">
                                  <p:stCondLst>
                                    <p:cond delay="0"/>
                                  </p:stCondLst>
                                  <p:childTnLst>
                                    <p:animEffect transition="out" filter="checkerboard(across)">
                                      <p:cBhvr>
                                        <p:cTn id="12" dur="500"/>
                                        <p:tgtEl>
                                          <p:spTgt spid="40"/>
                                        </p:tgtEl>
                                      </p:cBhvr>
                                    </p:animEffect>
                                    <p:set>
                                      <p:cBhvr>
                                        <p:cTn id="13" dur="1" fill="hold">
                                          <p:stCondLst>
                                            <p:cond delay="499"/>
                                          </p:stCondLst>
                                        </p:cTn>
                                        <p:tgtEl>
                                          <p:spTgt spid="40"/>
                                        </p:tgtEl>
                                        <p:attrNameLst>
                                          <p:attrName>style.visibility</p:attrName>
                                        </p:attrNameLst>
                                      </p:cBhvr>
                                      <p:to>
                                        <p:strVal val="hidden"/>
                                      </p:to>
                                    </p:set>
                                  </p:childTnLst>
                                </p:cTn>
                              </p:par>
                              <p:par>
                                <p:cTn id="14" presetID="5" presetClass="exit" presetSubtype="10" fill="hold" grpId="1" nodeType="withEffect">
                                  <p:stCondLst>
                                    <p:cond delay="0"/>
                                  </p:stCondLst>
                                  <p:childTnLst>
                                    <p:animEffect transition="out" filter="checkerboard(across)">
                                      <p:cBhvr>
                                        <p:cTn id="15" dur="500"/>
                                        <p:tgtEl>
                                          <p:spTgt spid="60"/>
                                        </p:tgtEl>
                                      </p:cBhvr>
                                    </p:animEffect>
                                    <p:set>
                                      <p:cBhvr>
                                        <p:cTn id="16" dur="1" fill="hold">
                                          <p:stCondLst>
                                            <p:cond delay="499"/>
                                          </p:stCondLst>
                                        </p:cTn>
                                        <p:tgtEl>
                                          <p:spTgt spid="60"/>
                                        </p:tgtEl>
                                        <p:attrNameLst>
                                          <p:attrName>style.visibility</p:attrName>
                                        </p:attrNameLst>
                                      </p:cBhvr>
                                      <p:to>
                                        <p:strVal val="hidden"/>
                                      </p:to>
                                    </p:set>
                                  </p:childTnLst>
                                </p:cTn>
                              </p:par>
                              <p:par>
                                <p:cTn id="17" presetID="5" presetClass="entr" presetSubtype="10" fill="hold" grpId="1"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checkerboard(across)">
                                      <p:cBhvr>
                                        <p:cTn id="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1" grpId="0"/>
      <p:bldP spid="60" grpId="0" animBg="1"/>
      <p:bldP spid="60" grpId="1" animBg="1"/>
      <p:bldP spid="49" grpId="1"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MgCO</a:t>
            </a:r>
            <a:r>
              <a:rPr lang="en-GB" baseline="-25000" dirty="0" smtClean="0"/>
              <a:t>3</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(0.600 g) </a:t>
            </a:r>
            <a:r>
              <a:rPr lang="en-GB" sz="1400" b="1" dirty="0" err="1" smtClean="0">
                <a:solidFill>
                  <a:prstClr val="white"/>
                </a:solidFill>
              </a:rPr>
              <a:t>mol</a:t>
            </a:r>
            <a:r>
              <a:rPr lang="en-GB" sz="1400" b="1" dirty="0" smtClean="0">
                <a:solidFill>
                  <a:prstClr val="white"/>
                </a:solidFill>
              </a:rPr>
              <a:t> of MgCO</a:t>
            </a:r>
            <a:r>
              <a:rPr lang="en-GB" sz="1400" b="1" baseline="-25000" dirty="0" smtClean="0">
                <a:solidFill>
                  <a:prstClr val="white"/>
                </a:solidFill>
              </a:rPr>
              <a:t>3</a:t>
            </a:r>
            <a:r>
              <a:rPr lang="en-GB" sz="1400" b="1" dirty="0" smtClean="0">
                <a:solidFill>
                  <a:prstClr val="white"/>
                </a:solidFill>
              </a:rPr>
              <a:t> =</a:t>
            </a:r>
            <a:endParaRPr lang="en-GB" sz="1400" dirty="0">
              <a:solidFill>
                <a:prstClr val="white"/>
              </a:solidFill>
            </a:endParaRP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3" name="Rectangle 52">
            <a:hlinkClick r:id="" action="ppaction://hlinkshowjump?jump=nextslide"/>
          </p:cNvPr>
          <p:cNvSpPr/>
          <p:nvPr/>
        </p:nvSpPr>
        <p:spPr>
          <a:xfrm>
            <a:off x="4738047" y="5966347"/>
            <a:ext cx="1867470"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55" name="Rectangle 54">
            <a:hlinkClick r:id="" action="ppaction://hlinkshowjump?jump=nextslide"/>
          </p:cNvPr>
          <p:cNvSpPr/>
          <p:nvPr/>
        </p:nvSpPr>
        <p:spPr>
          <a:xfrm>
            <a:off x="4715303" y="6339385"/>
            <a:ext cx="1890214"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a:hlinkClick r:id="" action="ppaction://hlinkshowjump?jump=nextslide"/>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2</a:t>
            </a:r>
            <a:endParaRPr lang="en-GB" sz="1400" dirty="0"/>
          </a:p>
        </p:txBody>
      </p:sp>
      <p:sp>
        <p:nvSpPr>
          <p:cNvPr id="47" name="Rectangle 46">
            <a:hlinkClick r:id="" action="ppaction://hlinkshowjump?jump=nextslide"/>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9" name="Rectangle 58">
            <a:hlinkClick r:id="" action="ppaction://hlinkshowjump?jump=nextslide"/>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1" name="Rectangle 60">
            <a:hlinkClick r:id="rId8" action="ppaction://hlinksldjump"/>
          </p:cNvPr>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 2</a:t>
            </a:r>
            <a:endParaRPr lang="en-GB" sz="1400" dirty="0"/>
          </a:p>
        </p:txBody>
      </p:sp>
      <p:sp>
        <p:nvSpPr>
          <p:cNvPr id="62" name="Rectangle 61">
            <a:hlinkClick r:id="" action="ppaction://hlinkshowjump?jump=nextslide"/>
          </p:cNvPr>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804084" y="2733089"/>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60" name="Rectangle 59">
            <a:hlinkClick r:id="" action="ppaction://hlinkshowjump?jump=nextslide"/>
          </p:cNvPr>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 x 100</a:t>
            </a:r>
            <a:endParaRPr lang="en-GB" sz="1400" dirty="0"/>
          </a:p>
        </p:txBody>
      </p:sp>
      <p:sp>
        <p:nvSpPr>
          <p:cNvPr id="52" name="Rectangle 51"/>
          <p:cNvSpPr/>
          <p:nvPr/>
        </p:nvSpPr>
        <p:spPr>
          <a:xfrm>
            <a:off x="3864592" y="1326108"/>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0.01144 mol </a:t>
            </a:r>
            <a:endParaRPr lang="en-GB" sz="1400" b="1"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Moles of MgCO</a:t>
            </a:r>
            <a:r>
              <a:rPr lang="en-GB" baseline="-25000" dirty="0" smtClean="0"/>
              <a:t>3</a:t>
            </a:r>
            <a:r>
              <a:rPr lang="en-GB" dirty="0" smtClean="0"/>
              <a:t> feedback 1</a:t>
            </a:r>
            <a:endParaRPr lang="en-GB" dirty="0"/>
          </a:p>
        </p:txBody>
      </p:sp>
      <p:sp>
        <p:nvSpPr>
          <p:cNvPr id="3" name="Subtitle 2"/>
          <p:cNvSpPr>
            <a:spLocks noGrp="1"/>
          </p:cNvSpPr>
          <p:nvPr>
            <p:ph type="subTitle" idx="1"/>
          </p:nvPr>
        </p:nvSpPr>
        <p:spPr>
          <a:xfrm>
            <a:off x="809006" y="2252464"/>
            <a:ext cx="6400800" cy="2688026"/>
          </a:xfrm>
        </p:spPr>
        <p:txBody>
          <a:bodyPr>
            <a:normAutofit/>
          </a:bodyPr>
          <a:lstStyle/>
          <a:p>
            <a:r>
              <a:rPr lang="en-GB" dirty="0" smtClean="0"/>
              <a:t>To calculate the number of moles of MgCO</a:t>
            </a:r>
            <a:r>
              <a:rPr lang="en-GB" baseline="-25000" dirty="0" smtClean="0"/>
              <a:t>3</a:t>
            </a:r>
            <a:r>
              <a:rPr lang="en-GB" dirty="0" smtClean="0"/>
              <a:t> you need to use the mole ratio from the balanced equation and the number of moles of </a:t>
            </a:r>
            <a:r>
              <a:rPr lang="en-GB" dirty="0" err="1" smtClean="0"/>
              <a:t>HCl</a:t>
            </a:r>
            <a:r>
              <a:rPr lang="en-GB" dirty="0" smtClean="0"/>
              <a:t>.</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number of moles of MgCO</a:t>
            </a:r>
            <a:r>
              <a:rPr lang="en-GB" baseline="-25000" dirty="0" smtClean="0"/>
              <a:t>3</a:t>
            </a:r>
            <a:r>
              <a:rPr lang="en-GB" dirty="0" smtClean="0"/>
              <a:t>,</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2382" y="3004784"/>
            <a:ext cx="434454" cy="3866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48" name="Rectangle 47"/>
          <p:cNvSpPr/>
          <p:nvPr/>
        </p:nvSpPr>
        <p:spPr>
          <a:xfrm>
            <a:off x="2023491" y="1553062"/>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b="1" dirty="0" smtClean="0">
                <a:solidFill>
                  <a:prstClr val="white"/>
                </a:solidFill>
              </a:rPr>
              <a:t>impure solid (0.600 g) </a:t>
            </a:r>
            <a:r>
              <a:rPr lang="en-GB" sz="1400" b="1" dirty="0" err="1" smtClean="0">
                <a:solidFill>
                  <a:prstClr val="white"/>
                </a:solidFill>
              </a:rPr>
              <a:t>mol</a:t>
            </a:r>
            <a:r>
              <a:rPr lang="en-GB" sz="1400" b="1" dirty="0" smtClean="0">
                <a:solidFill>
                  <a:prstClr val="white"/>
                </a:solidFill>
              </a:rPr>
              <a:t> of MgCO</a:t>
            </a:r>
            <a:r>
              <a:rPr lang="en-GB" sz="1400" b="1" baseline="-25000" dirty="0" smtClean="0">
                <a:solidFill>
                  <a:prstClr val="white"/>
                </a:solidFill>
              </a:rPr>
              <a:t>3</a:t>
            </a:r>
            <a:r>
              <a:rPr lang="en-GB" sz="1400" b="1" dirty="0" smtClean="0">
                <a:solidFill>
                  <a:prstClr val="white"/>
                </a:solidFill>
              </a:rPr>
              <a:t>  =</a:t>
            </a:r>
            <a:endParaRPr lang="en-GB" sz="1400" dirty="0">
              <a:solidFill>
                <a:prstClr val="white"/>
              </a:solidFill>
            </a:endParaRP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3" name="Rectangle 52"/>
          <p:cNvSpPr/>
          <p:nvPr/>
        </p:nvSpPr>
        <p:spPr>
          <a:xfrm>
            <a:off x="4738047" y="5966347"/>
            <a:ext cx="1799913" cy="284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55" name="Rectangle 54"/>
          <p:cNvSpPr/>
          <p:nvPr/>
        </p:nvSpPr>
        <p:spPr>
          <a:xfrm>
            <a:off x="4715303" y="6339385"/>
            <a:ext cx="182265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2</a:t>
            </a:r>
            <a:endParaRPr lang="en-GB" sz="1400" dirty="0"/>
          </a:p>
        </p:txBody>
      </p:sp>
      <p:sp>
        <p:nvSpPr>
          <p:cNvPr id="47" name="Rectangle 46"/>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9" name="Rectangle 58"/>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1" name="Rectangle 60">
            <a:hlinkClick r:id="" action="ppaction://hlinkshowjump?jump=nextslide"/>
          </p:cNvPr>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 2</a:t>
            </a:r>
            <a:endParaRPr lang="en-GB" sz="1400" dirty="0"/>
          </a:p>
        </p:txBody>
      </p:sp>
      <p:sp>
        <p:nvSpPr>
          <p:cNvPr id="62" name="Rectangle 61"/>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804084" y="2733089"/>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60" name="Rectangle 59"/>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 x 100</a:t>
            </a:r>
            <a:endParaRPr lang="en-GB" sz="1400" dirty="0"/>
          </a:p>
        </p:txBody>
      </p:sp>
      <p:sp>
        <p:nvSpPr>
          <p:cNvPr id="52" name="Rectangle 51"/>
          <p:cNvSpPr/>
          <p:nvPr/>
        </p:nvSpPr>
        <p:spPr>
          <a:xfrm>
            <a:off x="3864592" y="1326108"/>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0.01144 mol </a:t>
            </a:r>
            <a:endParaRPr lang="en-GB" sz="1400" b="1" dirty="0"/>
          </a:p>
        </p:txBody>
      </p:sp>
      <p:sp>
        <p:nvSpPr>
          <p:cNvPr id="40" name="Rectangle 39"/>
          <p:cNvSpPr/>
          <p:nvPr/>
        </p:nvSpPr>
        <p:spPr>
          <a:xfrm>
            <a:off x="2025765" y="1541688"/>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a:solidFill>
                  <a:prstClr val="white"/>
                </a:solidFill>
              </a:rPr>
              <a:t>I</a:t>
            </a:r>
            <a:r>
              <a:rPr lang="en-GB" sz="1400" b="1" dirty="0" smtClean="0">
                <a:solidFill>
                  <a:prstClr val="white"/>
                </a:solidFill>
              </a:rPr>
              <a:t>mpure solid (0.600 g) mol of MgCO</a:t>
            </a:r>
            <a:r>
              <a:rPr lang="en-GB" sz="1400" b="1" baseline="-25000" dirty="0" smtClean="0">
                <a:solidFill>
                  <a:prstClr val="white"/>
                </a:solidFill>
              </a:rPr>
              <a:t>3</a:t>
            </a:r>
            <a:r>
              <a:rPr lang="en-GB" sz="1400" b="1" dirty="0" smtClean="0">
                <a:solidFill>
                  <a:prstClr val="white"/>
                </a:solidFill>
              </a:rPr>
              <a:t> = 0.00572</a:t>
            </a:r>
            <a:endParaRPr lang="en-GB" sz="1400" dirty="0">
              <a:solidFill>
                <a:prstClr val="white"/>
              </a:solidFill>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1.11111E-6 1.3876E-7 L 0.1283 -0.56267 " pathEditMode="relative" ptsTypes="AA">
                                      <p:cBhvr>
                                        <p:cTn id="9" dur="2000" fill="hold"/>
                                        <p:tgtEl>
                                          <p:spTgt spid="61"/>
                                        </p:tgtEl>
                                        <p:attrNameLst>
                                          <p:attrName>ppt_x</p:attrName>
                                          <p:attrName>ppt_y</p:attrName>
                                        </p:attrNameLst>
                                      </p:cBhvr>
                                    </p:animMotion>
                                  </p:childTnLst>
                                </p:cTn>
                              </p:par>
                            </p:childTnLst>
                          </p:cTn>
                        </p:par>
                        <p:par>
                          <p:cTn id="10" fill="hold">
                            <p:stCondLst>
                              <p:cond delay="2000"/>
                            </p:stCondLst>
                            <p:childTnLst>
                              <p:par>
                                <p:cTn id="11" presetID="5" presetClass="exit" presetSubtype="10" fill="hold" grpId="1" nodeType="afterEffect">
                                  <p:stCondLst>
                                    <p:cond delay="0"/>
                                  </p:stCondLst>
                                  <p:childTnLst>
                                    <p:animEffect transition="out" filter="checkerboard(across)">
                                      <p:cBhvr>
                                        <p:cTn id="12" dur="500"/>
                                        <p:tgtEl>
                                          <p:spTgt spid="61"/>
                                        </p:tgtEl>
                                      </p:cBhvr>
                                    </p:animEffect>
                                    <p:set>
                                      <p:cBhvr>
                                        <p:cTn id="13" dur="1" fill="hold">
                                          <p:stCondLst>
                                            <p:cond delay="499"/>
                                          </p:stCondLst>
                                        </p:cTn>
                                        <p:tgtEl>
                                          <p:spTgt spid="61"/>
                                        </p:tgtEl>
                                        <p:attrNameLst>
                                          <p:attrName>style.visibility</p:attrName>
                                        </p:attrNameLst>
                                      </p:cBhvr>
                                      <p:to>
                                        <p:strVal val="hidden"/>
                                      </p:to>
                                    </p:set>
                                  </p:childTnLst>
                                </p:cTn>
                              </p:par>
                              <p:par>
                                <p:cTn id="14" presetID="5" presetClass="entr" presetSubtype="1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checkerboard(across)">
                                      <p:cBhvr>
                                        <p:cTn id="16" dur="500"/>
                                        <p:tgtEl>
                                          <p:spTgt spid="40"/>
                                        </p:tgtEl>
                                      </p:cBhvr>
                                    </p:animEffect>
                                  </p:childTnLst>
                                </p:cTn>
                              </p:par>
                              <p:par>
                                <p:cTn id="17" presetID="5" presetClass="exit" presetSubtype="10" fill="hold" grpId="0" nodeType="withEffect">
                                  <p:stCondLst>
                                    <p:cond delay="0"/>
                                  </p:stCondLst>
                                  <p:childTnLst>
                                    <p:animEffect transition="out" filter="checkerboard(across)">
                                      <p:cBhvr>
                                        <p:cTn id="18" dur="500"/>
                                        <p:tgtEl>
                                          <p:spTgt spid="48"/>
                                        </p:tgtEl>
                                      </p:cBhvr>
                                    </p:animEffect>
                                    <p:set>
                                      <p:cBhvr>
                                        <p:cTn id="19" dur="1" fill="hold">
                                          <p:stCondLst>
                                            <p:cond delay="499"/>
                                          </p:stCondLst>
                                        </p:cTn>
                                        <p:tgtEl>
                                          <p:spTgt spid="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8" grpId="0" animBg="1"/>
      <p:bldP spid="61" grpId="0" animBg="1"/>
      <p:bldP spid="61" grpId="1" animBg="1"/>
      <p:bldP spid="40"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M</a:t>
            </a:r>
            <a:r>
              <a:rPr lang="en-GB" baseline="-25000" dirty="0" smtClean="0"/>
              <a:t>r</a:t>
            </a:r>
            <a:r>
              <a:rPr lang="en-GB" dirty="0" smtClean="0"/>
              <a:t> of MgCO</a:t>
            </a:r>
            <a:r>
              <a:rPr lang="en-GB" baseline="-25000" dirty="0" smtClean="0"/>
              <a:t>3 </a:t>
            </a:r>
            <a:r>
              <a:rPr lang="en-GB" dirty="0" smtClean="0"/>
              <a:t>(RAM Mg = 24.3, C = 12.0 and O =16.0),</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662382" y="2306472"/>
            <a:ext cx="229737" cy="69831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3" name="Rectangle 52">
            <a:hlinkClick r:id="rId8" action="ppaction://hlinksldjump"/>
          </p:cNvPr>
          <p:cNvSpPr/>
          <p:nvPr/>
        </p:nvSpPr>
        <p:spPr>
          <a:xfrm>
            <a:off x="4749422" y="5966347"/>
            <a:ext cx="1788538" cy="257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55" name="Rectangle 54">
            <a:hlinkClick r:id="" action="ppaction://hlinkshowjump?jump=nextslide"/>
          </p:cNvPr>
          <p:cNvSpPr/>
          <p:nvPr/>
        </p:nvSpPr>
        <p:spPr>
          <a:xfrm>
            <a:off x="4715303" y="6377485"/>
            <a:ext cx="182265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0 .6) x 100</a:t>
            </a:r>
            <a:endParaRPr lang="en-GB" sz="1400" dirty="0"/>
          </a:p>
        </p:txBody>
      </p:sp>
      <p:sp>
        <p:nvSpPr>
          <p:cNvPr id="46" name="Rectangle 45">
            <a:hlinkClick r:id="" action="ppaction://hlinkshowjump?jump=nextslide"/>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a:t>
            </a:r>
            <a:endParaRPr lang="en-GB" sz="1400" dirty="0"/>
          </a:p>
        </p:txBody>
      </p:sp>
      <p:sp>
        <p:nvSpPr>
          <p:cNvPr id="47" name="Rectangle 46">
            <a:hlinkClick r:id="" action="ppaction://hlinkshowjump?jump=nextslide"/>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9" name="Rectangle 58">
            <a:hlinkClick r:id="" action="ppaction://hlinkshowjump?jump=nextslide"/>
          </p:cNvPr>
          <p:cNvSpPr/>
          <p:nvPr/>
        </p:nvSpPr>
        <p:spPr>
          <a:xfrm>
            <a:off x="1451212" y="6364406"/>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1" name="Rectangle 60">
            <a:hlinkClick r:id="" action="ppaction://hlinkshowjump?jump=nextslide"/>
          </p:cNvPr>
          <p:cNvSpPr/>
          <p:nvPr/>
        </p:nvSpPr>
        <p:spPr>
          <a:xfrm>
            <a:off x="1453486" y="5957248"/>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+12+ 16</a:t>
            </a:r>
            <a:endParaRPr lang="en-GB" sz="1400" dirty="0"/>
          </a:p>
        </p:txBody>
      </p:sp>
      <p:sp>
        <p:nvSpPr>
          <p:cNvPr id="62" name="Rectangle 61">
            <a:hlinkClick r:id="" action="ppaction://hlinkshowjump?jump=nextslide"/>
          </p:cNvPr>
          <p:cNvSpPr/>
          <p:nvPr/>
        </p:nvSpPr>
        <p:spPr>
          <a:xfrm>
            <a:off x="2925170" y="6375211"/>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681254" y="1231835"/>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60" name="Rectangle 59">
            <a:hlinkClick r:id="" action="ppaction://hlinkshowjump?jump=nextslide"/>
          </p:cNvPr>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 x 100</a:t>
            </a:r>
            <a:endParaRPr lang="en-GB" sz="1400" dirty="0"/>
          </a:p>
        </p:txBody>
      </p:sp>
      <p:sp>
        <p:nvSpPr>
          <p:cNvPr id="52" name="Rectangle 51"/>
          <p:cNvSpPr/>
          <p:nvPr/>
        </p:nvSpPr>
        <p:spPr>
          <a:xfrm>
            <a:off x="3864592" y="1326108"/>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0.01144 mol </a:t>
            </a:r>
            <a:endParaRPr lang="en-GB" sz="1400" b="1" dirty="0"/>
          </a:p>
        </p:txBody>
      </p:sp>
      <p:sp>
        <p:nvSpPr>
          <p:cNvPr id="49" name="Rectangle 48"/>
          <p:cNvSpPr/>
          <p:nvPr/>
        </p:nvSpPr>
        <p:spPr>
          <a:xfrm>
            <a:off x="2025765" y="1541688"/>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(0.600 g) mol of MgCO</a:t>
            </a:r>
            <a:r>
              <a:rPr lang="en-GB" sz="1400" b="1" baseline="-25000" dirty="0" smtClean="0">
                <a:solidFill>
                  <a:prstClr val="white"/>
                </a:solidFill>
              </a:rPr>
              <a:t>3</a:t>
            </a:r>
            <a:r>
              <a:rPr lang="en-GB" sz="1400" b="1" dirty="0" smtClean="0">
                <a:solidFill>
                  <a:prstClr val="white"/>
                </a:solidFill>
              </a:rPr>
              <a:t> = 0.00572</a:t>
            </a:r>
            <a:endParaRPr lang="en-GB" sz="1400" dirty="0">
              <a:solidFill>
                <a:prstClr val="white"/>
              </a:solidFill>
            </a:endParaRPr>
          </a:p>
        </p:txBody>
      </p:sp>
      <p:sp>
        <p:nvSpPr>
          <p:cNvPr id="56" name="Rectangle 55"/>
          <p:cNvSpPr/>
          <p:nvPr/>
        </p:nvSpPr>
        <p:spPr>
          <a:xfrm>
            <a:off x="7014949" y="2429301"/>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t>
            </a:r>
            <a:r>
              <a:rPr lang="en-GB" baseline="-25000" dirty="0" smtClean="0"/>
              <a:t>r </a:t>
            </a:r>
            <a:r>
              <a:rPr lang="en-GB" dirty="0" smtClean="0"/>
              <a:t>of MgCO</a:t>
            </a:r>
            <a:r>
              <a:rPr lang="en-GB" baseline="-25000" dirty="0" smtClean="0"/>
              <a:t>3</a:t>
            </a:r>
            <a:r>
              <a:rPr lang="en-GB" dirty="0" smtClean="0"/>
              <a:t> =</a:t>
            </a:r>
            <a:endParaRPr lang="en-GB" dirty="0"/>
          </a:p>
        </p:txBody>
      </p: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t>
            </a:r>
            <a:r>
              <a:rPr lang="en-GB" baseline="-25000" dirty="0" smtClean="0"/>
              <a:t>r</a:t>
            </a:r>
            <a:r>
              <a:rPr lang="en-GB" dirty="0" smtClean="0"/>
              <a:t> of MgCO</a:t>
            </a:r>
            <a:r>
              <a:rPr lang="en-GB" baseline="-25000" dirty="0" smtClean="0"/>
              <a:t>3</a:t>
            </a:r>
            <a:r>
              <a:rPr lang="en-GB" dirty="0" smtClean="0"/>
              <a:t> feedback </a:t>
            </a:r>
            <a:endParaRPr lang="en-GB" dirty="0"/>
          </a:p>
        </p:txBody>
      </p:sp>
      <p:sp>
        <p:nvSpPr>
          <p:cNvPr id="3" name="Subtitle 2"/>
          <p:cNvSpPr>
            <a:spLocks noGrp="1"/>
          </p:cNvSpPr>
          <p:nvPr>
            <p:ph type="subTitle" idx="1"/>
          </p:nvPr>
        </p:nvSpPr>
        <p:spPr>
          <a:xfrm>
            <a:off x="809006" y="2252464"/>
            <a:ext cx="6400800" cy="2688026"/>
          </a:xfrm>
        </p:spPr>
        <p:txBody>
          <a:bodyPr>
            <a:normAutofit/>
          </a:bodyPr>
          <a:lstStyle/>
          <a:p>
            <a:r>
              <a:rPr lang="en-GB" dirty="0" smtClean="0"/>
              <a:t>To calculate the relative formula mass of MgCO</a:t>
            </a:r>
            <a:r>
              <a:rPr lang="en-GB" baseline="-25000" dirty="0" smtClean="0"/>
              <a:t>3</a:t>
            </a:r>
            <a:r>
              <a:rPr lang="en-GB" dirty="0" smtClean="0"/>
              <a:t> you need to add together the relative atomic masses of all the atoms in the formula.</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M</a:t>
            </a:r>
            <a:r>
              <a:rPr lang="en-GB" baseline="-25000" dirty="0" smtClean="0"/>
              <a:t>r</a:t>
            </a:r>
            <a:r>
              <a:rPr lang="en-GB" dirty="0" smtClean="0"/>
              <a:t> of MgCO</a:t>
            </a:r>
            <a:r>
              <a:rPr lang="en-GB" baseline="-25000" dirty="0" smtClean="0"/>
              <a:t>3 </a:t>
            </a:r>
            <a:r>
              <a:rPr lang="en-GB" dirty="0" smtClean="0"/>
              <a:t>(RAM Mg = 24.3, C = 12.0 and O =16.0),</a:t>
            </a:r>
            <a:r>
              <a:rPr lang="en-GB" dirty="0" smtClean="0">
                <a:solidFill>
                  <a:srgbClr val="0070C0"/>
                </a:solidFill>
              </a:rPr>
              <a:t> 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662382" y="2306472"/>
            <a:ext cx="229737" cy="69831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5" name="Rectangle 54"/>
          <p:cNvSpPr/>
          <p:nvPr/>
        </p:nvSpPr>
        <p:spPr>
          <a:xfrm>
            <a:off x="4715303" y="6362132"/>
            <a:ext cx="183027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a:t>
            </a:r>
            <a:endParaRPr lang="en-GB" sz="1400" dirty="0"/>
          </a:p>
        </p:txBody>
      </p:sp>
      <p:sp>
        <p:nvSpPr>
          <p:cNvPr id="47" name="Rectangle 46"/>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9" name="Rectangle 58">
            <a:hlinkClick r:id="" action="ppaction://hlinkshowjump?jump=nextslide"/>
          </p:cNvPr>
          <p:cNvSpPr/>
          <p:nvPr/>
        </p:nvSpPr>
        <p:spPr>
          <a:xfrm>
            <a:off x="1451212" y="6364406"/>
            <a:ext cx="1335205"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84.3</a:t>
            </a:r>
            <a:endParaRPr lang="en-GB" sz="1400" dirty="0"/>
          </a:p>
        </p:txBody>
      </p:sp>
      <p:sp>
        <p:nvSpPr>
          <p:cNvPr id="61" name="Rectangle 60"/>
          <p:cNvSpPr/>
          <p:nvPr/>
        </p:nvSpPr>
        <p:spPr>
          <a:xfrm>
            <a:off x="1453486" y="5957248"/>
            <a:ext cx="1332931"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+ 12 + 16</a:t>
            </a:r>
            <a:endParaRPr lang="en-GB" sz="1400" dirty="0"/>
          </a:p>
        </p:txBody>
      </p:sp>
      <p:sp>
        <p:nvSpPr>
          <p:cNvPr id="62" name="Rectangle 61"/>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681254" y="1231835"/>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60" name="Rectangle 59"/>
          <p:cNvSpPr/>
          <p:nvPr/>
        </p:nvSpPr>
        <p:spPr>
          <a:xfrm>
            <a:off x="2925170" y="5968622"/>
            <a:ext cx="160588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 x 100</a:t>
            </a:r>
            <a:endParaRPr lang="en-GB" sz="1400" dirty="0"/>
          </a:p>
        </p:txBody>
      </p:sp>
      <p:sp>
        <p:nvSpPr>
          <p:cNvPr id="52" name="Rectangle 51"/>
          <p:cNvSpPr/>
          <p:nvPr/>
        </p:nvSpPr>
        <p:spPr>
          <a:xfrm>
            <a:off x="3864592" y="1326108"/>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0.01144 mol </a:t>
            </a:r>
            <a:endParaRPr lang="en-GB" sz="1400" b="1" dirty="0"/>
          </a:p>
        </p:txBody>
      </p:sp>
      <p:sp>
        <p:nvSpPr>
          <p:cNvPr id="49" name="Rectangle 48"/>
          <p:cNvSpPr/>
          <p:nvPr/>
        </p:nvSpPr>
        <p:spPr>
          <a:xfrm>
            <a:off x="2025765" y="1541688"/>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(0.600 g) mol of MgCO</a:t>
            </a:r>
            <a:r>
              <a:rPr lang="en-GB" sz="1400" b="1" baseline="-25000" dirty="0" smtClean="0">
                <a:solidFill>
                  <a:prstClr val="white"/>
                </a:solidFill>
              </a:rPr>
              <a:t>3</a:t>
            </a:r>
            <a:r>
              <a:rPr lang="en-GB" sz="1400" b="1" dirty="0" smtClean="0">
                <a:solidFill>
                  <a:prstClr val="white"/>
                </a:solidFill>
              </a:rPr>
              <a:t> = 0.00572</a:t>
            </a:r>
            <a:endParaRPr lang="en-GB" sz="1400" dirty="0">
              <a:solidFill>
                <a:prstClr val="white"/>
              </a:solidFill>
            </a:endParaRPr>
          </a:p>
        </p:txBody>
      </p:sp>
      <p:sp>
        <p:nvSpPr>
          <p:cNvPr id="56" name="Rectangle 55"/>
          <p:cNvSpPr/>
          <p:nvPr/>
        </p:nvSpPr>
        <p:spPr>
          <a:xfrm>
            <a:off x="7014949" y="2429301"/>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t>
            </a:r>
            <a:r>
              <a:rPr lang="en-GB" baseline="-25000" dirty="0" smtClean="0"/>
              <a:t>r </a:t>
            </a:r>
            <a:r>
              <a:rPr lang="en-GB" dirty="0" smtClean="0"/>
              <a:t>of MgCO</a:t>
            </a:r>
            <a:r>
              <a:rPr lang="en-GB" baseline="-25000" dirty="0" smtClean="0"/>
              <a:t>3</a:t>
            </a:r>
            <a:r>
              <a:rPr lang="en-GB" dirty="0" smtClean="0"/>
              <a:t> =</a:t>
            </a:r>
            <a:endParaRPr lang="en-GB" dirty="0"/>
          </a:p>
        </p:txBody>
      </p:sp>
      <p:sp>
        <p:nvSpPr>
          <p:cNvPr id="53" name="Rectangle 52">
            <a:hlinkClick r:id="" action="ppaction://hlinkshowjump?jump=nextslide"/>
          </p:cNvPr>
          <p:cNvSpPr/>
          <p:nvPr/>
        </p:nvSpPr>
        <p:spPr>
          <a:xfrm>
            <a:off x="4749422" y="5966346"/>
            <a:ext cx="1796158" cy="297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24.3 +12 + (3 x 16)</a:t>
            </a:r>
            <a:endParaRPr lang="en-GB" sz="1400" dirty="0"/>
          </a:p>
        </p:txBody>
      </p:sp>
      <p:sp>
        <p:nvSpPr>
          <p:cNvPr id="40" name="Rectangle 39"/>
          <p:cNvSpPr/>
          <p:nvPr/>
        </p:nvSpPr>
        <p:spPr>
          <a:xfrm>
            <a:off x="7017224" y="2431575"/>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t>
            </a:r>
            <a:r>
              <a:rPr lang="en-GB" baseline="-25000" dirty="0" smtClean="0"/>
              <a:t>r </a:t>
            </a:r>
            <a:r>
              <a:rPr lang="en-GB" dirty="0" smtClean="0"/>
              <a:t>of MgCO</a:t>
            </a:r>
            <a:r>
              <a:rPr lang="en-GB" baseline="-25000" dirty="0" smtClean="0"/>
              <a:t>3</a:t>
            </a:r>
            <a:r>
              <a:rPr lang="en-GB" dirty="0" smtClean="0"/>
              <a:t> </a:t>
            </a:r>
          </a:p>
          <a:p>
            <a:pPr algn="ctr"/>
            <a:r>
              <a:rPr lang="en-GB" dirty="0" smtClean="0"/>
              <a:t>= 84.3</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par>
                                <p:cTn id="8" presetID="0" presetClass="path" presetSubtype="0" accel="50000" decel="50000" fill="hold" grpId="0" nodeType="withEffect">
                                  <p:stCondLst>
                                    <p:cond delay="0"/>
                                  </p:stCondLst>
                                  <p:childTnLst>
                                    <p:animMotion origin="layout" path="M -1.11111E-6 4.66235E-6 L 0.2566 -0.4334 " pathEditMode="relative" rAng="0" ptsTypes="AA">
                                      <p:cBhvr>
                                        <p:cTn id="9" dur="2000" fill="hold"/>
                                        <p:tgtEl>
                                          <p:spTgt spid="53"/>
                                        </p:tgtEl>
                                        <p:attrNameLst>
                                          <p:attrName>ppt_x</p:attrName>
                                          <p:attrName>ppt_y</p:attrName>
                                        </p:attrNameLst>
                                      </p:cBhvr>
                                      <p:rCtr x="12800" y="-21700"/>
                                    </p:animMotion>
                                  </p:childTnLst>
                                </p:cTn>
                              </p:par>
                            </p:childTnLst>
                          </p:cTn>
                        </p:par>
                        <p:par>
                          <p:cTn id="10" fill="hold">
                            <p:stCondLst>
                              <p:cond delay="2000"/>
                            </p:stCondLst>
                            <p:childTnLst>
                              <p:par>
                                <p:cTn id="11" presetID="5" presetClass="exit" presetSubtype="10" fill="hold" grpId="1" nodeType="afterEffect">
                                  <p:stCondLst>
                                    <p:cond delay="0"/>
                                  </p:stCondLst>
                                  <p:childTnLst>
                                    <p:animEffect transition="out" filter="checkerboard(across)">
                                      <p:cBhvr>
                                        <p:cTn id="12" dur="500"/>
                                        <p:tgtEl>
                                          <p:spTgt spid="53"/>
                                        </p:tgtEl>
                                      </p:cBhvr>
                                    </p:animEffect>
                                    <p:set>
                                      <p:cBhvr>
                                        <p:cTn id="13" dur="1" fill="hold">
                                          <p:stCondLst>
                                            <p:cond delay="499"/>
                                          </p:stCondLst>
                                        </p:cTn>
                                        <p:tgtEl>
                                          <p:spTgt spid="53"/>
                                        </p:tgtEl>
                                        <p:attrNameLst>
                                          <p:attrName>style.visibility</p:attrName>
                                        </p:attrNameLst>
                                      </p:cBhvr>
                                      <p:to>
                                        <p:strVal val="hidden"/>
                                      </p:to>
                                    </p:set>
                                  </p:childTnLst>
                                </p:cTn>
                              </p:par>
                              <p:par>
                                <p:cTn id="14" presetID="5" presetClass="exit" presetSubtype="10" fill="hold" grpId="0" nodeType="withEffect">
                                  <p:stCondLst>
                                    <p:cond delay="0"/>
                                  </p:stCondLst>
                                  <p:childTnLst>
                                    <p:animEffect transition="out" filter="checkerboard(across)">
                                      <p:cBhvr>
                                        <p:cTn id="15" dur="500"/>
                                        <p:tgtEl>
                                          <p:spTgt spid="56"/>
                                        </p:tgtEl>
                                      </p:cBhvr>
                                    </p:animEffect>
                                    <p:set>
                                      <p:cBhvr>
                                        <p:cTn id="16" dur="1" fill="hold">
                                          <p:stCondLst>
                                            <p:cond delay="499"/>
                                          </p:stCondLst>
                                        </p:cTn>
                                        <p:tgtEl>
                                          <p:spTgt spid="56"/>
                                        </p:tgtEl>
                                        <p:attrNameLst>
                                          <p:attrName>style.visibility</p:attrName>
                                        </p:attrNameLst>
                                      </p:cBhvr>
                                      <p:to>
                                        <p:strVal val="hidden"/>
                                      </p:to>
                                    </p:set>
                                  </p:childTnLst>
                                </p:cTn>
                              </p:par>
                              <p:par>
                                <p:cTn id="17" presetID="5" presetClass="entr" presetSubtype="1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checkerboard(across)">
                                      <p:cBhvr>
                                        <p:cTn id="1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56" grpId="0" animBg="1"/>
      <p:bldP spid="53" grpId="0" animBg="1"/>
      <p:bldP spid="53" grpId="1" animBg="1"/>
      <p:bldP spid="40"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mass of MgCO</a:t>
            </a:r>
            <a:r>
              <a:rPr lang="en-GB" baseline="-25000" dirty="0" smtClean="0"/>
              <a:t>3</a:t>
            </a:r>
            <a:r>
              <a:rPr lang="en-GB" dirty="0" smtClean="0"/>
              <a:t>, </a:t>
            </a:r>
            <a:r>
              <a:rPr lang="en-GB" dirty="0" smtClean="0">
                <a:solidFill>
                  <a:srgbClr val="0070C0"/>
                </a:solidFill>
              </a:rPr>
              <a:t>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662382" y="2306472"/>
            <a:ext cx="229737" cy="69831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5" name="Rectangle 54">
            <a:hlinkClick r:id="" action="ppaction://hlinkshowjump?jump=nextslide"/>
          </p:cNvPr>
          <p:cNvSpPr/>
          <p:nvPr/>
        </p:nvSpPr>
        <p:spPr>
          <a:xfrm>
            <a:off x="4715303" y="6339385"/>
            <a:ext cx="1890214"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a:hlinkClick r:id="" action="ppaction://hlinkshowjump?jump=nextslide"/>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a:t>
            </a:r>
            <a:endParaRPr lang="en-GB" sz="1400" dirty="0"/>
          </a:p>
        </p:txBody>
      </p:sp>
      <p:sp>
        <p:nvSpPr>
          <p:cNvPr id="47" name="Rectangle 46">
            <a:hlinkClick r:id="rId8" action="ppaction://hlinksldjump"/>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9" name="Rectangle 58">
            <a:hlinkClick r:id="" action="ppaction://hlinkshowjump?jump=nextslide"/>
          </p:cNvPr>
          <p:cNvSpPr/>
          <p:nvPr/>
        </p:nvSpPr>
        <p:spPr>
          <a:xfrm>
            <a:off x="1451212" y="6364406"/>
            <a:ext cx="1335205"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0.00572 / 84.3</a:t>
            </a:r>
            <a:endParaRPr lang="en-GB" sz="1400" dirty="0"/>
          </a:p>
        </p:txBody>
      </p:sp>
      <p:sp>
        <p:nvSpPr>
          <p:cNvPr id="61" name="Rectangle 60">
            <a:hlinkClick r:id="" action="ppaction://hlinkshowjump?jump=nextslide"/>
          </p:cNvPr>
          <p:cNvSpPr/>
          <p:nvPr/>
        </p:nvSpPr>
        <p:spPr>
          <a:xfrm>
            <a:off x="1453486" y="5957248"/>
            <a:ext cx="1332931"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a:t>
            </a:r>
            <a:endParaRPr lang="en-GB" sz="1400" dirty="0"/>
          </a:p>
        </p:txBody>
      </p:sp>
      <p:sp>
        <p:nvSpPr>
          <p:cNvPr id="62" name="Rectangle 61">
            <a:hlinkClick r:id="" action="ppaction://hlinkshowjump?jump=nextslide"/>
          </p:cNvPr>
          <p:cNvSpPr/>
          <p:nvPr/>
        </p:nvSpPr>
        <p:spPr>
          <a:xfrm>
            <a:off x="2954740" y="6353033"/>
            <a:ext cx="160588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681254" y="1231835"/>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60" name="Rectangle 59">
            <a:hlinkClick r:id="" action="ppaction://hlinkshowjump?jump=nextslide"/>
          </p:cNvPr>
          <p:cNvSpPr/>
          <p:nvPr/>
        </p:nvSpPr>
        <p:spPr>
          <a:xfrm>
            <a:off x="2925170" y="5968622"/>
            <a:ext cx="163545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 x 100</a:t>
            </a:r>
            <a:endParaRPr lang="en-GB" sz="1400" dirty="0"/>
          </a:p>
        </p:txBody>
      </p:sp>
      <p:sp>
        <p:nvSpPr>
          <p:cNvPr id="52" name="Rectangle 51"/>
          <p:cNvSpPr/>
          <p:nvPr/>
        </p:nvSpPr>
        <p:spPr>
          <a:xfrm>
            <a:off x="3864592" y="1326108"/>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0.01144 mol </a:t>
            </a:r>
            <a:endParaRPr lang="en-GB" sz="1400" b="1" dirty="0"/>
          </a:p>
        </p:txBody>
      </p:sp>
      <p:sp>
        <p:nvSpPr>
          <p:cNvPr id="49" name="Rectangle 48"/>
          <p:cNvSpPr/>
          <p:nvPr/>
        </p:nvSpPr>
        <p:spPr>
          <a:xfrm>
            <a:off x="2025765" y="1541688"/>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(0.600 g) mol of MgCO</a:t>
            </a:r>
            <a:r>
              <a:rPr lang="en-GB" sz="1400" b="1" baseline="-25000" dirty="0" smtClean="0">
                <a:solidFill>
                  <a:prstClr val="white"/>
                </a:solidFill>
              </a:rPr>
              <a:t>3</a:t>
            </a:r>
            <a:r>
              <a:rPr lang="en-GB" sz="1400" b="1" dirty="0" smtClean="0">
                <a:solidFill>
                  <a:prstClr val="white"/>
                </a:solidFill>
              </a:rPr>
              <a:t> = 0.00572</a:t>
            </a:r>
            <a:endParaRPr lang="en-GB" sz="1400" dirty="0">
              <a:solidFill>
                <a:prstClr val="white"/>
              </a:solidFill>
            </a:endParaRPr>
          </a:p>
        </p:txBody>
      </p:sp>
      <p:sp>
        <p:nvSpPr>
          <p:cNvPr id="53" name="Rectangle 52">
            <a:hlinkClick r:id="" action="ppaction://hlinkshowjump?jump=nextslide"/>
          </p:cNvPr>
          <p:cNvSpPr/>
          <p:nvPr/>
        </p:nvSpPr>
        <p:spPr>
          <a:xfrm>
            <a:off x="4715303" y="5966346"/>
            <a:ext cx="1890213" cy="300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0.482) x 100</a:t>
            </a:r>
            <a:endParaRPr lang="en-GB" sz="1400" dirty="0"/>
          </a:p>
        </p:txBody>
      </p:sp>
      <p:sp>
        <p:nvSpPr>
          <p:cNvPr id="48" name="Rectangle 47"/>
          <p:cNvSpPr/>
          <p:nvPr/>
        </p:nvSpPr>
        <p:spPr>
          <a:xfrm>
            <a:off x="7017224" y="2431575"/>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t>
            </a:r>
            <a:r>
              <a:rPr lang="en-GB" baseline="-25000" dirty="0" smtClean="0"/>
              <a:t>r </a:t>
            </a:r>
            <a:r>
              <a:rPr lang="en-GB" dirty="0" smtClean="0"/>
              <a:t>of MgCO</a:t>
            </a:r>
            <a:r>
              <a:rPr lang="en-GB" baseline="-25000" dirty="0" smtClean="0"/>
              <a:t>3</a:t>
            </a:r>
            <a:r>
              <a:rPr lang="en-GB" dirty="0" smtClean="0"/>
              <a:t> </a:t>
            </a:r>
          </a:p>
          <a:p>
            <a:pPr algn="ctr"/>
            <a:r>
              <a:rPr lang="en-GB" dirty="0" smtClean="0"/>
              <a:t>= 84.3</a:t>
            </a:r>
            <a:endParaRPr lang="en-GB" dirty="0"/>
          </a:p>
        </p:txBody>
      </p:sp>
      <p:sp>
        <p:nvSpPr>
          <p:cNvPr id="54" name="Rectangle 53"/>
          <p:cNvSpPr/>
          <p:nvPr/>
        </p:nvSpPr>
        <p:spPr>
          <a:xfrm>
            <a:off x="7060442" y="3580262"/>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Mass of MgCO</a:t>
            </a:r>
            <a:r>
              <a:rPr lang="en-GB" baseline="-25000" dirty="0" smtClean="0"/>
              <a:t>3</a:t>
            </a:r>
            <a:r>
              <a:rPr lang="en-GB" dirty="0" smtClean="0"/>
              <a:t> </a:t>
            </a:r>
          </a:p>
          <a:p>
            <a:pPr algn="ctr"/>
            <a:r>
              <a:rPr lang="en-GB" dirty="0" smtClean="0"/>
              <a:t>=     </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Mass of MgCO</a:t>
            </a:r>
            <a:r>
              <a:rPr lang="en-GB" baseline="-25000" dirty="0" smtClean="0"/>
              <a:t>3</a:t>
            </a:r>
            <a:r>
              <a:rPr lang="en-GB" dirty="0" smtClean="0"/>
              <a:t> feedback </a:t>
            </a:r>
            <a:endParaRPr lang="en-GB" dirty="0"/>
          </a:p>
        </p:txBody>
      </p:sp>
      <p:sp>
        <p:nvSpPr>
          <p:cNvPr id="3" name="Subtitle 2"/>
          <p:cNvSpPr>
            <a:spLocks noGrp="1"/>
          </p:cNvSpPr>
          <p:nvPr>
            <p:ph type="subTitle" idx="1"/>
          </p:nvPr>
        </p:nvSpPr>
        <p:spPr>
          <a:xfrm>
            <a:off x="809006" y="2252464"/>
            <a:ext cx="6400800" cy="2688026"/>
          </a:xfrm>
        </p:spPr>
        <p:txBody>
          <a:bodyPr>
            <a:normAutofit/>
          </a:bodyPr>
          <a:lstStyle/>
          <a:p>
            <a:r>
              <a:rPr lang="en-GB" dirty="0" smtClean="0"/>
              <a:t>To calculate the mass of MgCO</a:t>
            </a:r>
            <a:r>
              <a:rPr lang="en-GB" baseline="-25000" dirty="0" smtClean="0"/>
              <a:t>3</a:t>
            </a:r>
            <a:r>
              <a:rPr lang="en-GB" dirty="0" smtClean="0"/>
              <a:t> you need to multiply the number of moles by the relative formula mass (the molar mass).</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mass of MgCO</a:t>
            </a:r>
            <a:r>
              <a:rPr lang="en-GB" baseline="-25000" dirty="0" smtClean="0"/>
              <a:t>3</a:t>
            </a:r>
            <a:r>
              <a:rPr lang="en-GB" dirty="0" smtClean="0"/>
              <a:t>, </a:t>
            </a:r>
            <a:r>
              <a:rPr lang="en-GB" dirty="0" smtClean="0">
                <a:solidFill>
                  <a:srgbClr val="0070C0"/>
                </a:solidFill>
              </a:rPr>
              <a:t>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662382" y="2306472"/>
            <a:ext cx="229737" cy="69831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5" name="Rectangle 54"/>
          <p:cNvSpPr/>
          <p:nvPr/>
        </p:nvSpPr>
        <p:spPr>
          <a:xfrm>
            <a:off x="4715303" y="6339385"/>
            <a:ext cx="183027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smtClean="0"/>
              <a:t>0.6</a:t>
            </a:r>
            <a:endParaRPr lang="en-GB" sz="1400" dirty="0"/>
          </a:p>
        </p:txBody>
      </p:sp>
      <p:sp>
        <p:nvSpPr>
          <p:cNvPr id="59" name="Rectangle 58"/>
          <p:cNvSpPr/>
          <p:nvPr/>
        </p:nvSpPr>
        <p:spPr>
          <a:xfrm>
            <a:off x="1451212" y="6364406"/>
            <a:ext cx="1348852"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0.00572 / 84.3</a:t>
            </a:r>
            <a:endParaRPr lang="en-GB" sz="1400" dirty="0"/>
          </a:p>
        </p:txBody>
      </p:sp>
      <p:sp>
        <p:nvSpPr>
          <p:cNvPr id="61" name="Rectangle 60"/>
          <p:cNvSpPr/>
          <p:nvPr/>
        </p:nvSpPr>
        <p:spPr>
          <a:xfrm>
            <a:off x="1453486" y="5957248"/>
            <a:ext cx="1346578"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a:t>
            </a:r>
            <a:endParaRPr lang="en-GB" sz="1400" dirty="0"/>
          </a:p>
        </p:txBody>
      </p:sp>
      <p:sp>
        <p:nvSpPr>
          <p:cNvPr id="62" name="Rectangle 61"/>
          <p:cNvSpPr/>
          <p:nvPr/>
        </p:nvSpPr>
        <p:spPr>
          <a:xfrm>
            <a:off x="2925170" y="6353033"/>
            <a:ext cx="163545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681254" y="1231835"/>
            <a:ext cx="1919111" cy="1074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17.8 cm</a:t>
            </a:r>
            <a:r>
              <a:rPr lang="en-GB" sz="1400" b="1" baseline="30000" dirty="0" smtClean="0"/>
              <a:t>3</a:t>
            </a:r>
            <a:r>
              <a:rPr lang="en-GB" sz="1400" b="1" dirty="0" smtClean="0"/>
              <a:t> of </a:t>
            </a:r>
            <a:r>
              <a:rPr lang="en-GB" sz="1400" b="1" dirty="0" err="1" smtClean="0"/>
              <a:t>NaOH</a:t>
            </a:r>
            <a:r>
              <a:rPr lang="en-GB" sz="14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60" name="Rectangle 59"/>
          <p:cNvSpPr/>
          <p:nvPr/>
        </p:nvSpPr>
        <p:spPr>
          <a:xfrm>
            <a:off x="2925170" y="5968622"/>
            <a:ext cx="163545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 x 100</a:t>
            </a:r>
            <a:endParaRPr lang="en-GB" sz="1400" dirty="0"/>
          </a:p>
        </p:txBody>
      </p:sp>
      <p:sp>
        <p:nvSpPr>
          <p:cNvPr id="52" name="Rectangle 51"/>
          <p:cNvSpPr/>
          <p:nvPr/>
        </p:nvSpPr>
        <p:spPr>
          <a:xfrm>
            <a:off x="3864592" y="1326108"/>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0.01144 mol </a:t>
            </a:r>
            <a:endParaRPr lang="en-GB" sz="1400" b="1" dirty="0"/>
          </a:p>
        </p:txBody>
      </p:sp>
      <p:sp>
        <p:nvSpPr>
          <p:cNvPr id="49" name="Rectangle 48"/>
          <p:cNvSpPr/>
          <p:nvPr/>
        </p:nvSpPr>
        <p:spPr>
          <a:xfrm>
            <a:off x="2025765" y="1541688"/>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(0.600 g) mol of MgCO</a:t>
            </a:r>
            <a:r>
              <a:rPr lang="en-GB" sz="1400" b="1" baseline="-25000" dirty="0" smtClean="0">
                <a:solidFill>
                  <a:prstClr val="white"/>
                </a:solidFill>
              </a:rPr>
              <a:t>3</a:t>
            </a:r>
            <a:r>
              <a:rPr lang="en-GB" sz="1400" b="1" dirty="0" smtClean="0">
                <a:solidFill>
                  <a:prstClr val="white"/>
                </a:solidFill>
              </a:rPr>
              <a:t> = 0.00572</a:t>
            </a:r>
            <a:endParaRPr lang="en-GB" sz="1400" dirty="0">
              <a:solidFill>
                <a:prstClr val="white"/>
              </a:solidFill>
            </a:endParaRPr>
          </a:p>
        </p:txBody>
      </p:sp>
      <p:sp>
        <p:nvSpPr>
          <p:cNvPr id="53" name="Rectangle 52"/>
          <p:cNvSpPr/>
          <p:nvPr/>
        </p:nvSpPr>
        <p:spPr>
          <a:xfrm>
            <a:off x="4715303" y="5966347"/>
            <a:ext cx="1830277" cy="29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0.482) x100</a:t>
            </a:r>
            <a:endParaRPr lang="en-GB" sz="1400" dirty="0"/>
          </a:p>
        </p:txBody>
      </p:sp>
      <p:sp>
        <p:nvSpPr>
          <p:cNvPr id="48" name="Rectangle 47"/>
          <p:cNvSpPr/>
          <p:nvPr/>
        </p:nvSpPr>
        <p:spPr>
          <a:xfrm>
            <a:off x="7017224" y="2431575"/>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t>
            </a:r>
            <a:r>
              <a:rPr lang="en-GB" baseline="-25000" dirty="0" smtClean="0"/>
              <a:t>r </a:t>
            </a:r>
            <a:r>
              <a:rPr lang="en-GB" dirty="0" smtClean="0"/>
              <a:t>of MgCO</a:t>
            </a:r>
            <a:r>
              <a:rPr lang="en-GB" baseline="-25000" dirty="0" smtClean="0"/>
              <a:t>3</a:t>
            </a:r>
            <a:r>
              <a:rPr lang="en-GB" dirty="0" smtClean="0"/>
              <a:t> </a:t>
            </a:r>
          </a:p>
          <a:p>
            <a:pPr algn="ctr"/>
            <a:r>
              <a:rPr lang="en-GB" dirty="0" smtClean="0"/>
              <a:t>= 84.3</a:t>
            </a:r>
            <a:endParaRPr lang="en-GB" dirty="0"/>
          </a:p>
        </p:txBody>
      </p:sp>
      <p:sp>
        <p:nvSpPr>
          <p:cNvPr id="40" name="Rectangle 39"/>
          <p:cNvSpPr/>
          <p:nvPr/>
        </p:nvSpPr>
        <p:spPr>
          <a:xfrm>
            <a:off x="7060442" y="3580262"/>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Mass of MgCO</a:t>
            </a:r>
            <a:r>
              <a:rPr lang="en-GB" baseline="-25000" dirty="0" smtClean="0"/>
              <a:t>3</a:t>
            </a:r>
            <a:r>
              <a:rPr lang="en-GB" dirty="0" smtClean="0"/>
              <a:t> </a:t>
            </a:r>
          </a:p>
          <a:p>
            <a:r>
              <a:rPr lang="en-GB" dirty="0" smtClean="0"/>
              <a:t>=     </a:t>
            </a:r>
            <a:endParaRPr lang="en-GB" dirty="0"/>
          </a:p>
        </p:txBody>
      </p:sp>
      <p:sp>
        <p:nvSpPr>
          <p:cNvPr id="47" name="Rectangle 46">
            <a:hlinkClick r:id="" action="ppaction://hlinkshowjump?jump=nextslide"/>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4" name="Rectangle 53"/>
          <p:cNvSpPr/>
          <p:nvPr/>
        </p:nvSpPr>
        <p:spPr>
          <a:xfrm>
            <a:off x="7062717" y="3582536"/>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Mass of MgCO</a:t>
            </a:r>
            <a:r>
              <a:rPr lang="en-GB" baseline="-25000" dirty="0" smtClean="0"/>
              <a:t>3</a:t>
            </a:r>
            <a:r>
              <a:rPr lang="en-GB" dirty="0" smtClean="0"/>
              <a:t> </a:t>
            </a:r>
          </a:p>
          <a:p>
            <a:pPr algn="ctr"/>
            <a:r>
              <a:rPr lang="en-GB" dirty="0" smtClean="0"/>
              <a:t>= 0.482 g  </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4.44444E-6 4.79186E-6 L 0.8059 -0.33996 " pathEditMode="relative" ptsTypes="AA">
                                      <p:cBhvr>
                                        <p:cTn id="10" dur="2000" fill="hold"/>
                                        <p:tgtEl>
                                          <p:spTgt spid="47"/>
                                        </p:tgtEl>
                                        <p:attrNameLst>
                                          <p:attrName>ppt_x</p:attrName>
                                          <p:attrName>ppt_y</p:attrName>
                                        </p:attrNameLst>
                                      </p:cBhvr>
                                    </p:animMotion>
                                  </p:childTnLst>
                                </p:cTn>
                              </p:par>
                            </p:childTnLst>
                          </p:cTn>
                        </p:par>
                        <p:par>
                          <p:cTn id="11" fill="hold">
                            <p:stCondLst>
                              <p:cond delay="2500"/>
                            </p:stCondLst>
                            <p:childTnLst>
                              <p:par>
                                <p:cTn id="12" presetID="5" presetClass="exit" presetSubtype="10" fill="hold" grpId="1" nodeType="afterEffect">
                                  <p:stCondLst>
                                    <p:cond delay="0"/>
                                  </p:stCondLst>
                                  <p:childTnLst>
                                    <p:animEffect transition="out" filter="checkerboard(across)">
                                      <p:cBhvr>
                                        <p:cTn id="13" dur="500"/>
                                        <p:tgtEl>
                                          <p:spTgt spid="47"/>
                                        </p:tgtEl>
                                      </p:cBhvr>
                                    </p:animEffect>
                                    <p:set>
                                      <p:cBhvr>
                                        <p:cTn id="14" dur="1" fill="hold">
                                          <p:stCondLst>
                                            <p:cond delay="499"/>
                                          </p:stCondLst>
                                        </p:cTn>
                                        <p:tgtEl>
                                          <p:spTgt spid="47"/>
                                        </p:tgtEl>
                                        <p:attrNameLst>
                                          <p:attrName>style.visibility</p:attrName>
                                        </p:attrNameLst>
                                      </p:cBhvr>
                                      <p:to>
                                        <p:strVal val="hidden"/>
                                      </p:to>
                                    </p:set>
                                  </p:childTnLst>
                                </p:cTn>
                              </p:par>
                              <p:par>
                                <p:cTn id="15" presetID="5" presetClass="exit" presetSubtype="10" fill="hold" grpId="0" nodeType="withEffect">
                                  <p:stCondLst>
                                    <p:cond delay="0"/>
                                  </p:stCondLst>
                                  <p:childTnLst>
                                    <p:animEffect transition="out" filter="checkerboard(across)">
                                      <p:cBhvr>
                                        <p:cTn id="16" dur="500"/>
                                        <p:tgtEl>
                                          <p:spTgt spid="40"/>
                                        </p:tgtEl>
                                      </p:cBhvr>
                                    </p:animEffect>
                                    <p:set>
                                      <p:cBhvr>
                                        <p:cTn id="17" dur="1" fill="hold">
                                          <p:stCondLst>
                                            <p:cond delay="499"/>
                                          </p:stCondLst>
                                        </p:cTn>
                                        <p:tgtEl>
                                          <p:spTgt spid="40"/>
                                        </p:tgtEl>
                                        <p:attrNameLst>
                                          <p:attrName>style.visibility</p:attrName>
                                        </p:attrNameLst>
                                      </p:cBhvr>
                                      <p:to>
                                        <p:strVal val="hidden"/>
                                      </p:to>
                                    </p:set>
                                  </p:childTnLst>
                                </p:cTn>
                              </p:par>
                              <p:par>
                                <p:cTn id="18" presetID="5" presetClass="entr" presetSubtype="10" fill="hold" grpId="0" nodeType="with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checkerboard(across)">
                                      <p:cBhvr>
                                        <p:cTn id="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0" grpId="0" animBg="1"/>
      <p:bldP spid="47" grpId="0" animBg="1"/>
      <p:bldP spid="47" grpId="1" animBg="1"/>
      <p:bldP spid="5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None/>
            </a:pPr>
            <a:r>
              <a:rPr lang="en-GB" sz="1500" dirty="0">
                <a:cs typeface="Arial" pitchFamily="34" charset="0"/>
              </a:rPr>
              <a:t>Q1. 10 cm</a:t>
            </a:r>
            <a:r>
              <a:rPr lang="en-GB" sz="1500" baseline="30000" dirty="0">
                <a:cs typeface="Arial" pitchFamily="34" charset="0"/>
              </a:rPr>
              <a:t>3</a:t>
            </a:r>
            <a:r>
              <a:rPr lang="en-GB" sz="1500" dirty="0">
                <a:cs typeface="Arial" pitchFamily="34" charset="0"/>
              </a:rPr>
              <a:t> of hydrochloric acid of unknown concentration was put into a 250 cm</a:t>
            </a:r>
            <a:r>
              <a:rPr lang="en-GB" sz="1500" baseline="30000" dirty="0">
                <a:cs typeface="Arial" pitchFamily="34" charset="0"/>
              </a:rPr>
              <a:t>3</a:t>
            </a:r>
            <a:r>
              <a:rPr lang="en-GB" sz="1500" dirty="0">
                <a:cs typeface="Arial" pitchFamily="34" charset="0"/>
              </a:rPr>
              <a:t> volumetric flask and it was made up to the mark with distilled water. 25.0 cm</a:t>
            </a:r>
            <a:r>
              <a:rPr lang="en-GB" sz="1500" baseline="30000" dirty="0">
                <a:cs typeface="Arial" pitchFamily="34" charset="0"/>
              </a:rPr>
              <a:t>3</a:t>
            </a:r>
            <a:r>
              <a:rPr lang="en-GB" sz="1500" dirty="0">
                <a:cs typeface="Arial" pitchFamily="34" charset="0"/>
              </a:rPr>
              <a:t> of this diluted hydrochloric acid required 19.8 cm</a:t>
            </a:r>
            <a:r>
              <a:rPr lang="en-GB" sz="1500" baseline="30000" dirty="0">
                <a:cs typeface="Arial" pitchFamily="34" charset="0"/>
              </a:rPr>
              <a:t>3</a:t>
            </a:r>
            <a:r>
              <a:rPr lang="en-GB" sz="1500" dirty="0">
                <a:cs typeface="Arial" pitchFamily="34" charset="0"/>
              </a:rPr>
              <a:t> of 0.1 </a:t>
            </a:r>
            <a:r>
              <a:rPr lang="en-GB" sz="1500" dirty="0" err="1">
                <a:cs typeface="Arial" pitchFamily="34" charset="0"/>
              </a:rPr>
              <a:t>mol</a:t>
            </a:r>
            <a:r>
              <a:rPr lang="en-GB" sz="1500" dirty="0">
                <a:cs typeface="Arial" pitchFamily="34" charset="0"/>
              </a:rPr>
              <a:t> dm</a:t>
            </a:r>
            <a:r>
              <a:rPr lang="en-GB" sz="1500" baseline="30000" dirty="0">
                <a:cs typeface="Arial" pitchFamily="34" charset="0"/>
              </a:rPr>
              <a:t>-3</a:t>
            </a:r>
            <a:r>
              <a:rPr lang="en-GB" sz="1500" dirty="0">
                <a:cs typeface="Arial" pitchFamily="34" charset="0"/>
              </a:rPr>
              <a:t> </a:t>
            </a:r>
            <a:r>
              <a:rPr lang="en-GB" sz="1500" dirty="0" err="1">
                <a:cs typeface="Arial" pitchFamily="34" charset="0"/>
              </a:rPr>
              <a:t>NaOH</a:t>
            </a:r>
            <a:r>
              <a:rPr lang="en-GB" sz="1500" dirty="0">
                <a:cs typeface="Arial" pitchFamily="34" charset="0"/>
              </a:rPr>
              <a:t> to reach the end point of a titration using phenolphthalein as the indicator. Calculate the concentration of the original hydrochloric acid.</a:t>
            </a:r>
            <a:endParaRPr lang="en-US" sz="1500" dirty="0" smtClean="0">
              <a:cs typeface="Arial" pitchFamily="34" charset="0"/>
            </a:endParaRPr>
          </a:p>
          <a:p>
            <a:pPr fontAlgn="base">
              <a:spcBef>
                <a:spcPct val="0"/>
              </a:spcBef>
              <a:spcAft>
                <a:spcPts val="1000"/>
              </a:spcAft>
            </a:pPr>
            <a:endParaRPr kumimoji="0" lang="en-US" sz="1800" b="0" i="0" u="none" strike="noStrike" cap="none" normalizeH="0" baseline="0" dirty="0" smtClean="0">
              <a:ln>
                <a:noFill/>
              </a:ln>
              <a:solidFill>
                <a:schemeClr val="tx1"/>
              </a:solidFill>
              <a:effectLst/>
              <a:cs typeface="Arial" pitchFamily="34" charset="0"/>
            </a:endParaRPr>
          </a:p>
        </p:txBody>
      </p:sp>
      <p:sp>
        <p:nvSpPr>
          <p:cNvPr id="6" name="Circular Arrow 5"/>
          <p:cNvSpPr/>
          <p:nvPr/>
        </p:nvSpPr>
        <p:spPr>
          <a:xfrm>
            <a:off x="1261914" y="2260104"/>
            <a:ext cx="720080"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369824" y="3070050"/>
            <a:ext cx="1004887" cy="1271587"/>
          </a:xfrm>
          <a:prstGeom prst="rect">
            <a:avLst/>
          </a:prstGeom>
          <a:noFill/>
          <a:ln w="9525">
            <a:noFill/>
            <a:miter lim="800000"/>
            <a:headEnd/>
            <a:tailEnd/>
          </a:ln>
          <a:effectLst/>
        </p:spPr>
      </p:pic>
      <p:sp>
        <p:nvSpPr>
          <p:cNvPr id="8" name="Right Arrow 7"/>
          <p:cNvSpPr/>
          <p:nvPr/>
        </p:nvSpPr>
        <p:spPr>
          <a:xfrm>
            <a:off x="2630066" y="3484240"/>
            <a:ext cx="28803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Bent Arrow 8"/>
          <p:cNvSpPr/>
          <p:nvPr/>
        </p:nvSpPr>
        <p:spPr>
          <a:xfrm>
            <a:off x="3422154" y="2260104"/>
            <a:ext cx="1008112" cy="576064"/>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0" name="Picture 5">
            <a:hlinkClick r:id="rId4" action="ppaction://hlinksldjump"/>
          </p:cNvPr>
          <p:cNvPicPr>
            <a:picLocks noChangeAspect="1" noChangeArrowheads="1"/>
          </p:cNvPicPr>
          <p:nvPr/>
        </p:nvPicPr>
        <p:blipFill>
          <a:blip r:embed="rId5" cstate="print"/>
          <a:srcRect/>
          <a:stretch>
            <a:fillRect/>
          </a:stretch>
        </p:blipFill>
        <p:spPr bwMode="auto">
          <a:xfrm>
            <a:off x="8454021" y="1348358"/>
            <a:ext cx="279400" cy="1512168"/>
          </a:xfrm>
          <a:prstGeom prst="rect">
            <a:avLst/>
          </a:prstGeom>
          <a:noFill/>
          <a:ln w="9525">
            <a:noFill/>
            <a:miter lim="800000"/>
            <a:headEnd/>
            <a:tailEnd/>
          </a:ln>
          <a:effectLst/>
        </p:spPr>
      </p:pic>
      <p:sp>
        <p:nvSpPr>
          <p:cNvPr id="11" name="Bent Arrow 10"/>
          <p:cNvSpPr/>
          <p:nvPr/>
        </p:nvSpPr>
        <p:spPr>
          <a:xfrm rot="10800000" flipH="1">
            <a:off x="4669969" y="3560913"/>
            <a:ext cx="504056"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3" name="Picture 8"/>
          <p:cNvPicPr>
            <a:picLocks noChangeAspect="1" noChangeArrowheads="1"/>
          </p:cNvPicPr>
          <p:nvPr/>
        </p:nvPicPr>
        <p:blipFill>
          <a:blip r:embed="rId6" cstate="print"/>
          <a:srcRect/>
          <a:stretch>
            <a:fillRect/>
          </a:stretch>
        </p:blipFill>
        <p:spPr bwMode="auto">
          <a:xfrm>
            <a:off x="2897796" y="3051817"/>
            <a:ext cx="1004887" cy="1271587"/>
          </a:xfrm>
          <a:prstGeom prst="rect">
            <a:avLst/>
          </a:prstGeom>
          <a:noFill/>
          <a:ln w="9525">
            <a:noFill/>
            <a:miter lim="800000"/>
            <a:headEnd/>
            <a:tailEnd/>
          </a:ln>
          <a:effectLst/>
        </p:spPr>
      </p:pic>
      <p:pic>
        <p:nvPicPr>
          <p:cNvPr id="14" name="Picture 9">
            <a:hlinkClick r:id="rId7" action="ppaction://hlinksldjump"/>
          </p:cNvPr>
          <p:cNvPicPr>
            <a:picLocks noChangeAspect="1" noChangeArrowheads="1"/>
          </p:cNvPicPr>
          <p:nvPr/>
        </p:nvPicPr>
        <p:blipFill>
          <a:blip r:embed="rId8" cstate="print"/>
          <a:srcRect/>
          <a:stretch>
            <a:fillRect/>
          </a:stretch>
        </p:blipFill>
        <p:spPr bwMode="auto">
          <a:xfrm>
            <a:off x="7556158" y="2192656"/>
            <a:ext cx="852487" cy="1004887"/>
          </a:xfrm>
          <a:prstGeom prst="rect">
            <a:avLst/>
          </a:prstGeom>
          <a:noFill/>
          <a:ln w="9525">
            <a:noFill/>
            <a:miter lim="800000"/>
            <a:headEnd/>
            <a:tailEnd/>
          </a:ln>
          <a:effectLst/>
        </p:spPr>
      </p:pic>
      <p:pic>
        <p:nvPicPr>
          <p:cNvPr id="15" name="Picture 11"/>
          <p:cNvPicPr>
            <a:picLocks noChangeAspect="1" noChangeArrowheads="1"/>
          </p:cNvPicPr>
          <p:nvPr/>
        </p:nvPicPr>
        <p:blipFill>
          <a:blip r:embed="rId9" cstate="print"/>
          <a:srcRect/>
          <a:stretch>
            <a:fillRect/>
          </a:stretch>
        </p:blipFill>
        <p:spPr bwMode="auto">
          <a:xfrm>
            <a:off x="5513084" y="1919390"/>
            <a:ext cx="467829" cy="1764152"/>
          </a:xfrm>
          <a:prstGeom prst="rect">
            <a:avLst/>
          </a:prstGeom>
          <a:noFill/>
          <a:ln w="9525">
            <a:noFill/>
            <a:miter lim="800000"/>
            <a:headEnd/>
            <a:tailEnd/>
          </a:ln>
          <a:effectLst/>
        </p:spPr>
      </p:pic>
      <p:cxnSp>
        <p:nvCxnSpPr>
          <p:cNvPr id="16" name="Straight Arrow Connector 15"/>
          <p:cNvCxnSpPr/>
          <p:nvPr/>
        </p:nvCxnSpPr>
        <p:spPr>
          <a:xfrm>
            <a:off x="5871859" y="2136843"/>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476467" y="1856095"/>
            <a:ext cx="777922" cy="145779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t>
            </a:r>
            <a:endParaRPr lang="en-GB" dirty="0"/>
          </a:p>
        </p:txBody>
      </p:sp>
      <p:sp>
        <p:nvSpPr>
          <p:cNvPr id="19" name="Rectangle 18"/>
          <p:cNvSpPr/>
          <p:nvPr/>
        </p:nvSpPr>
        <p:spPr>
          <a:xfrm>
            <a:off x="5336837" y="3819728"/>
            <a:ext cx="826851" cy="1108953"/>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piece of apparatus shown on the right that should go in the space marked by B,</a:t>
            </a:r>
            <a:r>
              <a:rPr lang="en-GB" dirty="0" smtClean="0">
                <a:solidFill>
                  <a:srgbClr val="0070C0"/>
                </a:solidFill>
              </a:rPr>
              <a:t> then click Next</a:t>
            </a:r>
            <a:r>
              <a:rPr lang="en-GB" dirty="0" smtClean="0"/>
              <a:t>.</a:t>
            </a:r>
            <a:endParaRPr lang="en-GB" dirty="0"/>
          </a:p>
        </p:txBody>
      </p:sp>
      <p:pic>
        <p:nvPicPr>
          <p:cNvPr id="22" name="Picture 2">
            <a:hlinkClick r:id="rId7" action="ppaction://hlinksldjump"/>
          </p:cNvPr>
          <p:cNvPicPr>
            <a:picLocks noChangeAspect="1" noChangeArrowheads="1"/>
          </p:cNvPicPr>
          <p:nvPr/>
        </p:nvPicPr>
        <p:blipFill>
          <a:blip r:embed="rId10" cstate="print"/>
          <a:srcRect/>
          <a:stretch>
            <a:fillRect/>
          </a:stretch>
        </p:blipFill>
        <p:spPr bwMode="auto">
          <a:xfrm>
            <a:off x="7451208" y="3495003"/>
            <a:ext cx="751098" cy="888285"/>
          </a:xfrm>
          <a:prstGeom prst="rect">
            <a:avLst/>
          </a:prstGeom>
          <a:noFill/>
          <a:ln w="9525">
            <a:noFill/>
            <a:miter lim="800000"/>
            <a:headEnd/>
            <a:tailEnd/>
          </a:ln>
          <a:effectLst/>
        </p:spPr>
      </p:pic>
      <p:sp>
        <p:nvSpPr>
          <p:cNvPr id="23" name="Rectangle 22"/>
          <p:cNvSpPr/>
          <p:nvPr/>
        </p:nvSpPr>
        <p:spPr>
          <a:xfrm>
            <a:off x="341194" y="2524836"/>
            <a:ext cx="727289" cy="1505898"/>
          </a:xfrm>
          <a:prstGeom prst="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t>
            </a:r>
            <a:endParaRPr lang="en-GB" dirty="0"/>
          </a:p>
        </p:txBody>
      </p:sp>
      <p:pic>
        <p:nvPicPr>
          <p:cNvPr id="24" name="Picture 2"/>
          <p:cNvPicPr>
            <a:picLocks noChangeAspect="1" noChangeArrowheads="1"/>
          </p:cNvPicPr>
          <p:nvPr/>
        </p:nvPicPr>
        <p:blipFill>
          <a:blip r:embed="rId10" cstate="print"/>
          <a:srcRect/>
          <a:stretch>
            <a:fillRect/>
          </a:stretch>
        </p:blipFill>
        <p:spPr bwMode="auto">
          <a:xfrm>
            <a:off x="429687" y="4389860"/>
            <a:ext cx="665048" cy="786518"/>
          </a:xfrm>
          <a:prstGeom prst="rect">
            <a:avLst/>
          </a:prstGeom>
          <a:noFill/>
          <a:ln w="9525">
            <a:noFill/>
            <a:miter lim="800000"/>
            <a:headEnd/>
            <a:tailEnd/>
          </a:ln>
          <a:effectLst/>
        </p:spPr>
      </p:pic>
      <p:sp>
        <p:nvSpPr>
          <p:cNvPr id="20" name="TextBox 19">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percentage by mass of MgCO</a:t>
            </a:r>
            <a:r>
              <a:rPr lang="en-GB" baseline="-25000" dirty="0" smtClean="0"/>
              <a:t>3 </a:t>
            </a:r>
            <a:r>
              <a:rPr lang="en-GB" dirty="0" smtClean="0"/>
              <a:t>in the sample, </a:t>
            </a:r>
            <a:r>
              <a:rPr lang="en-GB" dirty="0" smtClean="0">
                <a:solidFill>
                  <a:srgbClr val="0070C0"/>
                </a:solidFill>
              </a:rPr>
              <a:t>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662382" y="1746913"/>
            <a:ext cx="147851" cy="125787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5" name="Rectangle 54">
            <a:hlinkClick r:id="" action="ppaction://hlinkshowjump?jump=nextslide"/>
          </p:cNvPr>
          <p:cNvSpPr/>
          <p:nvPr/>
        </p:nvSpPr>
        <p:spPr>
          <a:xfrm>
            <a:off x="4715303" y="6339385"/>
            <a:ext cx="182265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a:hlinkClick r:id="" action="ppaction://hlinkshowjump?jump=nextslide"/>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a:t>
            </a:r>
            <a:endParaRPr lang="en-GB" sz="1400" dirty="0"/>
          </a:p>
        </p:txBody>
      </p:sp>
      <p:sp>
        <p:nvSpPr>
          <p:cNvPr id="59" name="Rectangle 58">
            <a:hlinkClick r:id="" action="ppaction://hlinkshowjump?jump=nextslide"/>
          </p:cNvPr>
          <p:cNvSpPr/>
          <p:nvPr/>
        </p:nvSpPr>
        <p:spPr>
          <a:xfrm>
            <a:off x="1451212" y="6364406"/>
            <a:ext cx="1335205"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0.00572 / 84.3</a:t>
            </a:r>
            <a:endParaRPr lang="en-GB" sz="1400" dirty="0"/>
          </a:p>
        </p:txBody>
      </p:sp>
      <p:sp>
        <p:nvSpPr>
          <p:cNvPr id="61" name="Rectangle 60">
            <a:hlinkClick r:id="" action="ppaction://hlinkshowjump?jump=nextslide"/>
          </p:cNvPr>
          <p:cNvSpPr/>
          <p:nvPr/>
        </p:nvSpPr>
        <p:spPr>
          <a:xfrm>
            <a:off x="1453486" y="5957248"/>
            <a:ext cx="1332931"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a:t>
            </a:r>
            <a:endParaRPr lang="en-GB" sz="1400" dirty="0"/>
          </a:p>
        </p:txBody>
      </p:sp>
      <p:sp>
        <p:nvSpPr>
          <p:cNvPr id="62" name="Rectangle 61">
            <a:hlinkClick r:id="" action="ppaction://hlinkshowjump?jump=nextslide"/>
          </p:cNvPr>
          <p:cNvSpPr/>
          <p:nvPr/>
        </p:nvSpPr>
        <p:spPr>
          <a:xfrm>
            <a:off x="2925170" y="6353033"/>
            <a:ext cx="163545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694819" y="1402939"/>
            <a:ext cx="2244382" cy="5287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200" b="1" dirty="0" smtClean="0"/>
              <a:t>17.8 cm</a:t>
            </a:r>
            <a:r>
              <a:rPr lang="en-GB" sz="1200" b="1" baseline="30000" dirty="0" smtClean="0"/>
              <a:t>3</a:t>
            </a:r>
            <a:r>
              <a:rPr lang="en-GB" sz="1200" b="1" dirty="0" smtClean="0"/>
              <a:t> of </a:t>
            </a:r>
            <a:r>
              <a:rPr lang="en-GB" sz="1200" b="1" dirty="0" err="1" smtClean="0"/>
              <a:t>NaOH</a:t>
            </a:r>
            <a:r>
              <a:rPr lang="en-GB" sz="12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60" name="Rectangle 59">
            <a:hlinkClick r:id="rId8" action="ppaction://hlinksldjump"/>
          </p:cNvPr>
          <p:cNvSpPr/>
          <p:nvPr/>
        </p:nvSpPr>
        <p:spPr>
          <a:xfrm>
            <a:off x="2925170" y="5968622"/>
            <a:ext cx="163545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 x 100</a:t>
            </a:r>
            <a:endParaRPr lang="en-GB" sz="1400" dirty="0"/>
          </a:p>
        </p:txBody>
      </p:sp>
      <p:sp>
        <p:nvSpPr>
          <p:cNvPr id="52" name="Rectangle 51"/>
          <p:cNvSpPr/>
          <p:nvPr/>
        </p:nvSpPr>
        <p:spPr>
          <a:xfrm>
            <a:off x="3864592" y="1326108"/>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0.01144 mol </a:t>
            </a:r>
            <a:endParaRPr lang="en-GB" sz="1400" b="1" dirty="0"/>
          </a:p>
        </p:txBody>
      </p:sp>
      <p:sp>
        <p:nvSpPr>
          <p:cNvPr id="49" name="Rectangle 48"/>
          <p:cNvSpPr/>
          <p:nvPr/>
        </p:nvSpPr>
        <p:spPr>
          <a:xfrm>
            <a:off x="2025765" y="1541688"/>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(0.600 g) mol of MgCO</a:t>
            </a:r>
            <a:r>
              <a:rPr lang="en-GB" sz="1400" b="1" baseline="-25000" dirty="0" smtClean="0">
                <a:solidFill>
                  <a:prstClr val="white"/>
                </a:solidFill>
              </a:rPr>
              <a:t>3</a:t>
            </a:r>
            <a:r>
              <a:rPr lang="en-GB" sz="1400" b="1" dirty="0" smtClean="0">
                <a:solidFill>
                  <a:prstClr val="white"/>
                </a:solidFill>
              </a:rPr>
              <a:t> = 0.00572</a:t>
            </a:r>
            <a:endParaRPr lang="en-GB" sz="1400" dirty="0">
              <a:solidFill>
                <a:prstClr val="white"/>
              </a:solidFill>
            </a:endParaRPr>
          </a:p>
        </p:txBody>
      </p:sp>
      <p:sp>
        <p:nvSpPr>
          <p:cNvPr id="53" name="Rectangle 52">
            <a:hlinkClick r:id="" action="ppaction://hlinkshowjump?jump=nextslide"/>
          </p:cNvPr>
          <p:cNvSpPr/>
          <p:nvPr/>
        </p:nvSpPr>
        <p:spPr>
          <a:xfrm>
            <a:off x="4715303" y="5966347"/>
            <a:ext cx="1822657" cy="257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0.482) x 100</a:t>
            </a:r>
            <a:endParaRPr lang="en-GB" sz="1400" dirty="0"/>
          </a:p>
        </p:txBody>
      </p:sp>
      <p:sp>
        <p:nvSpPr>
          <p:cNvPr id="48" name="Rectangle 47"/>
          <p:cNvSpPr/>
          <p:nvPr/>
        </p:nvSpPr>
        <p:spPr>
          <a:xfrm>
            <a:off x="6962634" y="2033502"/>
            <a:ext cx="1894764" cy="3935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M</a:t>
            </a:r>
            <a:r>
              <a:rPr lang="en-GB" sz="1400" baseline="-25000" dirty="0" smtClean="0"/>
              <a:t>r </a:t>
            </a:r>
            <a:r>
              <a:rPr lang="en-GB" sz="1400" dirty="0" smtClean="0"/>
              <a:t>of MgCO</a:t>
            </a:r>
            <a:r>
              <a:rPr lang="en-GB" sz="1400" baseline="-25000" dirty="0" smtClean="0"/>
              <a:t>3</a:t>
            </a:r>
            <a:r>
              <a:rPr lang="en-GB" sz="1400" dirty="0" smtClean="0"/>
              <a:t> </a:t>
            </a:r>
          </a:p>
          <a:p>
            <a:pPr algn="ctr"/>
            <a:r>
              <a:rPr lang="en-GB" sz="1400" dirty="0" smtClean="0"/>
              <a:t>= 84.3</a:t>
            </a:r>
            <a:endParaRPr lang="en-GB" sz="1400" dirty="0"/>
          </a:p>
        </p:txBody>
      </p:sp>
      <p:sp>
        <p:nvSpPr>
          <p:cNvPr id="47" name="Rectangle 46">
            <a:hlinkClick r:id="" action="ppaction://hlinkshowjump?jump=nextslide"/>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6" name="Rectangle 55"/>
          <p:cNvSpPr/>
          <p:nvPr/>
        </p:nvSpPr>
        <p:spPr>
          <a:xfrm>
            <a:off x="6962634" y="2536183"/>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Mass of MgCO</a:t>
            </a:r>
            <a:r>
              <a:rPr lang="en-GB" sz="1600" baseline="-25000" dirty="0" smtClean="0"/>
              <a:t>3</a:t>
            </a:r>
            <a:r>
              <a:rPr lang="en-GB" sz="1600" dirty="0" smtClean="0"/>
              <a:t> </a:t>
            </a:r>
          </a:p>
          <a:p>
            <a:pPr algn="ctr"/>
            <a:r>
              <a:rPr lang="en-GB" sz="1600" dirty="0" smtClean="0"/>
              <a:t>= 0.482 g  </a:t>
            </a:r>
            <a:endParaRPr lang="en-GB" sz="1600" dirty="0"/>
          </a:p>
        </p:txBody>
      </p:sp>
      <p:sp>
        <p:nvSpPr>
          <p:cNvPr id="58" name="Rectangle 57"/>
          <p:cNvSpPr/>
          <p:nvPr/>
        </p:nvSpPr>
        <p:spPr>
          <a:xfrm>
            <a:off x="6969458" y="3486978"/>
            <a:ext cx="1910687" cy="10713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Percentage by mass of MgCO</a:t>
            </a:r>
            <a:r>
              <a:rPr lang="en-GB" sz="1600" baseline="-25000" dirty="0" smtClean="0"/>
              <a:t>3</a:t>
            </a:r>
            <a:r>
              <a:rPr lang="en-GB" sz="1600" dirty="0" smtClean="0"/>
              <a:t> </a:t>
            </a:r>
          </a:p>
          <a:p>
            <a:pPr algn="ctr"/>
            <a:r>
              <a:rPr lang="en-GB" sz="1600" dirty="0"/>
              <a:t>i</a:t>
            </a:r>
            <a:r>
              <a:rPr lang="en-GB" sz="1600" dirty="0" smtClean="0"/>
              <a:t>n the sample =  </a:t>
            </a:r>
            <a:r>
              <a:rPr lang="en-GB" dirty="0" smtClean="0"/>
              <a:t> </a:t>
            </a:r>
            <a:endParaRPr lang="en-GB"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Percentage by mass of MgCO</a:t>
            </a:r>
            <a:r>
              <a:rPr lang="en-GB" baseline="-25000" dirty="0" smtClean="0"/>
              <a:t>3</a:t>
            </a:r>
            <a:r>
              <a:rPr lang="en-GB" dirty="0" smtClean="0"/>
              <a:t> in the sample feedback </a:t>
            </a:r>
            <a:endParaRPr lang="en-GB" dirty="0"/>
          </a:p>
        </p:txBody>
      </p:sp>
      <p:sp>
        <p:nvSpPr>
          <p:cNvPr id="3" name="Subtitle 2"/>
          <p:cNvSpPr>
            <a:spLocks noGrp="1"/>
          </p:cNvSpPr>
          <p:nvPr>
            <p:ph type="subTitle" idx="1"/>
          </p:nvPr>
        </p:nvSpPr>
        <p:spPr>
          <a:xfrm>
            <a:off x="809006" y="2252464"/>
            <a:ext cx="6400800" cy="2688026"/>
          </a:xfrm>
        </p:spPr>
        <p:txBody>
          <a:bodyPr>
            <a:normAutofit/>
          </a:bodyPr>
          <a:lstStyle/>
          <a:p>
            <a:r>
              <a:rPr lang="en-GB" dirty="0" smtClean="0"/>
              <a:t>To calculate the percentage by mass of MgCO</a:t>
            </a:r>
            <a:r>
              <a:rPr lang="en-GB" baseline="-25000" dirty="0" smtClean="0"/>
              <a:t>3</a:t>
            </a:r>
            <a:r>
              <a:rPr lang="en-GB" dirty="0" smtClean="0"/>
              <a:t> you need to divide the mass of MgCO</a:t>
            </a:r>
            <a:r>
              <a:rPr lang="en-GB" baseline="-25000" dirty="0" smtClean="0"/>
              <a:t>3</a:t>
            </a:r>
            <a:r>
              <a:rPr lang="en-GB" dirty="0" smtClean="0"/>
              <a:t> by the mass of impure sample and multiply by 100.</a:t>
            </a:r>
            <a:endParaRPr lang="en-GB" dirty="0"/>
          </a:p>
        </p:txBody>
      </p:sp>
      <p:sp>
        <p:nvSpPr>
          <p:cNvPr id="4" name="TextBox 3">
            <a:hlinkClick r:id="" action="ppaction://hlinkshowjump?jump=previousslide"/>
          </p:cNvPr>
          <p:cNvSpPr txBox="1"/>
          <p:nvPr/>
        </p:nvSpPr>
        <p:spPr>
          <a:xfrm>
            <a:off x="7388696" y="6157701"/>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1"/>
          <p:cNvPicPr>
            <a:picLocks noChangeAspect="1" noChangeArrowheads="1"/>
          </p:cNvPicPr>
          <p:nvPr/>
        </p:nvPicPr>
        <p:blipFill>
          <a:blip r:embed="rId3" cstate="print"/>
          <a:srcRect/>
          <a:stretch>
            <a:fillRect/>
          </a:stretch>
        </p:blipFill>
        <p:spPr bwMode="auto">
          <a:xfrm>
            <a:off x="6226990" y="2244156"/>
            <a:ext cx="467829" cy="1764152"/>
          </a:xfrm>
          <a:prstGeom prst="rect">
            <a:avLst/>
          </a:prstGeom>
          <a:noFill/>
          <a:ln w="9525">
            <a:noFill/>
            <a:miter lim="800000"/>
            <a:headEnd/>
            <a:tailEnd/>
          </a:ln>
          <a:effectLst/>
        </p:spPr>
      </p:pic>
      <p:sp>
        <p:nvSpPr>
          <p:cNvPr id="5" name="Text Box 11"/>
          <p:cNvSpPr txBox="1">
            <a:spLocks noChangeArrowheads="1"/>
          </p:cNvSpPr>
          <p:nvPr/>
        </p:nvSpPr>
        <p:spPr bwMode="auto">
          <a:xfrm>
            <a:off x="1352550" y="0"/>
            <a:ext cx="779145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lang="en-GB" dirty="0" smtClean="0">
                <a:solidFill>
                  <a:prstClr val="black"/>
                </a:solidFill>
                <a:latin typeface="Calibri" pitchFamily="34" charset="0"/>
                <a:cs typeface="Arial" pitchFamily="34" charset="0"/>
              </a:rPr>
              <a:t>Q2</a:t>
            </a:r>
            <a:r>
              <a:rPr lang="en-GB" sz="1400" dirty="0" smtClean="0">
                <a:solidFill>
                  <a:prstClr val="black"/>
                </a:solidFill>
                <a:latin typeface="Calibri" pitchFamily="34" charset="0"/>
                <a:cs typeface="Arial" pitchFamily="34" charset="0"/>
              </a:rPr>
              <a:t>. </a:t>
            </a:r>
            <a:r>
              <a:rPr lang="en-GB" sz="1400" dirty="0" smtClean="0">
                <a:solidFill>
                  <a:prstClr val="black"/>
                </a:solidFill>
                <a:latin typeface="Arial" pitchFamily="34" charset="0"/>
                <a:cs typeface="Arial" pitchFamily="34" charset="0"/>
              </a:rPr>
              <a:t>The equation for the reaction between magnesium carbonate and hydrochloric acid is:</a:t>
            </a:r>
          </a:p>
          <a:p>
            <a:pPr lvl="0"/>
            <a:r>
              <a:rPr lang="en-GB" sz="1400" dirty="0" smtClean="0">
                <a:solidFill>
                  <a:prstClr val="black"/>
                </a:solidFill>
                <a:latin typeface="Arial" pitchFamily="34" charset="0"/>
                <a:cs typeface="Arial" pitchFamily="34" charset="0"/>
              </a:rPr>
              <a:t>MgCO</a:t>
            </a:r>
            <a:r>
              <a:rPr lang="en-GB" sz="1400" baseline="-25000" dirty="0" smtClean="0">
                <a:solidFill>
                  <a:prstClr val="black"/>
                </a:solidFill>
                <a:latin typeface="Arial" pitchFamily="34" charset="0"/>
                <a:cs typeface="Arial" pitchFamily="34" charset="0"/>
              </a:rPr>
              <a:t>3</a:t>
            </a:r>
            <a:r>
              <a:rPr lang="en-GB" sz="1400" dirty="0" smtClean="0">
                <a:solidFill>
                  <a:prstClr val="black"/>
                </a:solidFill>
                <a:latin typeface="Arial" pitchFamily="34" charset="0"/>
                <a:cs typeface="Arial" pitchFamily="34" charset="0"/>
              </a:rPr>
              <a:t> + 2HCl </a:t>
            </a:r>
            <a:r>
              <a:rPr lang="en-GB" sz="1400" dirty="0" smtClean="0">
                <a:solidFill>
                  <a:prstClr val="black"/>
                </a:solidFill>
                <a:latin typeface="Arial" pitchFamily="34" charset="0"/>
                <a:cs typeface="Arial" pitchFamily="34" charset="0"/>
                <a:sym typeface="Symbol"/>
              </a:rPr>
              <a:t></a:t>
            </a:r>
            <a:r>
              <a:rPr lang="en-GB" sz="1400" dirty="0" smtClean="0">
                <a:solidFill>
                  <a:prstClr val="black"/>
                </a:solidFill>
                <a:latin typeface="Arial" pitchFamily="34" charset="0"/>
                <a:cs typeface="Arial" pitchFamily="34" charset="0"/>
                <a:sym typeface="Wingdings" pitchFamily="2" charset="2"/>
              </a:rPr>
              <a:t> MgCl</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 + H</a:t>
            </a:r>
            <a:r>
              <a:rPr lang="en-GB" sz="1400" baseline="-25000" dirty="0" smtClean="0">
                <a:solidFill>
                  <a:prstClr val="black"/>
                </a:solidFill>
                <a:latin typeface="Arial" pitchFamily="34" charset="0"/>
                <a:cs typeface="Arial" pitchFamily="34" charset="0"/>
                <a:sym typeface="Wingdings" pitchFamily="2" charset="2"/>
              </a:rPr>
              <a:t>2</a:t>
            </a:r>
            <a:r>
              <a:rPr lang="en-GB" sz="1400" dirty="0" smtClean="0">
                <a:solidFill>
                  <a:prstClr val="black"/>
                </a:solidFill>
                <a:latin typeface="Arial" pitchFamily="34" charset="0"/>
                <a:cs typeface="Arial" pitchFamily="34" charset="0"/>
                <a:sym typeface="Wingdings" pitchFamily="2" charset="2"/>
              </a:rPr>
              <a:t>O + CO</a:t>
            </a:r>
            <a:r>
              <a:rPr lang="en-GB" sz="1400" baseline="-25000" dirty="0" smtClean="0">
                <a:solidFill>
                  <a:prstClr val="black"/>
                </a:solidFill>
                <a:latin typeface="Arial" pitchFamily="34" charset="0"/>
                <a:cs typeface="Arial" pitchFamily="34" charset="0"/>
                <a:sym typeface="Wingdings" pitchFamily="2" charset="2"/>
              </a:rPr>
              <a:t>2</a:t>
            </a:r>
          </a:p>
          <a:p>
            <a:pPr lvl="0"/>
            <a:r>
              <a:rPr lang="en-GB" sz="1400" dirty="0" smtClean="0">
                <a:solidFill>
                  <a:prstClr val="black"/>
                </a:solidFill>
                <a:latin typeface="Arial" pitchFamily="34" charset="0"/>
                <a:cs typeface="Arial" pitchFamily="34" charset="0"/>
                <a:sym typeface="Wingdings" pitchFamily="2" charset="2"/>
              </a:rPr>
              <a:t>When 75.0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a:t>
            </a:r>
            <a:r>
              <a:rPr lang="en-GB" sz="1400" dirty="0" err="1" smtClean="0">
                <a:solidFill>
                  <a:prstClr val="black"/>
                </a:solidFill>
                <a:latin typeface="Arial" pitchFamily="34" charset="0"/>
                <a:cs typeface="Arial" pitchFamily="34" charset="0"/>
                <a:sym typeface="Wingdings" pitchFamily="2" charset="2"/>
              </a:rPr>
              <a:t>HCl</a:t>
            </a:r>
            <a:r>
              <a:rPr lang="en-GB" sz="1400" dirty="0" smtClean="0">
                <a:solidFill>
                  <a:prstClr val="black"/>
                </a:solidFill>
                <a:latin typeface="Arial" pitchFamily="34" charset="0"/>
                <a:cs typeface="Arial" pitchFamily="34" charset="0"/>
                <a:sym typeface="Wingdings" pitchFamily="2" charset="2"/>
              </a:rPr>
              <a:t> were added to 0.600 g of impure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some acid was left unreacted. The unreacted acid required 17.8 cm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of a 0.200 </a:t>
            </a:r>
            <a:r>
              <a:rPr lang="en-GB" sz="1400" dirty="0" err="1" smtClean="0">
                <a:solidFill>
                  <a:prstClr val="black"/>
                </a:solidFill>
                <a:latin typeface="Arial" pitchFamily="34" charset="0"/>
                <a:cs typeface="Arial" pitchFamily="34" charset="0"/>
                <a:sym typeface="Wingdings" pitchFamily="2" charset="2"/>
              </a:rPr>
              <a:t>mol</a:t>
            </a:r>
            <a:r>
              <a:rPr lang="en-GB" sz="1400" dirty="0" smtClean="0">
                <a:solidFill>
                  <a:prstClr val="black"/>
                </a:solidFill>
                <a:latin typeface="Arial" pitchFamily="34" charset="0"/>
                <a:cs typeface="Arial" pitchFamily="34" charset="0"/>
                <a:sym typeface="Wingdings" pitchFamily="2" charset="2"/>
              </a:rPr>
              <a:t> dm</a:t>
            </a:r>
            <a:r>
              <a:rPr lang="en-GB" sz="1400" baseline="30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solution of sodium hydroxide for complete reaction. Calculate the percentage by mass of MgCO</a:t>
            </a:r>
            <a:r>
              <a:rPr lang="en-GB" sz="1400" baseline="-25000" dirty="0" smtClean="0">
                <a:solidFill>
                  <a:prstClr val="black"/>
                </a:solidFill>
                <a:latin typeface="Arial" pitchFamily="34" charset="0"/>
                <a:cs typeface="Arial" pitchFamily="34" charset="0"/>
                <a:sym typeface="Wingdings" pitchFamily="2" charset="2"/>
              </a:rPr>
              <a:t>3</a:t>
            </a:r>
            <a:r>
              <a:rPr lang="en-GB" sz="1400" dirty="0" smtClean="0">
                <a:solidFill>
                  <a:prstClr val="black"/>
                </a:solidFill>
                <a:latin typeface="Arial" pitchFamily="34" charset="0"/>
                <a:cs typeface="Arial" pitchFamily="34" charset="0"/>
                <a:sym typeface="Wingdings" pitchFamily="2" charset="2"/>
              </a:rPr>
              <a:t> in the sample.</a:t>
            </a:r>
            <a:endParaRPr kumimoji="0" lang="en-US" sz="1400" b="0" i="0" u="none" strike="noStrike" cap="none" normalizeH="0" baseline="0" dirty="0" smtClean="0">
              <a:ln>
                <a:noFill/>
              </a:ln>
              <a:solidFill>
                <a:schemeClr val="tx1"/>
              </a:solidFill>
              <a:effectLst/>
              <a:cs typeface="Arial" pitchFamily="34" charset="0"/>
            </a:endParaRPr>
          </a:p>
        </p:txBody>
      </p:sp>
      <p:sp>
        <p:nvSpPr>
          <p:cNvPr id="21" name="TextBox 20"/>
          <p:cNvSpPr txBox="1"/>
          <p:nvPr/>
        </p:nvSpPr>
        <p:spPr>
          <a:xfrm>
            <a:off x="0" y="5213445"/>
            <a:ext cx="6332561" cy="646331"/>
          </a:xfrm>
          <a:prstGeom prst="rect">
            <a:avLst/>
          </a:prstGeom>
          <a:noFill/>
        </p:spPr>
        <p:txBody>
          <a:bodyPr wrap="square" rtlCol="0">
            <a:spAutoFit/>
          </a:bodyPr>
          <a:lstStyle/>
          <a:p>
            <a:r>
              <a:rPr lang="en-GB" dirty="0" smtClean="0"/>
              <a:t>Click on the correct calculation for the percentage by mass of MgCO</a:t>
            </a:r>
            <a:r>
              <a:rPr lang="en-GB" baseline="-25000" dirty="0" smtClean="0"/>
              <a:t>3 </a:t>
            </a:r>
            <a:r>
              <a:rPr lang="en-GB" dirty="0" smtClean="0"/>
              <a:t>in the sample, </a:t>
            </a:r>
            <a:r>
              <a:rPr lang="en-GB" dirty="0" smtClean="0">
                <a:solidFill>
                  <a:srgbClr val="0070C0"/>
                </a:solidFill>
              </a:rPr>
              <a:t>then click </a:t>
            </a:r>
            <a:r>
              <a:rPr lang="en-GB" dirty="0">
                <a:solidFill>
                  <a:srgbClr val="0070C0"/>
                </a:solidFill>
              </a:rPr>
              <a:t>Next</a:t>
            </a:r>
            <a:r>
              <a:rPr lang="en-GB" dirty="0"/>
              <a:t>.</a:t>
            </a:r>
          </a:p>
        </p:txBody>
      </p:sp>
      <p:sp>
        <p:nvSpPr>
          <p:cNvPr id="25" name="Circular Arrow 24"/>
          <p:cNvSpPr/>
          <p:nvPr/>
        </p:nvSpPr>
        <p:spPr>
          <a:xfrm>
            <a:off x="1196621" y="2406859"/>
            <a:ext cx="1207911" cy="1080120"/>
          </a:xfrm>
          <a:prstGeom prst="circular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ight Arrow 25"/>
          <p:cNvSpPr/>
          <p:nvPr/>
        </p:nvSpPr>
        <p:spPr>
          <a:xfrm>
            <a:off x="2754489" y="3518106"/>
            <a:ext cx="844470" cy="263671"/>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 Arrow 26"/>
          <p:cNvSpPr/>
          <p:nvPr/>
        </p:nvSpPr>
        <p:spPr>
          <a:xfrm rot="10800000" flipH="1">
            <a:off x="4255910" y="4181802"/>
            <a:ext cx="1682045" cy="648072"/>
          </a:xfrm>
          <a:prstGeom prst="bentArrow">
            <a:avLst>
              <a:gd name="adj1" fmla="val 25000"/>
              <a:gd name="adj2" fmla="val 25000"/>
              <a:gd name="adj3" fmla="val 25000"/>
              <a:gd name="adj4" fmla="val 4557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3" name="Picture 2"/>
          <p:cNvPicPr>
            <a:picLocks noChangeAspect="1" noChangeArrowheads="1"/>
          </p:cNvPicPr>
          <p:nvPr/>
        </p:nvPicPr>
        <p:blipFill>
          <a:blip r:embed="rId4" cstate="print"/>
          <a:srcRect/>
          <a:stretch>
            <a:fillRect/>
          </a:stretch>
        </p:blipFill>
        <p:spPr bwMode="auto">
          <a:xfrm>
            <a:off x="572736" y="3999972"/>
            <a:ext cx="764746" cy="904426"/>
          </a:xfrm>
          <a:prstGeom prst="rect">
            <a:avLst/>
          </a:prstGeom>
          <a:noFill/>
          <a:ln w="9525">
            <a:noFill/>
            <a:miter lim="800000"/>
            <a:headEnd/>
            <a:tailEnd/>
          </a:ln>
          <a:effectLst/>
        </p:spPr>
      </p:pic>
      <p:pic>
        <p:nvPicPr>
          <p:cNvPr id="34" name="Picture 3"/>
          <p:cNvPicPr>
            <a:picLocks noChangeAspect="1" noChangeArrowheads="1"/>
          </p:cNvPicPr>
          <p:nvPr/>
        </p:nvPicPr>
        <p:blipFill>
          <a:blip r:embed="rId5" cstate="print"/>
          <a:srcRect/>
          <a:stretch>
            <a:fillRect/>
          </a:stretch>
        </p:blipFill>
        <p:spPr bwMode="auto">
          <a:xfrm>
            <a:off x="3780720" y="2971800"/>
            <a:ext cx="1000642" cy="1013177"/>
          </a:xfrm>
          <a:prstGeom prst="rect">
            <a:avLst/>
          </a:prstGeom>
          <a:noFill/>
          <a:ln w="9525">
            <a:noFill/>
            <a:miter lim="800000"/>
            <a:headEnd/>
            <a:tailEnd/>
          </a:ln>
          <a:effectLst/>
        </p:spPr>
      </p:pic>
      <p:pic>
        <p:nvPicPr>
          <p:cNvPr id="35" name="Picture 4"/>
          <p:cNvPicPr>
            <a:picLocks noChangeAspect="1" noChangeArrowheads="1"/>
          </p:cNvPicPr>
          <p:nvPr/>
        </p:nvPicPr>
        <p:blipFill>
          <a:blip r:embed="rId5" cstate="print"/>
          <a:srcRect/>
          <a:stretch>
            <a:fillRect/>
          </a:stretch>
        </p:blipFill>
        <p:spPr bwMode="auto">
          <a:xfrm>
            <a:off x="6004631" y="4032955"/>
            <a:ext cx="866852" cy="877711"/>
          </a:xfrm>
          <a:prstGeom prst="rect">
            <a:avLst/>
          </a:prstGeom>
          <a:noFill/>
          <a:ln w="9525">
            <a:noFill/>
            <a:miter lim="800000"/>
            <a:headEnd/>
            <a:tailEnd/>
          </a:ln>
          <a:effectLst/>
        </p:spPr>
      </p:pic>
      <p:cxnSp>
        <p:nvCxnSpPr>
          <p:cNvPr id="37" name="Straight Arrow Connector 36"/>
          <p:cNvCxnSpPr/>
          <p:nvPr/>
        </p:nvCxnSpPr>
        <p:spPr>
          <a:xfrm flipH="1">
            <a:off x="6605517" y="2579427"/>
            <a:ext cx="13648" cy="83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3"/>
          <p:cNvPicPr>
            <a:picLocks noChangeAspect="1" noChangeArrowheads="1"/>
          </p:cNvPicPr>
          <p:nvPr/>
        </p:nvPicPr>
        <p:blipFill>
          <a:blip r:embed="rId6" cstate="print"/>
          <a:srcRect/>
          <a:stretch>
            <a:fillRect/>
          </a:stretch>
        </p:blipFill>
        <p:spPr bwMode="auto">
          <a:xfrm>
            <a:off x="649389" y="2479836"/>
            <a:ext cx="497699" cy="1793345"/>
          </a:xfrm>
          <a:prstGeom prst="rect">
            <a:avLst/>
          </a:prstGeom>
          <a:noFill/>
          <a:ln w="9525">
            <a:noFill/>
            <a:miter lim="800000"/>
            <a:headEnd/>
            <a:tailEnd/>
          </a:ln>
          <a:effectLst/>
        </p:spPr>
      </p:pic>
      <p:pic>
        <p:nvPicPr>
          <p:cNvPr id="19" name="Picture 2"/>
          <p:cNvPicPr>
            <a:picLocks noChangeAspect="1" noChangeArrowheads="1"/>
          </p:cNvPicPr>
          <p:nvPr/>
        </p:nvPicPr>
        <p:blipFill>
          <a:blip r:embed="rId7" cstate="print"/>
          <a:srcRect/>
          <a:stretch>
            <a:fillRect/>
          </a:stretch>
        </p:blipFill>
        <p:spPr bwMode="auto">
          <a:xfrm>
            <a:off x="1758256" y="3009427"/>
            <a:ext cx="1028161" cy="957439"/>
          </a:xfrm>
          <a:prstGeom prst="rect">
            <a:avLst/>
          </a:prstGeom>
          <a:noFill/>
          <a:ln w="9525">
            <a:noFill/>
            <a:miter lim="800000"/>
            <a:headEnd/>
            <a:tailEnd/>
          </a:ln>
          <a:effectLst/>
        </p:spPr>
      </p:pic>
      <p:cxnSp>
        <p:nvCxnSpPr>
          <p:cNvPr id="28" name="Straight Connector 27"/>
          <p:cNvCxnSpPr/>
          <p:nvPr/>
        </p:nvCxnSpPr>
        <p:spPr>
          <a:xfrm flipV="1">
            <a:off x="1201003" y="4585648"/>
            <a:ext cx="368490" cy="1364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64024" y="2238233"/>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251881" y="2417928"/>
            <a:ext cx="384412" cy="13761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4334" y="2636292"/>
            <a:ext cx="545910" cy="6414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3946478" y="3848669"/>
            <a:ext cx="229737" cy="41170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662382" y="1746913"/>
            <a:ext cx="147851" cy="125787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6" name="TextBox 3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0" name="Rectangle 49"/>
          <p:cNvSpPr/>
          <p:nvPr/>
        </p:nvSpPr>
        <p:spPr>
          <a:xfrm>
            <a:off x="1497630" y="4182197"/>
            <a:ext cx="1084071"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HCl</a:t>
            </a:r>
            <a:r>
              <a:rPr lang="en-GB" sz="1400" b="1" dirty="0" smtClean="0"/>
              <a:t>(</a:t>
            </a:r>
            <a:r>
              <a:rPr lang="en-GB" sz="1400" b="1" dirty="0" err="1" smtClean="0"/>
              <a:t>aq</a:t>
            </a:r>
            <a:r>
              <a:rPr lang="en-GB" sz="1400" b="1" dirty="0" smtClean="0"/>
              <a:t>)</a:t>
            </a:r>
          </a:p>
        </p:txBody>
      </p:sp>
      <p:sp>
        <p:nvSpPr>
          <p:cNvPr id="30" name="Rectangle 29"/>
          <p:cNvSpPr/>
          <p:nvPr/>
        </p:nvSpPr>
        <p:spPr>
          <a:xfrm>
            <a:off x="4125415" y="2115824"/>
            <a:ext cx="203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0.200 </a:t>
            </a:r>
            <a:r>
              <a:rPr lang="en-GB" sz="1400" b="1" dirty="0" err="1" smtClean="0"/>
              <a:t>mol</a:t>
            </a:r>
            <a:r>
              <a:rPr lang="en-GB" sz="1400" b="1" dirty="0" smtClean="0"/>
              <a:t> dm</a:t>
            </a:r>
            <a:r>
              <a:rPr lang="en-GB" sz="1400" b="1" baseline="30000" dirty="0" smtClean="0"/>
              <a:t>-3</a:t>
            </a:r>
            <a:r>
              <a:rPr lang="en-GB" sz="1400" b="1" dirty="0" smtClean="0"/>
              <a:t> </a:t>
            </a:r>
            <a:r>
              <a:rPr lang="en-GB" sz="1400" b="1" dirty="0" err="1" smtClean="0"/>
              <a:t>NaOH</a:t>
            </a:r>
            <a:r>
              <a:rPr lang="en-GB" sz="1400" b="1" dirty="0" smtClean="0"/>
              <a:t>(</a:t>
            </a:r>
            <a:r>
              <a:rPr lang="en-GB" sz="1400" b="1" dirty="0" err="1" smtClean="0"/>
              <a:t>aq</a:t>
            </a:r>
            <a:r>
              <a:rPr lang="en-GB" sz="1400" b="1" dirty="0" smtClean="0"/>
              <a:t>)</a:t>
            </a:r>
          </a:p>
        </p:txBody>
      </p:sp>
      <p:sp>
        <p:nvSpPr>
          <p:cNvPr id="55" name="Rectangle 54">
            <a:hlinkClick r:id="" action="ppaction://hlinkshowjump?jump=nextslide"/>
          </p:cNvPr>
          <p:cNvSpPr/>
          <p:nvPr/>
        </p:nvSpPr>
        <p:spPr>
          <a:xfrm>
            <a:off x="4715303" y="6339385"/>
            <a:ext cx="1830277" cy="307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(0.09644 / 0.6) x 100</a:t>
            </a:r>
            <a:endParaRPr lang="en-GB" sz="1400" dirty="0"/>
          </a:p>
        </p:txBody>
      </p:sp>
      <p:sp>
        <p:nvSpPr>
          <p:cNvPr id="46" name="Rectangle 45">
            <a:hlinkClick r:id="" action="ppaction://hlinkshowjump?jump=nextslide"/>
          </p:cNvPr>
          <p:cNvSpPr/>
          <p:nvPr/>
        </p:nvSpPr>
        <p:spPr>
          <a:xfrm>
            <a:off x="0" y="5950424"/>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a:t>
            </a:r>
            <a:endParaRPr lang="en-GB" sz="1400" dirty="0"/>
          </a:p>
        </p:txBody>
      </p:sp>
      <p:sp>
        <p:nvSpPr>
          <p:cNvPr id="59" name="Rectangle 58">
            <a:hlinkClick r:id="" action="ppaction://hlinkshowjump?jump=nextslide"/>
          </p:cNvPr>
          <p:cNvSpPr/>
          <p:nvPr/>
        </p:nvSpPr>
        <p:spPr>
          <a:xfrm>
            <a:off x="1451212" y="6364406"/>
            <a:ext cx="1335205"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0.00572 / 84.3</a:t>
            </a:r>
            <a:endParaRPr lang="en-GB" sz="1400" dirty="0"/>
          </a:p>
        </p:txBody>
      </p:sp>
      <p:sp>
        <p:nvSpPr>
          <p:cNvPr id="61" name="Rectangle 60">
            <a:hlinkClick r:id="" action="ppaction://hlinkshowjump?jump=nextslide"/>
          </p:cNvPr>
          <p:cNvSpPr/>
          <p:nvPr/>
        </p:nvSpPr>
        <p:spPr>
          <a:xfrm>
            <a:off x="1453486" y="5957248"/>
            <a:ext cx="1332931"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a:t>
            </a:r>
            <a:endParaRPr lang="en-GB" sz="1400" dirty="0"/>
          </a:p>
        </p:txBody>
      </p:sp>
      <p:sp>
        <p:nvSpPr>
          <p:cNvPr id="62" name="Rectangle 61">
            <a:hlinkClick r:id="" action="ppaction://hlinkshowjump?jump=nextslide"/>
          </p:cNvPr>
          <p:cNvSpPr/>
          <p:nvPr/>
        </p:nvSpPr>
        <p:spPr>
          <a:xfrm>
            <a:off x="2925170" y="6353033"/>
            <a:ext cx="1635457" cy="309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0.01144 x 84.3</a:t>
            </a:r>
            <a:endParaRPr lang="en-GB" sz="1400" dirty="0"/>
          </a:p>
        </p:txBody>
      </p:sp>
      <p:sp>
        <p:nvSpPr>
          <p:cNvPr id="51" name="Rectangle 50"/>
          <p:cNvSpPr/>
          <p:nvPr/>
        </p:nvSpPr>
        <p:spPr>
          <a:xfrm>
            <a:off x="6703690" y="1405364"/>
            <a:ext cx="2244382" cy="5287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200" b="1" dirty="0" smtClean="0"/>
              <a:t>17.8 cm</a:t>
            </a:r>
            <a:r>
              <a:rPr lang="en-GB" sz="1200" b="1" baseline="30000" dirty="0" smtClean="0"/>
              <a:t>3</a:t>
            </a:r>
            <a:r>
              <a:rPr lang="en-GB" sz="1200" b="1" dirty="0" smtClean="0"/>
              <a:t> of </a:t>
            </a:r>
            <a:r>
              <a:rPr lang="en-GB" sz="1200" b="1" dirty="0" err="1" smtClean="0"/>
              <a:t>NaOH</a:t>
            </a:r>
            <a:r>
              <a:rPr lang="en-GB" sz="1200" b="1" dirty="0" smtClean="0"/>
              <a:t> added to reach end point = 0.00356 mol</a:t>
            </a:r>
          </a:p>
        </p:txBody>
      </p:sp>
      <p:sp>
        <p:nvSpPr>
          <p:cNvPr id="45" name="Rectangle 44"/>
          <p:cNvSpPr/>
          <p:nvPr/>
        </p:nvSpPr>
        <p:spPr>
          <a:xfrm>
            <a:off x="2684227" y="4076048"/>
            <a:ext cx="1523832" cy="903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 </a:t>
            </a:r>
            <a:r>
              <a:rPr lang="en-GB" sz="1400" b="1" dirty="0" err="1" smtClean="0"/>
              <a:t>Xs</a:t>
            </a:r>
            <a:r>
              <a:rPr lang="en-GB" sz="1400" b="1" dirty="0" smtClean="0"/>
              <a:t>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0.00356 mol</a:t>
            </a:r>
          </a:p>
        </p:txBody>
      </p:sp>
      <p:sp>
        <p:nvSpPr>
          <p:cNvPr id="43" name="Rectangle 42"/>
          <p:cNvSpPr/>
          <p:nvPr/>
        </p:nvSpPr>
        <p:spPr>
          <a:xfrm>
            <a:off x="0" y="1839500"/>
            <a:ext cx="1941688" cy="519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b="1" dirty="0" smtClean="0"/>
              <a:t>75 cm</a:t>
            </a:r>
            <a:r>
              <a:rPr lang="en-GB" sz="1400" b="1" baseline="30000" dirty="0" smtClean="0"/>
              <a:t>3</a:t>
            </a:r>
            <a:r>
              <a:rPr lang="en-GB" sz="1400" b="1" dirty="0" smtClean="0"/>
              <a:t> of  </a:t>
            </a:r>
            <a:r>
              <a:rPr lang="en-GB" sz="1400" b="1" dirty="0" err="1" smtClean="0"/>
              <a:t>HCl</a:t>
            </a:r>
            <a:r>
              <a:rPr lang="en-GB" sz="1400" b="1" dirty="0" smtClean="0"/>
              <a:t>(</a:t>
            </a:r>
            <a:r>
              <a:rPr lang="en-GB" sz="1400" b="1" dirty="0" err="1" smtClean="0"/>
              <a:t>aq</a:t>
            </a:r>
            <a:r>
              <a:rPr lang="en-GB" sz="1400" b="1" dirty="0" smtClean="0"/>
              <a:t>) </a:t>
            </a:r>
          </a:p>
          <a:p>
            <a:pPr algn="ctr">
              <a:defRPr/>
            </a:pPr>
            <a:r>
              <a:rPr lang="en-GB" sz="1400" b="1" dirty="0" smtClean="0"/>
              <a:t>= 0.015 mol </a:t>
            </a:r>
          </a:p>
        </p:txBody>
      </p:sp>
      <p:sp>
        <p:nvSpPr>
          <p:cNvPr id="52" name="Rectangle 51"/>
          <p:cNvSpPr/>
          <p:nvPr/>
        </p:nvSpPr>
        <p:spPr>
          <a:xfrm>
            <a:off x="3864592" y="1326108"/>
            <a:ext cx="2593075" cy="682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smtClean="0"/>
              <a:t>HCl</a:t>
            </a:r>
            <a:r>
              <a:rPr lang="en-GB" sz="1400" b="1" dirty="0" smtClean="0"/>
              <a:t> reacted with MgCO</a:t>
            </a:r>
            <a:r>
              <a:rPr lang="en-GB" sz="1400" b="1" baseline="-25000" dirty="0" smtClean="0"/>
              <a:t>3</a:t>
            </a:r>
            <a:r>
              <a:rPr lang="en-GB" sz="1400" b="1" dirty="0" smtClean="0"/>
              <a:t> </a:t>
            </a:r>
          </a:p>
          <a:p>
            <a:pPr algn="ctr"/>
            <a:r>
              <a:rPr lang="en-GB" sz="1400" b="1" dirty="0" smtClean="0"/>
              <a:t>=       0.01144    mol </a:t>
            </a:r>
            <a:endParaRPr lang="en-GB" sz="1400" b="1" dirty="0"/>
          </a:p>
        </p:txBody>
      </p:sp>
      <p:sp>
        <p:nvSpPr>
          <p:cNvPr id="49" name="Rectangle 48"/>
          <p:cNvSpPr/>
          <p:nvPr/>
        </p:nvSpPr>
        <p:spPr>
          <a:xfrm>
            <a:off x="2025765" y="1541688"/>
            <a:ext cx="1704622" cy="936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400" b="1" dirty="0" smtClean="0">
                <a:solidFill>
                  <a:prstClr val="white"/>
                </a:solidFill>
              </a:rPr>
              <a:t>Impure solid (0.600 g) mol of MgCO</a:t>
            </a:r>
            <a:r>
              <a:rPr lang="en-GB" sz="1400" b="1" baseline="-25000" dirty="0" smtClean="0">
                <a:solidFill>
                  <a:prstClr val="white"/>
                </a:solidFill>
              </a:rPr>
              <a:t>3</a:t>
            </a:r>
            <a:r>
              <a:rPr lang="en-GB" sz="1400" b="1" dirty="0" smtClean="0">
                <a:solidFill>
                  <a:prstClr val="white"/>
                </a:solidFill>
              </a:rPr>
              <a:t>  = 0.00572</a:t>
            </a:r>
            <a:endParaRPr lang="en-GB" sz="1400" dirty="0">
              <a:solidFill>
                <a:prstClr val="white"/>
              </a:solidFill>
            </a:endParaRPr>
          </a:p>
        </p:txBody>
      </p:sp>
      <p:sp>
        <p:nvSpPr>
          <p:cNvPr id="53" name="Rectangle 52">
            <a:hlinkClick r:id="" action="ppaction://hlinkshowjump?jump=nextslide"/>
          </p:cNvPr>
          <p:cNvSpPr/>
          <p:nvPr/>
        </p:nvSpPr>
        <p:spPr>
          <a:xfrm>
            <a:off x="4715303" y="5966347"/>
            <a:ext cx="1830277" cy="257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(0.6 / 0.482) x 100</a:t>
            </a:r>
            <a:endParaRPr lang="en-GB" sz="1400" dirty="0"/>
          </a:p>
        </p:txBody>
      </p:sp>
      <p:sp>
        <p:nvSpPr>
          <p:cNvPr id="48" name="Rectangle 47"/>
          <p:cNvSpPr/>
          <p:nvPr/>
        </p:nvSpPr>
        <p:spPr>
          <a:xfrm>
            <a:off x="6955270" y="2013347"/>
            <a:ext cx="1894764" cy="3935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M</a:t>
            </a:r>
            <a:r>
              <a:rPr lang="en-GB" sz="1400" baseline="-25000" dirty="0" smtClean="0"/>
              <a:t>r </a:t>
            </a:r>
            <a:r>
              <a:rPr lang="en-GB" sz="1400" dirty="0" smtClean="0"/>
              <a:t>of MgCO</a:t>
            </a:r>
            <a:r>
              <a:rPr lang="en-GB" sz="1400" baseline="-25000" dirty="0" smtClean="0"/>
              <a:t>3</a:t>
            </a:r>
            <a:r>
              <a:rPr lang="en-GB" sz="1400" dirty="0" smtClean="0"/>
              <a:t> </a:t>
            </a:r>
          </a:p>
          <a:p>
            <a:pPr algn="ctr"/>
            <a:r>
              <a:rPr lang="en-GB" sz="1400" dirty="0" smtClean="0"/>
              <a:t>= 84.3</a:t>
            </a:r>
            <a:endParaRPr lang="en-GB" sz="1400" dirty="0"/>
          </a:p>
        </p:txBody>
      </p:sp>
      <p:sp>
        <p:nvSpPr>
          <p:cNvPr id="47" name="Rectangle 46">
            <a:hlinkClick r:id="" action="ppaction://hlinkshowjump?jump=nextslide"/>
          </p:cNvPr>
          <p:cNvSpPr/>
          <p:nvPr/>
        </p:nvSpPr>
        <p:spPr>
          <a:xfrm>
            <a:off x="0" y="6362132"/>
            <a:ext cx="1296537" cy="3138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0.00572 x 84.3</a:t>
            </a:r>
            <a:endParaRPr lang="en-GB" sz="1200" dirty="0"/>
          </a:p>
        </p:txBody>
      </p:sp>
      <p:sp>
        <p:nvSpPr>
          <p:cNvPr id="56" name="Rectangle 55"/>
          <p:cNvSpPr/>
          <p:nvPr/>
        </p:nvSpPr>
        <p:spPr>
          <a:xfrm>
            <a:off x="6946711" y="2487325"/>
            <a:ext cx="1910687"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Mass of MgCO</a:t>
            </a:r>
            <a:r>
              <a:rPr lang="en-GB" sz="1600" baseline="-25000" dirty="0" smtClean="0"/>
              <a:t>3</a:t>
            </a:r>
            <a:r>
              <a:rPr lang="en-GB" sz="1600" dirty="0" smtClean="0"/>
              <a:t> </a:t>
            </a:r>
          </a:p>
          <a:p>
            <a:pPr algn="ctr"/>
            <a:r>
              <a:rPr lang="en-GB" sz="1600" dirty="0" smtClean="0"/>
              <a:t>=   0.482 g  </a:t>
            </a:r>
            <a:endParaRPr lang="en-GB" sz="1600" dirty="0"/>
          </a:p>
        </p:txBody>
      </p:sp>
      <p:sp>
        <p:nvSpPr>
          <p:cNvPr id="60" name="Rectangle 59">
            <a:hlinkClick r:id="" action="ppaction://hlinkshowjump?jump=nextslide"/>
          </p:cNvPr>
          <p:cNvSpPr/>
          <p:nvPr/>
        </p:nvSpPr>
        <p:spPr>
          <a:xfrm>
            <a:off x="2925170" y="5968622"/>
            <a:ext cx="1635457" cy="295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(0.482 / 0.6) x 100</a:t>
            </a:r>
            <a:endParaRPr lang="en-GB" sz="1400" dirty="0"/>
          </a:p>
        </p:txBody>
      </p:sp>
      <p:sp>
        <p:nvSpPr>
          <p:cNvPr id="40" name="Rectangle 39"/>
          <p:cNvSpPr/>
          <p:nvPr/>
        </p:nvSpPr>
        <p:spPr>
          <a:xfrm>
            <a:off x="6971732" y="3411940"/>
            <a:ext cx="1910687" cy="1162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Percentage by mass of MgCO</a:t>
            </a:r>
            <a:r>
              <a:rPr lang="en-GB" sz="1600" baseline="-25000" dirty="0" smtClean="0"/>
              <a:t>3</a:t>
            </a:r>
            <a:r>
              <a:rPr lang="en-GB" sz="1600" dirty="0" smtClean="0"/>
              <a:t> </a:t>
            </a:r>
          </a:p>
          <a:p>
            <a:pPr algn="ctr"/>
            <a:r>
              <a:rPr lang="en-GB" sz="1600" dirty="0"/>
              <a:t>i</a:t>
            </a:r>
            <a:r>
              <a:rPr lang="en-GB" sz="1600" dirty="0" smtClean="0"/>
              <a:t>n the sample = 80.3%  </a:t>
            </a:r>
            <a:r>
              <a:rPr lang="en-GB" dirty="0" smtClean="0"/>
              <a:t> </a:t>
            </a:r>
            <a:endParaRPr lang="en-GB" dirty="0"/>
          </a:p>
        </p:txBody>
      </p:sp>
      <p:sp>
        <p:nvSpPr>
          <p:cNvPr id="54" name="Rectangle 53"/>
          <p:cNvSpPr/>
          <p:nvPr/>
        </p:nvSpPr>
        <p:spPr>
          <a:xfrm>
            <a:off x="559558" y="1310185"/>
            <a:ext cx="7219666" cy="4230806"/>
          </a:xfrm>
          <a:prstGeom prst="rect">
            <a:avLst/>
          </a:prstGeom>
          <a:solidFill>
            <a:schemeClr val="accent1">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t>Well done. The sample is 80.3% MgCO</a:t>
            </a:r>
            <a:r>
              <a:rPr lang="en-GB" sz="2800" baseline="-25000" dirty="0" smtClean="0"/>
              <a:t>3</a:t>
            </a:r>
            <a:r>
              <a:rPr lang="en-GB" sz="2800" dirty="0" smtClean="0"/>
              <a:t> by mass. You have successfully answered the question.</a:t>
            </a:r>
            <a:endParaRPr lang="en-GB" sz="2800"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3.61111E-6 2.67345E-6 L 0.44322 -0.25046 " pathEditMode="relative" ptsTypes="AA">
                                      <p:cBhvr>
                                        <p:cTn id="10" dur="2000" fill="hold"/>
                                        <p:tgtEl>
                                          <p:spTgt spid="60"/>
                                        </p:tgtEl>
                                        <p:attrNameLst>
                                          <p:attrName>ppt_x</p:attrName>
                                          <p:attrName>ppt_y</p:attrName>
                                        </p:attrNameLst>
                                      </p:cBhvr>
                                    </p:animMotion>
                                  </p:childTnLst>
                                </p:cTn>
                              </p:par>
                              <p:par>
                                <p:cTn id="11" presetID="5" presetClass="entr" presetSubtype="1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checkerboard(across)">
                                      <p:cBhvr>
                                        <p:cTn id="13" dur="500"/>
                                        <p:tgtEl>
                                          <p:spTgt spid="40"/>
                                        </p:tgtEl>
                                      </p:cBhvr>
                                    </p:animEffect>
                                  </p:childTnLst>
                                </p:cTn>
                              </p:par>
                            </p:childTnLst>
                          </p:cTn>
                        </p:par>
                        <p:par>
                          <p:cTn id="14" fill="hold">
                            <p:stCondLst>
                              <p:cond delay="2500"/>
                            </p:stCondLst>
                            <p:childTnLst>
                              <p:par>
                                <p:cTn id="15" presetID="5" presetClass="entr" presetSubtype="10"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checkerboard(across)">
                                      <p:cBhvr>
                                        <p:cTn id="1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60" grpId="0" animBg="1"/>
      <p:bldP spid="40" grpId="0" animBg="1"/>
      <p:bldP spid="5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3230" y="2395771"/>
            <a:ext cx="6795911" cy="3046988"/>
          </a:xfrm>
          <a:prstGeom prst="rect">
            <a:avLst/>
          </a:prstGeom>
          <a:noFill/>
        </p:spPr>
        <p:txBody>
          <a:bodyPr wrap="square" rtlCol="0">
            <a:spAutoFit/>
          </a:bodyPr>
          <a:lstStyle/>
          <a:p>
            <a:r>
              <a:rPr lang="en-GB" sz="2400" dirty="0" smtClean="0"/>
              <a:t>Congratulations. You have completed the storyboard skill training. Now in order to ensure you can do it independently there are two more questions for you to do, designing your own storyboard on paper – there are answers to check yours against.</a:t>
            </a:r>
          </a:p>
          <a:p>
            <a:endParaRPr lang="en-GB" sz="2400" dirty="0" smtClean="0"/>
          </a:p>
          <a:p>
            <a:r>
              <a:rPr lang="en-GB" sz="2400" dirty="0" smtClean="0"/>
              <a:t>Good luck and don’t cheat!</a:t>
            </a:r>
            <a:endParaRPr lang="en-GB" sz="2400" dirty="0"/>
          </a:p>
        </p:txBody>
      </p:sp>
      <p:sp>
        <p:nvSpPr>
          <p:cNvPr id="5" name="TextBox 4">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6" name="Picture 4" descr="C:\Users\Tim\AppData\Local\Temp\Rar$DI45.720\4.png"/>
          <p:cNvPicPr>
            <a:picLocks noChangeAspect="1" noChangeArrowheads="1"/>
          </p:cNvPicPr>
          <p:nvPr/>
        </p:nvPicPr>
        <p:blipFill>
          <a:blip r:embed="rId3" cstate="print"/>
          <a:srcRect/>
          <a:stretch>
            <a:fillRect/>
          </a:stretch>
        </p:blipFill>
        <p:spPr bwMode="auto">
          <a:xfrm>
            <a:off x="8153947" y="278314"/>
            <a:ext cx="685800" cy="857250"/>
          </a:xfrm>
          <a:prstGeom prst="rect">
            <a:avLst/>
          </a:prstGeom>
          <a:noFill/>
        </p:spPr>
      </p:pic>
    </p:spTree>
  </p:cSld>
  <p:clrMapOvr>
    <a:masterClrMapping/>
  </p:clrMapOvr>
  <p:transition advClick="0"/>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Arial" pitchFamily="34" charset="0"/>
                <a:cs typeface="Arial" pitchFamily="34" charset="0"/>
              </a:rPr>
              <a:t>Question 3 Storyboarding</a:t>
            </a:r>
            <a:endParaRPr lang="en-GB"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20000"/>
          </a:bodyPr>
          <a:lstStyle/>
          <a:p>
            <a:pPr>
              <a:buNone/>
            </a:pPr>
            <a:r>
              <a:rPr lang="en-GB" dirty="0" smtClean="0">
                <a:latin typeface="Arial" pitchFamily="34" charset="0"/>
                <a:cs typeface="Arial" pitchFamily="34" charset="0"/>
              </a:rPr>
              <a:t>	Iron(II) sulfate tablets were analysed in the following experiment. Five tablets were weighed, crushed and dissolved in 100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of 1 M </a:t>
            </a:r>
            <a:r>
              <a:rPr lang="en-GB" dirty="0" err="1" smtClean="0">
                <a:latin typeface="Arial" pitchFamily="34" charset="0"/>
                <a:cs typeface="Arial" pitchFamily="34" charset="0"/>
              </a:rPr>
              <a:t>sulfuric</a:t>
            </a:r>
            <a:r>
              <a:rPr lang="en-GB" dirty="0" smtClean="0">
                <a:latin typeface="Arial" pitchFamily="34" charset="0"/>
                <a:cs typeface="Arial" pitchFamily="34" charset="0"/>
              </a:rPr>
              <a:t> acid. This was then filtered to remove insoluble bits and the filtrate made up to 250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25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portions were removed and added to 25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of 1 M </a:t>
            </a:r>
            <a:r>
              <a:rPr lang="en-GB" dirty="0" err="1" smtClean="0">
                <a:latin typeface="Arial" pitchFamily="34" charset="0"/>
                <a:cs typeface="Arial" pitchFamily="34" charset="0"/>
              </a:rPr>
              <a:t>sulfuric</a:t>
            </a:r>
            <a:r>
              <a:rPr lang="en-GB" dirty="0" smtClean="0">
                <a:latin typeface="Arial" pitchFamily="34" charset="0"/>
                <a:cs typeface="Arial" pitchFamily="34" charset="0"/>
              </a:rPr>
              <a:t> acid and then titrated against 0.00100 M potassium </a:t>
            </a:r>
            <a:r>
              <a:rPr lang="en-GB" dirty="0" err="1" smtClean="0">
                <a:latin typeface="Arial" pitchFamily="34" charset="0"/>
                <a:cs typeface="Arial" pitchFamily="34" charset="0"/>
              </a:rPr>
              <a:t>manganate</a:t>
            </a:r>
            <a:r>
              <a:rPr lang="en-GB" dirty="0" smtClean="0">
                <a:latin typeface="Arial" pitchFamily="34" charset="0"/>
                <a:cs typeface="Arial" pitchFamily="34" charset="0"/>
              </a:rPr>
              <a:t>(VII). The average titre value was 23.50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Calculate the mass of iron(II) in each tablet. </a:t>
            </a:r>
            <a:r>
              <a:rPr lang="en-GB" dirty="0" err="1" smtClean="0">
                <a:latin typeface="Arial" pitchFamily="34" charset="0"/>
                <a:cs typeface="Arial" pitchFamily="34" charset="0"/>
              </a:rPr>
              <a:t>A</a:t>
            </a:r>
            <a:r>
              <a:rPr lang="en-GB" baseline="-25000" dirty="0" err="1" smtClean="0">
                <a:latin typeface="Arial" pitchFamily="34" charset="0"/>
                <a:cs typeface="Arial" pitchFamily="34" charset="0"/>
              </a:rPr>
              <a:t>r</a:t>
            </a:r>
            <a:r>
              <a:rPr lang="en-GB" dirty="0" smtClean="0">
                <a:latin typeface="Arial" pitchFamily="34" charset="0"/>
                <a:cs typeface="Arial" pitchFamily="34" charset="0"/>
              </a:rPr>
              <a:t> of Fe = 55.8.</a:t>
            </a:r>
            <a:endParaRPr lang="en-GB" dirty="0" smtClean="0"/>
          </a:p>
          <a:p>
            <a:pPr>
              <a:buNone/>
            </a:pPr>
            <a:endParaRPr lang="en-GB" dirty="0"/>
          </a:p>
        </p:txBody>
      </p:sp>
      <p:sp>
        <p:nvSpPr>
          <p:cNvPr id="4" name="TextBox 3">
            <a:hlinkClick r:id="" action="ppaction://hlinkshowjump?jump=nextslide"/>
          </p:cNvPr>
          <p:cNvSpPr txBox="1"/>
          <p:nvPr/>
        </p:nvSpPr>
        <p:spPr>
          <a:xfrm>
            <a:off x="7236296" y="6237312"/>
            <a:ext cx="993304"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Answer</a:t>
            </a:r>
            <a:endParaRPr lang="en-GB"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Text Box 11"/>
          <p:cNvSpPr txBox="1">
            <a:spLocks noChangeArrowheads="1"/>
          </p:cNvSpPr>
          <p:nvPr/>
        </p:nvSpPr>
        <p:spPr bwMode="auto">
          <a:xfrm>
            <a:off x="0" y="0"/>
            <a:ext cx="9144000" cy="144497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600" dirty="0" smtClean="0">
                <a:latin typeface="Arial" pitchFamily="34" charset="0"/>
                <a:cs typeface="Arial" pitchFamily="34" charset="0"/>
              </a:rPr>
              <a:t>Q3. Iron(II) sulfate tablets were analysed in the following experiment. Five tablets were weighed, crushed and dissolved in 100 cm</a:t>
            </a:r>
            <a:r>
              <a:rPr lang="en-GB" sz="1600" baseline="30000" dirty="0" smtClean="0">
                <a:latin typeface="Arial" pitchFamily="34" charset="0"/>
                <a:cs typeface="Arial" pitchFamily="34" charset="0"/>
              </a:rPr>
              <a:t>3</a:t>
            </a:r>
            <a:r>
              <a:rPr lang="en-GB" sz="1600" dirty="0" smtClean="0">
                <a:latin typeface="Arial" pitchFamily="34" charset="0"/>
                <a:cs typeface="Arial" pitchFamily="34" charset="0"/>
              </a:rPr>
              <a:t> of 1 M </a:t>
            </a:r>
            <a:r>
              <a:rPr lang="en-GB" sz="1600" dirty="0" err="1" smtClean="0">
                <a:latin typeface="Arial" pitchFamily="34" charset="0"/>
                <a:cs typeface="Arial" pitchFamily="34" charset="0"/>
              </a:rPr>
              <a:t>sulfuric</a:t>
            </a:r>
            <a:r>
              <a:rPr lang="en-GB" sz="1600" dirty="0" smtClean="0">
                <a:latin typeface="Arial" pitchFamily="34" charset="0"/>
                <a:cs typeface="Arial" pitchFamily="34" charset="0"/>
              </a:rPr>
              <a:t> acid. This was then filtered to remove insoluble bits and the filtrate made up to 250 cm</a:t>
            </a:r>
            <a:r>
              <a:rPr lang="en-GB" sz="1600" baseline="30000" dirty="0" smtClean="0">
                <a:latin typeface="Arial" pitchFamily="34" charset="0"/>
                <a:cs typeface="Arial" pitchFamily="34" charset="0"/>
              </a:rPr>
              <a:t>3</a:t>
            </a:r>
            <a:r>
              <a:rPr lang="en-GB" sz="1600" dirty="0" smtClean="0">
                <a:latin typeface="Arial" pitchFamily="34" charset="0"/>
                <a:cs typeface="Arial" pitchFamily="34" charset="0"/>
              </a:rPr>
              <a:t>. 25 cm</a:t>
            </a:r>
            <a:r>
              <a:rPr lang="en-GB" sz="1600" baseline="30000" dirty="0" smtClean="0">
                <a:latin typeface="Arial" pitchFamily="34" charset="0"/>
                <a:cs typeface="Arial" pitchFamily="34" charset="0"/>
              </a:rPr>
              <a:t>3</a:t>
            </a:r>
            <a:r>
              <a:rPr lang="en-GB" sz="1600" dirty="0" smtClean="0">
                <a:latin typeface="Arial" pitchFamily="34" charset="0"/>
                <a:cs typeface="Arial" pitchFamily="34" charset="0"/>
              </a:rPr>
              <a:t> portions were removed and added to 25 cm</a:t>
            </a:r>
            <a:r>
              <a:rPr lang="en-GB" sz="1600" baseline="30000" dirty="0" smtClean="0">
                <a:latin typeface="Arial" pitchFamily="34" charset="0"/>
                <a:cs typeface="Arial" pitchFamily="34" charset="0"/>
              </a:rPr>
              <a:t>3</a:t>
            </a:r>
            <a:r>
              <a:rPr lang="en-GB" sz="1600" dirty="0" smtClean="0">
                <a:latin typeface="Arial" pitchFamily="34" charset="0"/>
                <a:cs typeface="Arial" pitchFamily="34" charset="0"/>
              </a:rPr>
              <a:t> of 1 M </a:t>
            </a:r>
            <a:r>
              <a:rPr lang="en-GB" sz="1600" dirty="0" err="1" smtClean="0">
                <a:latin typeface="Arial" pitchFamily="34" charset="0"/>
                <a:cs typeface="Arial" pitchFamily="34" charset="0"/>
              </a:rPr>
              <a:t>sulfuric</a:t>
            </a:r>
            <a:r>
              <a:rPr lang="en-GB" sz="1600" dirty="0" smtClean="0">
                <a:latin typeface="Arial" pitchFamily="34" charset="0"/>
                <a:cs typeface="Arial" pitchFamily="34" charset="0"/>
              </a:rPr>
              <a:t> acid and then titrated against 0.00100 M potassium </a:t>
            </a:r>
            <a:r>
              <a:rPr lang="en-GB" sz="1600" dirty="0" err="1" smtClean="0">
                <a:latin typeface="Arial" pitchFamily="34" charset="0"/>
                <a:cs typeface="Arial" pitchFamily="34" charset="0"/>
              </a:rPr>
              <a:t>manganate</a:t>
            </a:r>
            <a:r>
              <a:rPr lang="en-GB" sz="1600" dirty="0" smtClean="0">
                <a:latin typeface="Arial" pitchFamily="34" charset="0"/>
                <a:cs typeface="Arial" pitchFamily="34" charset="0"/>
              </a:rPr>
              <a:t>(VII). The average titre value was 23.50 cm</a:t>
            </a:r>
            <a:r>
              <a:rPr lang="en-GB" sz="1600" baseline="30000" dirty="0" smtClean="0">
                <a:latin typeface="Arial" pitchFamily="34" charset="0"/>
                <a:cs typeface="Arial" pitchFamily="34" charset="0"/>
              </a:rPr>
              <a:t>3</a:t>
            </a:r>
            <a:r>
              <a:rPr lang="en-GB" sz="1600" dirty="0" smtClean="0">
                <a:latin typeface="Arial" pitchFamily="34" charset="0"/>
                <a:cs typeface="Arial" pitchFamily="34" charset="0"/>
              </a:rPr>
              <a:t>. Calculate the mass of iron(II) in each tablet. </a:t>
            </a:r>
            <a:r>
              <a:rPr lang="en-GB" sz="1600" dirty="0" err="1" smtClean="0">
                <a:latin typeface="Arial" pitchFamily="34" charset="0"/>
                <a:cs typeface="Arial" pitchFamily="34" charset="0"/>
              </a:rPr>
              <a:t>A</a:t>
            </a:r>
            <a:r>
              <a:rPr lang="en-GB" sz="1600" baseline="-25000" dirty="0" err="1" smtClean="0">
                <a:latin typeface="Arial" pitchFamily="34" charset="0"/>
                <a:cs typeface="Arial" pitchFamily="34" charset="0"/>
              </a:rPr>
              <a:t>r</a:t>
            </a:r>
            <a:r>
              <a:rPr lang="en-GB" sz="1600" dirty="0" smtClean="0">
                <a:latin typeface="Arial" pitchFamily="34" charset="0"/>
                <a:cs typeface="Arial" pitchFamily="34" charset="0"/>
              </a:rPr>
              <a:t> of Fe = 55.8.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ircular Arrow 6"/>
          <p:cNvSpPr/>
          <p:nvPr/>
        </p:nvSpPr>
        <p:spPr>
          <a:xfrm>
            <a:off x="136552" y="1907821"/>
            <a:ext cx="720080" cy="1093735"/>
          </a:xfrm>
          <a:prstGeom prst="circularArrow">
            <a:avLst>
              <a:gd name="adj1" fmla="val 12500"/>
              <a:gd name="adj2" fmla="val 1142319"/>
              <a:gd name="adj3" fmla="val 20457681"/>
              <a:gd name="adj4" fmla="val 10873784"/>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Right Arrow 10"/>
          <p:cNvSpPr/>
          <p:nvPr/>
        </p:nvSpPr>
        <p:spPr>
          <a:xfrm>
            <a:off x="2464261" y="3461662"/>
            <a:ext cx="28803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Bent Arrow 12"/>
          <p:cNvSpPr/>
          <p:nvPr/>
        </p:nvSpPr>
        <p:spPr>
          <a:xfrm>
            <a:off x="3312793" y="2260104"/>
            <a:ext cx="1008112" cy="57606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87045" name="Picture 5"/>
          <p:cNvPicPr>
            <a:picLocks noChangeAspect="1" noChangeArrowheads="1"/>
          </p:cNvPicPr>
          <p:nvPr/>
        </p:nvPicPr>
        <p:blipFill>
          <a:blip r:embed="rId3" cstate="print"/>
          <a:srcRect/>
          <a:stretch>
            <a:fillRect/>
          </a:stretch>
        </p:blipFill>
        <p:spPr bwMode="auto">
          <a:xfrm>
            <a:off x="4805509" y="1954925"/>
            <a:ext cx="279400" cy="1512168"/>
          </a:xfrm>
          <a:prstGeom prst="rect">
            <a:avLst/>
          </a:prstGeom>
          <a:noFill/>
          <a:ln w="9525">
            <a:noFill/>
            <a:miter lim="800000"/>
            <a:headEnd/>
            <a:tailEnd/>
          </a:ln>
          <a:effectLst/>
        </p:spPr>
      </p:pic>
      <p:pic>
        <p:nvPicPr>
          <p:cNvPr id="87048" name="Picture 8"/>
          <p:cNvPicPr>
            <a:picLocks noChangeAspect="1" noChangeArrowheads="1"/>
          </p:cNvPicPr>
          <p:nvPr/>
        </p:nvPicPr>
        <p:blipFill>
          <a:blip r:embed="rId4" cstate="print"/>
          <a:srcRect/>
          <a:stretch>
            <a:fillRect/>
          </a:stretch>
        </p:blipFill>
        <p:spPr bwMode="auto">
          <a:xfrm>
            <a:off x="2788435" y="2871195"/>
            <a:ext cx="1004887" cy="1271587"/>
          </a:xfrm>
          <a:prstGeom prst="rect">
            <a:avLst/>
          </a:prstGeom>
          <a:noFill/>
          <a:ln w="9525">
            <a:noFill/>
            <a:miter lim="800000"/>
            <a:headEnd/>
            <a:tailEnd/>
          </a:ln>
          <a:effectLst/>
        </p:spPr>
      </p:pic>
      <p:pic>
        <p:nvPicPr>
          <p:cNvPr id="87051" name="Picture 11"/>
          <p:cNvPicPr>
            <a:picLocks noChangeAspect="1" noChangeArrowheads="1"/>
          </p:cNvPicPr>
          <p:nvPr/>
        </p:nvPicPr>
        <p:blipFill>
          <a:blip r:embed="rId5" cstate="print"/>
          <a:srcRect/>
          <a:stretch>
            <a:fillRect/>
          </a:stretch>
        </p:blipFill>
        <p:spPr bwMode="auto">
          <a:xfrm>
            <a:off x="6819888" y="2766056"/>
            <a:ext cx="467829" cy="1764152"/>
          </a:xfrm>
          <a:prstGeom prst="rect">
            <a:avLst/>
          </a:prstGeom>
          <a:noFill/>
          <a:ln w="9525">
            <a:noFill/>
            <a:miter lim="800000"/>
            <a:headEnd/>
            <a:tailEnd/>
          </a:ln>
          <a:effectLst/>
        </p:spPr>
      </p:pic>
      <p:cxnSp>
        <p:nvCxnSpPr>
          <p:cNvPr id="23" name="Straight Arrow Connector 22"/>
          <p:cNvCxnSpPr/>
          <p:nvPr/>
        </p:nvCxnSpPr>
        <p:spPr>
          <a:xfrm>
            <a:off x="7557432" y="2893199"/>
            <a:ext cx="9727" cy="8365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6" cstate="print"/>
          <a:srcRect/>
          <a:stretch>
            <a:fillRect/>
          </a:stretch>
        </p:blipFill>
        <p:spPr bwMode="auto">
          <a:xfrm>
            <a:off x="572736" y="2521127"/>
            <a:ext cx="684138" cy="809095"/>
          </a:xfrm>
          <a:prstGeom prst="rect">
            <a:avLst/>
          </a:prstGeom>
          <a:noFill/>
          <a:ln w="9525">
            <a:noFill/>
            <a:miter lim="800000"/>
            <a:headEnd/>
            <a:tailEnd/>
          </a:ln>
          <a:effectLst/>
        </p:spPr>
      </p:pic>
      <p:pic>
        <p:nvPicPr>
          <p:cNvPr id="24" name="Picture 3"/>
          <p:cNvPicPr>
            <a:picLocks noChangeAspect="1" noChangeArrowheads="1"/>
          </p:cNvPicPr>
          <p:nvPr/>
        </p:nvPicPr>
        <p:blipFill>
          <a:blip r:embed="rId7" cstate="print"/>
          <a:srcRect/>
          <a:stretch>
            <a:fillRect/>
          </a:stretch>
        </p:blipFill>
        <p:spPr bwMode="auto">
          <a:xfrm>
            <a:off x="1233110" y="3910148"/>
            <a:ext cx="1004887" cy="1271587"/>
          </a:xfrm>
          <a:prstGeom prst="rect">
            <a:avLst/>
          </a:prstGeom>
          <a:noFill/>
          <a:ln w="9525">
            <a:noFill/>
            <a:miter lim="800000"/>
            <a:headEnd/>
            <a:tailEnd/>
          </a:ln>
          <a:effectLst/>
        </p:spPr>
      </p:pic>
      <p:sp>
        <p:nvSpPr>
          <p:cNvPr id="25" name="Down Arrow 24"/>
          <p:cNvSpPr/>
          <p:nvPr/>
        </p:nvSpPr>
        <p:spPr>
          <a:xfrm>
            <a:off x="4944533" y="3567289"/>
            <a:ext cx="101600" cy="8466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p:cNvPicPr>
            <a:picLocks noChangeAspect="1" noChangeArrowheads="1"/>
          </p:cNvPicPr>
          <p:nvPr/>
        </p:nvPicPr>
        <p:blipFill>
          <a:blip r:embed="rId8" cstate="print"/>
          <a:srcRect/>
          <a:stretch>
            <a:fillRect/>
          </a:stretch>
        </p:blipFill>
        <p:spPr bwMode="auto">
          <a:xfrm>
            <a:off x="640470" y="5659440"/>
            <a:ext cx="567442" cy="671084"/>
          </a:xfrm>
          <a:prstGeom prst="rect">
            <a:avLst/>
          </a:prstGeom>
          <a:noFill/>
          <a:ln w="9525">
            <a:noFill/>
            <a:miter lim="800000"/>
            <a:headEnd/>
            <a:tailEnd/>
          </a:ln>
          <a:effectLst/>
        </p:spPr>
      </p:pic>
      <p:pic>
        <p:nvPicPr>
          <p:cNvPr id="2051" name="Picture 3"/>
          <p:cNvPicPr>
            <a:picLocks noChangeAspect="1" noChangeArrowheads="1"/>
          </p:cNvPicPr>
          <p:nvPr/>
        </p:nvPicPr>
        <p:blipFill>
          <a:blip r:embed="rId9" cstate="print"/>
          <a:srcRect/>
          <a:stretch>
            <a:fillRect/>
          </a:stretch>
        </p:blipFill>
        <p:spPr bwMode="auto">
          <a:xfrm>
            <a:off x="584024" y="4101571"/>
            <a:ext cx="590021" cy="697788"/>
          </a:xfrm>
          <a:prstGeom prst="rect">
            <a:avLst/>
          </a:prstGeom>
          <a:noFill/>
          <a:ln w="9525">
            <a:noFill/>
            <a:miter lim="800000"/>
            <a:headEnd/>
            <a:tailEnd/>
          </a:ln>
          <a:effectLst/>
        </p:spPr>
      </p:pic>
      <p:sp>
        <p:nvSpPr>
          <p:cNvPr id="28" name="Circular Arrow 27"/>
          <p:cNvSpPr/>
          <p:nvPr/>
        </p:nvSpPr>
        <p:spPr>
          <a:xfrm>
            <a:off x="909841" y="1947332"/>
            <a:ext cx="720080" cy="1093735"/>
          </a:xfrm>
          <a:prstGeom prst="circularArrow">
            <a:avLst>
              <a:gd name="adj1" fmla="val 12500"/>
              <a:gd name="adj2" fmla="val 1142319"/>
              <a:gd name="adj3" fmla="val 20457681"/>
              <a:gd name="adj4" fmla="val 10873784"/>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052" name="Picture 4"/>
          <p:cNvPicPr>
            <a:picLocks noChangeAspect="1" noChangeArrowheads="1"/>
          </p:cNvPicPr>
          <p:nvPr/>
        </p:nvPicPr>
        <p:blipFill>
          <a:blip r:embed="rId10" cstate="print"/>
          <a:srcRect/>
          <a:stretch>
            <a:fillRect/>
          </a:stretch>
        </p:blipFill>
        <p:spPr bwMode="auto">
          <a:xfrm>
            <a:off x="1442861" y="3112559"/>
            <a:ext cx="546100" cy="774700"/>
          </a:xfrm>
          <a:prstGeom prst="rect">
            <a:avLst/>
          </a:prstGeom>
          <a:noFill/>
          <a:ln w="9525">
            <a:noFill/>
            <a:miter lim="800000"/>
            <a:headEnd/>
            <a:tailEnd/>
          </a:ln>
          <a:effectLst/>
        </p:spPr>
      </p:pic>
      <p:pic>
        <p:nvPicPr>
          <p:cNvPr id="2053" name="Picture 5"/>
          <p:cNvPicPr>
            <a:picLocks noChangeAspect="1" noChangeArrowheads="1"/>
          </p:cNvPicPr>
          <p:nvPr/>
        </p:nvPicPr>
        <p:blipFill>
          <a:blip r:embed="rId11" cstate="print"/>
          <a:srcRect/>
          <a:stretch>
            <a:fillRect/>
          </a:stretch>
        </p:blipFill>
        <p:spPr bwMode="auto">
          <a:xfrm>
            <a:off x="4585230" y="4554538"/>
            <a:ext cx="852487" cy="1004887"/>
          </a:xfrm>
          <a:prstGeom prst="rect">
            <a:avLst/>
          </a:prstGeom>
          <a:noFill/>
          <a:ln w="9525">
            <a:noFill/>
            <a:miter lim="800000"/>
            <a:headEnd/>
            <a:tailEnd/>
          </a:ln>
          <a:effectLst/>
        </p:spPr>
      </p:pic>
      <p:pic>
        <p:nvPicPr>
          <p:cNvPr id="2054" name="Picture 6"/>
          <p:cNvPicPr>
            <a:picLocks noChangeAspect="1" noChangeArrowheads="1"/>
          </p:cNvPicPr>
          <p:nvPr/>
        </p:nvPicPr>
        <p:blipFill>
          <a:blip r:embed="rId11" cstate="print"/>
          <a:srcRect/>
          <a:stretch>
            <a:fillRect/>
          </a:stretch>
        </p:blipFill>
        <p:spPr bwMode="auto">
          <a:xfrm>
            <a:off x="6605941" y="4610983"/>
            <a:ext cx="852487" cy="1004887"/>
          </a:xfrm>
          <a:prstGeom prst="rect">
            <a:avLst/>
          </a:prstGeom>
          <a:noFill/>
          <a:ln w="9525">
            <a:noFill/>
            <a:miter lim="800000"/>
            <a:headEnd/>
            <a:tailEnd/>
          </a:ln>
          <a:effectLst/>
        </p:spPr>
      </p:pic>
      <p:sp>
        <p:nvSpPr>
          <p:cNvPr id="29" name="TextBox 28"/>
          <p:cNvSpPr txBox="1"/>
          <p:nvPr/>
        </p:nvSpPr>
        <p:spPr>
          <a:xfrm>
            <a:off x="7631289" y="2551289"/>
            <a:ext cx="1512711" cy="1477328"/>
          </a:xfrm>
          <a:prstGeom prst="rect">
            <a:avLst/>
          </a:prstGeom>
          <a:noFill/>
        </p:spPr>
        <p:txBody>
          <a:bodyPr wrap="square" rtlCol="0">
            <a:spAutoFit/>
          </a:bodyPr>
          <a:lstStyle/>
          <a:p>
            <a:r>
              <a:rPr lang="en-GB" dirty="0" smtClean="0"/>
              <a:t>1. 23.50 cm</a:t>
            </a:r>
            <a:r>
              <a:rPr lang="en-GB" baseline="30000" dirty="0" smtClean="0"/>
              <a:t>3</a:t>
            </a:r>
            <a:r>
              <a:rPr lang="en-GB" dirty="0" smtClean="0"/>
              <a:t> of 0.001 M KMnO</a:t>
            </a:r>
            <a:r>
              <a:rPr lang="en-GB" baseline="-25000" dirty="0" smtClean="0"/>
              <a:t>4</a:t>
            </a:r>
            <a:r>
              <a:rPr lang="en-GB" dirty="0" smtClean="0"/>
              <a:t> = 2.35 x 10</a:t>
            </a:r>
            <a:r>
              <a:rPr lang="en-GB" baseline="30000" dirty="0" smtClean="0"/>
              <a:t>-5</a:t>
            </a:r>
            <a:r>
              <a:rPr lang="en-GB" dirty="0" smtClean="0"/>
              <a:t> </a:t>
            </a:r>
            <a:r>
              <a:rPr lang="en-GB" dirty="0" err="1" smtClean="0"/>
              <a:t>mol</a:t>
            </a:r>
            <a:endParaRPr lang="en-GB" dirty="0"/>
          </a:p>
        </p:txBody>
      </p:sp>
      <p:sp>
        <p:nvSpPr>
          <p:cNvPr id="32" name="TextBox 31"/>
          <p:cNvSpPr txBox="1"/>
          <p:nvPr/>
        </p:nvSpPr>
        <p:spPr>
          <a:xfrm>
            <a:off x="7653867" y="4346222"/>
            <a:ext cx="1490133" cy="923330"/>
          </a:xfrm>
          <a:prstGeom prst="rect">
            <a:avLst/>
          </a:prstGeom>
          <a:noFill/>
        </p:spPr>
        <p:txBody>
          <a:bodyPr wrap="square" rtlCol="0">
            <a:spAutoFit/>
          </a:bodyPr>
          <a:lstStyle/>
          <a:p>
            <a:r>
              <a:rPr lang="en-GB" dirty="0" smtClean="0"/>
              <a:t>2. Ratio MnO</a:t>
            </a:r>
            <a:r>
              <a:rPr lang="en-GB" baseline="-25000" dirty="0" smtClean="0"/>
              <a:t>4</a:t>
            </a:r>
            <a:r>
              <a:rPr lang="en-GB" baseline="30000" dirty="0" smtClean="0"/>
              <a:t>-</a:t>
            </a:r>
            <a:r>
              <a:rPr lang="en-GB" dirty="0" smtClean="0"/>
              <a:t> : Fe</a:t>
            </a:r>
            <a:r>
              <a:rPr lang="en-GB" baseline="30000" dirty="0" smtClean="0"/>
              <a:t>2+</a:t>
            </a:r>
          </a:p>
          <a:p>
            <a:r>
              <a:rPr lang="en-GB" dirty="0" smtClean="0"/>
              <a:t>    1     :   5</a:t>
            </a:r>
            <a:endParaRPr lang="en-GB" dirty="0"/>
          </a:p>
        </p:txBody>
      </p:sp>
      <p:sp>
        <p:nvSpPr>
          <p:cNvPr id="36" name="TextBox 35"/>
          <p:cNvSpPr txBox="1"/>
          <p:nvPr/>
        </p:nvSpPr>
        <p:spPr>
          <a:xfrm>
            <a:off x="3838504" y="5520267"/>
            <a:ext cx="2356556" cy="646331"/>
          </a:xfrm>
          <a:prstGeom prst="rect">
            <a:avLst/>
          </a:prstGeom>
          <a:noFill/>
        </p:spPr>
        <p:txBody>
          <a:bodyPr wrap="square" rtlCol="0">
            <a:spAutoFit/>
          </a:bodyPr>
          <a:lstStyle/>
          <a:p>
            <a:r>
              <a:rPr lang="en-GB" dirty="0" smtClean="0"/>
              <a:t>3. Moles of Fe</a:t>
            </a:r>
            <a:r>
              <a:rPr lang="en-GB" baseline="30000" dirty="0" smtClean="0"/>
              <a:t>2+</a:t>
            </a:r>
            <a:r>
              <a:rPr lang="en-GB" dirty="0" smtClean="0"/>
              <a:t> in 25 cm</a:t>
            </a:r>
            <a:r>
              <a:rPr lang="en-GB" baseline="30000" dirty="0" smtClean="0"/>
              <a:t>3</a:t>
            </a:r>
            <a:r>
              <a:rPr lang="en-GB" dirty="0" smtClean="0"/>
              <a:t> = 1.175 x 10</a:t>
            </a:r>
            <a:r>
              <a:rPr lang="en-GB" baseline="30000" dirty="0" smtClean="0"/>
              <a:t>-4</a:t>
            </a:r>
            <a:endParaRPr lang="en-GB" baseline="30000" dirty="0"/>
          </a:p>
        </p:txBody>
      </p:sp>
      <p:sp>
        <p:nvSpPr>
          <p:cNvPr id="37" name="TextBox 36"/>
          <p:cNvSpPr txBox="1"/>
          <p:nvPr/>
        </p:nvSpPr>
        <p:spPr>
          <a:xfrm>
            <a:off x="2195689" y="1518356"/>
            <a:ext cx="2223912" cy="923330"/>
          </a:xfrm>
          <a:prstGeom prst="rect">
            <a:avLst/>
          </a:prstGeom>
          <a:noFill/>
        </p:spPr>
        <p:txBody>
          <a:bodyPr wrap="square" rtlCol="0">
            <a:spAutoFit/>
          </a:bodyPr>
          <a:lstStyle/>
          <a:p>
            <a:r>
              <a:rPr lang="en-GB" dirty="0" smtClean="0"/>
              <a:t>4. Moles of Fe</a:t>
            </a:r>
            <a:r>
              <a:rPr lang="en-GB" baseline="30000" dirty="0" smtClean="0"/>
              <a:t>2+</a:t>
            </a:r>
            <a:r>
              <a:rPr lang="en-GB" dirty="0" smtClean="0"/>
              <a:t> in 250 cm</a:t>
            </a:r>
            <a:r>
              <a:rPr lang="en-GB" baseline="30000" dirty="0" smtClean="0"/>
              <a:t>3</a:t>
            </a:r>
            <a:r>
              <a:rPr lang="en-GB" dirty="0" smtClean="0"/>
              <a:t> = 1.175 x 10</a:t>
            </a:r>
            <a:r>
              <a:rPr lang="en-GB" baseline="30000" dirty="0" smtClean="0"/>
              <a:t>-3</a:t>
            </a:r>
            <a:endParaRPr lang="en-GB" baseline="30000" dirty="0"/>
          </a:p>
        </p:txBody>
      </p:sp>
      <p:sp>
        <p:nvSpPr>
          <p:cNvPr id="38" name="TextBox 37"/>
          <p:cNvSpPr txBox="1"/>
          <p:nvPr/>
        </p:nvSpPr>
        <p:spPr>
          <a:xfrm>
            <a:off x="5068711" y="2099733"/>
            <a:ext cx="891822" cy="369332"/>
          </a:xfrm>
          <a:prstGeom prst="rect">
            <a:avLst/>
          </a:prstGeom>
          <a:noFill/>
        </p:spPr>
        <p:txBody>
          <a:bodyPr wrap="square" rtlCol="0">
            <a:spAutoFit/>
          </a:bodyPr>
          <a:lstStyle/>
          <a:p>
            <a:r>
              <a:rPr lang="en-GB" dirty="0" smtClean="0"/>
              <a:t>1/10</a:t>
            </a:r>
            <a:endParaRPr lang="en-GB" dirty="0"/>
          </a:p>
        </p:txBody>
      </p:sp>
      <p:sp>
        <p:nvSpPr>
          <p:cNvPr id="39" name="TextBox 38"/>
          <p:cNvSpPr txBox="1"/>
          <p:nvPr/>
        </p:nvSpPr>
        <p:spPr>
          <a:xfrm>
            <a:off x="2178755" y="4278489"/>
            <a:ext cx="2223912" cy="646331"/>
          </a:xfrm>
          <a:prstGeom prst="rect">
            <a:avLst/>
          </a:prstGeom>
          <a:noFill/>
        </p:spPr>
        <p:txBody>
          <a:bodyPr wrap="square" rtlCol="0">
            <a:spAutoFit/>
          </a:bodyPr>
          <a:lstStyle/>
          <a:p>
            <a:r>
              <a:rPr lang="en-GB" dirty="0" smtClean="0"/>
              <a:t>5. Moles of Fe</a:t>
            </a:r>
            <a:r>
              <a:rPr lang="en-GB" baseline="30000" dirty="0" smtClean="0"/>
              <a:t>2+</a:t>
            </a:r>
            <a:r>
              <a:rPr lang="en-GB" dirty="0" smtClean="0"/>
              <a:t> in 5 tablets = 1.175 x 10</a:t>
            </a:r>
            <a:r>
              <a:rPr lang="en-GB" baseline="30000" dirty="0" smtClean="0"/>
              <a:t>-3</a:t>
            </a:r>
            <a:endParaRPr lang="en-GB" baseline="30000" dirty="0"/>
          </a:p>
        </p:txBody>
      </p:sp>
      <p:sp>
        <p:nvSpPr>
          <p:cNvPr id="40" name="TextBox 39"/>
          <p:cNvSpPr txBox="1"/>
          <p:nvPr/>
        </p:nvSpPr>
        <p:spPr>
          <a:xfrm>
            <a:off x="1315155" y="5129389"/>
            <a:ext cx="2223912" cy="923330"/>
          </a:xfrm>
          <a:prstGeom prst="rect">
            <a:avLst/>
          </a:prstGeom>
          <a:noFill/>
        </p:spPr>
        <p:txBody>
          <a:bodyPr wrap="square" rtlCol="0">
            <a:spAutoFit/>
          </a:bodyPr>
          <a:lstStyle/>
          <a:p>
            <a:r>
              <a:rPr lang="en-GB" dirty="0" smtClean="0"/>
              <a:t>6. Moles of Fe</a:t>
            </a:r>
            <a:r>
              <a:rPr lang="en-GB" baseline="30000" dirty="0" smtClean="0"/>
              <a:t>2+</a:t>
            </a:r>
            <a:r>
              <a:rPr lang="en-GB" dirty="0" smtClean="0"/>
              <a:t> </a:t>
            </a:r>
            <a:br>
              <a:rPr lang="en-GB" dirty="0" smtClean="0"/>
            </a:br>
            <a:r>
              <a:rPr lang="en-GB" dirty="0" smtClean="0"/>
              <a:t>in 1 tablet = </a:t>
            </a:r>
            <a:br>
              <a:rPr lang="en-GB" dirty="0" smtClean="0"/>
            </a:br>
            <a:r>
              <a:rPr lang="en-GB" dirty="0" smtClean="0"/>
              <a:t>2.35 x 10</a:t>
            </a:r>
            <a:r>
              <a:rPr lang="en-GB" baseline="30000" dirty="0" smtClean="0"/>
              <a:t>-4</a:t>
            </a:r>
            <a:endParaRPr lang="en-GB" baseline="30000" dirty="0"/>
          </a:p>
        </p:txBody>
      </p:sp>
      <p:sp>
        <p:nvSpPr>
          <p:cNvPr id="41" name="TextBox 40"/>
          <p:cNvSpPr txBox="1"/>
          <p:nvPr/>
        </p:nvSpPr>
        <p:spPr>
          <a:xfrm>
            <a:off x="1377243" y="6073423"/>
            <a:ext cx="3747913" cy="646331"/>
          </a:xfrm>
          <a:prstGeom prst="rect">
            <a:avLst/>
          </a:prstGeom>
          <a:noFill/>
        </p:spPr>
        <p:txBody>
          <a:bodyPr wrap="square" rtlCol="0">
            <a:spAutoFit/>
          </a:bodyPr>
          <a:lstStyle/>
          <a:p>
            <a:r>
              <a:rPr lang="en-GB" dirty="0" smtClean="0"/>
              <a:t>7. Mass of Fe</a:t>
            </a:r>
            <a:r>
              <a:rPr lang="en-GB" baseline="30000" dirty="0" smtClean="0"/>
              <a:t>2+</a:t>
            </a:r>
            <a:r>
              <a:rPr lang="en-GB" dirty="0" smtClean="0"/>
              <a:t> in 1 tablet = </a:t>
            </a:r>
            <a:br>
              <a:rPr lang="en-GB" dirty="0" smtClean="0"/>
            </a:br>
            <a:r>
              <a:rPr lang="en-GB" dirty="0" smtClean="0"/>
              <a:t>2.35 x 10</a:t>
            </a:r>
            <a:r>
              <a:rPr lang="en-GB" baseline="30000" dirty="0" smtClean="0"/>
              <a:t>-4</a:t>
            </a:r>
            <a:r>
              <a:rPr lang="en-GB" dirty="0" smtClean="0"/>
              <a:t> x 55.8 = </a:t>
            </a:r>
            <a:r>
              <a:rPr lang="en-GB" b="1" dirty="0" smtClean="0"/>
              <a:t>0.0131 g</a:t>
            </a:r>
            <a:endParaRPr lang="en-GB" b="1" baseline="30000" dirty="0"/>
          </a:p>
        </p:txBody>
      </p:sp>
      <p:sp>
        <p:nvSpPr>
          <p:cNvPr id="42" name="TextBox 41">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Arial" pitchFamily="34" charset="0"/>
                <a:cs typeface="Arial" pitchFamily="34" charset="0"/>
              </a:rPr>
              <a:t>Question 4 Storyboarding</a:t>
            </a:r>
            <a:endParaRPr lang="en-GB" dirty="0">
              <a:latin typeface="Arial" pitchFamily="34" charset="0"/>
              <a:cs typeface="Arial" pitchFamily="34" charset="0"/>
            </a:endParaRPr>
          </a:p>
        </p:txBody>
      </p:sp>
      <p:sp>
        <p:nvSpPr>
          <p:cNvPr id="3" name="Content Placeholder 2"/>
          <p:cNvSpPr>
            <a:spLocks noGrp="1"/>
          </p:cNvSpPr>
          <p:nvPr>
            <p:ph idx="1"/>
          </p:nvPr>
        </p:nvSpPr>
        <p:spPr/>
        <p:txBody>
          <a:bodyPr>
            <a:normAutofit fontScale="85000" lnSpcReduction="20000"/>
          </a:bodyPr>
          <a:lstStyle/>
          <a:p>
            <a:pPr>
              <a:buNone/>
            </a:pPr>
            <a:r>
              <a:rPr lang="en-GB" dirty="0" smtClean="0">
                <a:latin typeface="Arial" pitchFamily="34" charset="0"/>
                <a:cs typeface="Arial" pitchFamily="34" charset="0"/>
              </a:rPr>
              <a:t>	A solution of iodine in hydrocarbon solvent was shaken with water until equilibrium was reached. The mixture was allowed to settle and then 5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of the hydrocarbon solvent layer and 50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of the aqueous layer were removed and titrated separately with sodium thiosulfate solution of concentration 0.0100 </a:t>
            </a:r>
            <a:r>
              <a:rPr lang="en-GB" dirty="0" err="1" smtClean="0">
                <a:latin typeface="Arial" pitchFamily="34" charset="0"/>
                <a:cs typeface="Arial" pitchFamily="34" charset="0"/>
              </a:rPr>
              <a:t>mol</a:t>
            </a:r>
            <a:r>
              <a:rPr lang="en-GB" dirty="0" smtClean="0">
                <a:latin typeface="Arial" pitchFamily="34" charset="0"/>
                <a:cs typeface="Arial" pitchFamily="34" charset="0"/>
              </a:rPr>
              <a:t> dm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The hydrocarbon </a:t>
            </a:r>
            <a:br>
              <a:rPr lang="en-GB" dirty="0" smtClean="0">
                <a:latin typeface="Arial" pitchFamily="34" charset="0"/>
                <a:cs typeface="Arial" pitchFamily="34" charset="0"/>
              </a:rPr>
            </a:br>
            <a:r>
              <a:rPr lang="en-GB" dirty="0" smtClean="0">
                <a:latin typeface="Arial" pitchFamily="34" charset="0"/>
                <a:cs typeface="Arial" pitchFamily="34" charset="0"/>
              </a:rPr>
              <a:t>5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aliquot required 72.0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and the aqueous aliquot required 8.35 cm</a:t>
            </a:r>
            <a:r>
              <a:rPr lang="en-GB" baseline="30000" dirty="0" smtClean="0">
                <a:latin typeface="Arial" pitchFamily="34" charset="0"/>
                <a:cs typeface="Arial" pitchFamily="34" charset="0"/>
              </a:rPr>
              <a:t>3</a:t>
            </a:r>
            <a:r>
              <a:rPr lang="en-GB" dirty="0" smtClean="0">
                <a:latin typeface="Arial" pitchFamily="34" charset="0"/>
                <a:cs typeface="Arial" pitchFamily="34" charset="0"/>
              </a:rPr>
              <a:t> of the Na</a:t>
            </a:r>
            <a:r>
              <a:rPr lang="en-GB" baseline="-25000" dirty="0" smtClean="0">
                <a:latin typeface="Arial" pitchFamily="34" charset="0"/>
                <a:cs typeface="Arial" pitchFamily="34" charset="0"/>
              </a:rPr>
              <a:t>2</a:t>
            </a:r>
            <a:r>
              <a:rPr lang="en-GB" dirty="0" smtClean="0">
                <a:latin typeface="Arial" pitchFamily="34" charset="0"/>
                <a:cs typeface="Arial" pitchFamily="34" charset="0"/>
              </a:rPr>
              <a:t>SO</a:t>
            </a:r>
            <a:r>
              <a:rPr lang="en-GB" baseline="-25000" dirty="0" smtClean="0">
                <a:latin typeface="Arial" pitchFamily="34" charset="0"/>
                <a:cs typeface="Arial" pitchFamily="34" charset="0"/>
              </a:rPr>
              <a:t>3</a:t>
            </a:r>
            <a:r>
              <a:rPr lang="en-GB" dirty="0" smtClean="0">
                <a:latin typeface="Arial" pitchFamily="34" charset="0"/>
                <a:cs typeface="Arial" pitchFamily="34" charset="0"/>
              </a:rPr>
              <a:t>(</a:t>
            </a:r>
            <a:r>
              <a:rPr lang="en-GB" dirty="0" err="1" smtClean="0">
                <a:latin typeface="Arial" pitchFamily="34" charset="0"/>
                <a:cs typeface="Arial" pitchFamily="34" charset="0"/>
              </a:rPr>
              <a:t>aq</a:t>
            </a:r>
            <a:r>
              <a:rPr lang="en-GB" dirty="0" smtClean="0">
                <a:latin typeface="Arial" pitchFamily="34" charset="0"/>
                <a:cs typeface="Arial" pitchFamily="34" charset="0"/>
              </a:rPr>
              <a:t>).The expression equilibrium constant K</a:t>
            </a:r>
            <a:r>
              <a:rPr lang="en-GB" baseline="-25000" dirty="0" smtClean="0">
                <a:latin typeface="Arial" pitchFamily="34" charset="0"/>
                <a:cs typeface="Arial" pitchFamily="34" charset="0"/>
              </a:rPr>
              <a:t>c</a:t>
            </a:r>
            <a:r>
              <a:rPr lang="en-GB" dirty="0" smtClean="0">
                <a:latin typeface="Arial" pitchFamily="34" charset="0"/>
                <a:cs typeface="Arial" pitchFamily="34" charset="0"/>
              </a:rPr>
              <a:t> for this equilibrium is [I</a:t>
            </a:r>
            <a:r>
              <a:rPr lang="en-GB" baseline="-25000" dirty="0" smtClean="0">
                <a:latin typeface="Arial" pitchFamily="34" charset="0"/>
                <a:cs typeface="Arial" pitchFamily="34" charset="0"/>
              </a:rPr>
              <a:t>2</a:t>
            </a:r>
            <a:r>
              <a:rPr lang="en-GB" dirty="0" smtClean="0">
                <a:latin typeface="Arial" pitchFamily="34" charset="0"/>
                <a:cs typeface="Arial" pitchFamily="34" charset="0"/>
              </a:rPr>
              <a:t>(hydrocarbon)]/[I</a:t>
            </a:r>
            <a:r>
              <a:rPr lang="en-GB" baseline="-25000" dirty="0" smtClean="0">
                <a:latin typeface="Arial" pitchFamily="34" charset="0"/>
                <a:cs typeface="Arial" pitchFamily="34" charset="0"/>
              </a:rPr>
              <a:t>2</a:t>
            </a:r>
            <a:r>
              <a:rPr lang="en-GB" dirty="0" smtClean="0">
                <a:latin typeface="Arial" pitchFamily="34" charset="0"/>
                <a:cs typeface="Arial" pitchFamily="34" charset="0"/>
              </a:rPr>
              <a:t>(</a:t>
            </a:r>
            <a:r>
              <a:rPr lang="en-GB" dirty="0" err="1" smtClean="0">
                <a:latin typeface="Arial" pitchFamily="34" charset="0"/>
                <a:cs typeface="Arial" pitchFamily="34" charset="0"/>
              </a:rPr>
              <a:t>aq</a:t>
            </a:r>
            <a:r>
              <a:rPr lang="en-GB" dirty="0" smtClean="0">
                <a:latin typeface="Arial" pitchFamily="34" charset="0"/>
                <a:cs typeface="Arial" pitchFamily="34" charset="0"/>
              </a:rPr>
              <a:t>)]. Calculate K</a:t>
            </a:r>
            <a:r>
              <a:rPr lang="en-GB" baseline="-25000" dirty="0" smtClean="0">
                <a:latin typeface="Arial" pitchFamily="34" charset="0"/>
                <a:cs typeface="Arial" pitchFamily="34" charset="0"/>
              </a:rPr>
              <a:t>c</a:t>
            </a:r>
            <a:r>
              <a:rPr lang="en-GB" dirty="0" smtClean="0">
                <a:latin typeface="Arial" pitchFamily="34" charset="0"/>
                <a:cs typeface="Arial" pitchFamily="34" charset="0"/>
              </a:rPr>
              <a:t>.</a:t>
            </a:r>
            <a:endParaRPr lang="en-GB" dirty="0" smtClean="0"/>
          </a:p>
          <a:p>
            <a:pPr>
              <a:buNone/>
            </a:pPr>
            <a:endParaRPr lang="en-GB" dirty="0"/>
          </a:p>
        </p:txBody>
      </p:sp>
      <p:sp>
        <p:nvSpPr>
          <p:cNvPr id="4" name="TextBox 3">
            <a:hlinkClick r:id="" action="ppaction://hlinkshowjump?jump=nextslide"/>
          </p:cNvPr>
          <p:cNvSpPr txBox="1"/>
          <p:nvPr/>
        </p:nvSpPr>
        <p:spPr>
          <a:xfrm>
            <a:off x="7236296" y="6237312"/>
            <a:ext cx="102060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Answer</a:t>
            </a:r>
            <a:endParaRPr lang="en-GB"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Text Box 11"/>
          <p:cNvSpPr txBox="1">
            <a:spLocks noChangeArrowheads="1"/>
          </p:cNvSpPr>
          <p:nvPr/>
        </p:nvSpPr>
        <p:spPr bwMode="auto">
          <a:xfrm>
            <a:off x="0" y="0"/>
            <a:ext cx="9144000" cy="144497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500" dirty="0" smtClean="0">
                <a:latin typeface="Arial" pitchFamily="34" charset="0"/>
                <a:cs typeface="Arial" pitchFamily="34" charset="0"/>
              </a:rPr>
              <a:t>Q4. A solution of iodine in hydrocarbon solvent was shaken with water until equilibrium was reached. </a:t>
            </a:r>
            <a:br>
              <a:rPr lang="en-GB" sz="1500" dirty="0" smtClean="0">
                <a:latin typeface="Arial" pitchFamily="34" charset="0"/>
                <a:cs typeface="Arial" pitchFamily="34" charset="0"/>
              </a:rPr>
            </a:br>
            <a:r>
              <a:rPr lang="en-GB" sz="1500" dirty="0" smtClean="0">
                <a:latin typeface="Arial" pitchFamily="34" charset="0"/>
                <a:cs typeface="Arial" pitchFamily="34" charset="0"/>
              </a:rPr>
              <a:t>The mixture was allowed to settle and then 5 cm</a:t>
            </a:r>
            <a:r>
              <a:rPr lang="en-GB" sz="1500" baseline="30000" dirty="0" smtClean="0">
                <a:latin typeface="Arial" pitchFamily="34" charset="0"/>
                <a:cs typeface="Arial" pitchFamily="34" charset="0"/>
              </a:rPr>
              <a:t>3</a:t>
            </a:r>
            <a:r>
              <a:rPr lang="en-GB" sz="1500" dirty="0" smtClean="0">
                <a:latin typeface="Arial" pitchFamily="34" charset="0"/>
                <a:cs typeface="Arial" pitchFamily="34" charset="0"/>
              </a:rPr>
              <a:t> of the hydrocarbon solvent layer and 50 cm</a:t>
            </a:r>
            <a:r>
              <a:rPr lang="en-GB" sz="1500" baseline="30000" dirty="0" smtClean="0">
                <a:latin typeface="Arial" pitchFamily="34" charset="0"/>
                <a:cs typeface="Arial" pitchFamily="34" charset="0"/>
              </a:rPr>
              <a:t>3</a:t>
            </a:r>
            <a:r>
              <a:rPr lang="en-GB" sz="1500" dirty="0" smtClean="0">
                <a:latin typeface="Arial" pitchFamily="34" charset="0"/>
                <a:cs typeface="Arial" pitchFamily="34" charset="0"/>
              </a:rPr>
              <a:t> of the aqueous layer were removed and titrated separately with sodium thiosulfate solution of concentration 0.0100 </a:t>
            </a:r>
            <a:r>
              <a:rPr lang="en-GB" sz="1500" dirty="0" err="1" smtClean="0">
                <a:latin typeface="Arial" pitchFamily="34" charset="0"/>
                <a:cs typeface="Arial" pitchFamily="34" charset="0"/>
              </a:rPr>
              <a:t>mol</a:t>
            </a:r>
            <a:r>
              <a:rPr lang="en-GB" sz="1500" dirty="0" smtClean="0">
                <a:latin typeface="Arial" pitchFamily="34" charset="0"/>
                <a:cs typeface="Arial" pitchFamily="34" charset="0"/>
              </a:rPr>
              <a:t> dm</a:t>
            </a:r>
            <a:r>
              <a:rPr lang="en-GB" sz="1500" baseline="30000" dirty="0" smtClean="0">
                <a:latin typeface="Arial" pitchFamily="34" charset="0"/>
                <a:cs typeface="Arial" pitchFamily="34" charset="0"/>
              </a:rPr>
              <a:t>-3</a:t>
            </a:r>
            <a:r>
              <a:rPr lang="en-GB" sz="1500" dirty="0" smtClean="0">
                <a:latin typeface="Arial" pitchFamily="34" charset="0"/>
                <a:cs typeface="Arial" pitchFamily="34" charset="0"/>
              </a:rPr>
              <a:t>. The hydrocarbon 5 cm</a:t>
            </a:r>
            <a:r>
              <a:rPr lang="en-GB" sz="1500" baseline="30000" dirty="0" smtClean="0">
                <a:latin typeface="Arial" pitchFamily="34" charset="0"/>
                <a:cs typeface="Arial" pitchFamily="34" charset="0"/>
              </a:rPr>
              <a:t>3</a:t>
            </a:r>
            <a:r>
              <a:rPr lang="en-GB" sz="1500" dirty="0" smtClean="0">
                <a:latin typeface="Arial" pitchFamily="34" charset="0"/>
                <a:cs typeface="Arial" pitchFamily="34" charset="0"/>
              </a:rPr>
              <a:t> aliquot required 72.0 cm</a:t>
            </a:r>
            <a:r>
              <a:rPr lang="en-GB" sz="1500" baseline="30000" dirty="0" smtClean="0">
                <a:latin typeface="Arial" pitchFamily="34" charset="0"/>
                <a:cs typeface="Arial" pitchFamily="34" charset="0"/>
              </a:rPr>
              <a:t>3</a:t>
            </a:r>
            <a:r>
              <a:rPr lang="en-GB" sz="1500" dirty="0" smtClean="0">
                <a:latin typeface="Arial" pitchFamily="34" charset="0"/>
                <a:cs typeface="Arial" pitchFamily="34" charset="0"/>
              </a:rPr>
              <a:t> and the aqueous aliquot required </a:t>
            </a:r>
            <a:br>
              <a:rPr lang="en-GB" sz="1500" dirty="0" smtClean="0">
                <a:latin typeface="Arial" pitchFamily="34" charset="0"/>
                <a:cs typeface="Arial" pitchFamily="34" charset="0"/>
              </a:rPr>
            </a:br>
            <a:r>
              <a:rPr lang="en-GB" sz="1500" dirty="0" smtClean="0">
                <a:latin typeface="Arial" pitchFamily="34" charset="0"/>
                <a:cs typeface="Arial" pitchFamily="34" charset="0"/>
              </a:rPr>
              <a:t>8.35 cm</a:t>
            </a:r>
            <a:r>
              <a:rPr lang="en-GB" sz="1500" baseline="30000" dirty="0" smtClean="0">
                <a:latin typeface="Arial" pitchFamily="34" charset="0"/>
                <a:cs typeface="Arial" pitchFamily="34" charset="0"/>
              </a:rPr>
              <a:t>3</a:t>
            </a:r>
            <a:r>
              <a:rPr lang="en-GB" sz="1500" dirty="0" smtClean="0">
                <a:latin typeface="Arial" pitchFamily="34" charset="0"/>
                <a:cs typeface="Arial" pitchFamily="34" charset="0"/>
              </a:rPr>
              <a:t> of the Na</a:t>
            </a:r>
            <a:r>
              <a:rPr lang="en-GB" sz="1500" baseline="-25000" dirty="0" smtClean="0">
                <a:latin typeface="Arial" pitchFamily="34" charset="0"/>
                <a:cs typeface="Arial" pitchFamily="34" charset="0"/>
              </a:rPr>
              <a:t>2</a:t>
            </a:r>
            <a:r>
              <a:rPr lang="en-GB" sz="1500" dirty="0" smtClean="0">
                <a:latin typeface="Arial" pitchFamily="34" charset="0"/>
                <a:cs typeface="Arial" pitchFamily="34" charset="0"/>
              </a:rPr>
              <a:t>SO</a:t>
            </a:r>
            <a:r>
              <a:rPr lang="en-GB" sz="1500" baseline="-25000" dirty="0" smtClean="0">
                <a:latin typeface="Arial" pitchFamily="34" charset="0"/>
                <a:cs typeface="Arial" pitchFamily="34" charset="0"/>
              </a:rPr>
              <a:t>3</a:t>
            </a:r>
            <a:r>
              <a:rPr lang="en-GB" sz="1500" dirty="0" smtClean="0">
                <a:latin typeface="Arial" pitchFamily="34" charset="0"/>
                <a:cs typeface="Arial" pitchFamily="34" charset="0"/>
              </a:rPr>
              <a:t>(</a:t>
            </a:r>
            <a:r>
              <a:rPr lang="en-GB" sz="1500" dirty="0" err="1" smtClean="0">
                <a:latin typeface="Arial" pitchFamily="34" charset="0"/>
                <a:cs typeface="Arial" pitchFamily="34" charset="0"/>
              </a:rPr>
              <a:t>aq</a:t>
            </a:r>
            <a:r>
              <a:rPr lang="en-GB" sz="1500" dirty="0" smtClean="0">
                <a:latin typeface="Arial" pitchFamily="34" charset="0"/>
                <a:cs typeface="Arial" pitchFamily="34" charset="0"/>
              </a:rPr>
              <a:t>).The expression equilibrium constant K</a:t>
            </a:r>
            <a:r>
              <a:rPr lang="en-GB" sz="1500" baseline="-25000" dirty="0" smtClean="0">
                <a:latin typeface="Arial" pitchFamily="34" charset="0"/>
                <a:cs typeface="Arial" pitchFamily="34" charset="0"/>
              </a:rPr>
              <a:t>c</a:t>
            </a:r>
            <a:r>
              <a:rPr lang="en-GB" sz="1500" dirty="0" smtClean="0">
                <a:latin typeface="Arial" pitchFamily="34" charset="0"/>
                <a:cs typeface="Arial" pitchFamily="34" charset="0"/>
              </a:rPr>
              <a:t> for this equilibrium is [I</a:t>
            </a:r>
            <a:r>
              <a:rPr lang="en-GB" sz="1500" baseline="-25000" dirty="0" smtClean="0">
                <a:latin typeface="Arial" pitchFamily="34" charset="0"/>
                <a:cs typeface="Arial" pitchFamily="34" charset="0"/>
              </a:rPr>
              <a:t>2</a:t>
            </a:r>
            <a:r>
              <a:rPr lang="en-GB" sz="1500" dirty="0" smtClean="0">
                <a:latin typeface="Arial" pitchFamily="34" charset="0"/>
                <a:cs typeface="Arial" pitchFamily="34" charset="0"/>
              </a:rPr>
              <a:t>(hydrocarbon)]/[I</a:t>
            </a:r>
            <a:r>
              <a:rPr lang="en-GB" sz="1500" baseline="-25000" dirty="0" smtClean="0">
                <a:latin typeface="Arial" pitchFamily="34" charset="0"/>
                <a:cs typeface="Arial" pitchFamily="34" charset="0"/>
              </a:rPr>
              <a:t>2</a:t>
            </a:r>
            <a:r>
              <a:rPr lang="en-GB" sz="1500" dirty="0" smtClean="0">
                <a:latin typeface="Arial" pitchFamily="34" charset="0"/>
                <a:cs typeface="Arial" pitchFamily="34" charset="0"/>
              </a:rPr>
              <a:t>(</a:t>
            </a:r>
            <a:r>
              <a:rPr lang="en-GB" sz="1500" dirty="0" err="1" smtClean="0">
                <a:latin typeface="Arial" pitchFamily="34" charset="0"/>
                <a:cs typeface="Arial" pitchFamily="34" charset="0"/>
              </a:rPr>
              <a:t>aq</a:t>
            </a:r>
            <a:r>
              <a:rPr lang="en-GB" sz="1500" dirty="0" smtClean="0">
                <a:latin typeface="Arial" pitchFamily="34" charset="0"/>
                <a:cs typeface="Arial" pitchFamily="34" charset="0"/>
              </a:rPr>
              <a:t>)]. Calculate K</a:t>
            </a:r>
            <a:r>
              <a:rPr lang="en-GB" sz="1500" baseline="-25000" dirty="0" smtClean="0">
                <a:latin typeface="Arial" pitchFamily="34" charset="0"/>
                <a:cs typeface="Arial" pitchFamily="34" charset="0"/>
              </a:rPr>
              <a:t>c</a:t>
            </a:r>
            <a:r>
              <a:rPr lang="en-GB" sz="1500" dirty="0" smtClean="0">
                <a:latin typeface="Arial" pitchFamily="34"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7045" name="Picture 5"/>
          <p:cNvPicPr>
            <a:picLocks noChangeAspect="1" noChangeArrowheads="1"/>
          </p:cNvPicPr>
          <p:nvPr/>
        </p:nvPicPr>
        <p:blipFill>
          <a:blip r:embed="rId3" cstate="print"/>
          <a:srcRect/>
          <a:stretch>
            <a:fillRect/>
          </a:stretch>
        </p:blipFill>
        <p:spPr bwMode="auto">
          <a:xfrm>
            <a:off x="2559020" y="1525948"/>
            <a:ext cx="279400" cy="1512168"/>
          </a:xfrm>
          <a:prstGeom prst="rect">
            <a:avLst/>
          </a:prstGeom>
          <a:noFill/>
          <a:ln w="9525">
            <a:noFill/>
            <a:miter lim="800000"/>
            <a:headEnd/>
            <a:tailEnd/>
          </a:ln>
          <a:effectLst/>
        </p:spPr>
      </p:pic>
      <p:pic>
        <p:nvPicPr>
          <p:cNvPr id="2" name="Picture 2"/>
          <p:cNvPicPr>
            <a:picLocks noChangeAspect="1" noChangeArrowheads="1"/>
          </p:cNvPicPr>
          <p:nvPr/>
        </p:nvPicPr>
        <p:blipFill>
          <a:blip r:embed="rId4" cstate="print"/>
          <a:srcRect/>
          <a:stretch>
            <a:fillRect/>
          </a:stretch>
        </p:blipFill>
        <p:spPr bwMode="auto">
          <a:xfrm>
            <a:off x="300744" y="2932643"/>
            <a:ext cx="895879" cy="1010878"/>
          </a:xfrm>
          <a:prstGeom prst="rect">
            <a:avLst/>
          </a:prstGeom>
          <a:noFill/>
          <a:ln w="9525">
            <a:noFill/>
            <a:miter lim="800000"/>
            <a:headEnd/>
            <a:tailEnd/>
          </a:ln>
          <a:effectLst/>
        </p:spPr>
      </p:pic>
      <p:pic>
        <p:nvPicPr>
          <p:cNvPr id="32" name="Picture 5"/>
          <p:cNvPicPr>
            <a:picLocks noChangeAspect="1" noChangeArrowheads="1"/>
          </p:cNvPicPr>
          <p:nvPr/>
        </p:nvPicPr>
        <p:blipFill>
          <a:blip r:embed="rId3" cstate="print"/>
          <a:srcRect/>
          <a:stretch>
            <a:fillRect/>
          </a:stretch>
        </p:blipFill>
        <p:spPr bwMode="auto">
          <a:xfrm>
            <a:off x="2338887" y="4274792"/>
            <a:ext cx="279400" cy="1512168"/>
          </a:xfrm>
          <a:prstGeom prst="rect">
            <a:avLst/>
          </a:prstGeom>
          <a:noFill/>
          <a:ln w="9525">
            <a:noFill/>
            <a:miter lim="800000"/>
            <a:headEnd/>
            <a:tailEnd/>
          </a:ln>
          <a:effectLst/>
        </p:spPr>
      </p:pic>
      <p:sp>
        <p:nvSpPr>
          <p:cNvPr id="38" name="Bent Arrow 37"/>
          <p:cNvSpPr/>
          <p:nvPr/>
        </p:nvSpPr>
        <p:spPr>
          <a:xfrm>
            <a:off x="688622" y="2111022"/>
            <a:ext cx="598311" cy="620889"/>
          </a:xfrm>
          <a:prstGeom prst="bentArrow">
            <a:avLst>
              <a:gd name="adj1" fmla="val 25000"/>
              <a:gd name="adj2" fmla="val 2783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 name="Picture 3"/>
          <p:cNvPicPr>
            <a:picLocks noChangeAspect="1" noChangeArrowheads="1"/>
          </p:cNvPicPr>
          <p:nvPr/>
        </p:nvPicPr>
        <p:blipFill>
          <a:blip r:embed="rId5" cstate="print"/>
          <a:srcRect/>
          <a:stretch>
            <a:fillRect/>
          </a:stretch>
        </p:blipFill>
        <p:spPr bwMode="auto">
          <a:xfrm>
            <a:off x="2056518" y="5845175"/>
            <a:ext cx="852487" cy="1012825"/>
          </a:xfrm>
          <a:prstGeom prst="rect">
            <a:avLst/>
          </a:prstGeom>
          <a:noFill/>
          <a:ln w="9525">
            <a:noFill/>
            <a:miter lim="800000"/>
            <a:headEnd/>
            <a:tailEnd/>
          </a:ln>
          <a:effectLst/>
        </p:spPr>
      </p:pic>
      <p:pic>
        <p:nvPicPr>
          <p:cNvPr id="4" name="Picture 4"/>
          <p:cNvPicPr>
            <a:picLocks noChangeAspect="1" noChangeArrowheads="1"/>
          </p:cNvPicPr>
          <p:nvPr/>
        </p:nvPicPr>
        <p:blipFill>
          <a:blip r:embed="rId5" cstate="print"/>
          <a:srcRect/>
          <a:stretch>
            <a:fillRect/>
          </a:stretch>
        </p:blipFill>
        <p:spPr bwMode="auto">
          <a:xfrm>
            <a:off x="7238119" y="5691541"/>
            <a:ext cx="852487" cy="1012825"/>
          </a:xfrm>
          <a:prstGeom prst="rect">
            <a:avLst/>
          </a:prstGeom>
          <a:noFill/>
          <a:ln w="9525">
            <a:noFill/>
            <a:miter lim="800000"/>
            <a:headEnd/>
            <a:tailEnd/>
          </a:ln>
          <a:effectLst/>
        </p:spPr>
      </p:pic>
      <p:pic>
        <p:nvPicPr>
          <p:cNvPr id="5" name="Picture 5"/>
          <p:cNvPicPr>
            <a:picLocks noChangeAspect="1" noChangeArrowheads="1"/>
          </p:cNvPicPr>
          <p:nvPr/>
        </p:nvPicPr>
        <p:blipFill>
          <a:blip r:embed="rId6" cstate="print"/>
          <a:srcRect/>
          <a:stretch>
            <a:fillRect/>
          </a:stretch>
        </p:blipFill>
        <p:spPr bwMode="auto">
          <a:xfrm>
            <a:off x="2259718" y="3004785"/>
            <a:ext cx="852487" cy="1012825"/>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351007" y="3083809"/>
            <a:ext cx="494771" cy="587829"/>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7512755" y="1577623"/>
            <a:ext cx="199469" cy="1278466"/>
          </a:xfrm>
          <a:prstGeom prst="rect">
            <a:avLst/>
          </a:prstGeom>
          <a:noFill/>
          <a:ln w="9525">
            <a:noFill/>
            <a:miter lim="800000"/>
            <a:headEnd/>
            <a:tailEnd/>
          </a:ln>
          <a:effectLst/>
        </p:spPr>
      </p:pic>
      <p:pic>
        <p:nvPicPr>
          <p:cNvPr id="41" name="Picture 7"/>
          <p:cNvPicPr>
            <a:picLocks noChangeAspect="1" noChangeArrowheads="1"/>
          </p:cNvPicPr>
          <p:nvPr/>
        </p:nvPicPr>
        <p:blipFill>
          <a:blip r:embed="rId7" cstate="print"/>
          <a:srcRect/>
          <a:stretch>
            <a:fillRect/>
          </a:stretch>
        </p:blipFill>
        <p:spPr bwMode="auto">
          <a:xfrm>
            <a:off x="7574844" y="4315179"/>
            <a:ext cx="199469" cy="1278466"/>
          </a:xfrm>
          <a:prstGeom prst="rect">
            <a:avLst/>
          </a:prstGeom>
          <a:noFill/>
          <a:ln w="9525">
            <a:noFill/>
            <a:miter lim="800000"/>
            <a:headEnd/>
            <a:tailEnd/>
          </a:ln>
          <a:effectLst/>
        </p:spPr>
      </p:pic>
      <p:sp>
        <p:nvSpPr>
          <p:cNvPr id="42" name="Bent-Up Arrow 41"/>
          <p:cNvSpPr/>
          <p:nvPr/>
        </p:nvSpPr>
        <p:spPr>
          <a:xfrm rot="5400000">
            <a:off x="699911" y="4447822"/>
            <a:ext cx="654756" cy="6096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p:cNvSpPr txBox="1"/>
          <p:nvPr/>
        </p:nvSpPr>
        <p:spPr>
          <a:xfrm>
            <a:off x="3149600" y="3409244"/>
            <a:ext cx="1828800" cy="646331"/>
          </a:xfrm>
          <a:prstGeom prst="rect">
            <a:avLst/>
          </a:prstGeom>
          <a:noFill/>
        </p:spPr>
        <p:txBody>
          <a:bodyPr wrap="square" rtlCol="0">
            <a:spAutoFit/>
          </a:bodyPr>
          <a:lstStyle/>
          <a:p>
            <a:r>
              <a:rPr lang="en-GB" dirty="0" smtClean="0"/>
              <a:t>5 cm</a:t>
            </a:r>
            <a:r>
              <a:rPr lang="en-GB" baseline="30000" dirty="0" smtClean="0"/>
              <a:t>3</a:t>
            </a:r>
            <a:r>
              <a:rPr lang="en-GB" dirty="0" smtClean="0"/>
              <a:t> of iodine in hydrocarbon</a:t>
            </a:r>
            <a:endParaRPr lang="en-GB" dirty="0"/>
          </a:p>
        </p:txBody>
      </p:sp>
      <p:sp>
        <p:nvSpPr>
          <p:cNvPr id="45" name="Left-Right Arrow 44"/>
          <p:cNvSpPr/>
          <p:nvPr/>
        </p:nvSpPr>
        <p:spPr>
          <a:xfrm>
            <a:off x="282222" y="4041422"/>
            <a:ext cx="936978" cy="101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p:cNvSpPr txBox="1"/>
          <p:nvPr/>
        </p:nvSpPr>
        <p:spPr>
          <a:xfrm>
            <a:off x="3076222" y="5965331"/>
            <a:ext cx="1828800" cy="923330"/>
          </a:xfrm>
          <a:prstGeom prst="rect">
            <a:avLst/>
          </a:prstGeom>
          <a:noFill/>
        </p:spPr>
        <p:txBody>
          <a:bodyPr wrap="square" rtlCol="0">
            <a:spAutoFit/>
          </a:bodyPr>
          <a:lstStyle/>
          <a:p>
            <a:r>
              <a:rPr lang="en-GB" dirty="0" smtClean="0"/>
              <a:t>50 cm</a:t>
            </a:r>
            <a:r>
              <a:rPr lang="en-GB" baseline="30000" dirty="0" smtClean="0"/>
              <a:t>3</a:t>
            </a:r>
            <a:r>
              <a:rPr lang="en-GB" dirty="0" smtClean="0"/>
              <a:t> of iodine in aqueous layer</a:t>
            </a:r>
            <a:endParaRPr lang="en-GB" dirty="0"/>
          </a:p>
        </p:txBody>
      </p:sp>
      <p:cxnSp>
        <p:nvCxnSpPr>
          <p:cNvPr id="48" name="Straight Arrow Connector 47"/>
          <p:cNvCxnSpPr/>
          <p:nvPr/>
        </p:nvCxnSpPr>
        <p:spPr>
          <a:xfrm>
            <a:off x="7732889" y="1783644"/>
            <a:ext cx="11289" cy="6773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7811911" y="4605867"/>
            <a:ext cx="0" cy="711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8048978" y="1806222"/>
            <a:ext cx="1095022" cy="738664"/>
          </a:xfrm>
          <a:prstGeom prst="rect">
            <a:avLst/>
          </a:prstGeom>
          <a:noFill/>
        </p:spPr>
        <p:txBody>
          <a:bodyPr wrap="square" rtlCol="0">
            <a:spAutoFit/>
          </a:bodyPr>
          <a:lstStyle/>
          <a:p>
            <a:r>
              <a:rPr lang="en-GB" sz="1400" dirty="0" smtClean="0"/>
              <a:t>Needed 72.0 cm</a:t>
            </a:r>
            <a:r>
              <a:rPr lang="en-GB" sz="1400" baseline="30000" dirty="0" smtClean="0"/>
              <a:t>3</a:t>
            </a:r>
            <a:r>
              <a:rPr lang="en-GB" sz="1400" dirty="0" smtClean="0"/>
              <a:t> of </a:t>
            </a:r>
            <a:r>
              <a:rPr lang="en-GB" sz="1400" dirty="0" err="1" smtClean="0"/>
              <a:t>thiosulfate</a:t>
            </a:r>
            <a:endParaRPr lang="en-GB" sz="1400" dirty="0"/>
          </a:p>
        </p:txBody>
      </p:sp>
      <p:sp>
        <p:nvSpPr>
          <p:cNvPr id="52" name="TextBox 51"/>
          <p:cNvSpPr txBox="1"/>
          <p:nvPr/>
        </p:nvSpPr>
        <p:spPr>
          <a:xfrm>
            <a:off x="8048978" y="5627511"/>
            <a:ext cx="1095022" cy="738664"/>
          </a:xfrm>
          <a:prstGeom prst="rect">
            <a:avLst/>
          </a:prstGeom>
          <a:noFill/>
        </p:spPr>
        <p:txBody>
          <a:bodyPr wrap="square" rtlCol="0">
            <a:spAutoFit/>
          </a:bodyPr>
          <a:lstStyle/>
          <a:p>
            <a:r>
              <a:rPr lang="en-GB" sz="1400" dirty="0" smtClean="0"/>
              <a:t>Needed 8.35 cm</a:t>
            </a:r>
            <a:r>
              <a:rPr lang="en-GB" sz="1400" baseline="30000" dirty="0" smtClean="0"/>
              <a:t>3</a:t>
            </a:r>
            <a:r>
              <a:rPr lang="en-GB" sz="1400" dirty="0" smtClean="0"/>
              <a:t> of thiosulfate</a:t>
            </a:r>
            <a:endParaRPr lang="en-GB" sz="1400" dirty="0"/>
          </a:p>
        </p:txBody>
      </p:sp>
      <p:sp>
        <p:nvSpPr>
          <p:cNvPr id="53" name="TextBox 52"/>
          <p:cNvSpPr txBox="1"/>
          <p:nvPr/>
        </p:nvSpPr>
        <p:spPr>
          <a:xfrm>
            <a:off x="6129867" y="3770489"/>
            <a:ext cx="2664177" cy="646331"/>
          </a:xfrm>
          <a:prstGeom prst="rect">
            <a:avLst/>
          </a:prstGeom>
          <a:noFill/>
        </p:spPr>
        <p:txBody>
          <a:bodyPr wrap="square" rtlCol="0">
            <a:spAutoFit/>
          </a:bodyPr>
          <a:lstStyle/>
          <a:p>
            <a:r>
              <a:rPr lang="en-GB" dirty="0" smtClean="0"/>
              <a:t>1. Ratio of moles </a:t>
            </a:r>
            <a:br>
              <a:rPr lang="en-GB" dirty="0" smtClean="0"/>
            </a:br>
            <a:r>
              <a:rPr lang="en-GB" dirty="0" smtClean="0"/>
              <a:t>72.0 : 8.35</a:t>
            </a:r>
            <a:endParaRPr lang="en-GB" dirty="0"/>
          </a:p>
        </p:txBody>
      </p:sp>
      <p:sp>
        <p:nvSpPr>
          <p:cNvPr id="54" name="TextBox 53"/>
          <p:cNvSpPr txBox="1"/>
          <p:nvPr/>
        </p:nvSpPr>
        <p:spPr>
          <a:xfrm>
            <a:off x="3206043" y="4199467"/>
            <a:ext cx="2754490" cy="646331"/>
          </a:xfrm>
          <a:prstGeom prst="rect">
            <a:avLst/>
          </a:prstGeom>
          <a:noFill/>
        </p:spPr>
        <p:txBody>
          <a:bodyPr wrap="square" rtlCol="0">
            <a:spAutoFit/>
          </a:bodyPr>
          <a:lstStyle/>
          <a:p>
            <a:r>
              <a:rPr lang="en-GB" dirty="0" smtClean="0"/>
              <a:t>2. Ratio of volumes </a:t>
            </a:r>
            <a:br>
              <a:rPr lang="en-GB" dirty="0" smtClean="0"/>
            </a:br>
            <a:r>
              <a:rPr lang="en-GB" dirty="0" smtClean="0"/>
              <a:t>1 : 10</a:t>
            </a:r>
            <a:endParaRPr lang="en-GB" dirty="0"/>
          </a:p>
        </p:txBody>
      </p:sp>
      <p:sp>
        <p:nvSpPr>
          <p:cNvPr id="55" name="TextBox 54"/>
          <p:cNvSpPr txBox="1"/>
          <p:nvPr/>
        </p:nvSpPr>
        <p:spPr>
          <a:xfrm>
            <a:off x="0" y="1535289"/>
            <a:ext cx="2494844" cy="646331"/>
          </a:xfrm>
          <a:prstGeom prst="rect">
            <a:avLst/>
          </a:prstGeom>
          <a:noFill/>
        </p:spPr>
        <p:txBody>
          <a:bodyPr wrap="square" rtlCol="0">
            <a:spAutoFit/>
          </a:bodyPr>
          <a:lstStyle/>
          <a:p>
            <a:r>
              <a:rPr lang="en-GB" dirty="0" smtClean="0"/>
              <a:t>3. Ratio of </a:t>
            </a:r>
            <a:r>
              <a:rPr lang="en-GB" dirty="0" err="1" smtClean="0"/>
              <a:t>conc</a:t>
            </a:r>
            <a:r>
              <a:rPr lang="en-GB" dirty="0" smtClean="0"/>
              <a:t> = </a:t>
            </a:r>
            <a:br>
              <a:rPr lang="en-GB" dirty="0" smtClean="0"/>
            </a:br>
            <a:r>
              <a:rPr lang="en-GB" dirty="0" smtClean="0"/>
              <a:t>72.0 x 10 : 8.35 x 1</a:t>
            </a:r>
            <a:endParaRPr lang="en-GB" dirty="0"/>
          </a:p>
        </p:txBody>
      </p:sp>
      <p:sp>
        <p:nvSpPr>
          <p:cNvPr id="57" name="TextBox 56"/>
          <p:cNvSpPr txBox="1"/>
          <p:nvPr/>
        </p:nvSpPr>
        <p:spPr>
          <a:xfrm>
            <a:off x="3454400" y="1591733"/>
            <a:ext cx="3589867" cy="646331"/>
          </a:xfrm>
          <a:prstGeom prst="rect">
            <a:avLst/>
          </a:prstGeom>
          <a:noFill/>
        </p:spPr>
        <p:txBody>
          <a:bodyPr wrap="square" rtlCol="0">
            <a:spAutoFit/>
          </a:bodyPr>
          <a:lstStyle/>
          <a:p>
            <a:r>
              <a:rPr lang="en-GB" dirty="0" smtClean="0"/>
              <a:t>4. </a:t>
            </a:r>
            <a:r>
              <a:rPr lang="en-GB" dirty="0" err="1" smtClean="0"/>
              <a:t>K</a:t>
            </a:r>
            <a:r>
              <a:rPr lang="en-GB" baseline="-25000" dirty="0" err="1" smtClean="0"/>
              <a:t>c</a:t>
            </a:r>
            <a:r>
              <a:rPr lang="en-GB" dirty="0" smtClean="0"/>
              <a:t> = </a:t>
            </a:r>
            <a:r>
              <a:rPr lang="en-GB" dirty="0" smtClean="0">
                <a:latin typeface="Arial" pitchFamily="34" charset="0"/>
                <a:cs typeface="Arial" pitchFamily="34" charset="0"/>
              </a:rPr>
              <a:t>[I</a:t>
            </a:r>
            <a:r>
              <a:rPr lang="en-GB" baseline="-25000" dirty="0" smtClean="0">
                <a:latin typeface="Arial" pitchFamily="34" charset="0"/>
                <a:cs typeface="Arial" pitchFamily="34" charset="0"/>
              </a:rPr>
              <a:t>2</a:t>
            </a:r>
            <a:r>
              <a:rPr lang="en-GB" dirty="0" smtClean="0">
                <a:latin typeface="Arial" pitchFamily="34" charset="0"/>
                <a:cs typeface="Arial" pitchFamily="34" charset="0"/>
              </a:rPr>
              <a:t>(hydrocarbon)]/[I</a:t>
            </a:r>
            <a:r>
              <a:rPr lang="en-GB" baseline="-25000" dirty="0" smtClean="0">
                <a:latin typeface="Arial" pitchFamily="34" charset="0"/>
                <a:cs typeface="Arial" pitchFamily="34" charset="0"/>
              </a:rPr>
              <a:t>2</a:t>
            </a:r>
            <a:r>
              <a:rPr lang="en-GB" dirty="0" smtClean="0">
                <a:latin typeface="Arial" pitchFamily="34" charset="0"/>
                <a:cs typeface="Arial" pitchFamily="34" charset="0"/>
              </a:rPr>
              <a:t>(</a:t>
            </a:r>
            <a:r>
              <a:rPr lang="en-GB" dirty="0" err="1" smtClean="0">
                <a:latin typeface="Arial" pitchFamily="34" charset="0"/>
                <a:cs typeface="Arial" pitchFamily="34" charset="0"/>
              </a:rPr>
              <a:t>aq</a:t>
            </a:r>
            <a:r>
              <a:rPr lang="en-GB" dirty="0" smtClean="0">
                <a:latin typeface="Arial" pitchFamily="34" charset="0"/>
                <a:cs typeface="Arial" pitchFamily="34" charset="0"/>
              </a:rPr>
              <a:t>)]</a:t>
            </a:r>
          </a:p>
          <a:p>
            <a:r>
              <a:rPr lang="en-GB" smtClean="0">
                <a:latin typeface="Arial" pitchFamily="34" charset="0"/>
                <a:cs typeface="Arial" pitchFamily="34" charset="0"/>
              </a:rPr>
              <a:t>= 720 </a:t>
            </a:r>
            <a:r>
              <a:rPr lang="en-GB" dirty="0" smtClean="0">
                <a:latin typeface="Arial" pitchFamily="34" charset="0"/>
                <a:cs typeface="Arial" pitchFamily="34" charset="0"/>
              </a:rPr>
              <a:t>/ 8.35 = 86.2 (no units)</a:t>
            </a:r>
            <a:r>
              <a:rPr lang="en-GB" dirty="0" smtClean="0"/>
              <a:t> </a:t>
            </a:r>
            <a:endParaRPr lang="en-GB" dirty="0"/>
          </a:p>
        </p:txBody>
      </p:sp>
      <p:sp>
        <p:nvSpPr>
          <p:cNvPr id="25" name="TextBox 24">
            <a:hlinkClick r:id="" action="ppaction://hlinkshowjump?jump=nextslide"/>
          </p:cNvPr>
          <p:cNvSpPr txBox="1"/>
          <p:nvPr/>
        </p:nvSpPr>
        <p:spPr>
          <a:xfrm>
            <a:off x="6253657" y="6223665"/>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450127" y="277153"/>
            <a:ext cx="7772400" cy="1470025"/>
          </a:xfrm>
        </p:spPr>
        <p:txBody>
          <a:bodyPr/>
          <a:lstStyle/>
          <a:p>
            <a:r>
              <a:rPr lang="en-GB" dirty="0" smtClean="0"/>
              <a:t>Storyboarding</a:t>
            </a:r>
            <a:endParaRPr lang="en-GB" dirty="0">
              <a:solidFill>
                <a:srgbClr val="4F758B"/>
              </a:solidFill>
              <a:latin typeface="Arial" pitchFamily="34" charset="0"/>
              <a:cs typeface="Arial" pitchFamily="34" charset="0"/>
            </a:endParaRPr>
          </a:p>
        </p:txBody>
      </p:sp>
      <p:sp>
        <p:nvSpPr>
          <p:cNvPr id="4" name="TextBox 3">
            <a:hlinkClick r:id="" action="ppaction://hlinkshowjump?jump=endshow"/>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end</a:t>
            </a:r>
            <a:endParaRPr lang="en-GB" dirty="0"/>
          </a:p>
        </p:txBody>
      </p:sp>
      <p:sp>
        <p:nvSpPr>
          <p:cNvPr id="5" name="TextBox 4"/>
          <p:cNvSpPr txBox="1"/>
          <p:nvPr/>
        </p:nvSpPr>
        <p:spPr>
          <a:xfrm>
            <a:off x="519616" y="1382229"/>
            <a:ext cx="7344816" cy="3539430"/>
          </a:xfrm>
          <a:prstGeom prst="rect">
            <a:avLst/>
          </a:prstGeom>
          <a:noFill/>
        </p:spPr>
        <p:txBody>
          <a:bodyPr wrap="square" rtlCol="0">
            <a:spAutoFit/>
          </a:bodyPr>
          <a:lstStyle/>
          <a:p>
            <a:r>
              <a:rPr lang="en-GB" sz="2800" dirty="0" smtClean="0"/>
              <a:t>Well done. You have completed the storyboarding skill training. This is a useful skill to use when you have a calculation based on a detailed experiment with more than one step. You draw out the rough method and then label it and work through the calculation on the diagram or you might use a table.</a:t>
            </a:r>
          </a:p>
        </p:txBody>
      </p:sp>
      <p:pic>
        <p:nvPicPr>
          <p:cNvPr id="7" name="Picture 4" descr="C:\Users\Tim\AppData\Local\Temp\Rar$DI45.720\4.png"/>
          <p:cNvPicPr>
            <a:picLocks noChangeAspect="1" noChangeArrowheads="1"/>
          </p:cNvPicPr>
          <p:nvPr/>
        </p:nvPicPr>
        <p:blipFill>
          <a:blip r:embed="rId3" cstate="print"/>
          <a:srcRect/>
          <a:stretch>
            <a:fillRect/>
          </a:stretch>
        </p:blipFill>
        <p:spPr bwMode="auto">
          <a:xfrm>
            <a:off x="4605529" y="4741132"/>
            <a:ext cx="685800" cy="857250"/>
          </a:xfrm>
          <a:prstGeom prst="rect">
            <a:avLst/>
          </a:prstGeom>
          <a:noFill/>
        </p:spPr>
      </p:pic>
    </p:spTree>
    <p:extLst>
      <p:ext uri="{BB962C8B-B14F-4D97-AF65-F5344CB8AC3E}">
        <p14:creationId xmlns:p14="http://schemas.microsoft.com/office/powerpoint/2010/main" val="2438550135"/>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RSC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RSCTheme1</Template>
  <TotalTime>8811</TotalTime>
  <Words>10439</Words>
  <Application>Microsoft Office PowerPoint</Application>
  <PresentationFormat>On-screen Show (4:3)</PresentationFormat>
  <Paragraphs>1209</Paragraphs>
  <Slides>98</Slides>
  <Notes>98</Notes>
  <HiddenSlides>0</HiddenSlides>
  <MMClips>0</MMClips>
  <ScaleCrop>false</ScaleCrop>
  <HeadingPairs>
    <vt:vector size="4" baseType="variant">
      <vt:variant>
        <vt:lpstr>Theme</vt:lpstr>
      </vt:variant>
      <vt:variant>
        <vt:i4>1</vt:i4>
      </vt:variant>
      <vt:variant>
        <vt:lpstr>Slide Titles</vt:lpstr>
      </vt:variant>
      <vt:variant>
        <vt:i4>98</vt:i4>
      </vt:variant>
    </vt:vector>
  </HeadingPairs>
  <TitlesOfParts>
    <vt:vector size="99" baseType="lpstr">
      <vt:lpstr>RSCTheme1</vt:lpstr>
      <vt:lpstr>Problem Solving Tutor</vt:lpstr>
      <vt:lpstr>Some important points:</vt:lpstr>
      <vt:lpstr>Problem solving tutor</vt:lpstr>
      <vt:lpstr>Storyboarding</vt:lpstr>
      <vt:lpstr>Question 1 Storyboarding</vt:lpstr>
      <vt:lpstr>PowerPoint Presentation</vt:lpstr>
      <vt:lpstr>Apparatus feedback A</vt:lpstr>
      <vt:lpstr>PowerPoint Presentation</vt:lpstr>
      <vt:lpstr>PowerPoint Presentation</vt:lpstr>
      <vt:lpstr>Apparatus feedback B</vt:lpstr>
      <vt:lpstr>PowerPoint Presentation</vt:lpstr>
      <vt:lpstr>PowerPoint Presentation</vt:lpstr>
      <vt:lpstr>Apparatus feedback C</vt:lpstr>
      <vt:lpstr>PowerPoint Presentation</vt:lpstr>
      <vt:lpstr>PowerPoint Presentation</vt:lpstr>
      <vt:lpstr>Label feedback 1</vt:lpstr>
      <vt:lpstr>PowerPoint Presentation</vt:lpstr>
      <vt:lpstr>PowerPoint Presentation</vt:lpstr>
      <vt:lpstr>Label feedback 2</vt:lpstr>
      <vt:lpstr>PowerPoint Presentation</vt:lpstr>
      <vt:lpstr>PowerPoint Presentation</vt:lpstr>
      <vt:lpstr>Label feedback 3</vt:lpstr>
      <vt:lpstr>PowerPoint Presentation</vt:lpstr>
      <vt:lpstr>PowerPoint Presentation</vt:lpstr>
      <vt:lpstr>Label feedback 4</vt:lpstr>
      <vt:lpstr>PowerPoint Presentation</vt:lpstr>
      <vt:lpstr>PowerPoint Presentation</vt:lpstr>
      <vt:lpstr>Label feedback 5</vt:lpstr>
      <vt:lpstr>PowerPoint Presentation</vt:lpstr>
      <vt:lpstr>PowerPoint Presentation</vt:lpstr>
      <vt:lpstr>Moles of NaOH feedback </vt:lpstr>
      <vt:lpstr>PowerPoint Presentation</vt:lpstr>
      <vt:lpstr>PowerPoint Presentation</vt:lpstr>
      <vt:lpstr>Moles of HCl feedback 1</vt:lpstr>
      <vt:lpstr>PowerPoint Presentation</vt:lpstr>
      <vt:lpstr>PowerPoint Presentation</vt:lpstr>
      <vt:lpstr>Moles of HCl feedback 2</vt:lpstr>
      <vt:lpstr>PowerPoint Presentation</vt:lpstr>
      <vt:lpstr>PowerPoint Presentation</vt:lpstr>
      <vt:lpstr>Concentration of HCl feedback </vt:lpstr>
      <vt:lpstr>PowerPoint Presentation</vt:lpstr>
      <vt:lpstr>PowerPoint Presentation</vt:lpstr>
      <vt:lpstr>Storyboarding</vt:lpstr>
      <vt:lpstr>Question 2 Storyboarding</vt:lpstr>
      <vt:lpstr>PowerPoint Presentation</vt:lpstr>
      <vt:lpstr>Apparatus feedback A</vt:lpstr>
      <vt:lpstr>PowerPoint Presentation</vt:lpstr>
      <vt:lpstr>PowerPoint Presentation</vt:lpstr>
      <vt:lpstr>Apparatus feedback B</vt:lpstr>
      <vt:lpstr>PowerPoint Presentation</vt:lpstr>
      <vt:lpstr>PowerPoint Presentation</vt:lpstr>
      <vt:lpstr>Apparatus feedback C</vt:lpstr>
      <vt:lpstr>PowerPoint Presentation</vt:lpstr>
      <vt:lpstr>PowerPoint Presentation</vt:lpstr>
      <vt:lpstr>Label feedback 1</vt:lpstr>
      <vt:lpstr>PowerPoint Presentation</vt:lpstr>
      <vt:lpstr>PowerPoint Presentation</vt:lpstr>
      <vt:lpstr>Label feedback 2</vt:lpstr>
      <vt:lpstr>PowerPoint Presentation</vt:lpstr>
      <vt:lpstr>PowerPoint Presentation</vt:lpstr>
      <vt:lpstr>Label feedback 3</vt:lpstr>
      <vt:lpstr>PowerPoint Presentation</vt:lpstr>
      <vt:lpstr>PowerPoint Presentation</vt:lpstr>
      <vt:lpstr>Label feedback 4 </vt:lpstr>
      <vt:lpstr>PowerPoint Presentation</vt:lpstr>
      <vt:lpstr>PowerPoint Presentation</vt:lpstr>
      <vt:lpstr>Label feedback 5 </vt:lpstr>
      <vt:lpstr>PowerPoint Presentation</vt:lpstr>
      <vt:lpstr>PowerPoint Presentation</vt:lpstr>
      <vt:lpstr>Moles of NaOH feedback </vt:lpstr>
      <vt:lpstr>PowerPoint Presentation</vt:lpstr>
      <vt:lpstr>PowerPoint Presentation</vt:lpstr>
      <vt:lpstr>Moles of HCl feedback 1</vt:lpstr>
      <vt:lpstr>PowerPoint Presentation</vt:lpstr>
      <vt:lpstr>PowerPoint Presentation</vt:lpstr>
      <vt:lpstr>Moles of HCl feedback 2</vt:lpstr>
      <vt:lpstr>PowerPoint Presentation</vt:lpstr>
      <vt:lpstr>PowerPoint Presentation</vt:lpstr>
      <vt:lpstr>Moles of HCl feedback 3</vt:lpstr>
      <vt:lpstr>PowerPoint Presentation</vt:lpstr>
      <vt:lpstr>PowerPoint Presentation</vt:lpstr>
      <vt:lpstr>Moles of MgCO3 feedback 1</vt:lpstr>
      <vt:lpstr>PowerPoint Presentation</vt:lpstr>
      <vt:lpstr>PowerPoint Presentation</vt:lpstr>
      <vt:lpstr>Mr of MgCO3 feedback </vt:lpstr>
      <vt:lpstr>PowerPoint Presentation</vt:lpstr>
      <vt:lpstr>PowerPoint Presentation</vt:lpstr>
      <vt:lpstr>Mass of MgCO3 feedback </vt:lpstr>
      <vt:lpstr>PowerPoint Presentation</vt:lpstr>
      <vt:lpstr>PowerPoint Presentation</vt:lpstr>
      <vt:lpstr>Percentage by mass of MgCO3 in the sample feedback </vt:lpstr>
      <vt:lpstr>PowerPoint Presentation</vt:lpstr>
      <vt:lpstr>PowerPoint Presentation</vt:lpstr>
      <vt:lpstr>Question 3 Storyboarding</vt:lpstr>
      <vt:lpstr>PowerPoint Presentation</vt:lpstr>
      <vt:lpstr>Question 4 Storyboarding</vt:lpstr>
      <vt:lpstr>PowerPoint Presentation</vt:lpstr>
      <vt:lpstr>Storyboarding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solving tutor</dc:title>
  <dc:creator>Tim</dc:creator>
  <cp:lastModifiedBy>Stephanie Musson</cp:lastModifiedBy>
  <cp:revision>366</cp:revision>
  <dcterms:created xsi:type="dcterms:W3CDTF">2012-08-30T10:41:43Z</dcterms:created>
  <dcterms:modified xsi:type="dcterms:W3CDTF">2014-10-02T10:57:36Z</dcterms:modified>
</cp:coreProperties>
</file>