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405" r:id="rId2"/>
    <p:sldId id="406" r:id="rId3"/>
    <p:sldId id="351" r:id="rId4"/>
    <p:sldId id="403" r:id="rId5"/>
    <p:sldId id="378" r:id="rId6"/>
    <p:sldId id="379" r:id="rId7"/>
    <p:sldId id="380" r:id="rId8"/>
    <p:sldId id="381" r:id="rId9"/>
    <p:sldId id="382" r:id="rId10"/>
    <p:sldId id="383" r:id="rId11"/>
    <p:sldId id="385" r:id="rId12"/>
    <p:sldId id="384" r:id="rId13"/>
    <p:sldId id="386" r:id="rId14"/>
    <p:sldId id="388" r:id="rId15"/>
    <p:sldId id="387" r:id="rId16"/>
    <p:sldId id="390" r:id="rId17"/>
    <p:sldId id="389" r:id="rId18"/>
    <p:sldId id="392" r:id="rId19"/>
    <p:sldId id="391" r:id="rId20"/>
    <p:sldId id="394" r:id="rId21"/>
    <p:sldId id="393" r:id="rId22"/>
    <p:sldId id="395" r:id="rId23"/>
    <p:sldId id="396" r:id="rId24"/>
    <p:sldId id="397" r:id="rId25"/>
    <p:sldId id="398" r:id="rId26"/>
    <p:sldId id="400" r:id="rId27"/>
    <p:sldId id="399" r:id="rId28"/>
    <p:sldId id="402" r:id="rId29"/>
    <p:sldId id="350" r:id="rId30"/>
    <p:sldId id="352" r:id="rId31"/>
    <p:sldId id="354" r:id="rId32"/>
    <p:sldId id="355" r:id="rId33"/>
    <p:sldId id="356" r:id="rId34"/>
    <p:sldId id="357" r:id="rId35"/>
    <p:sldId id="360" r:id="rId36"/>
    <p:sldId id="359" r:id="rId37"/>
    <p:sldId id="361" r:id="rId38"/>
    <p:sldId id="358" r:id="rId39"/>
    <p:sldId id="362" r:id="rId40"/>
    <p:sldId id="363" r:id="rId41"/>
    <p:sldId id="364" r:id="rId42"/>
    <p:sldId id="365" r:id="rId43"/>
    <p:sldId id="366" r:id="rId44"/>
    <p:sldId id="367" r:id="rId45"/>
    <p:sldId id="369" r:id="rId46"/>
    <p:sldId id="368" r:id="rId47"/>
    <p:sldId id="370" r:id="rId48"/>
    <p:sldId id="372" r:id="rId49"/>
    <p:sldId id="371" r:id="rId50"/>
    <p:sldId id="373" r:id="rId51"/>
    <p:sldId id="374" r:id="rId52"/>
    <p:sldId id="375" r:id="rId53"/>
    <p:sldId id="376" r:id="rId54"/>
    <p:sldId id="401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im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86" autoAdjust="0"/>
  </p:normalViewPr>
  <p:slideViewPr>
    <p:cSldViewPr>
      <p:cViewPr>
        <p:scale>
          <a:sx n="110" d="100"/>
          <a:sy n="110" d="100"/>
        </p:scale>
        <p:origin x="-164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3B993-1C62-4225-AD45-EEC635D430CD}" type="datetimeFigureOut">
              <a:rPr lang="en-GB" smtClean="0"/>
              <a:pPr/>
              <a:t>02/10/2014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A324A-FE17-4447-82C0-127B062C84C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04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7AE9-0255-45EC-9DD0-4AF173D7747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538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19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693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146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090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212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886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357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951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406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77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56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1564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61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3340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4904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537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9892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3855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573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7AE9-0255-45EC-9DD0-4AF173D7747E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9687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62772-B089-499F-8E4D-FE3DAD6DF1CB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984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62772-B089-499F-8E4D-FE3DAD6DF1C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5591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4840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5723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6866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7567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036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530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99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666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0704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185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62772-B089-499F-8E4D-FE3DAD6DF1C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006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3208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7541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54326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348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0587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68568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68628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801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7642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58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62772-B089-499F-8E4D-FE3DAD6DF1C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74867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7286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470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1326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7750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7AE9-0255-45EC-9DD0-4AF173D7747E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286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03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E3D9-F872-4806-ADFA-BD0BEBEF91D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73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342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A324A-FE17-4447-82C0-127B062C84C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03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191295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63691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8" r="22208" b="20553"/>
          <a:stretch/>
        </p:blipFill>
        <p:spPr>
          <a:xfrm rot="10800000" flipH="1">
            <a:off x="1691681" y="-2"/>
            <a:ext cx="7452319" cy="6858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8" r="22208" b="20553"/>
          <a:stretch/>
        </p:blipFill>
        <p:spPr>
          <a:xfrm rot="10800000" flipH="1">
            <a:off x="1691681" y="-2"/>
            <a:ext cx="7452319" cy="6858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191295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63691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9006" y="446807"/>
            <a:ext cx="7772400" cy="1470025"/>
          </a:xfrm>
        </p:spPr>
        <p:txBody>
          <a:bodyPr>
            <a:normAutofit/>
          </a:bodyPr>
          <a:lstStyle>
            <a:lvl1pPr algn="l">
              <a:defRPr sz="4200" baseline="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2252464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15" b="30760"/>
          <a:stretch/>
        </p:blipFill>
        <p:spPr>
          <a:xfrm>
            <a:off x="6156176" y="4365103"/>
            <a:ext cx="2987824" cy="24928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9" b="21318"/>
          <a:stretch/>
        </p:blipFill>
        <p:spPr>
          <a:xfrm rot="16200000" flipV="1">
            <a:off x="-112576" y="112576"/>
            <a:ext cx="1556792" cy="1331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15" b="30760"/>
          <a:stretch/>
        </p:blipFill>
        <p:spPr>
          <a:xfrm>
            <a:off x="6156176" y="4365103"/>
            <a:ext cx="2987824" cy="2492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9" b="21318"/>
          <a:stretch/>
        </p:blipFill>
        <p:spPr>
          <a:xfrm rot="16200000" flipV="1">
            <a:off x="-112576" y="112576"/>
            <a:ext cx="1556792" cy="13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9006" y="446807"/>
            <a:ext cx="7772400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2181438"/>
            <a:ext cx="6400800" cy="1752600"/>
          </a:xfrm>
        </p:spPr>
        <p:txBody>
          <a:bodyPr>
            <a:normAutofit/>
          </a:bodyPr>
          <a:lstStyle>
            <a:lvl1pPr marL="457200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15" b="30760"/>
          <a:stretch/>
        </p:blipFill>
        <p:spPr>
          <a:xfrm>
            <a:off x="6156176" y="4365103"/>
            <a:ext cx="2987824" cy="24928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9" b="21318"/>
          <a:stretch/>
        </p:blipFill>
        <p:spPr>
          <a:xfrm rot="16200000" flipV="1">
            <a:off x="-112576" y="112576"/>
            <a:ext cx="1556792" cy="1331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15" b="30760"/>
          <a:stretch/>
        </p:blipFill>
        <p:spPr>
          <a:xfrm>
            <a:off x="6156176" y="4365103"/>
            <a:ext cx="2987824" cy="24928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9" b="21318"/>
          <a:stretch/>
        </p:blipFill>
        <p:spPr>
          <a:xfrm rot="16200000" flipV="1">
            <a:off x="-112576" y="112576"/>
            <a:ext cx="1556792" cy="13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191295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63691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8" r="22208" b="20553"/>
          <a:stretch/>
        </p:blipFill>
        <p:spPr>
          <a:xfrm rot="10800000" flipH="1">
            <a:off x="1691681" y="-2"/>
            <a:ext cx="7452319" cy="6858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42046"/>
          <a:stretch/>
        </p:blipFill>
        <p:spPr>
          <a:xfrm>
            <a:off x="0" y="4653136"/>
            <a:ext cx="3311860" cy="220486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191295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63691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9006" y="446807"/>
            <a:ext cx="7772400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2181438"/>
            <a:ext cx="6400800" cy="1752600"/>
          </a:xfrm>
        </p:spPr>
        <p:txBody>
          <a:bodyPr>
            <a:normAutofit/>
          </a:bodyPr>
          <a:lstStyle>
            <a:lvl1pPr marL="457200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000">
                <a:solidFill>
                  <a:srgbClr val="4F758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r>
              <a:rPr lang="en-US" dirty="0" smtClean="0"/>
              <a:t>Bullet points go here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15" b="30760"/>
          <a:stretch/>
        </p:blipFill>
        <p:spPr>
          <a:xfrm>
            <a:off x="6156176" y="4365103"/>
            <a:ext cx="2987824" cy="24928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9" b="21318"/>
          <a:stretch/>
        </p:blipFill>
        <p:spPr>
          <a:xfrm rot="16200000" flipV="1">
            <a:off x="-112576" y="112576"/>
            <a:ext cx="1556792" cy="13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C486-7FAA-4AF7-ACEF-EE2E5759F818}" type="datetimeFigureOut">
              <a:rPr lang="en-GB" smtClean="0"/>
              <a:pPr/>
              <a:t>02/10/2014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4F360-802C-422F-891D-79C310BE33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 advClick="0"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4F758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4F758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4F758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F758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4F758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4F758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rsc.org/learn-chemistry/resource/rwq00000062/generalk008-balancing-equation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9.xml"/><Relationship Id="rId4" Type="http://schemas.openxmlformats.org/officeDocument/2006/relationships/slide" Target="slide4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9.xml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4.xml"/><Relationship Id="rId4" Type="http://schemas.openxmlformats.org/officeDocument/2006/relationships/slide" Target="slide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7.xml"/><Relationship Id="rId4" Type="http://schemas.openxmlformats.org/officeDocument/2006/relationships/slide" Target="slide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0.xml"/><Relationship Id="rId4" Type="http://schemas.openxmlformats.org/officeDocument/2006/relationships/slide" Target="slide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0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4.xml"/><Relationship Id="rId4" Type="http://schemas.openxmlformats.org/officeDocument/2006/relationships/slide" Target="slide4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7772400" cy="1470025"/>
          </a:xfrm>
        </p:spPr>
        <p:txBody>
          <a:bodyPr/>
          <a:lstStyle/>
          <a:p>
            <a:r>
              <a:rPr lang="en-GB" dirty="0" smtClean="0"/>
              <a:t>Problem Solving Tutor</a:t>
            </a:r>
            <a:endParaRPr lang="en-GB" dirty="0">
              <a:solidFill>
                <a:srgbClr val="4F75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7937" y="1593055"/>
            <a:ext cx="65527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This presentation is designed to develop your problem solving skills in quantitative chemistry. Working through the whole tutor program you will develop and use </a:t>
            </a:r>
            <a:r>
              <a:rPr lang="en-GB" sz="2000" b="1" dirty="0" smtClean="0"/>
              <a:t>three</a:t>
            </a:r>
            <a:r>
              <a:rPr lang="en-GB" sz="2000" dirty="0" smtClean="0"/>
              <a:t> techniques for problem solving.</a:t>
            </a:r>
          </a:p>
          <a:p>
            <a:r>
              <a:rPr lang="en-GB" sz="2000" dirty="0" smtClean="0"/>
              <a:t>These have been called: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1. Knowing what you know </a:t>
            </a:r>
            <a:r>
              <a:rPr lang="en-GB" sz="2000" dirty="0" smtClean="0"/>
              <a:t>(do this one first)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2. Tabulating the information </a:t>
            </a:r>
            <a:r>
              <a:rPr lang="en-GB" sz="2000" dirty="0" smtClean="0"/>
              <a:t>(do this one second)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3. Storyboarding</a:t>
            </a:r>
            <a:r>
              <a:rPr lang="en-GB" sz="2000" dirty="0" smtClean="0"/>
              <a:t> (do this one last)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/>
              <a:t>You are about to start: </a:t>
            </a:r>
            <a:r>
              <a:rPr lang="en-GB" sz="2000" b="1" dirty="0" smtClean="0"/>
              <a:t>Tabulating</a:t>
            </a:r>
          </a:p>
          <a:p>
            <a:r>
              <a:rPr lang="en-GB" sz="2000" b="1" dirty="0" smtClean="0"/>
              <a:t>the information</a:t>
            </a:r>
            <a:endParaRPr lang="en-GB" sz="2000" b="1" dirty="0"/>
          </a:p>
        </p:txBody>
      </p:sp>
      <p:pic>
        <p:nvPicPr>
          <p:cNvPr id="2050" name="Picture 2" descr="C:\Users\Tim\AppData\Local\Temp\Rar$DI33.016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4267" y="3381375"/>
            <a:ext cx="2133600" cy="3476625"/>
          </a:xfrm>
          <a:prstGeom prst="rect">
            <a:avLst/>
          </a:prstGeom>
          <a:noFill/>
        </p:spPr>
      </p:pic>
      <p:pic>
        <p:nvPicPr>
          <p:cNvPr id="8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149080"/>
            <a:ext cx="432048" cy="54606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4139952" y="2708920"/>
            <a:ext cx="1008113" cy="360040"/>
            <a:chOff x="6660232" y="2204864"/>
            <a:chExt cx="1008113" cy="360040"/>
          </a:xfrm>
        </p:grpSpPr>
        <p:pic>
          <p:nvPicPr>
            <p:cNvPr id="9" name="Picture 2" descr="C:\Users\Tim\AppData\Local\Temp\Rar$DI08.016\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60232" y="2204864"/>
              <a:ext cx="288032" cy="360040"/>
            </a:xfrm>
            <a:prstGeom prst="rect">
              <a:avLst/>
            </a:prstGeom>
            <a:noFill/>
          </p:spPr>
        </p:pic>
        <p:pic>
          <p:nvPicPr>
            <p:cNvPr id="10" name="Picture 3" descr="C:\Users\Tim\AppData\Local\Temp\Rar$DI44.016\3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20272" y="2204864"/>
              <a:ext cx="284867" cy="360040"/>
            </a:xfrm>
            <a:prstGeom prst="rect">
              <a:avLst/>
            </a:prstGeom>
            <a:noFill/>
          </p:spPr>
        </p:pic>
        <p:pic>
          <p:nvPicPr>
            <p:cNvPr id="11" name="Picture 4" descr="C:\Users\Tim\AppData\Local\Temp\Rar$DI45.720\4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80313" y="2204864"/>
              <a:ext cx="288032" cy="36004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545374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 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We can also work out the molar mass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that we will need. Select the correct molar mass of oxygen from the list </a:t>
            </a:r>
            <a:r>
              <a:rPr lang="en-GB" kern="0" dirty="0" smtClean="0">
                <a:solidFill>
                  <a:sysClr val="windowText" lastClr="000000"/>
                </a:solidFill>
              </a:rPr>
              <a:t>below, </a:t>
            </a:r>
            <a:r>
              <a:rPr lang="en-GB" kern="0" dirty="0" smtClean="0">
                <a:solidFill>
                  <a:srgbClr val="0070C0"/>
                </a:solidFill>
              </a:rPr>
              <a:t>then click Next</a:t>
            </a:r>
            <a:r>
              <a:rPr lang="en-GB" kern="0" dirty="0" smtClean="0">
                <a:solidFill>
                  <a:schemeClr val="bg1"/>
                </a:solidFill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67744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23928" y="378904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323528" y="594928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16.0</a:t>
            </a:r>
            <a:endParaRPr lang="en-GB" dirty="0"/>
          </a:p>
        </p:txBody>
      </p:sp>
      <p:sp>
        <p:nvSpPr>
          <p:cNvPr id="16" name="Rectangle 15">
            <a:hlinkClick r:id="rId4" action="ppaction://hlinksldjump"/>
          </p:cNvPr>
          <p:cNvSpPr/>
          <p:nvPr/>
        </p:nvSpPr>
        <p:spPr>
          <a:xfrm>
            <a:off x="323528" y="630932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</a:t>
            </a:r>
            <a:endParaRPr lang="en-GB" dirty="0"/>
          </a:p>
        </p:txBody>
      </p:sp>
      <p:sp>
        <p:nvSpPr>
          <p:cNvPr id="17" name="Rectangle 16">
            <a:hlinkClick r:id="rId3" action="ppaction://hlinksldjump"/>
          </p:cNvPr>
          <p:cNvSpPr/>
          <p:nvPr/>
        </p:nvSpPr>
        <p:spPr>
          <a:xfrm>
            <a:off x="2051720" y="594928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12.0</a:t>
            </a:r>
            <a:endParaRPr lang="en-GB" dirty="0"/>
          </a:p>
        </p:txBody>
      </p:sp>
      <p:sp>
        <p:nvSpPr>
          <p:cNvPr id="18" name="Rectangle 17">
            <a:hlinkClick r:id="rId3" action="ppaction://hlinksldjump"/>
          </p:cNvPr>
          <p:cNvSpPr/>
          <p:nvPr/>
        </p:nvSpPr>
        <p:spPr>
          <a:xfrm>
            <a:off x="2051720" y="630932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44.0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RAM values C = 12.0, O = 16.0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O</a:t>
            </a:r>
            <a:r>
              <a:rPr lang="en-GB" baseline="-25000" dirty="0" smtClean="0"/>
              <a:t>2</a:t>
            </a:r>
            <a:r>
              <a:rPr lang="en-GB" dirty="0" smtClean="0"/>
              <a:t> molar mass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molar mass of O</a:t>
            </a:r>
            <a:r>
              <a:rPr lang="en-GB" sz="24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you need to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add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together the relative atomic masses of two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oxygens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39024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We can also work out the molar mass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that we will need. Select the correct molar mass of oxygen from the list below,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23928" y="378904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3528" y="594928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16.0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23528" y="630932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051720" y="594928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12.0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051720" y="630932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44.0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RAM values C = 12.0, O = 16.0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1841E-6 L 0.39375 -0.36725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6" grpId="0" animBg="1"/>
      <p:bldP spid="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956003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substance from the reaction for which we have enough information to count the particles (calculate the moles)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hlinkClick r:id="rId3" action="ppaction://hlinksldjump"/>
          </p:cNvPr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hlinkClick r:id="rId4" action="ppaction://hlinksldjump"/>
          </p:cNvPr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hlinkClick r:id="rId4" action="ppaction://hlinksldjump"/>
          </p:cNvPr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528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RAM values C = 12.0, O = 16.0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You do not have enough information to calculate the moles of O</a:t>
            </a:r>
            <a:r>
              <a:rPr lang="en-GB" sz="24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or CO</a:t>
            </a:r>
            <a:r>
              <a:rPr lang="en-GB" sz="24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yet. You would need to know their masses (or their volumes as they are gases).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709849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count the particles (calculate the moles) of carbon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528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RAM values C = 12.0, O = 16.0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395536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6.0 / 12.0</a:t>
            </a:r>
            <a:endParaRPr lang="en-GB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1907704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12.0 / 6.0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3419872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6.0 x 12.0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Carbon 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moles of carbon use </a:t>
            </a:r>
          </a:p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moles = mass / molar mass.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772215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count the particles (calculate the moles) of carbon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528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RAM values C = 12.0, O = 16.0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95536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6.0 / 12.0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907704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12.0 / 6.0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419872" y="587727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6.0 x 12.0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21268 -0.2308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203260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772816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Now comes the step at the heart of every calculation of this kind: using the number of moles of one component in the equation and the mole ratio to work out the number of moles of the other components.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Please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73306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 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number of moles of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and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from the options below,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21">
            <a:hlinkClick r:id="rId3" action="ppaction://hlinksldjump"/>
          </p:cNvPr>
          <p:cNvSpPr/>
          <p:nvPr/>
        </p:nvSpPr>
        <p:spPr>
          <a:xfrm>
            <a:off x="755576" y="580526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 and 1</a:t>
            </a:r>
            <a:endParaRPr lang="en-GB" dirty="0"/>
          </a:p>
        </p:txBody>
      </p:sp>
      <p:sp>
        <p:nvSpPr>
          <p:cNvPr id="23" name="Rectangle 22">
            <a:hlinkClick r:id="rId4" action="ppaction://hlinksldjump"/>
          </p:cNvPr>
          <p:cNvSpPr/>
          <p:nvPr/>
        </p:nvSpPr>
        <p:spPr>
          <a:xfrm>
            <a:off x="2483768" y="580526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and 0.5</a:t>
            </a:r>
            <a:endParaRPr lang="en-GB" dirty="0"/>
          </a:p>
        </p:txBody>
      </p:sp>
      <p:sp>
        <p:nvSpPr>
          <p:cNvPr id="29" name="Rectangle 28">
            <a:hlinkClick r:id="rId3" action="ppaction://hlinksldjump"/>
          </p:cNvPr>
          <p:cNvSpPr/>
          <p:nvPr/>
        </p:nvSpPr>
        <p:spPr>
          <a:xfrm>
            <a:off x="755576" y="61653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 and 22</a:t>
            </a:r>
            <a:endParaRPr lang="en-GB" dirty="0"/>
          </a:p>
        </p:txBody>
      </p:sp>
      <p:sp>
        <p:nvSpPr>
          <p:cNvPr id="30" name="Rectangle 29">
            <a:hlinkClick r:id="rId3" action="ppaction://hlinksldjump"/>
          </p:cNvPr>
          <p:cNvSpPr/>
          <p:nvPr/>
        </p:nvSpPr>
        <p:spPr>
          <a:xfrm>
            <a:off x="2483768" y="61653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 and 0.5</a:t>
            </a:r>
            <a:endParaRPr lang="en-GB" dirty="0"/>
          </a:p>
        </p:txBody>
      </p:sp>
      <p:sp>
        <p:nvSpPr>
          <p:cNvPr id="31" name="Rectangle 30">
            <a:hlinkClick r:id="rId3" action="ppaction://hlinksldjump"/>
          </p:cNvPr>
          <p:cNvSpPr/>
          <p:nvPr/>
        </p:nvSpPr>
        <p:spPr>
          <a:xfrm>
            <a:off x="755576" y="652534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and 1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006" y="446808"/>
            <a:ext cx="7772400" cy="1054446"/>
          </a:xfrm>
        </p:spPr>
        <p:txBody>
          <a:bodyPr/>
          <a:lstStyle/>
          <a:p>
            <a:r>
              <a:rPr lang="en-GB" dirty="0" smtClean="0"/>
              <a:t>Some important points: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006" y="1378425"/>
            <a:ext cx="6400800" cy="341872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You will need to use a </a:t>
            </a:r>
            <a:r>
              <a:rPr lang="en-GB" b="1" dirty="0" smtClean="0"/>
              <a:t>calculator</a:t>
            </a:r>
            <a:r>
              <a:rPr lang="en-GB" dirty="0" smtClean="0"/>
              <a:t> (or the calculator function on your computer/device).</a:t>
            </a:r>
          </a:p>
          <a:p>
            <a:endParaRPr lang="en-GB" dirty="0" smtClean="0"/>
          </a:p>
          <a:p>
            <a:r>
              <a:rPr lang="en-GB" dirty="0" smtClean="0"/>
              <a:t>Do </a:t>
            </a:r>
            <a:r>
              <a:rPr lang="en-GB" b="1" dirty="0" smtClean="0"/>
              <a:t>not </a:t>
            </a:r>
            <a:r>
              <a:rPr lang="en-GB" dirty="0" smtClean="0"/>
              <a:t>use the keyboard to advance or go back through slides. Use the </a:t>
            </a:r>
            <a:r>
              <a:rPr lang="en-GB" b="1" dirty="0" smtClean="0"/>
              <a:t>mouse/screen tap </a:t>
            </a:r>
            <a:r>
              <a:rPr lang="en-GB" dirty="0" smtClean="0"/>
              <a:t>and the icons:</a:t>
            </a:r>
          </a:p>
          <a:p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11760" y="4149080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5" name="TextBox 4">
            <a:hlinkClick r:id="" action="ppaction://hlinkshowjump?jump=previousslide"/>
          </p:cNvPr>
          <p:cNvSpPr txBox="1"/>
          <p:nvPr/>
        </p:nvSpPr>
        <p:spPr>
          <a:xfrm>
            <a:off x="4572000" y="4149080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12" name="TextBox 11">
            <a:hlinkClick r:id="" action="ppaction://hlinkshowjump?jump=nextslide"/>
          </p:cNvPr>
          <p:cNvSpPr txBox="1"/>
          <p:nvPr/>
        </p:nvSpPr>
        <p:spPr>
          <a:xfrm>
            <a:off x="7380312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pic>
        <p:nvPicPr>
          <p:cNvPr id="13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O</a:t>
            </a:r>
            <a:r>
              <a:rPr lang="en-GB" baseline="-25000" dirty="0" smtClean="0"/>
              <a:t>2</a:t>
            </a:r>
            <a:r>
              <a:rPr lang="en-GB" dirty="0" smtClean="0"/>
              <a:t> and CO</a:t>
            </a:r>
            <a:r>
              <a:rPr lang="en-GB" baseline="-25000" dirty="0" smtClean="0"/>
              <a:t>2</a:t>
            </a:r>
            <a:r>
              <a:rPr lang="en-GB" dirty="0" smtClean="0"/>
              <a:t> 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number of moles of O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CO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use the mole ratio C : O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: CO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the number of moles of C. The mole ratio is 1 : 1 : 1 from the balancing numbers in the equation. The number of moles of C is 0.5.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25327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 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number of moles of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and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from the options below,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5576" y="580526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 and 1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2483768" y="580526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and 0.5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55576" y="61653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 and 22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2483768" y="61653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 and 0.5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755576" y="652534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and 1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8.60315E-7 L 0.25208 -0.204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 animBg="1"/>
      <p:bldP spid="27" grpId="0" animBg="1"/>
      <p:bldP spid="23" grpId="0" animBg="1"/>
      <p:bldP spid="23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771327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work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out the mass of oxygen,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tangle 15">
            <a:hlinkClick r:id="rId3" action="ppaction://hlinksldjump"/>
          </p:cNvPr>
          <p:cNvSpPr/>
          <p:nvPr/>
        </p:nvSpPr>
        <p:spPr>
          <a:xfrm>
            <a:off x="323528" y="5949280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 x 0.5</a:t>
            </a:r>
            <a:endParaRPr lang="en-GB" dirty="0"/>
          </a:p>
        </p:txBody>
      </p:sp>
      <p:sp>
        <p:nvSpPr>
          <p:cNvPr id="17" name="Rectangle 16">
            <a:hlinkClick r:id="rId3" action="ppaction://hlinksldjump"/>
          </p:cNvPr>
          <p:cNvSpPr/>
          <p:nvPr/>
        </p:nvSpPr>
        <p:spPr>
          <a:xfrm>
            <a:off x="323528" y="6381328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 x 0.5</a:t>
            </a:r>
            <a:endParaRPr lang="en-GB" dirty="0"/>
          </a:p>
        </p:txBody>
      </p:sp>
      <p:sp>
        <p:nvSpPr>
          <p:cNvPr id="18" name="Rectangle 17">
            <a:hlinkClick r:id="rId4" action="ppaction://hlinksldjump"/>
          </p:cNvPr>
          <p:cNvSpPr/>
          <p:nvPr/>
        </p:nvSpPr>
        <p:spPr>
          <a:xfrm>
            <a:off x="1547664" y="5949280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 x 0.5</a:t>
            </a:r>
            <a:endParaRPr lang="en-GB" dirty="0"/>
          </a:p>
        </p:txBody>
      </p:sp>
      <p:sp>
        <p:nvSpPr>
          <p:cNvPr id="19" name="Rectangle 18">
            <a:hlinkClick r:id="rId3" action="ppaction://hlinksldjump"/>
          </p:cNvPr>
          <p:cNvSpPr/>
          <p:nvPr/>
        </p:nvSpPr>
        <p:spPr>
          <a:xfrm>
            <a:off x="1547664" y="638132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44.0 x 0.5</a:t>
            </a:r>
            <a:endParaRPr lang="en-GB" dirty="0"/>
          </a:p>
        </p:txBody>
      </p:sp>
      <p:sp>
        <p:nvSpPr>
          <p:cNvPr id="32" name="Rectangle 31">
            <a:hlinkClick r:id="rId3" action="ppaction://hlinksldjump"/>
          </p:cNvPr>
          <p:cNvSpPr/>
          <p:nvPr/>
        </p:nvSpPr>
        <p:spPr>
          <a:xfrm>
            <a:off x="3059832" y="5949280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 / 0.5</a:t>
            </a:r>
            <a:endParaRPr lang="en-GB" dirty="0"/>
          </a:p>
        </p:txBody>
      </p:sp>
      <p:sp>
        <p:nvSpPr>
          <p:cNvPr id="33" name="Rectangle 32">
            <a:hlinkClick r:id="rId3" action="ppaction://hlinksldjump"/>
          </p:cNvPr>
          <p:cNvSpPr/>
          <p:nvPr/>
        </p:nvSpPr>
        <p:spPr>
          <a:xfrm>
            <a:off x="3059832" y="638132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/ 32.0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oxygen mass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mass of oxygen use </a:t>
            </a:r>
          </a:p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mass = moles x molar mass.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03256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work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out the mass of oxygen,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8" y="5949280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 x 0.5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323528" y="6381328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12 x 0.5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547664" y="5949280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 x 0.5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547664" y="638132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44.0 x 0.5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3059832" y="5949280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32.0 / 0.5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3059832" y="638132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/ 32.0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21924E-6 L 0.26771 -0.3933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 animBg="1"/>
      <p:bldP spid="18" grpId="0" animBg="1"/>
      <p:bldP spid="1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841151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work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out the volume of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,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323528" y="5805264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x 24</a:t>
            </a:r>
            <a:endParaRPr lang="en-GB" dirty="0"/>
          </a:p>
        </p:txBody>
      </p:sp>
      <p:sp>
        <p:nvSpPr>
          <p:cNvPr id="22" name="Rectangle 21">
            <a:hlinkClick r:id="rId4" action="ppaction://hlinksldjump"/>
          </p:cNvPr>
          <p:cNvSpPr/>
          <p:nvPr/>
        </p:nvSpPr>
        <p:spPr>
          <a:xfrm>
            <a:off x="323528" y="6381328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/ 24</a:t>
            </a:r>
            <a:endParaRPr lang="en-GB" dirty="0"/>
          </a:p>
        </p:txBody>
      </p:sp>
      <p:sp>
        <p:nvSpPr>
          <p:cNvPr id="23" name="Rectangle 22">
            <a:hlinkClick r:id="rId4" action="ppaction://hlinksldjump"/>
          </p:cNvPr>
          <p:cNvSpPr/>
          <p:nvPr/>
        </p:nvSpPr>
        <p:spPr>
          <a:xfrm>
            <a:off x="2195736" y="5805264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24 / 0.5</a:t>
            </a:r>
            <a:endParaRPr lang="en-GB" dirty="0"/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2195736" y="6381328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x 44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volume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volume of a gas use </a:t>
            </a:r>
          </a:p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volume = moles x 24 dm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031808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32.0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 the correct calculation to work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out the volume of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then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click Next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3528" y="6381328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/ 24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2195736" y="5805264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24 / 0.5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195736" y="6381328"/>
            <a:ext cx="1584176" cy="315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x 44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3528" y="5805264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0.5 x 24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0023 L 0.57483 -0.0629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 animBg="1"/>
      <p:bldP spid="15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72400" cy="1470025"/>
          </a:xfrm>
        </p:spPr>
        <p:txBody>
          <a:bodyPr/>
          <a:lstStyle/>
          <a:p>
            <a:r>
              <a:rPr lang="en-GB" dirty="0" smtClean="0"/>
              <a:t>Tabulating the information</a:t>
            </a:r>
            <a:endParaRPr lang="en-GB" dirty="0">
              <a:solidFill>
                <a:srgbClr val="4F75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132856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Well done. You have completed this question by tabulating the information. This technique is really useful to use on paper to get a good overview of what you know and don’t know and what you do have enough information to work out and what you don’t.</a:t>
            </a:r>
            <a:endParaRPr lang="en-GB" sz="2800" dirty="0"/>
          </a:p>
        </p:txBody>
      </p:sp>
      <p:pic>
        <p:nvPicPr>
          <p:cNvPr id="8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09006" y="2252464"/>
            <a:ext cx="6571306" cy="1752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10.0 cm</a:t>
            </a:r>
            <a:r>
              <a:rPr lang="en-GB" baseline="30000" dirty="0" smtClean="0"/>
              <a:t>3</a:t>
            </a:r>
            <a:r>
              <a:rPr lang="en-GB" dirty="0" smtClean="0"/>
              <a:t> of a saturated solution of strontium hydroxide at 20</a:t>
            </a:r>
            <a:r>
              <a:rPr lang="en-GB" dirty="0" smtClean="0">
                <a:latin typeface="Royal Society of Chemistry"/>
              </a:rPr>
              <a:t>°C was exactly neutralised by 13.15 </a:t>
            </a:r>
            <a:r>
              <a:rPr lang="en-GB" dirty="0" smtClean="0"/>
              <a:t>cm</a:t>
            </a:r>
            <a:r>
              <a:rPr lang="en-GB" baseline="30000" dirty="0" smtClean="0"/>
              <a:t>3 </a:t>
            </a:r>
            <a:r>
              <a:rPr lang="en-GB" dirty="0" smtClean="0"/>
              <a:t>of 0.100 </a:t>
            </a:r>
            <a:r>
              <a:rPr lang="en-GB" dirty="0" err="1" smtClean="0"/>
              <a:t>mol</a:t>
            </a:r>
            <a:r>
              <a:rPr lang="en-GB" dirty="0" smtClean="0"/>
              <a:t> dm</a:t>
            </a:r>
            <a:r>
              <a:rPr lang="en-GB" baseline="30000" dirty="0" smtClean="0"/>
              <a:t>-3</a:t>
            </a:r>
            <a:r>
              <a:rPr lang="en-GB" dirty="0" smtClean="0"/>
              <a:t> hydrochloric acid. Calculate the solubility of strontium hydroxide in g dm</a:t>
            </a:r>
            <a:r>
              <a:rPr lang="en-GB" baseline="30000" dirty="0" smtClean="0"/>
              <a:t>-3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 2. Tabulating the information</a:t>
            </a:r>
            <a:endParaRPr lang="en-GB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pic>
        <p:nvPicPr>
          <p:cNvPr id="7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629658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772400" cy="1470025"/>
          </a:xfrm>
        </p:spPr>
        <p:txBody>
          <a:bodyPr/>
          <a:lstStyle/>
          <a:p>
            <a:r>
              <a:rPr lang="en-GB" dirty="0" smtClean="0"/>
              <a:t>Problem solving tutor</a:t>
            </a:r>
            <a:br>
              <a:rPr lang="en-GB" dirty="0" smtClean="0"/>
            </a:br>
            <a:r>
              <a:rPr lang="en-GB" dirty="0" smtClean="0"/>
              <a:t>Tabulating the information</a:t>
            </a:r>
            <a:endParaRPr lang="en-GB" dirty="0">
              <a:solidFill>
                <a:srgbClr val="4F75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4294967295"/>
          </p:nvPr>
        </p:nvSpPr>
        <p:spPr>
          <a:xfrm>
            <a:off x="0" y="1772816"/>
            <a:ext cx="7200800" cy="1752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	Tabulating the information is an analysis skill that, once learned, you will be able to apply on paper to solve complex questions.</a:t>
            </a:r>
            <a:r>
              <a:rPr lang="en-GB" dirty="0" smtClean="0"/>
              <a:t> It enables you to start the question even if you cannot see how to tackle the calculation straight away.</a:t>
            </a:r>
          </a:p>
          <a:p>
            <a:pPr marL="0" indent="0"/>
            <a:endParaRPr lang="en-GB" dirty="0">
              <a:solidFill>
                <a:srgbClr val="4F75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pic>
        <p:nvPicPr>
          <p:cNvPr id="5" name="Picture 2" descr="C:\Users\Tim\AppData\Local\Temp\Rar$DI33.016\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501008"/>
            <a:ext cx="1956835" cy="3188593"/>
          </a:xfrm>
          <a:prstGeom prst="rect">
            <a:avLst/>
          </a:prstGeom>
          <a:noFill/>
        </p:spPr>
      </p:pic>
      <p:pic>
        <p:nvPicPr>
          <p:cNvPr id="8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116632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 smtClean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 smtClean="0"/>
              <a:t>10.0 cm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of a saturated solution of strontium hydroxide at 20</a:t>
            </a:r>
            <a:r>
              <a:rPr lang="en-GB" sz="2000" dirty="0" smtClean="0">
                <a:latin typeface="Royal Society of Chemistry"/>
              </a:rPr>
              <a:t>°C was exactly neutralised by 13.15 </a:t>
            </a:r>
            <a:r>
              <a:rPr lang="en-GB" sz="2000" dirty="0" smtClean="0"/>
              <a:t>cm</a:t>
            </a:r>
            <a:r>
              <a:rPr lang="en-GB" sz="2000" baseline="30000" dirty="0" smtClean="0"/>
              <a:t>3 </a:t>
            </a:r>
            <a:r>
              <a:rPr lang="en-GB" sz="2000" dirty="0" smtClean="0"/>
              <a:t>of 0.100 </a:t>
            </a:r>
            <a:r>
              <a:rPr lang="en-GB" sz="2000" dirty="0" err="1" smtClean="0"/>
              <a:t>mol</a:t>
            </a:r>
            <a:r>
              <a:rPr lang="en-GB" sz="2000" dirty="0" smtClean="0"/>
              <a:t> dm</a:t>
            </a:r>
            <a:r>
              <a:rPr lang="en-GB" sz="2000" baseline="30000" dirty="0" smtClean="0"/>
              <a:t>-3</a:t>
            </a:r>
            <a:r>
              <a:rPr lang="en-GB" sz="2000" dirty="0" smtClean="0"/>
              <a:t> hydrochloric acid. Calculate the solubility of strontium hydroxide in g dm</a:t>
            </a:r>
            <a:r>
              <a:rPr lang="en-GB" sz="2000" baseline="30000" dirty="0" smtClean="0"/>
              <a:t>-3</a:t>
            </a:r>
            <a:r>
              <a:rPr lang="en-GB" sz="2000" dirty="0" smtClean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91952" y="242927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Select the correct formula for strontium hydroxide: </a:t>
            </a:r>
            <a:endParaRPr lang="en-GB" sz="2000" dirty="0">
              <a:solidFill>
                <a:srgbClr val="4F758B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4572000" y="201781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err="1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SrOH</a:t>
            </a:r>
            <a:endParaRPr lang="en-GB" sz="12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4572000" y="256490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SrOH</a:t>
            </a:r>
            <a:r>
              <a:rPr lang="en-GB" sz="2000" baseline="-25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2</a:t>
            </a:r>
            <a:endParaRPr lang="en-GB" sz="1200" baseline="-25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72000" y="314096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err="1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Sr</a:t>
            </a:r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(OH)</a:t>
            </a:r>
            <a:r>
              <a:rPr lang="en-GB" sz="2000" baseline="-25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2</a:t>
            </a:r>
            <a:endParaRPr lang="en-GB" sz="1200" baseline="-25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4572000" y="371703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Sr</a:t>
            </a:r>
            <a:r>
              <a:rPr lang="en-GB" sz="2000" baseline="-25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2</a:t>
            </a:r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OH</a:t>
            </a:r>
            <a:r>
              <a:rPr lang="en-GB" sz="2000" baseline="-25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2</a:t>
            </a:r>
            <a:endParaRPr lang="en-GB" sz="1200" baseline="-25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4574654" y="4312433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err="1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Sr</a:t>
            </a:r>
            <a:r>
              <a:rPr lang="en-GB" sz="2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(OH)</a:t>
            </a:r>
            <a:r>
              <a:rPr lang="en-GB" sz="2000" baseline="-25000" dirty="0" smtClean="0">
                <a:solidFill>
                  <a:srgbClr val="4F758B"/>
                </a:solidFill>
                <a:latin typeface="Arial" pitchFamily="34" charset="0"/>
                <a:ea typeface="+mj-ea"/>
                <a:cs typeface="Arial" pitchFamily="34" charset="0"/>
              </a:rPr>
              <a:t>3</a:t>
            </a:r>
            <a:endParaRPr lang="en-GB" sz="1200" baseline="-25000" dirty="0" smtClean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Formula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368" y="2576128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Strontium is in group 2 so the strontium ion is Sr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hydroxide ion is OH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Please try again.</a:t>
            </a: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619672" y="1916832"/>
            <a:ext cx="5328592" cy="17281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</a:rPr>
              <a:t>In order to progress you will need the number (mole) ratio from the balanced equation. The 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</a:rPr>
              <a:t>unbalanced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</a:rPr>
              <a:t> equation is given below: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yal Society of Chemistry" pitchFamily="2" charset="0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yal Society of Chemistry" pitchFamily="2" charset="0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 </a:t>
            </a:r>
            <a:r>
              <a:rPr kumimoji="0" lang="en-GB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Sr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(OH)</a:t>
            </a:r>
            <a:r>
              <a:rPr kumimoji="0" lang="en-GB" sz="1400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2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     +        </a:t>
            </a:r>
            <a:r>
              <a:rPr kumimoji="0" lang="en-GB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HCl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     →    SrCl</a:t>
            </a:r>
            <a:r>
              <a:rPr kumimoji="0" lang="en-GB" sz="1400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2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  +       H</a:t>
            </a:r>
            <a:r>
              <a:rPr kumimoji="0" lang="en-GB" sz="1400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2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 pitchFamily="2" charset="0"/>
                <a:cs typeface="Arial" pitchFamily="34" charset="0"/>
              </a:rPr>
              <a:t>O</a:t>
            </a:r>
            <a:endParaRPr kumimoji="0" lang="en-GB" sz="1400" b="1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yal Society of Chemistry" pitchFamily="2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yal Society of Chemistry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3688" y="3789040"/>
            <a:ext cx="48965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		</a:t>
            </a:r>
            <a:r>
              <a:rPr lang="en-GB" b="1" kern="0" dirty="0" err="1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Sr</a:t>
            </a:r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(OH)</a:t>
            </a:r>
            <a:r>
              <a:rPr lang="en-GB" b="1" kern="0" baseline="-2500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2</a:t>
            </a:r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     :         </a:t>
            </a:r>
            <a:r>
              <a:rPr lang="en-GB" b="1" kern="0" dirty="0" err="1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HCl</a:t>
            </a:r>
            <a:endParaRPr lang="en-GB" b="1" kern="0" dirty="0" smtClean="0">
              <a:solidFill>
                <a:sysClr val="windowText" lastClr="000000"/>
              </a:solidFill>
              <a:latin typeface="Royal Society of Chemistry" pitchFamily="2" charset="0"/>
              <a:cs typeface="Arial" pitchFamily="34" charset="0"/>
            </a:endParaRPr>
          </a:p>
          <a:p>
            <a:endParaRPr lang="en-GB" b="1" kern="0" dirty="0" smtClean="0">
              <a:solidFill>
                <a:sysClr val="windowText" lastClr="000000"/>
              </a:solidFill>
              <a:latin typeface="Royal Society of Chemistry" pitchFamily="2" charset="0"/>
              <a:cs typeface="Arial" pitchFamily="34" charset="0"/>
            </a:endParaRPr>
          </a:p>
          <a:p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Select the </a:t>
            </a:r>
          </a:p>
          <a:p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correct </a:t>
            </a:r>
          </a:p>
          <a:p>
            <a:r>
              <a:rPr lang="en-GB" b="1" kern="0" dirty="0" smtClean="0">
                <a:solidFill>
                  <a:sysClr val="windowText" lastClr="000000"/>
                </a:solidFill>
                <a:latin typeface="Royal Society of Chemistry" pitchFamily="2" charset="0"/>
                <a:cs typeface="Arial" pitchFamily="34" charset="0"/>
              </a:rPr>
              <a:t>mole ratio</a:t>
            </a:r>
          </a:p>
          <a:p>
            <a:endParaRPr lang="en-GB" b="1" kern="0" dirty="0" smtClean="0">
              <a:solidFill>
                <a:sysClr val="windowText" lastClr="000000"/>
              </a:solidFill>
              <a:latin typeface="Royal Society of Chemistry" pitchFamily="2" charset="0"/>
              <a:cs typeface="Arial" pitchFamily="34" charset="0"/>
            </a:endParaRPr>
          </a:p>
          <a:p>
            <a:endParaRPr lang="en-GB" b="1" kern="0" dirty="0" smtClean="0">
              <a:solidFill>
                <a:sysClr val="windowText" lastClr="000000"/>
              </a:solidFill>
              <a:latin typeface="Royal Society of Chemistry" pitchFamily="2" charset="0"/>
              <a:cs typeface="Arial" pitchFamily="34" charset="0"/>
            </a:endParaRPr>
          </a:p>
          <a:p>
            <a:endParaRPr lang="en-GB" b="1" kern="0" dirty="0" smtClean="0">
              <a:solidFill>
                <a:sysClr val="windowText" lastClr="000000"/>
              </a:solidFill>
              <a:latin typeface="Royal Society of Chemistry" pitchFamily="2" charset="0"/>
              <a:cs typeface="Arial" pitchFamily="34" charset="0"/>
            </a:endParaRPr>
          </a:p>
          <a:p>
            <a:endParaRPr lang="en-GB" dirty="0">
              <a:latin typeface="Royal Society of Chemistry" pitchFamily="2" charset="0"/>
            </a:endParaRPr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3707904" y="4437112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   1	   :	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3707904" y="5013176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   2	   :	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hlinkClick r:id="rId4" action="ppaction://hlinksldjump"/>
          </p:cNvPr>
          <p:cNvSpPr txBox="1"/>
          <p:nvPr/>
        </p:nvSpPr>
        <p:spPr>
          <a:xfrm>
            <a:off x="3707904" y="5661248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   1	   :	2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Ratio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2HCl are needed for each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4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Try again or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practice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balancing equations.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331666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112474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group of data to put into the table from what we are given in the question.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16288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10.0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20608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13.15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24208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0.100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0272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0.0100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20272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0.01315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20272" y="40770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0.100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6948264" y="1484784"/>
            <a:ext cx="2016224" cy="144016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hlinkClick r:id="rId4" action="ppaction://hlinksldjump"/>
          </p:cNvPr>
          <p:cNvSpPr/>
          <p:nvPr/>
        </p:nvSpPr>
        <p:spPr>
          <a:xfrm>
            <a:off x="6948264" y="3140968"/>
            <a:ext cx="2016224" cy="144016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Volume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convert the units of volume in cm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to dm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you need to divide by 1000.</a:t>
            </a:r>
            <a:r>
              <a:rPr lang="en-GB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4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025293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112474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moles which you have enough information to calculate.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16288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10.0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20608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13.15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24208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0.100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0272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0.0100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20272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0.01315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20272" y="40770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0.100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2699792" y="3789040"/>
            <a:ext cx="172819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4" action="ppaction://hlinksldjump"/>
          </p:cNvPr>
          <p:cNvSpPr/>
          <p:nvPr/>
        </p:nvSpPr>
        <p:spPr>
          <a:xfrm>
            <a:off x="4932040" y="3789040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948264" y="1484784"/>
            <a:ext cx="2016224" cy="144016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948264" y="3140968"/>
            <a:ext cx="2016224" cy="144016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51064E-7 L -0.18107 -0.016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486 L -0.1967 -0.152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7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55412E-6 L -0.42517 -0.205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6" grpId="0"/>
      <p:bldP spid="22" grpId="0"/>
      <p:bldP spid="23" grpId="0"/>
      <p:bldP spid="24" grpId="0"/>
      <p:bldP spid="15" grpId="0" animBg="1"/>
      <p:bldP spid="17" grpId="0" animBg="1"/>
      <p:bldP spid="12" grpId="0" animBg="1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You do not have enough information to calculate the number of moles of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4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yet. You know only its volume and would need to know its concentration as well to calculate it directly.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 smtClean="0">
                <a:solidFill>
                  <a:schemeClr val="bg2"/>
                </a:solidFill>
                <a:latin typeface="Calibri" pitchFamily="34" charset="0"/>
              </a:rPr>
              <a:t>Q2</a:t>
            </a: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06602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1124744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number of moles of </a:t>
            </a:r>
            <a:r>
              <a:rPr lang="en-GB" dirty="0" err="1" smtClean="0">
                <a:solidFill>
                  <a:schemeClr val="bg1"/>
                </a:solidFill>
              </a:rPr>
              <a:t>HCl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395536" y="1772816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0.01315 / 0.100</a:t>
            </a:r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2627784" y="1772816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0.100 / 0.01315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4860032" y="1772816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0.100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32040" y="3789040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err="1" smtClean="0"/>
              <a:t>HCl</a:t>
            </a:r>
            <a:r>
              <a:rPr lang="en-GB" dirty="0" smtClean="0"/>
              <a:t> 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number of moles of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use </a:t>
            </a:r>
          </a:p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moles = concentration x volume (in dm</a:t>
            </a:r>
            <a:r>
              <a:rPr lang="en-GB" sz="24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23528" y="2252464"/>
            <a:ext cx="6886278" cy="4128864"/>
          </a:xfrm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GB" dirty="0" smtClean="0"/>
              <a:t>There are two questions to work through in the training for this problem solving skill. Question 2 is more challenging than Question 1.</a:t>
            </a:r>
            <a:endParaRPr lang="en-GB" sz="2800" dirty="0" smtClean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Tabulating the information</a:t>
            </a:r>
            <a:endParaRPr lang="en-GB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pic>
        <p:nvPicPr>
          <p:cNvPr id="7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629658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357014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1124744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number of moles of </a:t>
            </a:r>
            <a:r>
              <a:rPr lang="en-GB" dirty="0" err="1" smtClean="0">
                <a:solidFill>
                  <a:schemeClr val="bg1"/>
                </a:solidFill>
              </a:rPr>
              <a:t>HCl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395536" y="1772816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0.01315 / 0.100</a:t>
            </a:r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2555776" y="1772816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0.100 / 0.01315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4860032" y="1772816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0.100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0.001315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4524E-7 L -0.01563 0.2833 " pathEditMode="relative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3" grpId="1" animBg="1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084332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number of moles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395536" y="1772816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0.001315 / 2</a:t>
            </a: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2411760" y="1772816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0.01315 / 2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4572000" y="1772816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0.001315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660232" y="1772816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0.100</a:t>
            </a: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err="1" smtClean="0"/>
              <a:t>Sr</a:t>
            </a:r>
            <a:r>
              <a:rPr lang="en-GB" dirty="0" smtClean="0"/>
              <a:t>(OH)</a:t>
            </a:r>
            <a:r>
              <a:rPr lang="en-GB" baseline="-25000" dirty="0" smtClean="0"/>
              <a:t>2</a:t>
            </a:r>
            <a:r>
              <a:rPr lang="en-GB" dirty="0" smtClean="0"/>
              <a:t> moles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number of moles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use the mole ratio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the number of moles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 mole ratio is 1 : 2 from the balancing numbers in the equation so the number of moles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has to be 1 : 2.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116627"/>
              </p:ext>
            </p:extLst>
          </p:nvPr>
        </p:nvGraphicFramePr>
        <p:xfrm>
          <a:off x="179512" y="227687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395536" y="1772816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0.001315 / 2</a:t>
            </a:r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2411760" y="1772816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0.01315 / 2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4572000" y="1772816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0.001315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660232" y="1772816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0.01315 x 0.100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27784" y="371703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0.0006575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number of moles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4524E-7 L 0.23629 0.2833 " pathEditMode="relative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3" grpId="0" animBg="1"/>
      <p:bldP spid="15" grpId="0" animBg="1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407742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9512" y="1916832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0.0006575 x 0.0100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203848" y="1916832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/>
              <a:t>0.0006575 / 0.0100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6228184" y="1916832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0.0100 / 0.0006575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concentration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err="1" smtClean="0"/>
              <a:t>Sr</a:t>
            </a:r>
            <a:r>
              <a:rPr lang="en-GB" dirty="0" smtClean="0"/>
              <a:t>(OH)</a:t>
            </a:r>
            <a:r>
              <a:rPr lang="en-GB" baseline="-25000" dirty="0" smtClean="0"/>
              <a:t>2</a:t>
            </a:r>
            <a:r>
              <a:rPr lang="en-GB" dirty="0" smtClean="0"/>
              <a:t> concentration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concentration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use </a:t>
            </a:r>
          </a:p>
          <a:p>
            <a:pPr lvl="0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concentration = moles / volume (in dm</a:t>
            </a:r>
            <a:r>
              <a:rPr lang="en-GB" sz="2800" b="1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037170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9512" y="1916832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0.0006575 x 0.0100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203848" y="1916832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/>
              <a:t>0.0006575 / 0.0100</a:t>
            </a: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228184" y="1916832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0.0100 / 0.0006575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M</a:t>
            </a:r>
            <a:r>
              <a:rPr lang="en-GB" baseline="-25000" dirty="0" smtClean="0">
                <a:solidFill>
                  <a:schemeClr val="bg1"/>
                </a:solidFill>
              </a:rPr>
              <a:t>r</a:t>
            </a:r>
            <a:r>
              <a:rPr lang="en-GB" dirty="0" smtClean="0">
                <a:solidFill>
                  <a:schemeClr val="bg1"/>
                </a:solidFill>
              </a:rPr>
              <a:t>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,</a:t>
            </a:r>
            <a:r>
              <a:rPr lang="en-GB" dirty="0" smtClean="0">
                <a:solidFill>
                  <a:srgbClr val="0070C0"/>
                </a:solidFill>
              </a:rPr>
              <a:t> 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26735E-6 L -0.09445 0.23058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3" grpId="1" animBg="1"/>
      <p:bldP spid="15" grpId="0" animBg="1"/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782358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9512" y="1916832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87.6 + 16.0 + 1.0</a:t>
            </a:r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3203848" y="1916832"/>
            <a:ext cx="25202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2 x 87.6 + 16.0 + 1.0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228184" y="1916832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87.6 + 2 x (16.0 + 1.0)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molar mass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280" y="2564904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A</a:t>
            </a:r>
            <a:r>
              <a:rPr lang="en-GB" baseline="-25000" dirty="0" err="1" smtClean="0">
                <a:solidFill>
                  <a:schemeClr val="bg1"/>
                </a:solidFill>
              </a:rPr>
              <a:t>r</a:t>
            </a:r>
            <a:r>
              <a:rPr lang="en-GB" dirty="0" smtClean="0">
                <a:solidFill>
                  <a:schemeClr val="bg1"/>
                </a:solidFill>
              </a:rPr>
              <a:t> Values</a:t>
            </a:r>
          </a:p>
          <a:p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 = 87.6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 = 16.0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H = 1.0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err="1" smtClean="0"/>
              <a:t>Sr</a:t>
            </a:r>
            <a:r>
              <a:rPr lang="en-GB" dirty="0" smtClean="0"/>
              <a:t>(OH)</a:t>
            </a:r>
            <a:r>
              <a:rPr lang="en-GB" baseline="-25000" dirty="0" smtClean="0"/>
              <a:t>2</a:t>
            </a:r>
            <a:r>
              <a:rPr lang="en-GB" dirty="0" smtClean="0"/>
              <a:t> molar mass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molar mass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you need to add the relative atomic masses of one strontium, two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oxygens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two hydrogens.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2136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9512" y="1916832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87.6 + 16.0 + 1.0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203848" y="1916832"/>
            <a:ext cx="25202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2 x 87.6 + 16.0 + 1.0</a:t>
            </a: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228184" y="1916832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87.6 + 2 x (16.0 + 1.0)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concentration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rgbClr val="0070C0"/>
                </a:solidFill>
              </a:rPr>
              <a:t>, 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280" y="2564904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A</a:t>
            </a:r>
            <a:r>
              <a:rPr lang="en-GB" baseline="-25000" dirty="0" err="1" smtClean="0">
                <a:solidFill>
                  <a:schemeClr val="bg1"/>
                </a:solidFill>
              </a:rPr>
              <a:t>r</a:t>
            </a:r>
            <a:r>
              <a:rPr lang="en-GB" dirty="0" smtClean="0">
                <a:solidFill>
                  <a:schemeClr val="bg1"/>
                </a:solidFill>
              </a:rPr>
              <a:t> Values</a:t>
            </a:r>
          </a:p>
          <a:p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 = 87.6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 = 16.0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H = 1.0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121.6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23 L -0.43299 0.41975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5" grpId="0" animBg="1"/>
      <p:bldP spid="15" grpId="1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23528" y="2252464"/>
            <a:ext cx="6886278" cy="4128864"/>
          </a:xfrm>
        </p:spPr>
        <p:txBody>
          <a:bodyPr>
            <a:normAutofit fontScale="77500" lnSpcReduction="20000"/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GB" dirty="0" smtClean="0"/>
              <a:t>When 6.0 g carbon burns completely to give carbon dioxide: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AutoNum type="alphaLcParenR"/>
            </a:pPr>
            <a:r>
              <a:rPr lang="en-GB" dirty="0" smtClean="0"/>
              <a:t> how many grams of oxygen are consumed? 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AutoNum type="alphaLcParenR"/>
            </a:pPr>
            <a:r>
              <a:rPr lang="en-GB" dirty="0" smtClean="0"/>
              <a:t> what volume of CO</a:t>
            </a:r>
            <a:r>
              <a:rPr lang="en-GB" baseline="-25000" dirty="0" smtClean="0"/>
              <a:t>2</a:t>
            </a:r>
            <a:r>
              <a:rPr lang="en-GB" dirty="0" smtClean="0"/>
              <a:t> is formed when cooled to room temperature? (Assume 1 mole of any gas occupies 24 dm</a:t>
            </a:r>
            <a:r>
              <a:rPr lang="en-GB" baseline="30000" dirty="0" smtClean="0"/>
              <a:t>3</a:t>
            </a:r>
            <a:r>
              <a:rPr lang="en-GB" dirty="0" smtClean="0"/>
              <a:t> at room temperature.)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GB" sz="2800" dirty="0" smtClean="0"/>
              <a:t>(This question has been taken and adapted from http://www.rsc.org/learn-chemistry/wiki/Quiz:GeneralA003:_Mole_calculations)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 1. Tabulating the information</a:t>
            </a:r>
            <a:endParaRPr lang="en-GB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pic>
        <p:nvPicPr>
          <p:cNvPr id="7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629658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255169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next part needs a bit more thought – you know the concentration in </a:t>
            </a:r>
            <a:r>
              <a:rPr lang="en-GB" dirty="0" err="1" smtClean="0">
                <a:solidFill>
                  <a:schemeClr val="bg1"/>
                </a:solidFill>
              </a:rPr>
              <a:t>mol</a:t>
            </a:r>
            <a:r>
              <a:rPr lang="en-GB" dirty="0" smtClean="0">
                <a:solidFill>
                  <a:schemeClr val="bg1"/>
                </a:solidFill>
              </a:rPr>
              <a:t> dm</a:t>
            </a:r>
            <a:r>
              <a:rPr lang="en-GB" baseline="30000" dirty="0" smtClean="0">
                <a:solidFill>
                  <a:schemeClr val="bg1"/>
                </a:solidFill>
              </a:rPr>
              <a:t>-3</a:t>
            </a:r>
            <a:r>
              <a:rPr lang="en-GB" dirty="0" smtClean="0">
                <a:solidFill>
                  <a:schemeClr val="bg1"/>
                </a:solidFill>
              </a:rPr>
              <a:t> and have been asked to calculate it in g dm</a:t>
            </a:r>
            <a:r>
              <a:rPr lang="en-GB" baseline="30000" dirty="0" smtClean="0">
                <a:solidFill>
                  <a:schemeClr val="bg1"/>
                </a:solidFill>
              </a:rPr>
              <a:t>-3</a:t>
            </a:r>
            <a:r>
              <a:rPr lang="en-GB" dirty="0" smtClean="0">
                <a:solidFill>
                  <a:schemeClr val="bg1"/>
                </a:solidFill>
              </a:rPr>
              <a:t>. Suppose you had 1 litre of this solution – you know how many moles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is dissolved in 1 litre </a:t>
            </a:r>
            <a:r>
              <a:rPr lang="en-GB" dirty="0">
                <a:solidFill>
                  <a:schemeClr val="bg1"/>
                </a:solidFill>
              </a:rPr>
              <a:t>– </a:t>
            </a:r>
            <a:r>
              <a:rPr lang="en-GB" dirty="0" smtClean="0">
                <a:solidFill>
                  <a:schemeClr val="bg1"/>
                </a:solidFill>
              </a:rPr>
              <a:t>now you need to calculate what mass this would be in g. </a:t>
            </a:r>
            <a:r>
              <a:rPr lang="en-GB" dirty="0" smtClean="0">
                <a:solidFill>
                  <a:srgbClr val="0070C0"/>
                </a:solidFill>
              </a:rPr>
              <a:t>Press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121.6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127120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9512" y="1916832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0.06575 x 121.6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203848" y="1916832"/>
            <a:ext cx="25202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0.06575 / 121.6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228184" y="1916832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0.0006575 x 121.6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concentration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in g dm</a:t>
            </a:r>
            <a:r>
              <a:rPr lang="en-GB" baseline="30000" dirty="0" smtClean="0">
                <a:solidFill>
                  <a:schemeClr val="bg1"/>
                </a:solidFill>
              </a:rPr>
              <a:t>-3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121.6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683568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err="1" smtClean="0"/>
              <a:t>Sr</a:t>
            </a:r>
            <a:r>
              <a:rPr lang="en-GB" dirty="0" smtClean="0"/>
              <a:t>(OH)</a:t>
            </a:r>
            <a:r>
              <a:rPr lang="en-GB" baseline="-25000" dirty="0" smtClean="0"/>
              <a:t>2</a:t>
            </a:r>
            <a:r>
              <a:rPr lang="en-GB" dirty="0" smtClean="0"/>
              <a:t> concentration </a:t>
            </a:r>
            <a:r>
              <a:rPr lang="en-GB" dirty="0" err="1" smtClean="0"/>
              <a:t>calc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calculate the mass of </a:t>
            </a:r>
            <a:r>
              <a:rPr lang="en-GB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(OH)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b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litre use </a:t>
            </a:r>
          </a:p>
          <a:p>
            <a:pPr lvl="0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mass = moles (in 1 litre) x M</a:t>
            </a:r>
            <a:r>
              <a:rPr lang="en-GB" sz="2800" b="1" baseline="-25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GB" sz="2800" baseline="-250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39552" y="112474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Click on the correct calculation to work out the concentration of </a:t>
            </a:r>
            <a:r>
              <a:rPr lang="en-GB" dirty="0" err="1" smtClean="0">
                <a:solidFill>
                  <a:schemeClr val="bg1"/>
                </a:solidFill>
              </a:rPr>
              <a:t>Sr</a:t>
            </a:r>
            <a:r>
              <a:rPr lang="en-GB" dirty="0" smtClean="0">
                <a:solidFill>
                  <a:schemeClr val="bg1"/>
                </a:solidFill>
              </a:rPr>
              <a:t>(OH)</a:t>
            </a:r>
            <a:r>
              <a:rPr lang="en-GB" baseline="-25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in g dm</a:t>
            </a:r>
            <a:r>
              <a:rPr lang="en-GB" baseline="30000" dirty="0" smtClean="0">
                <a:solidFill>
                  <a:schemeClr val="bg1"/>
                </a:solidFill>
              </a:rPr>
              <a:t>-3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rgbClr val="0070C0"/>
                </a:solidFill>
              </a:rPr>
              <a:t>then click Next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"/>
            <a:ext cx="7956376" cy="1124743"/>
          </a:xfrm>
        </p:spPr>
        <p:txBody>
          <a:bodyPr>
            <a:norm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>
                <a:solidFill>
                  <a:schemeClr val="bg2"/>
                </a:solidFill>
                <a:latin typeface="Calibri" pitchFamily="34" charset="0"/>
              </a:rPr>
              <a:t>Q2. </a:t>
            </a:r>
            <a:r>
              <a:rPr lang="en-GB" sz="2000" dirty="0"/>
              <a:t>10.0 cm</a:t>
            </a:r>
            <a:r>
              <a:rPr lang="en-GB" sz="2000" baseline="30000" dirty="0"/>
              <a:t>3</a:t>
            </a:r>
            <a:r>
              <a:rPr lang="en-GB" sz="2000" dirty="0"/>
              <a:t> of a saturated solution of strontium hydroxide at 20</a:t>
            </a:r>
            <a:r>
              <a:rPr lang="en-GB" sz="2000" dirty="0">
                <a:latin typeface="Royal Society of Chemistry"/>
              </a:rPr>
              <a:t>°C was exactly neutralised by 13.15 </a:t>
            </a:r>
            <a:r>
              <a:rPr lang="en-GB" sz="2000" dirty="0"/>
              <a:t>cm</a:t>
            </a:r>
            <a:r>
              <a:rPr lang="en-GB" sz="2000" baseline="30000" dirty="0"/>
              <a:t>3 </a:t>
            </a:r>
            <a:r>
              <a:rPr lang="en-GB" sz="2000" dirty="0"/>
              <a:t>of 0.100 </a:t>
            </a:r>
            <a:r>
              <a:rPr lang="en-GB" sz="2000" dirty="0" err="1"/>
              <a:t>mol</a:t>
            </a:r>
            <a:r>
              <a:rPr lang="en-GB" sz="2000" dirty="0"/>
              <a:t> dm</a:t>
            </a:r>
            <a:r>
              <a:rPr lang="en-GB" sz="2000" baseline="30000" dirty="0"/>
              <a:t>-3</a:t>
            </a:r>
            <a:r>
              <a:rPr lang="en-GB" sz="2000" dirty="0"/>
              <a:t> hydrochloric acid. Calculate the solubility of strontium hydroxide in g dm</a:t>
            </a:r>
            <a:r>
              <a:rPr lang="en-GB" sz="2000" baseline="30000" dirty="0"/>
              <a:t>-3</a:t>
            </a:r>
            <a:r>
              <a:rPr lang="en-GB" sz="2000" dirty="0"/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27687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the correct formula for strontium hydroxide: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619600"/>
              </p:ext>
            </p:extLst>
          </p:nvPr>
        </p:nvGraphicFramePr>
        <p:xfrm>
          <a:off x="179512" y="2636912"/>
          <a:ext cx="6696744" cy="319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Sr</a:t>
                      </a:r>
                      <a:r>
                        <a:rPr lang="en-GB" dirty="0" smtClean="0"/>
                        <a:t>(OH)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HCl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0.01315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concentration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mol</a:t>
                      </a:r>
                      <a:r>
                        <a:rPr lang="en-GB" dirty="0" smtClean="0"/>
                        <a:t>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0.100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0.0006575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0.001315</a:t>
                      </a:r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84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r>
                        <a:rPr lang="en-GB" baseline="-25000" dirty="0" smtClean="0"/>
                        <a:t>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653229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concentration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(g dm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251520" y="1916832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0.06575 x 121.6</a:t>
            </a: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203848" y="1916832"/>
            <a:ext cx="25202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0.06575 / 121.6</a:t>
            </a: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6228184" y="1916832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0.0006575 x 121.6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0.06575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121.6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8.00 (3 sig. fig.)</a:t>
            </a: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26735E-6 L 0.24427 0.49283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 animBg="1"/>
      <p:bldP spid="8" grpId="1" animBg="1"/>
      <p:bldP spid="13" grpId="0" animBg="1"/>
      <p:bldP spid="15" grpId="0" animBg="1"/>
      <p:bldP spid="1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72400" cy="1470025"/>
          </a:xfrm>
        </p:spPr>
        <p:txBody>
          <a:bodyPr/>
          <a:lstStyle/>
          <a:p>
            <a:r>
              <a:rPr lang="en-GB" dirty="0" smtClean="0"/>
              <a:t>Tabulating the information</a:t>
            </a:r>
            <a:endParaRPr lang="en-GB" dirty="0">
              <a:solidFill>
                <a:srgbClr val="4F75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End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132856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Well done. You have completed the tabulating the information skill training. This is a useful skill to use when you have a calculation involving several bits of data. Good for titrations and almost essential </a:t>
            </a:r>
            <a:r>
              <a:rPr lang="en-GB" sz="2800" smtClean="0"/>
              <a:t>for equilibrium constant calculations.</a:t>
            </a:r>
            <a:endParaRPr lang="en-GB" sz="2800" dirty="0" smtClean="0"/>
          </a:p>
        </p:txBody>
      </p:sp>
      <p:pic>
        <p:nvPicPr>
          <p:cNvPr id="7" name="Picture 3" descr="C:\Users\Tim\AppData\Local\Temp\Rar$DI44.016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260648"/>
            <a:ext cx="6858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 smtClean="0"/>
              <a:t>Q1. When 6.0 g carbon burns completely to give carbon dioxide:</a:t>
            </a:r>
            <a:br>
              <a:rPr lang="en-GB" sz="2000" dirty="0" smtClean="0"/>
            </a:br>
            <a:r>
              <a:rPr lang="en-GB" sz="2000" dirty="0" smtClean="0"/>
              <a:t>a) how many grams of oxygen are consumed? </a:t>
            </a:r>
            <a:br>
              <a:rPr lang="en-GB" sz="2000" dirty="0" smtClean="0"/>
            </a:br>
            <a:r>
              <a:rPr lang="en-GB" sz="2000" dirty="0"/>
              <a:t>b</a:t>
            </a:r>
            <a:r>
              <a:rPr lang="en-GB" sz="2000" dirty="0" smtClean="0"/>
              <a:t>) what volume of CO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is formed when cooled to room temperature? (Assume 1 mole of any gas occupies 24 dm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at room temperature.)</a:t>
            </a:r>
            <a:endParaRPr lang="en-US" sz="2000" dirty="0" smtClean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691680" y="1556792"/>
            <a:ext cx="5328592" cy="26642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 order to progress you will need the number (mole) ratio from the balanced equation, which is given below:</a:t>
            </a:r>
            <a:endParaRPr kumimoji="0" lang="en-GB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C       + </a:t>
            </a:r>
            <a:r>
              <a:rPr kumimoji="0" lang="en-GB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O</a:t>
            </a:r>
            <a:r>
              <a:rPr kumimoji="0" lang="en-GB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r>
              <a:rPr lang="en-GB" b="1" dirty="0" smtClean="0">
                <a:solidFill>
                  <a:schemeClr val="bg1"/>
                </a:solidFill>
              </a:rPr>
              <a:t>→</a:t>
            </a: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   </a:t>
            </a: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CO</a:t>
            </a:r>
            <a:r>
              <a:rPr kumimoji="0" lang="en-GB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yal Society of Chemistry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Mole ratio 	C       :       O</a:t>
            </a:r>
            <a:r>
              <a:rPr kumimoji="0" lang="en-GB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2</a:t>
            </a: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      :     CO</a:t>
            </a:r>
            <a:r>
              <a:rPr kumimoji="0" lang="en-GB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yal Society of Chemistry"/>
                <a:cs typeface="Arial" pitchFamily="34" charset="0"/>
              </a:rPr>
              <a:t>2</a:t>
            </a:r>
            <a:endParaRPr kumimoji="0" lang="en-US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3707904" y="4437112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1     :	1      :     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hlinkClick r:id="rId4" action="ppaction://hlinksldjump"/>
          </p:cNvPr>
          <p:cNvSpPr txBox="1"/>
          <p:nvPr/>
        </p:nvSpPr>
        <p:spPr>
          <a:xfrm>
            <a:off x="3707904" y="5013176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2     :	1      :      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3707904" y="5661248"/>
            <a:ext cx="273630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 1     :	2      :      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568" y="42930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Select the correct mole ratio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Ratio feedback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Question4. An </a:t>
            </a:r>
            <a:r>
              <a:rPr lang="en-GB" b="1" dirty="0" smtClean="0">
                <a:solidFill>
                  <a:schemeClr val="tx1"/>
                </a:solidFill>
              </a:rPr>
              <a:t>impure</a:t>
            </a:r>
            <a:r>
              <a:rPr lang="en-GB" dirty="0" smtClean="0">
                <a:solidFill>
                  <a:schemeClr val="tx1"/>
                </a:solidFill>
              </a:rPr>
              <a:t> sample of zinc powder with a mass of 5.84 g was reacted with hydrochloric acid until the reaction was complete. The hydrogen gas produced had a volume of 1.53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. Calculate the percentage purity of the zinc.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(assume 1 mol of gas occupies 24 dm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 under the conditions used for the reaction)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1524000" y="2204864"/>
            <a:ext cx="64008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In balanced equations the absence of a written number means the balancing number is 1. We omit the number 1 to avoid confusion.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Please try again.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855990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 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191683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first step is to enter the data we have from the question into the table. Select the box into which we can put data from the question.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2267744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hlinkClick r:id="rId4" action="ppaction://hlinksldjump"/>
          </p:cNvPr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hlinkClick r:id="rId4" action="ppaction://hlinksldjump"/>
          </p:cNvPr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hlinkClick r:id="rId4" action="ppaction://hlinksldjump"/>
          </p:cNvPr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hlinkClick r:id="rId4" action="ppaction://hlinksldjump"/>
          </p:cNvPr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hlinkClick r:id="rId4" action="ppaction://hlinksldjump"/>
          </p:cNvPr>
          <p:cNvSpPr/>
          <p:nvPr/>
        </p:nvSpPr>
        <p:spPr>
          <a:xfrm>
            <a:off x="3923928" y="378904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812360" cy="1470025"/>
          </a:xfrm>
        </p:spPr>
        <p:txBody>
          <a:bodyPr>
            <a:normAutofit fontScale="90000"/>
          </a:bodyPr>
          <a:lstStyle/>
          <a:p>
            <a:pPr fontAlgn="base">
              <a:spcAft>
                <a:spcPts val="1000"/>
              </a:spcAft>
            </a:pPr>
            <a:r>
              <a:rPr lang="en-GB" sz="2000" dirty="0"/>
              <a:t>Q1. When 6.0 g carbon burns completely to give carbon dioxide:</a:t>
            </a:r>
            <a:br>
              <a:rPr lang="en-GB" sz="2000" dirty="0"/>
            </a:br>
            <a:r>
              <a:rPr lang="en-GB" sz="2000" dirty="0"/>
              <a:t>a) how many grams of oxygen are consumed? </a:t>
            </a:r>
            <a:br>
              <a:rPr lang="en-GB" sz="2000" dirty="0"/>
            </a:br>
            <a:r>
              <a:rPr lang="en-GB" sz="2000" dirty="0"/>
              <a:t>b) what volume of CO</a:t>
            </a:r>
            <a:r>
              <a:rPr lang="en-GB" sz="2000" baseline="-25000" dirty="0"/>
              <a:t>2</a:t>
            </a:r>
            <a:r>
              <a:rPr lang="en-GB" sz="2000" dirty="0"/>
              <a:t> is formed when cooled to room temperature? (Assume 1 mole of any gas occupies 24 dm</a:t>
            </a:r>
            <a:r>
              <a:rPr lang="en-GB" sz="2000" baseline="30000" dirty="0"/>
              <a:t>3</a:t>
            </a:r>
            <a:r>
              <a:rPr lang="en-GB" sz="2000" dirty="0"/>
              <a:t> at room temperature.)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905397"/>
              </p:ext>
            </p:extLst>
          </p:nvPr>
        </p:nvGraphicFramePr>
        <p:xfrm>
          <a:off x="467544" y="2924944"/>
          <a:ext cx="669674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r>
                        <a:rPr lang="en-GB" baseline="-25000" dirty="0" smtClean="0"/>
                        <a:t>2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mass (g)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molar mass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mol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moles (mol)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mole (number) 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volume (dm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7544" y="14127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Equation: C + 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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 CO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2</a:t>
            </a:r>
            <a:endParaRPr kumimoji="0" lang="en-GB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191683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piece of data specific to this question is the mas</a:t>
            </a:r>
            <a:r>
              <a:rPr lang="en-GB" kern="0" dirty="0" smtClean="0">
                <a:solidFill>
                  <a:sysClr val="windowText" lastClr="000000"/>
                </a:solidFill>
              </a:rPr>
              <a:t>s of carbon.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67744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923928" y="3356992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67744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52120" y="4365104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652120" y="537321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23928" y="3789040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7236296" y="6237312"/>
            <a:ext cx="72008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SC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15313</TotalTime>
  <Words>4657</Words>
  <Application>Microsoft Office PowerPoint</Application>
  <PresentationFormat>On-screen Show (4:3)</PresentationFormat>
  <Paragraphs>930</Paragraphs>
  <Slides>54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RSCTheme1</vt:lpstr>
      <vt:lpstr>Problem Solving Tutor</vt:lpstr>
      <vt:lpstr>Some important points:</vt:lpstr>
      <vt:lpstr>Problem solving tutor Tabulating the information</vt:lpstr>
      <vt:lpstr>Tabulating the information</vt:lpstr>
      <vt:lpstr>Question 1. Tabulating the information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Ratio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O2 molar mass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Moles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Carbon moles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O2 and CO2 moles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oxygen mass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CO2 volume calc feedback</vt:lpstr>
      <vt:lpstr>Q1. When 6.0 g carbon burns completely to give carbon dioxide: a) how many grams of oxygen are consumed?  b) what volume of CO2 is formed when cooled to room temperature? (Assume 1 mole of any gas occupies 24 dm3 at room temperature.)</vt:lpstr>
      <vt:lpstr>Tabulating the information</vt:lpstr>
      <vt:lpstr>Question 2. Tabulating the information</vt:lpstr>
      <vt:lpstr>Q2. 10.0 cm3 of a saturated solution of strontium hydroxide at 20°C was exactly neutralised by 13.15 cm3 of 0.100 mol dm-3 hydrochloric acid. Calculate the solubility of strontium hydroxide in g dm-3.</vt:lpstr>
      <vt:lpstr>Formula feedback</vt:lpstr>
      <vt:lpstr>Q2. 10.0 cm3 of a saturated solution of strontium hydroxide at 20°C was exactly neutralised by 13.15 cm3 of 0.100 mol dm-3 hydrochloric acid. Calculate the solubility of strontium hydroxide in g dm-3.</vt:lpstr>
      <vt:lpstr>Ratio feedback</vt:lpstr>
      <vt:lpstr>Q2. 10.0 cm3 of a saturated solution of strontium hydroxide at 20°C was exactly neutralised by 13.15 cm3 of 0.100 mol dm-3 hydrochloric acid. Calculate the solubility of strontium hydroxide in g dm-3.</vt:lpstr>
      <vt:lpstr>Volume feedback</vt:lpstr>
      <vt:lpstr>Q2. 10.0 cm3 of a saturated solution of strontium hydroxide at 20°C was exactly neutralised by 13.15 cm3 of 0.100 mol dm-3 hydrochloric acid. Calculate the solubility of strontium hydroxide in g dm-3.</vt:lpstr>
      <vt:lpstr>Moles calc feedback</vt:lpstr>
      <vt:lpstr>Q2. 10.0 cm3 of a saturated solution of strontium hydroxide at 20°C was exactly neutralised by 13.15 cm3 of 0.100 mol dm-3 hydrochloric acid. Calculate the solubility of strontium hydroxide in g dm-3.</vt:lpstr>
      <vt:lpstr>HCl moles calc feedback</vt:lpstr>
      <vt:lpstr>Q2. 10.0 cm3 of a saturated solution of strontium hydroxide at 20°C was exactly neutralised by 13.15 cm3 of 0.100 mol dm-3 hydrochloric acid. Calculate the solubility of strontium hydroxide in g dm-3.</vt:lpstr>
      <vt:lpstr>Q2. 10.0 cm3 of a saturated solution of strontium hydroxide at 20°C was exactly neutralised by 13.15 cm3 of 0.100 mol dm-3 hydrochloric acid. Calculate the solubility of strontium hydroxide in g dm-3.</vt:lpstr>
      <vt:lpstr>Sr(OH)2 moles calc feedback</vt:lpstr>
      <vt:lpstr>Q2. 10.0 cm3 of a saturated solution of strontium hydroxide at 20°C was exactly neutralised by 13.15 cm3 of 0.100 mol dm-3 hydrochloric acid. Calculate the solubility of strontium hydroxide in g dm-3.</vt:lpstr>
      <vt:lpstr>Q2. 10.0 cm3 of a saturated solution of strontium hydroxide at 20°C was exactly neutralised by 13.15 cm3 of 0.100 mol dm-3 hydrochloric acid. Calculate the solubility of strontium hydroxide in g dm-3.</vt:lpstr>
      <vt:lpstr>Sr(OH)2 concentration calc feedback</vt:lpstr>
      <vt:lpstr>Q2. 10.0 cm3 of a saturated solution of strontium hydroxide at 20°C was exactly neutralised by 13.15 cm3 of 0.100 mol dm-3 hydrochloric acid. Calculate the solubility of strontium hydroxide in g dm-3.</vt:lpstr>
      <vt:lpstr>Q2. 10.0 cm3 of a saturated solution of strontium hydroxide at 20°C was exactly neutralised by 13.15 cm3 of 0.100 mol dm-3 hydrochloric acid. Calculate the solubility of strontium hydroxide in g dm-3.</vt:lpstr>
      <vt:lpstr>Sr(OH)2 molar mass calc feedback</vt:lpstr>
      <vt:lpstr>Q2. 10.0 cm3 of a saturated solution of strontium hydroxide at 20°C was exactly neutralised by 13.15 cm3 of 0.100 mol dm-3 hydrochloric acid. Calculate the solubility of strontium hydroxide in g dm-3.</vt:lpstr>
      <vt:lpstr>Q2. 10.0 cm3 of a saturated solution of strontium hydroxide at 20°C was exactly neutralised by 13.15 cm3 of 0.100 mol dm-3 hydrochloric acid. Calculate the solubility of strontium hydroxide in g dm-3.</vt:lpstr>
      <vt:lpstr>Q2. 10.0 cm3 of a saturated solution of strontium hydroxide at 20°C was exactly neutralised by 13.15 cm3 of 0.100 mol dm-3 hydrochloric acid. Calculate the solubility of strontium hydroxide in g dm-3.</vt:lpstr>
      <vt:lpstr>Sr(OH)2 concentration calc feedback</vt:lpstr>
      <vt:lpstr>Q2. 10.0 cm3 of a saturated solution of strontium hydroxide at 20°C was exactly neutralised by 13.15 cm3 of 0.100 mol dm-3 hydrochloric acid. Calculate the solubility of strontium hydroxide in g dm-3.</vt:lpstr>
      <vt:lpstr>Tabulating the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solving tutor</dc:title>
  <dc:creator>Tim</dc:creator>
  <cp:lastModifiedBy>Stephanie Musson</cp:lastModifiedBy>
  <cp:revision>297</cp:revision>
  <dcterms:created xsi:type="dcterms:W3CDTF">2012-08-30T10:41:43Z</dcterms:created>
  <dcterms:modified xsi:type="dcterms:W3CDTF">2014-10-02T10:55:11Z</dcterms:modified>
</cp:coreProperties>
</file>