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9"/>
  </p:notesMasterIdLst>
  <p:sldIdLst>
    <p:sldId id="702" r:id="rId2"/>
    <p:sldId id="703" r:id="rId3"/>
    <p:sldId id="701" r:id="rId4"/>
    <p:sldId id="543" r:id="rId5"/>
    <p:sldId id="484" r:id="rId6"/>
    <p:sldId id="508" r:id="rId7"/>
    <p:sldId id="510" r:id="rId8"/>
    <p:sldId id="509" r:id="rId9"/>
    <p:sldId id="511" r:id="rId10"/>
    <p:sldId id="513" r:id="rId11"/>
    <p:sldId id="512" r:id="rId12"/>
    <p:sldId id="514" r:id="rId13"/>
    <p:sldId id="516" r:id="rId14"/>
    <p:sldId id="524" r:id="rId15"/>
    <p:sldId id="515" r:id="rId16"/>
    <p:sldId id="517" r:id="rId17"/>
    <p:sldId id="519" r:id="rId18"/>
    <p:sldId id="518" r:id="rId19"/>
    <p:sldId id="520" r:id="rId20"/>
    <p:sldId id="522" r:id="rId21"/>
    <p:sldId id="521" r:id="rId22"/>
    <p:sldId id="526" r:id="rId23"/>
    <p:sldId id="525" r:id="rId24"/>
    <p:sldId id="528" r:id="rId25"/>
    <p:sldId id="527" r:id="rId26"/>
    <p:sldId id="529" r:id="rId27"/>
    <p:sldId id="531" r:id="rId28"/>
    <p:sldId id="530" r:id="rId29"/>
    <p:sldId id="532" r:id="rId30"/>
    <p:sldId id="534" r:id="rId31"/>
    <p:sldId id="533" r:id="rId32"/>
    <p:sldId id="537" r:id="rId33"/>
    <p:sldId id="539" r:id="rId34"/>
    <p:sldId id="536" r:id="rId35"/>
    <p:sldId id="538" r:id="rId36"/>
    <p:sldId id="541" r:id="rId37"/>
    <p:sldId id="540" r:id="rId38"/>
    <p:sldId id="542" r:id="rId39"/>
    <p:sldId id="507" r:id="rId40"/>
    <p:sldId id="320" r:id="rId41"/>
    <p:sldId id="446" r:id="rId42"/>
    <p:sldId id="473" r:id="rId43"/>
    <p:sldId id="474" r:id="rId44"/>
    <p:sldId id="476" r:id="rId45"/>
    <p:sldId id="475" r:id="rId46"/>
    <p:sldId id="448" r:id="rId47"/>
    <p:sldId id="449" r:id="rId48"/>
    <p:sldId id="450" r:id="rId49"/>
    <p:sldId id="451" r:id="rId50"/>
    <p:sldId id="452" r:id="rId51"/>
    <p:sldId id="453" r:id="rId52"/>
    <p:sldId id="454" r:id="rId53"/>
    <p:sldId id="455" r:id="rId54"/>
    <p:sldId id="478" r:id="rId55"/>
    <p:sldId id="477" r:id="rId56"/>
    <p:sldId id="456" r:id="rId57"/>
    <p:sldId id="457" r:id="rId58"/>
    <p:sldId id="458" r:id="rId59"/>
    <p:sldId id="459" r:id="rId60"/>
    <p:sldId id="460" r:id="rId61"/>
    <p:sldId id="461" r:id="rId62"/>
    <p:sldId id="462" r:id="rId63"/>
    <p:sldId id="463" r:id="rId64"/>
    <p:sldId id="464" r:id="rId65"/>
    <p:sldId id="465" r:id="rId66"/>
    <p:sldId id="481" r:id="rId67"/>
    <p:sldId id="480" r:id="rId68"/>
    <p:sldId id="466" r:id="rId69"/>
    <p:sldId id="467" r:id="rId70"/>
    <p:sldId id="468" r:id="rId71"/>
    <p:sldId id="469" r:id="rId72"/>
    <p:sldId id="483" r:id="rId73"/>
    <p:sldId id="482" r:id="rId74"/>
    <p:sldId id="470" r:id="rId75"/>
    <p:sldId id="471" r:id="rId76"/>
    <p:sldId id="544" r:id="rId77"/>
    <p:sldId id="472" r:id="rId7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im" initials="T" lastIdx="19" clrIdx="0"/>
  <p:cmAuthor id="1" name="tim" initials="t" lastIdx="35" clrIdx="1"/>
  <p:cmAuthor id="2" name="Karen Falla" initials="KF" lastIdx="3" clrIdx="2">
    <p:extLst>
      <p:ext uri="{19B8F6BF-5375-455C-9EA6-DF929625EA0E}">
        <p15:presenceInfo xmlns="" xmlns:p15="http://schemas.microsoft.com/office/powerpoint/2012/main" userId="f6743266893fcb6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6237" autoAdjust="0"/>
  </p:normalViewPr>
  <p:slideViewPr>
    <p:cSldViewPr>
      <p:cViewPr>
        <p:scale>
          <a:sx n="125" d="100"/>
          <a:sy n="125" d="100"/>
        </p:scale>
        <p:origin x="-1224"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11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4-08-01T10:58:42.384" idx="1">
    <p:pos x="10" y="10"/>
    <p:text>There is no 'Next' button on this slide.</p:text>
    <p:extLst>
      <p:ext uri="{C676402C-5697-4E1C-873F-D02D1690AC5C}">
        <p15:threadingInfo xmlns=""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9C034D-AC43-400E-958A-99EA4614FD01}" type="datetimeFigureOut">
              <a:rPr lang="en-GB" smtClean="0"/>
              <a:pPr/>
              <a:t>25/11/2014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0EE3D9-F872-4806-ADFA-BD0BEBEF91D7}" type="slidenum">
              <a:rPr lang="en-GB" smtClean="0"/>
              <a:pPr/>
              <a:t>‹#›</a:t>
            </a:fld>
            <a:endParaRPr lang="en-GB"/>
          </a:p>
        </p:txBody>
      </p:sp>
    </p:spTree>
    <p:extLst>
      <p:ext uri="{BB962C8B-B14F-4D97-AF65-F5344CB8AC3E}">
        <p14:creationId xmlns:p14="http://schemas.microsoft.com/office/powerpoint/2010/main" val="439354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1</a:t>
            </a:fld>
            <a:endParaRPr lang="en-GB"/>
          </a:p>
        </p:txBody>
      </p:sp>
    </p:spTree>
    <p:extLst>
      <p:ext uri="{BB962C8B-B14F-4D97-AF65-F5344CB8AC3E}">
        <p14:creationId xmlns:p14="http://schemas.microsoft.com/office/powerpoint/2010/main" val="2721629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10</a:t>
            </a:fld>
            <a:endParaRPr lang="en-GB"/>
          </a:p>
        </p:txBody>
      </p:sp>
    </p:spTree>
    <p:extLst>
      <p:ext uri="{BB962C8B-B14F-4D97-AF65-F5344CB8AC3E}">
        <p14:creationId xmlns:p14="http://schemas.microsoft.com/office/powerpoint/2010/main" val="3951606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11</a:t>
            </a:fld>
            <a:endParaRPr lang="en-GB"/>
          </a:p>
        </p:txBody>
      </p:sp>
    </p:spTree>
    <p:extLst>
      <p:ext uri="{BB962C8B-B14F-4D97-AF65-F5344CB8AC3E}">
        <p14:creationId xmlns:p14="http://schemas.microsoft.com/office/powerpoint/2010/main" val="3477662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12</a:t>
            </a:fld>
            <a:endParaRPr lang="en-GB"/>
          </a:p>
        </p:txBody>
      </p:sp>
    </p:spTree>
    <p:extLst>
      <p:ext uri="{BB962C8B-B14F-4D97-AF65-F5344CB8AC3E}">
        <p14:creationId xmlns:p14="http://schemas.microsoft.com/office/powerpoint/2010/main" val="29970354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13</a:t>
            </a:fld>
            <a:endParaRPr lang="en-GB"/>
          </a:p>
        </p:txBody>
      </p:sp>
    </p:spTree>
    <p:extLst>
      <p:ext uri="{BB962C8B-B14F-4D97-AF65-F5344CB8AC3E}">
        <p14:creationId xmlns:p14="http://schemas.microsoft.com/office/powerpoint/2010/main" val="964005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14</a:t>
            </a:fld>
            <a:endParaRPr lang="en-GB"/>
          </a:p>
        </p:txBody>
      </p:sp>
    </p:spTree>
    <p:extLst>
      <p:ext uri="{BB962C8B-B14F-4D97-AF65-F5344CB8AC3E}">
        <p14:creationId xmlns:p14="http://schemas.microsoft.com/office/powerpoint/2010/main" val="37951955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15</a:t>
            </a:fld>
            <a:endParaRPr lang="en-GB"/>
          </a:p>
        </p:txBody>
      </p:sp>
    </p:spTree>
    <p:extLst>
      <p:ext uri="{BB962C8B-B14F-4D97-AF65-F5344CB8AC3E}">
        <p14:creationId xmlns:p14="http://schemas.microsoft.com/office/powerpoint/2010/main" val="9135360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16</a:t>
            </a:fld>
            <a:endParaRPr lang="en-GB"/>
          </a:p>
        </p:txBody>
      </p:sp>
    </p:spTree>
    <p:extLst>
      <p:ext uri="{BB962C8B-B14F-4D97-AF65-F5344CB8AC3E}">
        <p14:creationId xmlns:p14="http://schemas.microsoft.com/office/powerpoint/2010/main" val="16486136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17</a:t>
            </a:fld>
            <a:endParaRPr lang="en-GB"/>
          </a:p>
        </p:txBody>
      </p:sp>
    </p:spTree>
    <p:extLst>
      <p:ext uri="{BB962C8B-B14F-4D97-AF65-F5344CB8AC3E}">
        <p14:creationId xmlns:p14="http://schemas.microsoft.com/office/powerpoint/2010/main" val="917617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18</a:t>
            </a:fld>
            <a:endParaRPr lang="en-GB"/>
          </a:p>
        </p:txBody>
      </p:sp>
    </p:spTree>
    <p:extLst>
      <p:ext uri="{BB962C8B-B14F-4D97-AF65-F5344CB8AC3E}">
        <p14:creationId xmlns:p14="http://schemas.microsoft.com/office/powerpoint/2010/main" val="16146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19</a:t>
            </a:fld>
            <a:endParaRPr lang="en-GB"/>
          </a:p>
        </p:txBody>
      </p:sp>
    </p:spTree>
    <p:extLst>
      <p:ext uri="{BB962C8B-B14F-4D97-AF65-F5344CB8AC3E}">
        <p14:creationId xmlns:p14="http://schemas.microsoft.com/office/powerpoint/2010/main" val="3973391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2</a:t>
            </a:fld>
            <a:endParaRPr lang="en-GB"/>
          </a:p>
        </p:txBody>
      </p:sp>
    </p:spTree>
    <p:extLst>
      <p:ext uri="{BB962C8B-B14F-4D97-AF65-F5344CB8AC3E}">
        <p14:creationId xmlns:p14="http://schemas.microsoft.com/office/powerpoint/2010/main" val="29437477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20</a:t>
            </a:fld>
            <a:endParaRPr lang="en-GB"/>
          </a:p>
        </p:txBody>
      </p:sp>
    </p:spTree>
    <p:extLst>
      <p:ext uri="{BB962C8B-B14F-4D97-AF65-F5344CB8AC3E}">
        <p14:creationId xmlns:p14="http://schemas.microsoft.com/office/powerpoint/2010/main" val="10680880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21</a:t>
            </a:fld>
            <a:endParaRPr lang="en-GB"/>
          </a:p>
        </p:txBody>
      </p:sp>
    </p:spTree>
    <p:extLst>
      <p:ext uri="{BB962C8B-B14F-4D97-AF65-F5344CB8AC3E}">
        <p14:creationId xmlns:p14="http://schemas.microsoft.com/office/powerpoint/2010/main" val="29428024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22</a:t>
            </a:fld>
            <a:endParaRPr lang="en-GB"/>
          </a:p>
        </p:txBody>
      </p:sp>
    </p:spTree>
    <p:extLst>
      <p:ext uri="{BB962C8B-B14F-4D97-AF65-F5344CB8AC3E}">
        <p14:creationId xmlns:p14="http://schemas.microsoft.com/office/powerpoint/2010/main" val="4012705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23</a:t>
            </a:fld>
            <a:endParaRPr lang="en-GB"/>
          </a:p>
        </p:txBody>
      </p:sp>
    </p:spTree>
    <p:extLst>
      <p:ext uri="{BB962C8B-B14F-4D97-AF65-F5344CB8AC3E}">
        <p14:creationId xmlns:p14="http://schemas.microsoft.com/office/powerpoint/2010/main" val="8295570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24</a:t>
            </a:fld>
            <a:endParaRPr lang="en-GB"/>
          </a:p>
        </p:txBody>
      </p:sp>
    </p:spTree>
    <p:extLst>
      <p:ext uri="{BB962C8B-B14F-4D97-AF65-F5344CB8AC3E}">
        <p14:creationId xmlns:p14="http://schemas.microsoft.com/office/powerpoint/2010/main" val="22414170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25</a:t>
            </a:fld>
            <a:endParaRPr lang="en-GB"/>
          </a:p>
        </p:txBody>
      </p:sp>
    </p:spTree>
    <p:extLst>
      <p:ext uri="{BB962C8B-B14F-4D97-AF65-F5344CB8AC3E}">
        <p14:creationId xmlns:p14="http://schemas.microsoft.com/office/powerpoint/2010/main" val="1409325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26</a:t>
            </a:fld>
            <a:endParaRPr lang="en-GB"/>
          </a:p>
        </p:txBody>
      </p:sp>
    </p:spTree>
    <p:extLst>
      <p:ext uri="{BB962C8B-B14F-4D97-AF65-F5344CB8AC3E}">
        <p14:creationId xmlns:p14="http://schemas.microsoft.com/office/powerpoint/2010/main" val="15747914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27</a:t>
            </a:fld>
            <a:endParaRPr lang="en-GB"/>
          </a:p>
        </p:txBody>
      </p:sp>
    </p:spTree>
    <p:extLst>
      <p:ext uri="{BB962C8B-B14F-4D97-AF65-F5344CB8AC3E}">
        <p14:creationId xmlns:p14="http://schemas.microsoft.com/office/powerpoint/2010/main" val="36052444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28</a:t>
            </a:fld>
            <a:endParaRPr lang="en-GB"/>
          </a:p>
        </p:txBody>
      </p:sp>
    </p:spTree>
    <p:extLst>
      <p:ext uri="{BB962C8B-B14F-4D97-AF65-F5344CB8AC3E}">
        <p14:creationId xmlns:p14="http://schemas.microsoft.com/office/powerpoint/2010/main" val="25635739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29</a:t>
            </a:fld>
            <a:endParaRPr lang="en-GB"/>
          </a:p>
        </p:txBody>
      </p:sp>
    </p:spTree>
    <p:extLst>
      <p:ext uri="{BB962C8B-B14F-4D97-AF65-F5344CB8AC3E}">
        <p14:creationId xmlns:p14="http://schemas.microsoft.com/office/powerpoint/2010/main" val="2595900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3</a:t>
            </a:fld>
            <a:endParaRPr lang="en-GB"/>
          </a:p>
        </p:txBody>
      </p:sp>
    </p:spTree>
    <p:extLst>
      <p:ext uri="{BB962C8B-B14F-4D97-AF65-F5344CB8AC3E}">
        <p14:creationId xmlns:p14="http://schemas.microsoft.com/office/powerpoint/2010/main" val="7060401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30</a:t>
            </a:fld>
            <a:endParaRPr lang="en-GB"/>
          </a:p>
        </p:txBody>
      </p:sp>
    </p:spTree>
    <p:extLst>
      <p:ext uri="{BB962C8B-B14F-4D97-AF65-F5344CB8AC3E}">
        <p14:creationId xmlns:p14="http://schemas.microsoft.com/office/powerpoint/2010/main" val="17405256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31</a:t>
            </a:fld>
            <a:endParaRPr lang="en-GB"/>
          </a:p>
        </p:txBody>
      </p:sp>
    </p:spTree>
    <p:extLst>
      <p:ext uri="{BB962C8B-B14F-4D97-AF65-F5344CB8AC3E}">
        <p14:creationId xmlns:p14="http://schemas.microsoft.com/office/powerpoint/2010/main" val="13156054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32</a:t>
            </a:fld>
            <a:endParaRPr lang="en-GB"/>
          </a:p>
        </p:txBody>
      </p:sp>
    </p:spTree>
    <p:extLst>
      <p:ext uri="{BB962C8B-B14F-4D97-AF65-F5344CB8AC3E}">
        <p14:creationId xmlns:p14="http://schemas.microsoft.com/office/powerpoint/2010/main" val="38526309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33</a:t>
            </a:fld>
            <a:endParaRPr lang="en-GB"/>
          </a:p>
        </p:txBody>
      </p:sp>
    </p:spTree>
    <p:extLst>
      <p:ext uri="{BB962C8B-B14F-4D97-AF65-F5344CB8AC3E}">
        <p14:creationId xmlns:p14="http://schemas.microsoft.com/office/powerpoint/2010/main" val="39321628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34</a:t>
            </a:fld>
            <a:endParaRPr lang="en-GB"/>
          </a:p>
        </p:txBody>
      </p:sp>
    </p:spTree>
    <p:extLst>
      <p:ext uri="{BB962C8B-B14F-4D97-AF65-F5344CB8AC3E}">
        <p14:creationId xmlns:p14="http://schemas.microsoft.com/office/powerpoint/2010/main" val="3315019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35</a:t>
            </a:fld>
            <a:endParaRPr lang="en-GB"/>
          </a:p>
        </p:txBody>
      </p:sp>
    </p:spTree>
    <p:extLst>
      <p:ext uri="{BB962C8B-B14F-4D97-AF65-F5344CB8AC3E}">
        <p14:creationId xmlns:p14="http://schemas.microsoft.com/office/powerpoint/2010/main" val="14893231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36</a:t>
            </a:fld>
            <a:endParaRPr lang="en-GB"/>
          </a:p>
        </p:txBody>
      </p:sp>
    </p:spTree>
    <p:extLst>
      <p:ext uri="{BB962C8B-B14F-4D97-AF65-F5344CB8AC3E}">
        <p14:creationId xmlns:p14="http://schemas.microsoft.com/office/powerpoint/2010/main" val="42774881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37</a:t>
            </a:fld>
            <a:endParaRPr lang="en-GB"/>
          </a:p>
        </p:txBody>
      </p:sp>
    </p:spTree>
    <p:extLst>
      <p:ext uri="{BB962C8B-B14F-4D97-AF65-F5344CB8AC3E}">
        <p14:creationId xmlns:p14="http://schemas.microsoft.com/office/powerpoint/2010/main" val="31265901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38</a:t>
            </a:fld>
            <a:endParaRPr lang="en-GB"/>
          </a:p>
        </p:txBody>
      </p:sp>
    </p:spTree>
    <p:extLst>
      <p:ext uri="{BB962C8B-B14F-4D97-AF65-F5344CB8AC3E}">
        <p14:creationId xmlns:p14="http://schemas.microsoft.com/office/powerpoint/2010/main" val="21122585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39</a:t>
            </a:fld>
            <a:endParaRPr lang="en-GB"/>
          </a:p>
        </p:txBody>
      </p:sp>
    </p:spTree>
    <p:extLst>
      <p:ext uri="{BB962C8B-B14F-4D97-AF65-F5344CB8AC3E}">
        <p14:creationId xmlns:p14="http://schemas.microsoft.com/office/powerpoint/2010/main" val="1124546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4</a:t>
            </a:fld>
            <a:endParaRPr lang="en-GB"/>
          </a:p>
        </p:txBody>
      </p:sp>
    </p:spTree>
    <p:extLst>
      <p:ext uri="{BB962C8B-B14F-4D97-AF65-F5344CB8AC3E}">
        <p14:creationId xmlns:p14="http://schemas.microsoft.com/office/powerpoint/2010/main" val="9898410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Instruction to student </a:t>
            </a:r>
            <a:r>
              <a:rPr lang="en-GB" b="1" dirty="0" smtClean="0"/>
              <a:t>When you have read the question press next</a:t>
            </a:r>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40</a:t>
            </a:fld>
            <a:endParaRPr lang="en-GB"/>
          </a:p>
        </p:txBody>
      </p:sp>
    </p:spTree>
    <p:extLst>
      <p:ext uri="{BB962C8B-B14F-4D97-AF65-F5344CB8AC3E}">
        <p14:creationId xmlns:p14="http://schemas.microsoft.com/office/powerpoint/2010/main" val="265085765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41</a:t>
            </a:fld>
            <a:endParaRPr lang="en-GB"/>
          </a:p>
        </p:txBody>
      </p:sp>
    </p:spTree>
    <p:extLst>
      <p:ext uri="{BB962C8B-B14F-4D97-AF65-F5344CB8AC3E}">
        <p14:creationId xmlns:p14="http://schemas.microsoft.com/office/powerpoint/2010/main" val="4231993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42</a:t>
            </a:fld>
            <a:endParaRPr lang="en-GB"/>
          </a:p>
        </p:txBody>
      </p:sp>
    </p:spTree>
    <p:extLst>
      <p:ext uri="{BB962C8B-B14F-4D97-AF65-F5344CB8AC3E}">
        <p14:creationId xmlns:p14="http://schemas.microsoft.com/office/powerpoint/2010/main" val="35413860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43</a:t>
            </a:fld>
            <a:endParaRPr lang="en-GB"/>
          </a:p>
        </p:txBody>
      </p:sp>
    </p:spTree>
    <p:extLst>
      <p:ext uri="{BB962C8B-B14F-4D97-AF65-F5344CB8AC3E}">
        <p14:creationId xmlns:p14="http://schemas.microsoft.com/office/powerpoint/2010/main" val="35985382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44</a:t>
            </a:fld>
            <a:endParaRPr lang="en-GB"/>
          </a:p>
        </p:txBody>
      </p:sp>
    </p:spTree>
    <p:extLst>
      <p:ext uri="{BB962C8B-B14F-4D97-AF65-F5344CB8AC3E}">
        <p14:creationId xmlns:p14="http://schemas.microsoft.com/office/powerpoint/2010/main" val="19398574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45</a:t>
            </a:fld>
            <a:endParaRPr lang="en-GB"/>
          </a:p>
        </p:txBody>
      </p:sp>
    </p:spTree>
    <p:extLst>
      <p:ext uri="{BB962C8B-B14F-4D97-AF65-F5344CB8AC3E}">
        <p14:creationId xmlns:p14="http://schemas.microsoft.com/office/powerpoint/2010/main" val="31013656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46</a:t>
            </a:fld>
            <a:endParaRPr lang="en-GB"/>
          </a:p>
        </p:txBody>
      </p:sp>
    </p:spTree>
    <p:extLst>
      <p:ext uri="{BB962C8B-B14F-4D97-AF65-F5344CB8AC3E}">
        <p14:creationId xmlns:p14="http://schemas.microsoft.com/office/powerpoint/2010/main" val="101909911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47</a:t>
            </a:fld>
            <a:endParaRPr lang="en-GB"/>
          </a:p>
        </p:txBody>
      </p:sp>
    </p:spTree>
    <p:extLst>
      <p:ext uri="{BB962C8B-B14F-4D97-AF65-F5344CB8AC3E}">
        <p14:creationId xmlns:p14="http://schemas.microsoft.com/office/powerpoint/2010/main" val="3330609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48</a:t>
            </a:fld>
            <a:endParaRPr lang="en-GB"/>
          </a:p>
        </p:txBody>
      </p:sp>
    </p:spTree>
    <p:extLst>
      <p:ext uri="{BB962C8B-B14F-4D97-AF65-F5344CB8AC3E}">
        <p14:creationId xmlns:p14="http://schemas.microsoft.com/office/powerpoint/2010/main" val="10367051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49</a:t>
            </a:fld>
            <a:endParaRPr lang="en-GB"/>
          </a:p>
        </p:txBody>
      </p:sp>
    </p:spTree>
    <p:extLst>
      <p:ext uri="{BB962C8B-B14F-4D97-AF65-F5344CB8AC3E}">
        <p14:creationId xmlns:p14="http://schemas.microsoft.com/office/powerpoint/2010/main" val="803004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Instruction to student </a:t>
            </a:r>
            <a:r>
              <a:rPr lang="en-GB" b="1" dirty="0" smtClean="0"/>
              <a:t>When you have read the question press next</a:t>
            </a:r>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5</a:t>
            </a:fld>
            <a:endParaRPr lang="en-GB"/>
          </a:p>
        </p:txBody>
      </p:sp>
    </p:spTree>
    <p:extLst>
      <p:ext uri="{BB962C8B-B14F-4D97-AF65-F5344CB8AC3E}">
        <p14:creationId xmlns:p14="http://schemas.microsoft.com/office/powerpoint/2010/main" val="293784054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50</a:t>
            </a:fld>
            <a:endParaRPr lang="en-GB"/>
          </a:p>
        </p:txBody>
      </p:sp>
    </p:spTree>
    <p:extLst>
      <p:ext uri="{BB962C8B-B14F-4D97-AF65-F5344CB8AC3E}">
        <p14:creationId xmlns:p14="http://schemas.microsoft.com/office/powerpoint/2010/main" val="70187408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51</a:t>
            </a:fld>
            <a:endParaRPr lang="en-GB"/>
          </a:p>
        </p:txBody>
      </p:sp>
    </p:spTree>
    <p:extLst>
      <p:ext uri="{BB962C8B-B14F-4D97-AF65-F5344CB8AC3E}">
        <p14:creationId xmlns:p14="http://schemas.microsoft.com/office/powerpoint/2010/main" val="406485165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52</a:t>
            </a:fld>
            <a:endParaRPr lang="en-GB"/>
          </a:p>
        </p:txBody>
      </p:sp>
    </p:spTree>
    <p:extLst>
      <p:ext uri="{BB962C8B-B14F-4D97-AF65-F5344CB8AC3E}">
        <p14:creationId xmlns:p14="http://schemas.microsoft.com/office/powerpoint/2010/main" val="32609105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53</a:t>
            </a:fld>
            <a:endParaRPr lang="en-GB"/>
          </a:p>
        </p:txBody>
      </p:sp>
    </p:spTree>
    <p:extLst>
      <p:ext uri="{BB962C8B-B14F-4D97-AF65-F5344CB8AC3E}">
        <p14:creationId xmlns:p14="http://schemas.microsoft.com/office/powerpoint/2010/main" val="8678730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54</a:t>
            </a:fld>
            <a:endParaRPr lang="en-GB"/>
          </a:p>
        </p:txBody>
      </p:sp>
    </p:spTree>
    <p:extLst>
      <p:ext uri="{BB962C8B-B14F-4D97-AF65-F5344CB8AC3E}">
        <p14:creationId xmlns:p14="http://schemas.microsoft.com/office/powerpoint/2010/main" val="869473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55</a:t>
            </a:fld>
            <a:endParaRPr lang="en-GB"/>
          </a:p>
        </p:txBody>
      </p:sp>
    </p:spTree>
    <p:extLst>
      <p:ext uri="{BB962C8B-B14F-4D97-AF65-F5344CB8AC3E}">
        <p14:creationId xmlns:p14="http://schemas.microsoft.com/office/powerpoint/2010/main" val="39357271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56</a:t>
            </a:fld>
            <a:endParaRPr lang="en-GB"/>
          </a:p>
        </p:txBody>
      </p:sp>
    </p:spTree>
    <p:extLst>
      <p:ext uri="{BB962C8B-B14F-4D97-AF65-F5344CB8AC3E}">
        <p14:creationId xmlns:p14="http://schemas.microsoft.com/office/powerpoint/2010/main" val="257426252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57</a:t>
            </a:fld>
            <a:endParaRPr lang="en-GB"/>
          </a:p>
        </p:txBody>
      </p:sp>
    </p:spTree>
    <p:extLst>
      <p:ext uri="{BB962C8B-B14F-4D97-AF65-F5344CB8AC3E}">
        <p14:creationId xmlns:p14="http://schemas.microsoft.com/office/powerpoint/2010/main" val="418195313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58</a:t>
            </a:fld>
            <a:endParaRPr lang="en-GB"/>
          </a:p>
        </p:txBody>
      </p:sp>
    </p:spTree>
    <p:extLst>
      <p:ext uri="{BB962C8B-B14F-4D97-AF65-F5344CB8AC3E}">
        <p14:creationId xmlns:p14="http://schemas.microsoft.com/office/powerpoint/2010/main" val="354399536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59</a:t>
            </a:fld>
            <a:endParaRPr lang="en-GB"/>
          </a:p>
        </p:txBody>
      </p:sp>
    </p:spTree>
    <p:extLst>
      <p:ext uri="{BB962C8B-B14F-4D97-AF65-F5344CB8AC3E}">
        <p14:creationId xmlns:p14="http://schemas.microsoft.com/office/powerpoint/2010/main" val="590130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6</a:t>
            </a:fld>
            <a:endParaRPr lang="en-GB"/>
          </a:p>
        </p:txBody>
      </p:sp>
    </p:spTree>
    <p:extLst>
      <p:ext uri="{BB962C8B-B14F-4D97-AF65-F5344CB8AC3E}">
        <p14:creationId xmlns:p14="http://schemas.microsoft.com/office/powerpoint/2010/main" val="683094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60</a:t>
            </a:fld>
            <a:endParaRPr lang="en-GB"/>
          </a:p>
        </p:txBody>
      </p:sp>
    </p:spTree>
    <p:extLst>
      <p:ext uri="{BB962C8B-B14F-4D97-AF65-F5344CB8AC3E}">
        <p14:creationId xmlns:p14="http://schemas.microsoft.com/office/powerpoint/2010/main" val="37098848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61</a:t>
            </a:fld>
            <a:endParaRPr lang="en-GB"/>
          </a:p>
        </p:txBody>
      </p:sp>
    </p:spTree>
    <p:extLst>
      <p:ext uri="{BB962C8B-B14F-4D97-AF65-F5344CB8AC3E}">
        <p14:creationId xmlns:p14="http://schemas.microsoft.com/office/powerpoint/2010/main" val="94239781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62</a:t>
            </a:fld>
            <a:endParaRPr lang="en-GB"/>
          </a:p>
        </p:txBody>
      </p:sp>
    </p:spTree>
    <p:extLst>
      <p:ext uri="{BB962C8B-B14F-4D97-AF65-F5344CB8AC3E}">
        <p14:creationId xmlns:p14="http://schemas.microsoft.com/office/powerpoint/2010/main" val="241346959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63</a:t>
            </a:fld>
            <a:endParaRPr lang="en-GB"/>
          </a:p>
        </p:txBody>
      </p:sp>
    </p:spTree>
    <p:extLst>
      <p:ext uri="{BB962C8B-B14F-4D97-AF65-F5344CB8AC3E}">
        <p14:creationId xmlns:p14="http://schemas.microsoft.com/office/powerpoint/2010/main" val="18359479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64</a:t>
            </a:fld>
            <a:endParaRPr lang="en-GB"/>
          </a:p>
        </p:txBody>
      </p:sp>
    </p:spTree>
    <p:extLst>
      <p:ext uri="{BB962C8B-B14F-4D97-AF65-F5344CB8AC3E}">
        <p14:creationId xmlns:p14="http://schemas.microsoft.com/office/powerpoint/2010/main" val="107213085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65</a:t>
            </a:fld>
            <a:endParaRPr lang="en-GB"/>
          </a:p>
        </p:txBody>
      </p:sp>
    </p:spTree>
    <p:extLst>
      <p:ext uri="{BB962C8B-B14F-4D97-AF65-F5344CB8AC3E}">
        <p14:creationId xmlns:p14="http://schemas.microsoft.com/office/powerpoint/2010/main" val="8150812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66</a:t>
            </a:fld>
            <a:endParaRPr lang="en-GB"/>
          </a:p>
        </p:txBody>
      </p:sp>
    </p:spTree>
    <p:extLst>
      <p:ext uri="{BB962C8B-B14F-4D97-AF65-F5344CB8AC3E}">
        <p14:creationId xmlns:p14="http://schemas.microsoft.com/office/powerpoint/2010/main" val="3347146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67</a:t>
            </a:fld>
            <a:endParaRPr lang="en-GB"/>
          </a:p>
        </p:txBody>
      </p:sp>
    </p:spTree>
    <p:extLst>
      <p:ext uri="{BB962C8B-B14F-4D97-AF65-F5344CB8AC3E}">
        <p14:creationId xmlns:p14="http://schemas.microsoft.com/office/powerpoint/2010/main" val="115303835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68</a:t>
            </a:fld>
            <a:endParaRPr lang="en-GB"/>
          </a:p>
        </p:txBody>
      </p:sp>
    </p:spTree>
    <p:extLst>
      <p:ext uri="{BB962C8B-B14F-4D97-AF65-F5344CB8AC3E}">
        <p14:creationId xmlns:p14="http://schemas.microsoft.com/office/powerpoint/2010/main" val="365742906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F77AE9-0255-45EC-9DD0-4AF173D7747E}" type="slidenum">
              <a:rPr lang="en-GB" smtClean="0"/>
              <a:pPr/>
              <a:t>69</a:t>
            </a:fld>
            <a:endParaRPr lang="en-GB"/>
          </a:p>
        </p:txBody>
      </p:sp>
    </p:spTree>
    <p:extLst>
      <p:ext uri="{BB962C8B-B14F-4D97-AF65-F5344CB8AC3E}">
        <p14:creationId xmlns:p14="http://schemas.microsoft.com/office/powerpoint/2010/main" val="19786365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7</a:t>
            </a:fld>
            <a:endParaRPr lang="en-GB"/>
          </a:p>
        </p:txBody>
      </p:sp>
    </p:spTree>
    <p:extLst>
      <p:ext uri="{BB962C8B-B14F-4D97-AF65-F5344CB8AC3E}">
        <p14:creationId xmlns:p14="http://schemas.microsoft.com/office/powerpoint/2010/main" val="416818059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70</a:t>
            </a:fld>
            <a:endParaRPr lang="en-GB"/>
          </a:p>
        </p:txBody>
      </p:sp>
    </p:spTree>
    <p:extLst>
      <p:ext uri="{BB962C8B-B14F-4D97-AF65-F5344CB8AC3E}">
        <p14:creationId xmlns:p14="http://schemas.microsoft.com/office/powerpoint/2010/main" val="169164338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71</a:t>
            </a:fld>
            <a:endParaRPr lang="en-GB"/>
          </a:p>
        </p:txBody>
      </p:sp>
    </p:spTree>
    <p:extLst>
      <p:ext uri="{BB962C8B-B14F-4D97-AF65-F5344CB8AC3E}">
        <p14:creationId xmlns:p14="http://schemas.microsoft.com/office/powerpoint/2010/main" val="342383359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72</a:t>
            </a:fld>
            <a:endParaRPr lang="en-GB"/>
          </a:p>
        </p:txBody>
      </p:sp>
    </p:spTree>
    <p:extLst>
      <p:ext uri="{BB962C8B-B14F-4D97-AF65-F5344CB8AC3E}">
        <p14:creationId xmlns:p14="http://schemas.microsoft.com/office/powerpoint/2010/main" val="390440027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F77AE9-0255-45EC-9DD0-4AF173D7747E}" type="slidenum">
              <a:rPr lang="en-GB" smtClean="0"/>
              <a:pPr/>
              <a:t>73</a:t>
            </a:fld>
            <a:endParaRPr lang="en-GB"/>
          </a:p>
        </p:txBody>
      </p:sp>
    </p:spTree>
    <p:extLst>
      <p:ext uri="{BB962C8B-B14F-4D97-AF65-F5344CB8AC3E}">
        <p14:creationId xmlns:p14="http://schemas.microsoft.com/office/powerpoint/2010/main" val="290869096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F77AE9-0255-45EC-9DD0-4AF173D7747E}" type="slidenum">
              <a:rPr lang="en-GB" smtClean="0"/>
              <a:pPr/>
              <a:t>74</a:t>
            </a:fld>
            <a:endParaRPr lang="en-GB"/>
          </a:p>
        </p:txBody>
      </p:sp>
    </p:spTree>
    <p:extLst>
      <p:ext uri="{BB962C8B-B14F-4D97-AF65-F5344CB8AC3E}">
        <p14:creationId xmlns:p14="http://schemas.microsoft.com/office/powerpoint/2010/main" val="411275837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75</a:t>
            </a:fld>
            <a:endParaRPr lang="en-GB"/>
          </a:p>
        </p:txBody>
      </p:sp>
    </p:spTree>
    <p:extLst>
      <p:ext uri="{BB962C8B-B14F-4D97-AF65-F5344CB8AC3E}">
        <p14:creationId xmlns:p14="http://schemas.microsoft.com/office/powerpoint/2010/main" val="194867900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1" dirty="0"/>
          </a:p>
        </p:txBody>
      </p:sp>
      <p:sp>
        <p:nvSpPr>
          <p:cNvPr id="4" name="Slide Number Placeholder 3"/>
          <p:cNvSpPr>
            <a:spLocks noGrp="1"/>
          </p:cNvSpPr>
          <p:nvPr>
            <p:ph type="sldNum" sz="quarter" idx="10"/>
          </p:nvPr>
        </p:nvSpPr>
        <p:spPr/>
        <p:txBody>
          <a:bodyPr/>
          <a:lstStyle/>
          <a:p>
            <a:fld id="{0E0EE3D9-F872-4806-ADFA-BD0BEBEF91D7}" type="slidenum">
              <a:rPr lang="en-GB" smtClean="0"/>
              <a:pPr/>
              <a:t>76</a:t>
            </a:fld>
            <a:endParaRPr lang="en-GB"/>
          </a:p>
        </p:txBody>
      </p:sp>
    </p:spTree>
    <p:extLst>
      <p:ext uri="{BB962C8B-B14F-4D97-AF65-F5344CB8AC3E}">
        <p14:creationId xmlns:p14="http://schemas.microsoft.com/office/powerpoint/2010/main" val="415688455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F77AE9-0255-45EC-9DD0-4AF173D7747E}" type="slidenum">
              <a:rPr lang="en-GB" smtClean="0"/>
              <a:pPr/>
              <a:t>77</a:t>
            </a:fld>
            <a:endParaRPr lang="en-GB"/>
          </a:p>
        </p:txBody>
      </p:sp>
    </p:spTree>
    <p:extLst>
      <p:ext uri="{BB962C8B-B14F-4D97-AF65-F5344CB8AC3E}">
        <p14:creationId xmlns:p14="http://schemas.microsoft.com/office/powerpoint/2010/main" val="735018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8</a:t>
            </a:fld>
            <a:endParaRPr lang="en-GB"/>
          </a:p>
        </p:txBody>
      </p:sp>
    </p:spTree>
    <p:extLst>
      <p:ext uri="{BB962C8B-B14F-4D97-AF65-F5344CB8AC3E}">
        <p14:creationId xmlns:p14="http://schemas.microsoft.com/office/powerpoint/2010/main" val="1638354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E0EE3D9-F872-4806-ADFA-BD0BEBEF91D7}" type="slidenum">
              <a:rPr lang="en-GB" smtClean="0"/>
              <a:pPr/>
              <a:t>9</a:t>
            </a:fld>
            <a:endParaRPr lang="en-GB"/>
          </a:p>
        </p:txBody>
      </p:sp>
    </p:spTree>
    <p:extLst>
      <p:ext uri="{BB962C8B-B14F-4D97-AF65-F5344CB8AC3E}">
        <p14:creationId xmlns:p14="http://schemas.microsoft.com/office/powerpoint/2010/main" val="32666353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539552" y="1191295"/>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636912"/>
            <a:ext cx="6400800" cy="1752600"/>
          </a:xfrm>
        </p:spPr>
        <p:txBody>
          <a:bodyPr>
            <a:normAutofit/>
          </a:bodyPr>
          <a:lstStyle>
            <a:lvl1pPr marL="0" indent="0" algn="l">
              <a:buNone/>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40768" r="22208" b="20553"/>
          <a:stretch/>
        </p:blipFill>
        <p:spPr>
          <a:xfrm rot="10800000" flipH="1">
            <a:off x="1691681" y="-2"/>
            <a:ext cx="7452319" cy="6858002"/>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0768" r="22208" b="20553"/>
          <a:stretch/>
        </p:blipFill>
        <p:spPr>
          <a:xfrm rot="10800000" flipH="1">
            <a:off x="1691681" y="-2"/>
            <a:ext cx="7452319" cy="6858002"/>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spTree>
    <p:extLst>
      <p:ext uri="{BB962C8B-B14F-4D97-AF65-F5344CB8AC3E}">
        <p14:creationId xmlns:p14="http://schemas.microsoft.com/office/powerpoint/2010/main" val="2719733164"/>
      </p:ext>
    </p:extLst>
  </p:cSld>
  <p:clrMapOvr>
    <a:masterClrMapping/>
  </p:clrMapOvr>
  <p:transition advClick="0">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Slide">
    <p:bg>
      <p:bgPr>
        <a:solidFill>
          <a:schemeClr val="tx1"/>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sp>
        <p:nvSpPr>
          <p:cNvPr id="8" name="Title 1"/>
          <p:cNvSpPr>
            <a:spLocks noGrp="1"/>
          </p:cNvSpPr>
          <p:nvPr>
            <p:ph type="ctrTitle" hasCustomPrompt="1"/>
          </p:nvPr>
        </p:nvSpPr>
        <p:spPr>
          <a:xfrm>
            <a:off x="539552" y="1191295"/>
            <a:ext cx="6408712" cy="1470025"/>
          </a:xfrm>
        </p:spPr>
        <p:txBody>
          <a:bodyPr>
            <a:normAutofit/>
          </a:bodyPr>
          <a:lstStyle>
            <a:lvl1pPr algn="l">
              <a:defRPr sz="4200" baseline="0">
                <a:solidFill>
                  <a:srgbClr val="4F758B"/>
                </a:solidFill>
                <a:latin typeface="Arial" pitchFamily="34" charset="0"/>
                <a:cs typeface="Arial" pitchFamily="34" charset="0"/>
              </a:defRPr>
            </a:lvl1pPr>
          </a:lstStyle>
          <a:p>
            <a:r>
              <a:rPr lang="en-US" dirty="0" smtClean="0"/>
              <a:t>Heading goes here</a:t>
            </a:r>
            <a:endParaRPr lang="en-GB" dirty="0"/>
          </a:p>
        </p:txBody>
      </p:sp>
      <p:sp>
        <p:nvSpPr>
          <p:cNvPr id="9" name="Subtitle 2"/>
          <p:cNvSpPr>
            <a:spLocks noGrp="1"/>
          </p:cNvSpPr>
          <p:nvPr>
            <p:ph type="subTitle" idx="1" hasCustomPrompt="1"/>
          </p:nvPr>
        </p:nvSpPr>
        <p:spPr>
          <a:xfrm>
            <a:off x="539552" y="2636912"/>
            <a:ext cx="6400800" cy="1752600"/>
          </a:xfrm>
        </p:spPr>
        <p:txBody>
          <a:bodyPr>
            <a:normAutofit/>
          </a:bodyPr>
          <a:lstStyle>
            <a:lvl1pPr marL="0" indent="0" algn="l">
              <a:buNone/>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ransition advClick="0">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09006" y="446807"/>
            <a:ext cx="7772400" cy="1470025"/>
          </a:xfrm>
        </p:spPr>
        <p:txBody>
          <a:bodyPr>
            <a:normAutofit/>
          </a:bodyPr>
          <a:lstStyle>
            <a:lvl1pPr algn="l">
              <a:defRPr sz="4200" baseline="0">
                <a:solidFill>
                  <a:srgbClr val="4F758B"/>
                </a:solidFill>
                <a:latin typeface="Arial" pitchFamily="34" charset="0"/>
                <a:cs typeface="Arial" pitchFamily="34" charset="0"/>
              </a:defRPr>
            </a:lvl1pPr>
          </a:lstStyle>
          <a:p>
            <a:r>
              <a:rPr lang="en-US" dirty="0" smtClean="0"/>
              <a:t>Heading goes here</a:t>
            </a:r>
            <a:endParaRPr lang="en-GB" dirty="0"/>
          </a:p>
        </p:txBody>
      </p:sp>
      <p:sp>
        <p:nvSpPr>
          <p:cNvPr id="3" name="Subtitle 2"/>
          <p:cNvSpPr>
            <a:spLocks noGrp="1"/>
          </p:cNvSpPr>
          <p:nvPr>
            <p:ph type="subTitle" idx="1" hasCustomPrompt="1"/>
          </p:nvPr>
        </p:nvSpPr>
        <p:spPr>
          <a:xfrm>
            <a:off x="809006" y="2252464"/>
            <a:ext cx="6400800" cy="1752600"/>
          </a:xfrm>
        </p:spPr>
        <p:txBody>
          <a:bodyPr>
            <a:normAutofit/>
          </a:bodyPr>
          <a:lstStyle>
            <a:lvl1pPr marL="0" indent="0" algn="l">
              <a:buNone/>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r="29315" b="30760"/>
          <a:stretch/>
        </p:blipFill>
        <p:spPr>
          <a:xfrm>
            <a:off x="6156176" y="4365103"/>
            <a:ext cx="2987824" cy="2492897"/>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21649" b="21318"/>
          <a:stretch/>
        </p:blipFill>
        <p:spPr>
          <a:xfrm rot="16200000" flipV="1">
            <a:off x="-112576" y="112576"/>
            <a:ext cx="1556792" cy="1331640"/>
          </a:xfrm>
          <a:prstGeom prst="rect">
            <a:avLst/>
          </a:prstGeom>
        </p:spPr>
      </p:pic>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r="29315" b="30760"/>
          <a:stretch/>
        </p:blipFill>
        <p:spPr>
          <a:xfrm>
            <a:off x="6156176" y="4365103"/>
            <a:ext cx="2987824" cy="2492897"/>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r="21649" b="21318"/>
          <a:stretch/>
        </p:blipFill>
        <p:spPr>
          <a:xfrm rot="16200000" flipV="1">
            <a:off x="-112576" y="112576"/>
            <a:ext cx="1556792" cy="1331640"/>
          </a:xfrm>
          <a:prstGeom prst="rect">
            <a:avLst/>
          </a:prstGeom>
        </p:spPr>
      </p:pic>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ransition advClick="0">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09006" y="446807"/>
            <a:ext cx="7772400"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809006" y="2181438"/>
            <a:ext cx="6400800" cy="1752600"/>
          </a:xfrm>
        </p:spPr>
        <p:txBody>
          <a:bodyPr>
            <a:normAutofit/>
          </a:bodyPr>
          <a:lstStyle>
            <a:lvl1pPr marL="457200" marR="0" indent="-457200" algn="l" defTabSz="914400" rtl="0" eaLnBrk="1" fontAlgn="auto" latinLnBrk="0" hangingPunct="1">
              <a:lnSpc>
                <a:spcPct val="100000"/>
              </a:lnSpc>
              <a:spcBef>
                <a:spcPct val="20000"/>
              </a:spcBef>
              <a:spcAft>
                <a:spcPts val="0"/>
              </a:spcAft>
              <a:buClrTx/>
              <a:buSzTx/>
              <a:buFont typeface="Arial" pitchFamily="34" charset="0"/>
              <a:buChar char="•"/>
              <a:tabLst/>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Bullet points go here</a:t>
            </a:r>
          </a:p>
          <a:p>
            <a:r>
              <a:rPr lang="en-US" dirty="0" smtClean="0"/>
              <a:t>Bullet points go here</a:t>
            </a:r>
          </a:p>
          <a:p>
            <a:r>
              <a:rPr lang="en-US" dirty="0" smtClean="0"/>
              <a:t>Bullet points go here</a:t>
            </a:r>
          </a:p>
          <a:p>
            <a:r>
              <a:rPr lang="en-US" dirty="0" smtClean="0"/>
              <a:t>Bullet points go here</a:t>
            </a:r>
          </a:p>
          <a:p>
            <a:endParaRPr lang="en-GB" dirty="0"/>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r="29315" b="30760"/>
          <a:stretch/>
        </p:blipFill>
        <p:spPr>
          <a:xfrm>
            <a:off x="6156176" y="4365103"/>
            <a:ext cx="2987824" cy="2492897"/>
          </a:xfrm>
          <a:prstGeom prst="rect">
            <a:avLst/>
          </a:prstGeom>
        </p:spPr>
      </p:pic>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r="21649" b="21318"/>
          <a:stretch/>
        </p:blipFill>
        <p:spPr>
          <a:xfrm rot="16200000" flipV="1">
            <a:off x="-112576" y="112576"/>
            <a:ext cx="1556792" cy="1331640"/>
          </a:xfrm>
          <a:prstGeom prst="rect">
            <a:avLst/>
          </a:prstGeom>
        </p:spPr>
      </p:pic>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r="29315" b="30760"/>
          <a:stretch/>
        </p:blipFill>
        <p:spPr>
          <a:xfrm>
            <a:off x="6156176" y="4365103"/>
            <a:ext cx="2987824" cy="2492897"/>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21649" b="21318"/>
          <a:stretch/>
        </p:blipFill>
        <p:spPr>
          <a:xfrm rot="16200000" flipV="1">
            <a:off x="-112576" y="112576"/>
            <a:ext cx="1556792" cy="1331640"/>
          </a:xfrm>
          <a:prstGeom prst="rect">
            <a:avLst/>
          </a:prstGeom>
        </p:spPr>
      </p:pic>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ransition advClick="0">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_Title Slid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539552" y="1191295"/>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636912"/>
            <a:ext cx="6400800" cy="1752600"/>
          </a:xfrm>
        </p:spPr>
        <p:txBody>
          <a:bodyPr>
            <a:normAutofit/>
          </a:bodyPr>
          <a:lstStyle>
            <a:lvl1pPr marL="0" indent="0" algn="l">
              <a:buNone/>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40768" r="22208" b="20553"/>
          <a:stretch/>
        </p:blipFill>
        <p:spPr>
          <a:xfrm rot="10800000" flipH="1">
            <a:off x="1691681" y="-2"/>
            <a:ext cx="7452319" cy="6858002"/>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spTree>
    <p:extLst>
      <p:ext uri="{BB962C8B-B14F-4D97-AF65-F5344CB8AC3E}">
        <p14:creationId xmlns:p14="http://schemas.microsoft.com/office/powerpoint/2010/main" val="2719733164"/>
      </p:ext>
    </p:extLst>
  </p:cSld>
  <p:clrMapOvr>
    <a:masterClrMapping/>
  </p:clrMapOvr>
  <p:transition advClick="0">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5_Title Slide">
    <p:bg>
      <p:bgPr>
        <a:solidFill>
          <a:schemeClr val="tx1"/>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l="24354" b="42046"/>
          <a:stretch/>
        </p:blipFill>
        <p:spPr>
          <a:xfrm>
            <a:off x="0" y="4653136"/>
            <a:ext cx="3311860" cy="2204864"/>
          </a:xfrm>
          <a:prstGeom prst="rect">
            <a:avLst/>
          </a:prstGeom>
        </p:spPr>
      </p:pic>
      <p:sp>
        <p:nvSpPr>
          <p:cNvPr id="8" name="Title 1"/>
          <p:cNvSpPr>
            <a:spLocks noGrp="1"/>
          </p:cNvSpPr>
          <p:nvPr>
            <p:ph type="ctrTitle" hasCustomPrompt="1"/>
          </p:nvPr>
        </p:nvSpPr>
        <p:spPr>
          <a:xfrm>
            <a:off x="539552" y="1191295"/>
            <a:ext cx="6408712" cy="1470025"/>
          </a:xfrm>
        </p:spPr>
        <p:txBody>
          <a:bodyPr>
            <a:normAutofit/>
          </a:bodyPr>
          <a:lstStyle>
            <a:lvl1pPr algn="l">
              <a:defRPr sz="4200" baseline="0">
                <a:solidFill>
                  <a:srgbClr val="4F758B"/>
                </a:solidFill>
                <a:latin typeface="Arial" pitchFamily="34" charset="0"/>
                <a:cs typeface="Arial" pitchFamily="34" charset="0"/>
              </a:defRPr>
            </a:lvl1pPr>
          </a:lstStyle>
          <a:p>
            <a:r>
              <a:rPr lang="en-US" dirty="0" smtClean="0"/>
              <a:t>Heading goes here</a:t>
            </a:r>
            <a:endParaRPr lang="en-GB" dirty="0"/>
          </a:p>
        </p:txBody>
      </p:sp>
      <p:sp>
        <p:nvSpPr>
          <p:cNvPr id="9" name="Subtitle 2"/>
          <p:cNvSpPr>
            <a:spLocks noGrp="1"/>
          </p:cNvSpPr>
          <p:nvPr>
            <p:ph type="subTitle" idx="1" hasCustomPrompt="1"/>
          </p:nvPr>
        </p:nvSpPr>
        <p:spPr>
          <a:xfrm>
            <a:off x="539552" y="2636912"/>
            <a:ext cx="6400800" cy="1752600"/>
          </a:xfrm>
        </p:spPr>
        <p:txBody>
          <a:bodyPr>
            <a:normAutofit/>
          </a:bodyPr>
          <a:lstStyle>
            <a:lvl1pPr marL="0" indent="0" algn="l">
              <a:buNone/>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ransition advClick="0">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6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09006" y="446807"/>
            <a:ext cx="7772400"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809006" y="2181438"/>
            <a:ext cx="6400800" cy="1752600"/>
          </a:xfrm>
        </p:spPr>
        <p:txBody>
          <a:bodyPr>
            <a:normAutofit/>
          </a:bodyPr>
          <a:lstStyle>
            <a:lvl1pPr marL="457200" marR="0" indent="-457200" algn="l" defTabSz="914400" rtl="0" eaLnBrk="1" fontAlgn="auto" latinLnBrk="0" hangingPunct="1">
              <a:lnSpc>
                <a:spcPct val="100000"/>
              </a:lnSpc>
              <a:spcBef>
                <a:spcPct val="20000"/>
              </a:spcBef>
              <a:spcAft>
                <a:spcPts val="0"/>
              </a:spcAft>
              <a:buClrTx/>
              <a:buSzTx/>
              <a:buFont typeface="Arial" pitchFamily="34" charset="0"/>
              <a:buChar char="•"/>
              <a:tabLst/>
              <a:defRPr sz="3000">
                <a:solidFill>
                  <a:srgbClr val="4F758B"/>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Bullet points go here</a:t>
            </a:r>
          </a:p>
          <a:p>
            <a:r>
              <a:rPr lang="en-US" dirty="0" smtClean="0"/>
              <a:t>Bullet points go here</a:t>
            </a:r>
          </a:p>
          <a:p>
            <a:r>
              <a:rPr lang="en-US" dirty="0" smtClean="0"/>
              <a:t>Bullet points go here</a:t>
            </a:r>
          </a:p>
          <a:p>
            <a:r>
              <a:rPr lang="en-US" dirty="0" smtClean="0"/>
              <a:t>Bullet points go here</a:t>
            </a:r>
          </a:p>
          <a:p>
            <a:endParaRPr lang="en-GB" dirty="0"/>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r="29315" b="30760"/>
          <a:stretch/>
        </p:blipFill>
        <p:spPr>
          <a:xfrm>
            <a:off x="6156176" y="4365103"/>
            <a:ext cx="2987824" cy="2492897"/>
          </a:xfrm>
          <a:prstGeom prst="rect">
            <a:avLst/>
          </a:prstGeom>
        </p:spPr>
      </p:pic>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r="21649" b="21318"/>
          <a:stretch/>
        </p:blipFill>
        <p:spPr>
          <a:xfrm rot="16200000" flipV="1">
            <a:off x="-112576" y="112576"/>
            <a:ext cx="1556792" cy="1331640"/>
          </a:xfrm>
          <a:prstGeom prst="rect">
            <a:avLst/>
          </a:prstGeom>
        </p:spPr>
      </p:pic>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ransition advClick="0">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E849C0-2111-495E-8C1C-7D4F0AD8C2F6}" type="datetimeFigureOut">
              <a:rPr lang="en-GB" smtClean="0"/>
              <a:pPr/>
              <a:t>25/11/2014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AEFE02-D8A9-41EB-8DF7-DAA1F9854FC3}" type="slidenum">
              <a:rPr lang="en-GB" smtClean="0"/>
              <a:pPr/>
              <a:t>‹#›</a:t>
            </a:fld>
            <a:endParaRPr lang="en-GB"/>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ransition advClick="0">
    <p:wipe dir="r"/>
  </p:transition>
  <p:timing>
    <p:tnLst>
      <p:par>
        <p:cTn id="1" dur="indefinite" restart="never" nodeType="tmRoot"/>
      </p:par>
    </p:tnLst>
  </p:timing>
  <p:txStyles>
    <p:titleStyle>
      <a:lvl1pPr algn="ctr" defTabSz="914400" rtl="0" eaLnBrk="1" latinLnBrk="0" hangingPunct="1">
        <a:spcBef>
          <a:spcPct val="0"/>
        </a:spcBef>
        <a:buNone/>
        <a:defRPr sz="4400" kern="1200">
          <a:solidFill>
            <a:srgbClr val="4F758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4F758B"/>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4F758B"/>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4F758B"/>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4F758B"/>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4F758B"/>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slide" Target="slide14.xml"/><Relationship Id="rId4" Type="http://schemas.openxmlformats.org/officeDocument/2006/relationships/image" Target="../media/image9.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slide" Target="slide14.xml"/></Relationships>
</file>

<file path=ppt/slides/_rels/slide1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slide" Target="slide56.xml"/><Relationship Id="rId4" Type="http://schemas.openxmlformats.org/officeDocument/2006/relationships/slide" Target="slide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slide" Target="slide56.xml"/><Relationship Id="rId5" Type="http://schemas.openxmlformats.org/officeDocument/2006/relationships/slide" Target="slide65.xml"/><Relationship Id="rId4" Type="http://schemas.openxmlformats.org/officeDocument/2006/relationships/slide" Target="slide64.xml"/></Relationships>
</file>

<file path=ppt/slides/_rels/slide1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slide" Target="slide21.xml"/><Relationship Id="rId5" Type="http://schemas.openxmlformats.org/officeDocument/2006/relationships/slide" Target="slide56.xml"/><Relationship Id="rId4" Type="http://schemas.openxmlformats.org/officeDocument/2006/relationships/slide" Target="slide6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slide" Target="slide23.xml"/><Relationship Id="rId4" Type="http://schemas.openxmlformats.org/officeDocument/2006/relationships/image" Target="../media/image9.w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slide" Target="slide25.xml"/><Relationship Id="rId4" Type="http://schemas.openxmlformats.org/officeDocument/2006/relationships/slide" Target="slide5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slide" Target="slide56.xml"/><Relationship Id="rId5" Type="http://schemas.openxmlformats.org/officeDocument/2006/relationships/slide" Target="slide61.xml"/><Relationship Id="rId4" Type="http://schemas.openxmlformats.org/officeDocument/2006/relationships/slide" Target="slide60.xml"/></Relationships>
</file>

<file path=ppt/slides/_rels/slide2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9.w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slide" Target="slide56.xml"/></Relationships>
</file>

<file path=ppt/slides/_rels/slide2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slide" Target="slide31.xml"/><Relationship Id="rId4" Type="http://schemas.openxmlformats.org/officeDocument/2006/relationships/slide" Target="slide5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slide" Target="slide56.xml"/></Relationships>
</file>

<file path=ppt/slides/_rels/slide3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slide" Target="slide3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slide" Target="slide56.xml"/></Relationships>
</file>

<file path=ppt/slides/_rels/slide3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slide" Target="slide3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slide" Target="slide31.xml"/></Relationships>
</file>

<file path=ppt/slides/_rels/slide3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1.xml"/><Relationship Id="rId1" Type="http://schemas.openxmlformats.org/officeDocument/2006/relationships/slideLayout" Target="../slideLayouts/slideLayout3.xml"/><Relationship Id="rId5" Type="http://schemas.openxmlformats.org/officeDocument/2006/relationships/slide" Target="slide43.xml"/><Relationship Id="rId4" Type="http://schemas.openxmlformats.org/officeDocument/2006/relationships/slide" Target="slide42.xml"/></Relationships>
</file>

<file path=ppt/slides/_rels/slide42.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notesSlide" Target="../notesSlides/notesSlide43.xml"/><Relationship Id="rId1" Type="http://schemas.openxmlformats.org/officeDocument/2006/relationships/slideLayout" Target="../slideLayouts/slideLayout3.xml"/><Relationship Id="rId5" Type="http://schemas.openxmlformats.org/officeDocument/2006/relationships/slide" Target="slide45.xml"/><Relationship Id="rId4" Type="http://schemas.openxmlformats.org/officeDocument/2006/relationships/image" Target="../media/image9.wmf"/></Relationships>
</file>

<file path=ppt/slides/_rels/slide44.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slide" Target="slide46.xml"/></Relationships>
</file>

<file path=ppt/slides/_rels/slide46.xml.rels><?xml version="1.0" encoding="UTF-8" standalone="yes"?>
<Relationships xmlns="http://schemas.openxmlformats.org/package/2006/relationships"><Relationship Id="rId8" Type="http://schemas.openxmlformats.org/officeDocument/2006/relationships/slide" Target="slide48.xml"/><Relationship Id="rId3" Type="http://schemas.openxmlformats.org/officeDocument/2006/relationships/slide" Target="slide50.xml"/><Relationship Id="rId7" Type="http://schemas.openxmlformats.org/officeDocument/2006/relationships/slide" Target="slide47.xml"/><Relationship Id="rId2" Type="http://schemas.openxmlformats.org/officeDocument/2006/relationships/notesSlide" Target="../notesSlides/notesSlide46.xml"/><Relationship Id="rId1" Type="http://schemas.openxmlformats.org/officeDocument/2006/relationships/slideLayout" Target="../slideLayouts/slideLayout3.xml"/><Relationship Id="rId6" Type="http://schemas.openxmlformats.org/officeDocument/2006/relationships/slide" Target="slide49.xml"/><Relationship Id="rId5" Type="http://schemas.openxmlformats.org/officeDocument/2006/relationships/image" Target="../media/image9.wmf"/><Relationship Id="rId4" Type="http://schemas.openxmlformats.org/officeDocument/2006/relationships/slide" Target="slide51.xml"/></Relationships>
</file>

<file path=ppt/slides/_rels/slide4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7.xml"/><Relationship Id="rId1" Type="http://schemas.openxmlformats.org/officeDocument/2006/relationships/slideLayout" Target="../slideLayouts/slideLayout3.xml"/><Relationship Id="rId6" Type="http://schemas.openxmlformats.org/officeDocument/2006/relationships/slide" Target="slide47.xml"/><Relationship Id="rId5" Type="http://schemas.openxmlformats.org/officeDocument/2006/relationships/slide" Target="slide53.xml"/><Relationship Id="rId4" Type="http://schemas.openxmlformats.org/officeDocument/2006/relationships/slide" Target="slide5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notesSlide" Target="../notesSlides/notesSlide53.xml"/><Relationship Id="rId1" Type="http://schemas.openxmlformats.org/officeDocument/2006/relationships/slideLayout" Target="../slideLayouts/slideLayout3.xml"/><Relationship Id="rId5" Type="http://schemas.openxmlformats.org/officeDocument/2006/relationships/slide" Target="slide55.xml"/><Relationship Id="rId4" Type="http://schemas.openxmlformats.org/officeDocument/2006/relationships/image" Target="../media/image9.wmf"/></Relationships>
</file>

<file path=ppt/slides/_rels/slide54.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slide" Target="slide57.xml"/><Relationship Id="rId7" Type="http://schemas.openxmlformats.org/officeDocument/2006/relationships/slide" Target="slide56.xml"/><Relationship Id="rId2" Type="http://schemas.openxmlformats.org/officeDocument/2006/relationships/notesSlide" Target="../notesSlides/notesSlide55.xml"/><Relationship Id="rId1" Type="http://schemas.openxmlformats.org/officeDocument/2006/relationships/slideLayout" Target="../slideLayouts/slideLayout3.xml"/><Relationship Id="rId6" Type="http://schemas.openxmlformats.org/officeDocument/2006/relationships/slide" Target="slide58.xml"/><Relationship Id="rId5" Type="http://schemas.openxmlformats.org/officeDocument/2006/relationships/image" Target="../media/image9.wmf"/><Relationship Id="rId4" Type="http://schemas.openxmlformats.org/officeDocument/2006/relationships/slide" Target="slide59.xml"/></Relationships>
</file>

<file path=ppt/slides/_rels/slide5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56.xml"/><Relationship Id="rId1" Type="http://schemas.openxmlformats.org/officeDocument/2006/relationships/slideLayout" Target="../slideLayouts/slideLayout3.xml"/><Relationship Id="rId5" Type="http://schemas.openxmlformats.org/officeDocument/2006/relationships/slide" Target="slide61.xml"/><Relationship Id="rId4" Type="http://schemas.openxmlformats.org/officeDocument/2006/relationships/slide" Target="slide60.xml"/></Relationships>
</file>

<file path=ppt/slides/_rels/slide57.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comments" Target="../comments/comment1.xml"/><Relationship Id="rId4" Type="http://schemas.openxmlformats.org/officeDocument/2006/relationships/slide" Target="slide8.xml"/></Relationships>
</file>

<file path=ppt/slides/_rels/slide60.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slide" Target="slide62.xml"/><Relationship Id="rId2" Type="http://schemas.openxmlformats.org/officeDocument/2006/relationships/notesSlide" Target="../notesSlides/notesSlide61.xml"/><Relationship Id="rId1" Type="http://schemas.openxmlformats.org/officeDocument/2006/relationships/slideLayout" Target="../slideLayouts/slideLayout3.xml"/><Relationship Id="rId5" Type="http://schemas.openxmlformats.org/officeDocument/2006/relationships/image" Target="../media/image9.wmf"/><Relationship Id="rId4" Type="http://schemas.openxmlformats.org/officeDocument/2006/relationships/slide" Target="slide63.xml"/></Relationships>
</file>

<file path=ppt/slides/_rels/slide62.xml.rels><?xml version="1.0" encoding="UTF-8" standalone="yes"?>
<Relationships xmlns="http://schemas.openxmlformats.org/package/2006/relationships"><Relationship Id="rId3" Type="http://schemas.openxmlformats.org/officeDocument/2006/relationships/slide" Target="slide61.xml"/><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slide" Target="slide62.xml"/><Relationship Id="rId2" Type="http://schemas.openxmlformats.org/officeDocument/2006/relationships/notesSlide" Target="../notesSlides/notesSlide63.xml"/><Relationship Id="rId1" Type="http://schemas.openxmlformats.org/officeDocument/2006/relationships/slideLayout" Target="../slideLayouts/slideLayout3.xml"/><Relationship Id="rId6" Type="http://schemas.openxmlformats.org/officeDocument/2006/relationships/slide" Target="slide65.xml"/><Relationship Id="rId5" Type="http://schemas.openxmlformats.org/officeDocument/2006/relationships/slide" Target="slide64.xml"/><Relationship Id="rId4" Type="http://schemas.openxmlformats.org/officeDocument/2006/relationships/image" Target="../media/image9.wmf"/></Relationships>
</file>

<file path=ppt/slides/_rels/slide64.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slide" Target="slide67.xml"/><Relationship Id="rId2" Type="http://schemas.openxmlformats.org/officeDocument/2006/relationships/notesSlide" Target="../notesSlides/notesSlide65.xml"/><Relationship Id="rId1" Type="http://schemas.openxmlformats.org/officeDocument/2006/relationships/slideLayout" Target="../slideLayouts/slideLayout3.xml"/><Relationship Id="rId6" Type="http://schemas.openxmlformats.org/officeDocument/2006/relationships/slide" Target="slide66.xml"/><Relationship Id="rId5" Type="http://schemas.openxmlformats.org/officeDocument/2006/relationships/image" Target="../media/image9.wmf"/><Relationship Id="rId4" Type="http://schemas.openxmlformats.org/officeDocument/2006/relationships/slide" Target="slide69.xml"/></Relationships>
</file>

<file path=ppt/slides/_rels/slide66.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slide" Target="slide69.xml"/><Relationship Id="rId2" Type="http://schemas.openxmlformats.org/officeDocument/2006/relationships/notesSlide" Target="../notesSlides/notesSlide67.xml"/><Relationship Id="rId1" Type="http://schemas.openxmlformats.org/officeDocument/2006/relationships/slideLayout" Target="../slideLayouts/slideLayout3.xml"/><Relationship Id="rId5" Type="http://schemas.openxmlformats.org/officeDocument/2006/relationships/slide" Target="slide68.xml"/><Relationship Id="rId4" Type="http://schemas.openxmlformats.org/officeDocument/2006/relationships/image" Target="../media/image9.wmf"/></Relationships>
</file>

<file path=ppt/slides/_rels/slide68.xml.rels><?xml version="1.0" encoding="UTF-8" standalone="yes"?>
<Relationships xmlns="http://schemas.openxmlformats.org/package/2006/relationships"><Relationship Id="rId3" Type="http://schemas.openxmlformats.org/officeDocument/2006/relationships/slide" Target="slide67.xml"/><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9.xml"/><Relationship Id="rId1" Type="http://schemas.openxmlformats.org/officeDocument/2006/relationships/slideLayout" Target="../slideLayouts/slideLayout3.xml"/><Relationship Id="rId6" Type="http://schemas.openxmlformats.org/officeDocument/2006/relationships/slide" Target="slide71.xml"/><Relationship Id="rId5" Type="http://schemas.openxmlformats.org/officeDocument/2006/relationships/slide" Target="slide70.xml"/><Relationship Id="rId4" Type="http://schemas.openxmlformats.org/officeDocument/2006/relationships/slide" Target="slide6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slide" Target="slide69.xml"/><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71.xml"/><Relationship Id="rId1" Type="http://schemas.openxmlformats.org/officeDocument/2006/relationships/slideLayout" Target="../slideLayouts/slideLayout3.xml"/><Relationship Id="rId5" Type="http://schemas.openxmlformats.org/officeDocument/2006/relationships/slide" Target="slide73.xml"/><Relationship Id="rId4" Type="http://schemas.openxmlformats.org/officeDocument/2006/relationships/slide" Target="slide72.xml"/></Relationships>
</file>

<file path=ppt/slides/_rels/slide72.xml.rels><?xml version="1.0" encoding="UTF-8" standalone="yes"?>
<Relationships xmlns="http://schemas.openxmlformats.org/package/2006/relationships"><Relationship Id="rId3" Type="http://schemas.openxmlformats.org/officeDocument/2006/relationships/slide" Target="slide71.xml"/><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73.xml"/><Relationship Id="rId1" Type="http://schemas.openxmlformats.org/officeDocument/2006/relationships/slideLayout" Target="../slideLayouts/slideLayout3.xml"/><Relationship Id="rId4" Type="http://schemas.openxmlformats.org/officeDocument/2006/relationships/slide" Target="slide74.xml"/></Relationships>
</file>

<file path=ppt/slides/_rels/slide7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74.xml"/><Relationship Id="rId1" Type="http://schemas.openxmlformats.org/officeDocument/2006/relationships/slideLayout" Target="../slideLayouts/slideLayout3.xml"/><Relationship Id="rId6" Type="http://schemas.openxmlformats.org/officeDocument/2006/relationships/slide" Target="slide77.xml"/><Relationship Id="rId5" Type="http://schemas.openxmlformats.org/officeDocument/2006/relationships/slide" Target="slide75.xml"/><Relationship Id="rId4" Type="http://schemas.openxmlformats.org/officeDocument/2006/relationships/slide" Target="slide62.xml"/></Relationships>
</file>

<file path=ppt/slides/_rels/slide75.xml.rels><?xml version="1.0" encoding="UTF-8" standalone="yes"?>
<Relationships xmlns="http://schemas.openxmlformats.org/package/2006/relationships"><Relationship Id="rId3" Type="http://schemas.openxmlformats.org/officeDocument/2006/relationships/slide" Target="slide74.xml"/><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slide" Target="slide42.xml"/><Relationship Id="rId4" Type="http://schemas.openxmlformats.org/officeDocument/2006/relationships/slide" Target="slide56.xml"/></Relationships>
</file>

<file path=ppt/slides/_rels/slide9.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79512" y="260648"/>
            <a:ext cx="7772400" cy="1470025"/>
          </a:xfrm>
        </p:spPr>
        <p:txBody>
          <a:bodyPr/>
          <a:lstStyle/>
          <a:p>
            <a:r>
              <a:rPr lang="en-GB" dirty="0" smtClean="0"/>
              <a:t>Problem </a:t>
            </a:r>
            <a:r>
              <a:rPr lang="en-GB" dirty="0" smtClean="0"/>
              <a:t>solving </a:t>
            </a:r>
            <a:r>
              <a:rPr lang="en-GB" dirty="0"/>
              <a:t>t</a:t>
            </a:r>
            <a:r>
              <a:rPr lang="en-GB" dirty="0" smtClean="0"/>
              <a:t>utor</a:t>
            </a:r>
            <a:endParaRPr lang="en-GB" dirty="0">
              <a:solidFill>
                <a:srgbClr val="4F758B"/>
              </a:solidFill>
              <a:latin typeface="Arial" pitchFamily="34" charset="0"/>
              <a:cs typeface="Arial" pitchFamily="34" charset="0"/>
            </a:endParaRPr>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 name="TextBox 4"/>
          <p:cNvSpPr txBox="1"/>
          <p:nvPr/>
        </p:nvSpPr>
        <p:spPr>
          <a:xfrm>
            <a:off x="317937" y="1593055"/>
            <a:ext cx="6552728" cy="3170099"/>
          </a:xfrm>
          <a:prstGeom prst="rect">
            <a:avLst/>
          </a:prstGeom>
          <a:noFill/>
        </p:spPr>
        <p:txBody>
          <a:bodyPr wrap="square" rtlCol="0">
            <a:spAutoFit/>
          </a:bodyPr>
          <a:lstStyle/>
          <a:p>
            <a:r>
              <a:rPr lang="en-GB" sz="2000" dirty="0" smtClean="0"/>
              <a:t>This presentation is designed to develop your problem solving skills in quantitative chemistry. Working through the whole tutor program you will develop and use </a:t>
            </a:r>
            <a:r>
              <a:rPr lang="en-GB" sz="2000" b="1" dirty="0" smtClean="0"/>
              <a:t>three</a:t>
            </a:r>
            <a:r>
              <a:rPr lang="en-GB" sz="2000" dirty="0" smtClean="0"/>
              <a:t> techniques for problem solving.</a:t>
            </a:r>
          </a:p>
          <a:p>
            <a:r>
              <a:rPr lang="en-GB" sz="2000" dirty="0" smtClean="0"/>
              <a:t>These have been called:</a:t>
            </a:r>
          </a:p>
          <a:p>
            <a:r>
              <a:rPr lang="en-GB" sz="2000" dirty="0" smtClean="0">
                <a:solidFill>
                  <a:schemeClr val="tx2"/>
                </a:solidFill>
              </a:rPr>
              <a:t>1. Knowing what you know </a:t>
            </a:r>
            <a:r>
              <a:rPr lang="en-GB" sz="2000" dirty="0" smtClean="0"/>
              <a:t>(do this one first)</a:t>
            </a:r>
            <a:endParaRPr lang="en-GB" sz="2000" dirty="0" smtClean="0">
              <a:solidFill>
                <a:schemeClr val="tx2"/>
              </a:solidFill>
            </a:endParaRPr>
          </a:p>
          <a:p>
            <a:r>
              <a:rPr lang="en-GB" sz="2000" dirty="0" smtClean="0">
                <a:solidFill>
                  <a:schemeClr val="tx2"/>
                </a:solidFill>
              </a:rPr>
              <a:t>2. Tabulating the information </a:t>
            </a:r>
            <a:r>
              <a:rPr lang="en-GB" sz="2000" dirty="0" smtClean="0"/>
              <a:t>(do this one second)</a:t>
            </a:r>
            <a:endParaRPr lang="en-GB" sz="2000" dirty="0" smtClean="0">
              <a:solidFill>
                <a:schemeClr val="tx2"/>
              </a:solidFill>
            </a:endParaRPr>
          </a:p>
          <a:p>
            <a:r>
              <a:rPr lang="en-GB" sz="2000" dirty="0" smtClean="0">
                <a:solidFill>
                  <a:schemeClr val="tx2"/>
                </a:solidFill>
              </a:rPr>
              <a:t>3. Storyboarding</a:t>
            </a:r>
            <a:r>
              <a:rPr lang="en-GB" sz="2000" dirty="0" smtClean="0"/>
              <a:t> (do this one last)</a:t>
            </a:r>
            <a:endParaRPr lang="en-GB" sz="2000" dirty="0" smtClean="0">
              <a:solidFill>
                <a:schemeClr val="tx2"/>
              </a:solidFill>
            </a:endParaRPr>
          </a:p>
          <a:p>
            <a:r>
              <a:rPr lang="en-GB" sz="2000" dirty="0" smtClean="0"/>
              <a:t>You are about to start: </a:t>
            </a:r>
            <a:r>
              <a:rPr lang="en-GB" sz="2000" b="1" dirty="0" smtClean="0"/>
              <a:t>Knowing what</a:t>
            </a:r>
          </a:p>
          <a:p>
            <a:r>
              <a:rPr lang="en-GB" sz="2000" b="1" dirty="0" smtClean="0"/>
              <a:t>you know</a:t>
            </a:r>
            <a:endParaRPr lang="en-GB" sz="2000" b="1" dirty="0"/>
          </a:p>
        </p:txBody>
      </p:sp>
      <p:pic>
        <p:nvPicPr>
          <p:cNvPr id="2050" name="Picture 2" descr="C:\Users\Tim\AppData\Local\Temp\Rar$DI33.016\1.png"/>
          <p:cNvPicPr>
            <a:picLocks noChangeAspect="1" noChangeArrowheads="1"/>
          </p:cNvPicPr>
          <p:nvPr/>
        </p:nvPicPr>
        <p:blipFill>
          <a:blip r:embed="rId3" cstate="print"/>
          <a:srcRect/>
          <a:stretch>
            <a:fillRect/>
          </a:stretch>
        </p:blipFill>
        <p:spPr bwMode="auto">
          <a:xfrm>
            <a:off x="5264267" y="3381375"/>
            <a:ext cx="2133600" cy="3476625"/>
          </a:xfrm>
          <a:prstGeom prst="rect">
            <a:avLst/>
          </a:prstGeom>
          <a:noFill/>
        </p:spPr>
      </p:pic>
      <p:pic>
        <p:nvPicPr>
          <p:cNvPr id="8" name="Picture 2" descr="C:\Users\Tim\AppData\Local\Temp\Rar$DI08.016\2.png"/>
          <p:cNvPicPr>
            <a:picLocks noChangeAspect="1" noChangeArrowheads="1"/>
          </p:cNvPicPr>
          <p:nvPr/>
        </p:nvPicPr>
        <p:blipFill>
          <a:blip r:embed="rId4" cstate="print"/>
          <a:srcRect/>
          <a:stretch>
            <a:fillRect/>
          </a:stretch>
        </p:blipFill>
        <p:spPr bwMode="auto">
          <a:xfrm>
            <a:off x="4788024" y="4077072"/>
            <a:ext cx="403245" cy="504056"/>
          </a:xfrm>
          <a:prstGeom prst="rect">
            <a:avLst/>
          </a:prstGeom>
          <a:noFill/>
        </p:spPr>
      </p:pic>
      <p:grpSp>
        <p:nvGrpSpPr>
          <p:cNvPr id="11" name="Group 10"/>
          <p:cNvGrpSpPr/>
          <p:nvPr/>
        </p:nvGrpSpPr>
        <p:grpSpPr>
          <a:xfrm>
            <a:off x="4139952" y="2708920"/>
            <a:ext cx="1008113" cy="360040"/>
            <a:chOff x="6660232" y="2204864"/>
            <a:chExt cx="1008113" cy="360040"/>
          </a:xfrm>
        </p:grpSpPr>
        <p:pic>
          <p:nvPicPr>
            <p:cNvPr id="7" name="Picture 2" descr="C:\Users\Tim\AppData\Local\Temp\Rar$DI08.016\2.png"/>
            <p:cNvPicPr>
              <a:picLocks noChangeAspect="1" noChangeArrowheads="1"/>
            </p:cNvPicPr>
            <p:nvPr/>
          </p:nvPicPr>
          <p:blipFill>
            <a:blip r:embed="rId4" cstate="print"/>
            <a:srcRect/>
            <a:stretch>
              <a:fillRect/>
            </a:stretch>
          </p:blipFill>
          <p:spPr bwMode="auto">
            <a:xfrm>
              <a:off x="6660232" y="2204864"/>
              <a:ext cx="288032" cy="360040"/>
            </a:xfrm>
            <a:prstGeom prst="rect">
              <a:avLst/>
            </a:prstGeom>
            <a:noFill/>
          </p:spPr>
        </p:pic>
        <p:pic>
          <p:nvPicPr>
            <p:cNvPr id="9" name="Picture 3" descr="C:\Users\Tim\AppData\Local\Temp\Rar$DI44.016\3.png"/>
            <p:cNvPicPr>
              <a:picLocks noChangeAspect="1" noChangeArrowheads="1"/>
            </p:cNvPicPr>
            <p:nvPr/>
          </p:nvPicPr>
          <p:blipFill>
            <a:blip r:embed="rId5" cstate="print"/>
            <a:srcRect/>
            <a:stretch>
              <a:fillRect/>
            </a:stretch>
          </p:blipFill>
          <p:spPr bwMode="auto">
            <a:xfrm>
              <a:off x="7020272" y="2204864"/>
              <a:ext cx="284867" cy="360040"/>
            </a:xfrm>
            <a:prstGeom prst="rect">
              <a:avLst/>
            </a:prstGeom>
            <a:noFill/>
          </p:spPr>
        </p:pic>
        <p:pic>
          <p:nvPicPr>
            <p:cNvPr id="10" name="Picture 4" descr="C:\Users\Tim\AppData\Local\Temp\Rar$DI45.720\4.png"/>
            <p:cNvPicPr>
              <a:picLocks noChangeAspect="1" noChangeArrowheads="1"/>
            </p:cNvPicPr>
            <p:nvPr/>
          </p:nvPicPr>
          <p:blipFill>
            <a:blip r:embed="rId6" cstate="print"/>
            <a:srcRect/>
            <a:stretch>
              <a:fillRect/>
            </a:stretch>
          </p:blipFill>
          <p:spPr bwMode="auto">
            <a:xfrm>
              <a:off x="7380313" y="2204864"/>
              <a:ext cx="288032" cy="360040"/>
            </a:xfrm>
            <a:prstGeom prst="rect">
              <a:avLst/>
            </a:prstGeom>
            <a:noFill/>
          </p:spPr>
        </p:pic>
      </p:grpSp>
    </p:spTree>
    <p:extLst>
      <p:ext uri="{BB962C8B-B14F-4D97-AF65-F5344CB8AC3E}">
        <p14:creationId xmlns:p14="http://schemas.microsoft.com/office/powerpoint/2010/main" val="2438550135"/>
      </p:ext>
    </p:extLst>
  </p:cSld>
  <p:clrMapOvr>
    <a:masterClrMapping/>
  </p:clrMapOvr>
  <p:transition advClick="0">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What I have been asked for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The question asks you to calculate the concentration of H</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2</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SO</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4</a:t>
            </a:r>
            <a:r>
              <a:rPr lang="en-GB" sz="3000" dirty="0" smtClean="0">
                <a:solidFill>
                  <a:schemeClr val="bg1"/>
                </a:solidFill>
                <a:latin typeface="Arial" pitchFamily="34" charset="0"/>
                <a:cs typeface="Arial" pitchFamily="34" charset="0"/>
              </a:rPr>
              <a:t>.</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It is important to remember what you</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have been asked for as this will determine what you work out as the steps towards this.</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1"/>
            <a:ext cx="7956376" cy="124097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mol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mol</a:t>
            </a:r>
            <a:r>
              <a:rPr kumimoji="0" lang="en-GB" sz="2000" b="0" i="0" u="none" strike="noStrike" cap="none" normalizeH="0" dirty="0" smtClean="0">
                <a:ln>
                  <a:noFill/>
                </a:ln>
                <a:solidFill>
                  <a:schemeClr val="bg1"/>
                </a:solidFill>
                <a:effectLst/>
                <a:latin typeface="Calibri" pitchFamily="34" charset="0"/>
                <a:cs typeface="Arial" pitchFamily="34" charset="0"/>
              </a:rPr>
              <a:t> </a:t>
            </a:r>
            <a:r>
              <a:rPr kumimoji="0" lang="en-GB" sz="2000" b="0" i="0" u="none" strike="noStrike" cap="none" normalizeH="0" baseline="0" dirty="0" smtClean="0">
                <a:ln>
                  <a:noFill/>
                </a:ln>
                <a:solidFill>
                  <a:schemeClr val="bg1"/>
                </a:solidFill>
                <a:effectLst/>
                <a:latin typeface="Calibri" pitchFamily="34" charset="0"/>
                <a:cs typeface="Arial" pitchFamily="34" charset="0"/>
              </a:rPr>
              <a:t>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dirty="0" smtClean="0">
                <a:ln>
                  <a:noFill/>
                </a:ln>
                <a:solidFill>
                  <a:schemeClr val="bg1"/>
                </a:solidFill>
                <a:effectLst/>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5"/>
          <p:cNvSpPr txBox="1">
            <a:spLocks noChangeArrowheads="1"/>
          </p:cNvSpPr>
          <p:nvPr/>
        </p:nvSpPr>
        <p:spPr bwMode="auto">
          <a:xfrm>
            <a:off x="1590948" y="295312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6" name="Text Box 6"/>
          <p:cNvSpPr txBox="1">
            <a:spLocks noChangeArrowheads="1"/>
          </p:cNvSpPr>
          <p:nvPr/>
        </p:nvSpPr>
        <p:spPr bwMode="auto">
          <a:xfrm>
            <a:off x="1590948" y="200062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646331"/>
          </a:xfrm>
          <a:prstGeom prst="rect">
            <a:avLst/>
          </a:prstGeom>
          <a:noFill/>
        </p:spPr>
        <p:txBody>
          <a:bodyPr wrap="square" rtlCol="0">
            <a:spAutoFit/>
          </a:bodyPr>
          <a:lstStyle/>
          <a:p>
            <a:r>
              <a:rPr lang="en-GB" b="1" dirty="0" smtClean="0">
                <a:solidFill>
                  <a:schemeClr val="bg1"/>
                </a:solidFill>
              </a:rPr>
              <a:t>Click on the correct item of info to move it to the “What I have been asked for” box,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18" name="Text Box 12"/>
          <p:cNvSpPr txBox="1">
            <a:spLocks noChangeArrowheads="1"/>
          </p:cNvSpPr>
          <p:nvPr/>
        </p:nvSpPr>
        <p:spPr bwMode="auto">
          <a:xfrm>
            <a:off x="6300192"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dirty="0" smtClean="0">
                <a:ln>
                  <a:noFill/>
                </a:ln>
                <a:solidFill>
                  <a:schemeClr val="bg1"/>
                </a:solidFill>
                <a:effectLst/>
                <a:latin typeface="Calibri" pitchFamily="34" charset="0"/>
                <a:cs typeface="Arial" pitchFamily="34" charset="0"/>
              </a:rPr>
              <a:t> 0.0250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9" name="Text Box 2"/>
          <p:cNvSpPr txBox="1">
            <a:spLocks noChangeArrowheads="1"/>
          </p:cNvSpPr>
          <p:nvPr/>
        </p:nvSpPr>
        <p:spPr bwMode="auto">
          <a:xfrm>
            <a:off x="6300192" y="285293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lang="en-GB" sz="1100" dirty="0" smtClean="0">
                <a:solidFill>
                  <a:schemeClr val="bg1"/>
                </a:solidFill>
                <a:latin typeface="Calibri" pitchFamily="34" charset="0"/>
                <a:cs typeface="Arial" pitchFamily="34" charset="0"/>
              </a:rPr>
              <a:t> </a:t>
            </a:r>
            <a:br>
              <a:rPr lang="en-GB" sz="1100" dirty="0" smtClean="0">
                <a:solidFill>
                  <a:schemeClr val="bg1"/>
                </a:solidFill>
                <a:latin typeface="Calibri" pitchFamily="34" charset="0"/>
                <a:cs typeface="Arial" pitchFamily="34" charset="0"/>
              </a:rPr>
            </a:br>
            <a:r>
              <a:rPr lang="en-GB" sz="1100" dirty="0" smtClean="0">
                <a:solidFill>
                  <a:schemeClr val="bg1"/>
                </a:solidFill>
                <a:latin typeface="Calibri" pitchFamily="34" charset="0"/>
                <a:cs typeface="Arial" pitchFamily="34" charset="0"/>
              </a:rPr>
              <a:t>0.650 </a:t>
            </a:r>
            <a:r>
              <a:rPr kumimoji="0" lang="en-GB" sz="1100" b="0" i="0" u="none" strike="noStrike" cap="none" normalizeH="0" baseline="0" dirty="0" smtClean="0">
                <a:ln>
                  <a:noFill/>
                </a:ln>
                <a:solidFill>
                  <a:schemeClr val="bg1"/>
                </a:solidFill>
                <a:effectLst/>
                <a:latin typeface="Calibri" pitchFamily="34" charset="0"/>
                <a:cs typeface="Arial" pitchFamily="34" charset="0"/>
              </a:rPr>
              <a:t>mol</a:t>
            </a:r>
            <a:r>
              <a:rPr kumimoji="0" lang="en-GB" sz="1100" b="0" i="0" u="none" strike="noStrike" cap="none" normalizeH="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0" name="Text Box 3"/>
          <p:cNvSpPr txBox="1">
            <a:spLocks noChangeArrowheads="1"/>
          </p:cNvSpPr>
          <p:nvPr/>
        </p:nvSpPr>
        <p:spPr bwMode="auto">
          <a:xfrm>
            <a:off x="6300192" y="3573016"/>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4" name="Text Box 4"/>
          <p:cNvSpPr txBox="1">
            <a:spLocks noChangeArrowheads="1"/>
          </p:cNvSpPr>
          <p:nvPr/>
        </p:nvSpPr>
        <p:spPr bwMode="auto">
          <a:xfrm>
            <a:off x="1590948" y="3675435"/>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5"/>
          <p:cNvSpPr txBox="1">
            <a:spLocks noChangeArrowheads="1"/>
          </p:cNvSpPr>
          <p:nvPr/>
        </p:nvSpPr>
        <p:spPr bwMode="auto">
          <a:xfrm>
            <a:off x="179512" y="19888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9.16667E-6 1.85185E-6 L 0.26771 0.09445 " pathEditMode="relative" ptsTypes="AA">
                                      <p:cBhvr>
                                        <p:cTn id="10" dur="2000" fill="hold"/>
                                        <p:tgtEl>
                                          <p:spTgt spid="2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1"/>
            <a:ext cx="7956376" cy="124097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mol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dirty="0" smtClean="0">
                <a:ln>
                  <a:noFill/>
                </a:ln>
                <a:solidFill>
                  <a:schemeClr val="bg1"/>
                </a:solidFill>
                <a:effectLst/>
                <a:latin typeface="Calibri" pitchFamily="34" charset="0"/>
                <a:cs typeface="Arial" pitchFamily="34" charset="0"/>
              </a:rPr>
              <a:t> </a:t>
            </a:r>
            <a:r>
              <a:rPr kumimoji="0" lang="en-GB" sz="2000" b="0" i="0" u="none" strike="noStrike" cap="none" normalizeH="0" baseline="0" dirty="0" smtClean="0">
                <a:ln>
                  <a:noFill/>
                </a:ln>
                <a:solidFill>
                  <a:schemeClr val="bg1"/>
                </a:solidFill>
                <a:effectLst/>
                <a:latin typeface="Calibri" pitchFamily="34" charset="0"/>
                <a:cs typeface="Arial" pitchFamily="34" charset="0"/>
              </a:rPr>
              <a:t>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dirty="0" smtClean="0">
                <a:ln>
                  <a:noFill/>
                </a:ln>
                <a:solidFill>
                  <a:schemeClr val="bg1"/>
                </a:solidFill>
                <a:effectLst/>
                <a:latin typeface="Calibri" pitchFamily="34" charset="0"/>
                <a:cs typeface="Arial" pitchFamily="34" charset="0"/>
              </a:rPr>
              <a:t>.</a:t>
            </a:r>
            <a:r>
              <a:rPr kumimoji="0" lang="en-GB" sz="1100" b="0" i="0" u="none" strike="noStrike" cap="none" normalizeH="0" dirty="0" smtClean="0">
                <a:ln>
                  <a:noFill/>
                </a:ln>
                <a:solidFill>
                  <a:schemeClr val="tx1"/>
                </a:solidFill>
                <a:effectLst/>
                <a:latin typeface="Times New Roman" pitchFamily="18" charset="0"/>
                <a:cs typeface="Arial" pitchFamily="34" charset="0"/>
              </a:rPr>
              <a:t>.</a:t>
            </a:r>
            <a:endParaRPr kumimoji="0" lang="en-US" sz="1800" b="0" i="0" u="none" strike="noStrike" cap="none" normalizeH="0" dirty="0" smtClean="0">
              <a:ln>
                <a:noFill/>
              </a:ln>
              <a:solidFill>
                <a:schemeClr val="tx1"/>
              </a:solidFill>
              <a:effectLst/>
              <a:latin typeface="Arial" pitchFamily="34" charset="0"/>
              <a:cs typeface="Arial" pitchFamily="34" charset="0"/>
            </a:endParaRPr>
          </a:p>
        </p:txBody>
      </p:sp>
      <p:sp>
        <p:nvSpPr>
          <p:cNvPr id="25" name="Text Box 5">
            <a:hlinkClick r:id="" action="ppaction://hlinkshowjump?jump=nextslide"/>
          </p:cNvPr>
          <p:cNvSpPr txBox="1">
            <a:spLocks noChangeArrowheads="1"/>
          </p:cNvSpPr>
          <p:nvPr/>
        </p:nvSpPr>
        <p:spPr bwMode="auto">
          <a:xfrm>
            <a:off x="1590948" y="293135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6" name="Text Box 6">
            <a:hlinkClick r:id="rId3" action="ppaction://hlinksldjump"/>
          </p:cNvPr>
          <p:cNvSpPr txBox="1">
            <a:spLocks noChangeArrowheads="1"/>
          </p:cNvSpPr>
          <p:nvPr/>
        </p:nvSpPr>
        <p:spPr bwMode="auto">
          <a:xfrm>
            <a:off x="1590948" y="200062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4"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646331"/>
          </a:xfrm>
          <a:prstGeom prst="rect">
            <a:avLst/>
          </a:prstGeom>
          <a:noFill/>
        </p:spPr>
        <p:txBody>
          <a:bodyPr wrap="square" rtlCol="0">
            <a:spAutoFit/>
          </a:bodyPr>
          <a:lstStyle/>
          <a:p>
            <a:r>
              <a:rPr lang="en-GB" b="1" dirty="0" smtClean="0">
                <a:solidFill>
                  <a:schemeClr val="bg1"/>
                </a:solidFill>
              </a:rPr>
              <a:t>Click on the correct item of info to move it to the “What I can immediately work out” box,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18" name="Text Box 12"/>
          <p:cNvSpPr txBox="1">
            <a:spLocks noChangeArrowheads="1"/>
          </p:cNvSpPr>
          <p:nvPr/>
        </p:nvSpPr>
        <p:spPr bwMode="auto">
          <a:xfrm>
            <a:off x="6300192"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dirty="0" smtClean="0">
                <a:ln>
                  <a:noFill/>
                </a:ln>
                <a:solidFill>
                  <a:schemeClr val="bg1"/>
                </a:solidFill>
                <a:effectLst/>
                <a:latin typeface="Calibri" pitchFamily="34" charset="0"/>
                <a:cs typeface="Arial" pitchFamily="34" charset="0"/>
              </a:rPr>
              <a:t> 0.0250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9" name="Text Box 2"/>
          <p:cNvSpPr txBox="1">
            <a:spLocks noChangeArrowheads="1"/>
          </p:cNvSpPr>
          <p:nvPr/>
        </p:nvSpPr>
        <p:spPr bwMode="auto">
          <a:xfrm>
            <a:off x="6300192" y="285293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lang="en-GB" sz="1100" dirty="0" smtClean="0">
                <a:solidFill>
                  <a:schemeClr val="bg1"/>
                </a:solidFill>
                <a:latin typeface="Calibri" pitchFamily="34" charset="0"/>
                <a:cs typeface="Arial" pitchFamily="34" charset="0"/>
              </a:rPr>
              <a:t> </a:t>
            </a:r>
            <a:br>
              <a:rPr lang="en-GB" sz="1100" dirty="0" smtClean="0">
                <a:solidFill>
                  <a:schemeClr val="bg1"/>
                </a:solidFill>
                <a:latin typeface="Calibri" pitchFamily="34" charset="0"/>
                <a:cs typeface="Arial" pitchFamily="34" charset="0"/>
              </a:rPr>
            </a:br>
            <a:r>
              <a:rPr lang="en-GB" sz="1100" dirty="0" smtClean="0">
                <a:solidFill>
                  <a:schemeClr val="bg1"/>
                </a:solidFill>
                <a:latin typeface="Calibri" pitchFamily="34" charset="0"/>
                <a:cs typeface="Arial" pitchFamily="34" charset="0"/>
              </a:rPr>
              <a:t>0.650 </a:t>
            </a:r>
            <a:r>
              <a:rPr kumimoji="0" lang="en-GB" sz="1100" b="0" i="0" u="none" strike="noStrike" cap="none" normalizeH="0" baseline="0" dirty="0" smtClean="0">
                <a:ln>
                  <a:noFill/>
                </a:ln>
                <a:solidFill>
                  <a:schemeClr val="bg1"/>
                </a:solidFill>
                <a:effectLst/>
                <a:latin typeface="Calibri" pitchFamily="34" charset="0"/>
                <a:cs typeface="Arial" pitchFamily="34" charset="0"/>
              </a:rPr>
              <a:t>mol</a:t>
            </a:r>
            <a:r>
              <a:rPr kumimoji="0" lang="en-GB" sz="1100" b="0" i="0" u="none" strike="noStrike" cap="none" normalizeH="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0" name="Text Box 3"/>
          <p:cNvSpPr txBox="1">
            <a:spLocks noChangeArrowheads="1"/>
          </p:cNvSpPr>
          <p:nvPr/>
        </p:nvSpPr>
        <p:spPr bwMode="auto">
          <a:xfrm>
            <a:off x="6300192" y="3573016"/>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a:hlinkClick r:id="" action="ppaction://hlinkshowjump?jump=nextslide"/>
          </p:cNvPr>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r>
              <a:rPr kumimoji="0" lang="en-GB" sz="1100" b="0" i="0" u="none" strike="noStrike" cap="none" normalizeH="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5">
            <a:hlinkClick r:id="rId5" action="ppaction://hlinksldjump"/>
          </p:cNvPr>
          <p:cNvSpPr txBox="1">
            <a:spLocks noChangeArrowheads="1"/>
          </p:cNvSpPr>
          <p:nvPr/>
        </p:nvSpPr>
        <p:spPr bwMode="auto">
          <a:xfrm>
            <a:off x="179512" y="2924944"/>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What I can immediately work out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The question has given you enough information to calculate the number of moles of </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NaOH</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but you do not yet have enough information to calculate anything more about the H</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2</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SO</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4</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What I can immediately work out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We will calculate the mole ratio once we have the number of moles of </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NaOH</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1"/>
            <a:ext cx="7956376" cy="124097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mol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mol</a:t>
            </a:r>
            <a:r>
              <a:rPr kumimoji="0" lang="en-GB" sz="2000" b="0" i="0" u="none" strike="noStrike" cap="none" normalizeH="0" dirty="0" smtClean="0">
                <a:ln>
                  <a:noFill/>
                </a:ln>
                <a:solidFill>
                  <a:schemeClr val="bg1"/>
                </a:solidFill>
                <a:effectLst/>
                <a:latin typeface="Calibri" pitchFamily="34" charset="0"/>
                <a:cs typeface="Arial" pitchFamily="34" charset="0"/>
              </a:rPr>
              <a:t> </a:t>
            </a:r>
            <a:r>
              <a:rPr kumimoji="0" lang="en-GB" sz="2000" b="0" i="0" u="none" strike="noStrike" cap="none" normalizeH="0" baseline="0" dirty="0" smtClean="0">
                <a:ln>
                  <a:noFill/>
                </a:ln>
                <a:solidFill>
                  <a:schemeClr val="bg1"/>
                </a:solidFill>
                <a:effectLst/>
                <a:latin typeface="Calibri" pitchFamily="34" charset="0"/>
                <a:cs typeface="Arial" pitchFamily="34" charset="0"/>
              </a:rPr>
              <a:t>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dirty="0" smtClean="0">
                <a:ln>
                  <a:noFill/>
                </a:ln>
                <a:solidFill>
                  <a:schemeClr val="bg1"/>
                </a:solidFill>
                <a:effectLst/>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5"/>
          <p:cNvSpPr txBox="1">
            <a:spLocks noChangeArrowheads="1"/>
          </p:cNvSpPr>
          <p:nvPr/>
        </p:nvSpPr>
        <p:spPr bwMode="auto">
          <a:xfrm>
            <a:off x="1590948" y="293135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646331"/>
          </a:xfrm>
          <a:prstGeom prst="rect">
            <a:avLst/>
          </a:prstGeom>
          <a:noFill/>
        </p:spPr>
        <p:txBody>
          <a:bodyPr wrap="square" rtlCol="0">
            <a:spAutoFit/>
          </a:bodyPr>
          <a:lstStyle/>
          <a:p>
            <a:r>
              <a:rPr lang="en-GB" b="1" dirty="0" smtClean="0">
                <a:solidFill>
                  <a:schemeClr val="bg1"/>
                </a:solidFill>
              </a:rPr>
              <a:t>Click on the correct item of info to move it to the “What I can immediately work out” box,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18" name="Text Box 12"/>
          <p:cNvSpPr txBox="1">
            <a:spLocks noChangeArrowheads="1"/>
          </p:cNvSpPr>
          <p:nvPr/>
        </p:nvSpPr>
        <p:spPr bwMode="auto">
          <a:xfrm>
            <a:off x="6300192"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dirty="0" smtClean="0">
                <a:ln>
                  <a:noFill/>
                </a:ln>
                <a:solidFill>
                  <a:schemeClr val="bg1"/>
                </a:solidFill>
                <a:effectLst/>
                <a:latin typeface="Calibri" pitchFamily="34" charset="0"/>
                <a:cs typeface="Arial" pitchFamily="34" charset="0"/>
              </a:rPr>
              <a:t> 0.0250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9" name="Text Box 2"/>
          <p:cNvSpPr txBox="1">
            <a:spLocks noChangeArrowheads="1"/>
          </p:cNvSpPr>
          <p:nvPr/>
        </p:nvSpPr>
        <p:spPr bwMode="auto">
          <a:xfrm>
            <a:off x="6300192" y="285293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lang="en-GB" sz="1100" dirty="0" smtClean="0">
                <a:solidFill>
                  <a:schemeClr val="bg1"/>
                </a:solidFill>
                <a:latin typeface="Calibri" pitchFamily="34" charset="0"/>
                <a:cs typeface="Arial" pitchFamily="34" charset="0"/>
              </a:rPr>
              <a:t> </a:t>
            </a:r>
            <a:br>
              <a:rPr lang="en-GB" sz="1100" dirty="0" smtClean="0">
                <a:solidFill>
                  <a:schemeClr val="bg1"/>
                </a:solidFill>
                <a:latin typeface="Calibri" pitchFamily="34" charset="0"/>
                <a:cs typeface="Arial" pitchFamily="34" charset="0"/>
              </a:rPr>
            </a:br>
            <a:r>
              <a:rPr lang="en-GB" sz="1100" dirty="0" smtClean="0">
                <a:solidFill>
                  <a:schemeClr val="bg1"/>
                </a:solidFill>
                <a:latin typeface="Calibri" pitchFamily="34" charset="0"/>
                <a:cs typeface="Arial" pitchFamily="34" charset="0"/>
              </a:rPr>
              <a:t>0.650 </a:t>
            </a:r>
            <a:r>
              <a:rPr kumimoji="0" lang="en-GB" sz="1100" b="0" i="0" u="none" strike="noStrike" cap="none" normalizeH="0" baseline="0" dirty="0" smtClean="0">
                <a:ln>
                  <a:noFill/>
                </a:ln>
                <a:solidFill>
                  <a:schemeClr val="bg1"/>
                </a:solidFill>
                <a:effectLst/>
                <a:latin typeface="Calibri" pitchFamily="34" charset="0"/>
                <a:cs typeface="Arial" pitchFamily="34" charset="0"/>
              </a:rPr>
              <a:t>mol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0" name="Text Box 3"/>
          <p:cNvSpPr txBox="1">
            <a:spLocks noChangeArrowheads="1"/>
          </p:cNvSpPr>
          <p:nvPr/>
        </p:nvSpPr>
        <p:spPr bwMode="auto">
          <a:xfrm>
            <a:off x="6300192" y="3573016"/>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6" name="Text Box 6"/>
          <p:cNvSpPr txBox="1">
            <a:spLocks noChangeArrowheads="1"/>
          </p:cNvSpPr>
          <p:nvPr/>
        </p:nvSpPr>
        <p:spPr bwMode="auto">
          <a:xfrm>
            <a:off x="1590948" y="200062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5">
            <a:hlinkClick r:id="rId4" action="ppaction://hlinksldjump"/>
          </p:cNvPr>
          <p:cNvSpPr txBox="1">
            <a:spLocks noChangeArrowheads="1"/>
          </p:cNvSpPr>
          <p:nvPr/>
        </p:nvSpPr>
        <p:spPr bwMode="auto">
          <a:xfrm>
            <a:off x="179512" y="2924944"/>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9.16667E-6 -1.11111E-6 L 0.26771 0.06297 " pathEditMode="relative" ptsTypes="AA">
                                      <p:cBhvr>
                                        <p:cTn id="10" dur="2000" fill="hold"/>
                                        <p:tgtEl>
                                          <p:spTgt spid="2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420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lang="en-GB" sz="2000" dirty="0">
                <a:solidFill>
                  <a:schemeClr val="bg1"/>
                </a:solidFill>
                <a:latin typeface="Calibri" pitchFamily="34" charset="0"/>
                <a:cs typeface="Arial" pitchFamily="34" charset="0"/>
              </a:rPr>
              <a:t> </a:t>
            </a:r>
            <a:r>
              <a:rPr kumimoji="0" lang="en-GB" sz="2000" b="0" i="0" u="none" strike="noStrike" cap="none" normalizeH="0" baseline="0" dirty="0" smtClean="0">
                <a:ln>
                  <a:noFill/>
                </a:ln>
                <a:solidFill>
                  <a:schemeClr val="bg1"/>
                </a:solidFill>
                <a:effectLst/>
                <a:latin typeface="Calibri" pitchFamily="34" charset="0"/>
                <a:cs typeface="Arial" pitchFamily="34" charset="0"/>
              </a:rPr>
              <a:t>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dirty="0" smtClean="0">
                <a:ln>
                  <a:noFill/>
                </a:ln>
                <a:solidFill>
                  <a:schemeClr val="bg1"/>
                </a:solidFill>
                <a:effectLst/>
                <a:latin typeface="Calibri" pitchFamily="34" charset="0"/>
                <a:cs typeface="Arial" pitchFamily="34" charset="0"/>
              </a:rPr>
              <a:t>.</a:t>
            </a:r>
            <a:endParaRPr kumimoji="0" lang="en-US" sz="1800" b="0" i="0" u="none" strike="noStrike" cap="none" normalizeH="0" dirty="0" smtClean="0">
              <a:ln>
                <a:noFill/>
              </a:ln>
              <a:solidFill>
                <a:schemeClr val="tx1"/>
              </a:solidFill>
              <a:effectLst/>
              <a:latin typeface="Arial" pitchFamily="34" charset="0"/>
              <a:cs typeface="Arial" pitchFamily="34" charset="0"/>
            </a:endParaRPr>
          </a:p>
        </p:txBody>
      </p:sp>
      <p:sp>
        <p:nvSpPr>
          <p:cNvPr id="25" name="Text Box 5"/>
          <p:cNvSpPr txBox="1">
            <a:spLocks noChangeArrowheads="1"/>
          </p:cNvSpPr>
          <p:nvPr/>
        </p:nvSpPr>
        <p:spPr bwMode="auto">
          <a:xfrm>
            <a:off x="10750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923330"/>
          </a:xfrm>
          <a:prstGeom prst="rect">
            <a:avLst/>
          </a:prstGeom>
          <a:noFill/>
        </p:spPr>
        <p:txBody>
          <a:bodyPr wrap="square" rtlCol="0">
            <a:spAutoFit/>
          </a:bodyPr>
          <a:lstStyle/>
          <a:p>
            <a:r>
              <a:rPr lang="en-GB" b="1" dirty="0" smtClean="0">
                <a:solidFill>
                  <a:schemeClr val="bg1"/>
                </a:solidFill>
              </a:rPr>
              <a:t>Well done. Now select the correct calculation to calculate the number of moles of </a:t>
            </a:r>
            <a:r>
              <a:rPr lang="en-GB" b="1" dirty="0" err="1" smtClean="0">
                <a:solidFill>
                  <a:schemeClr val="bg1"/>
                </a:solidFill>
              </a:rPr>
              <a:t>NaOH</a:t>
            </a:r>
            <a:r>
              <a:rPr lang="en-GB" b="1" dirty="0" smtClean="0">
                <a:solidFill>
                  <a:schemeClr val="bg1"/>
                </a:solidFill>
              </a:rPr>
              <a:t>, </a:t>
            </a:r>
            <a:r>
              <a:rPr lang="en-GB" b="1" dirty="0" smtClean="0">
                <a:solidFill>
                  <a:srgbClr val="0070C0"/>
                </a:solidFill>
              </a:rPr>
              <a:t>then </a:t>
            </a:r>
            <a:br>
              <a:rPr lang="en-GB" b="1" dirty="0" smtClean="0">
                <a:solidFill>
                  <a:srgbClr val="0070C0"/>
                </a:solidFill>
              </a:rPr>
            </a:br>
            <a:r>
              <a:rPr lang="en-GB" b="1" dirty="0" smtClean="0">
                <a:solidFill>
                  <a:srgbClr val="0070C0"/>
                </a:solidFill>
              </a:rPr>
              <a:t>click Next</a:t>
            </a:r>
            <a:r>
              <a:rPr lang="en-GB" b="1" dirty="0" smtClean="0">
                <a:solidFill>
                  <a:schemeClr val="bg1"/>
                </a:solidFill>
              </a:rPr>
              <a:t>.</a:t>
            </a:r>
            <a:endParaRPr lang="en-GB" b="1" dirty="0">
              <a:solidFill>
                <a:schemeClr val="bg1"/>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18" name="Text Box 12"/>
          <p:cNvSpPr txBox="1">
            <a:spLocks noChangeArrowheads="1"/>
          </p:cNvSpPr>
          <p:nvPr/>
        </p:nvSpPr>
        <p:spPr bwMode="auto">
          <a:xfrm>
            <a:off x="6300192"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dirty="0" smtClean="0">
                <a:ln>
                  <a:noFill/>
                </a:ln>
                <a:solidFill>
                  <a:schemeClr val="bg1"/>
                </a:solidFill>
                <a:effectLst/>
                <a:latin typeface="Calibri" pitchFamily="34" charset="0"/>
                <a:cs typeface="Arial" pitchFamily="34" charset="0"/>
              </a:rPr>
              <a:t> 0.0250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9" name="Text Box 2"/>
          <p:cNvSpPr txBox="1">
            <a:spLocks noChangeArrowheads="1"/>
          </p:cNvSpPr>
          <p:nvPr/>
        </p:nvSpPr>
        <p:spPr bwMode="auto">
          <a:xfrm>
            <a:off x="6300192" y="285293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lang="en-GB" sz="1100" dirty="0" smtClean="0">
                <a:solidFill>
                  <a:schemeClr val="bg1"/>
                </a:solidFill>
                <a:latin typeface="Calibri" pitchFamily="34" charset="0"/>
                <a:cs typeface="Arial" pitchFamily="34" charset="0"/>
              </a:rPr>
              <a:t> </a:t>
            </a:r>
            <a:br>
              <a:rPr lang="en-GB" sz="1100" dirty="0" smtClean="0">
                <a:solidFill>
                  <a:schemeClr val="bg1"/>
                </a:solidFill>
                <a:latin typeface="Calibri" pitchFamily="34" charset="0"/>
                <a:cs typeface="Arial" pitchFamily="34" charset="0"/>
              </a:rPr>
            </a:br>
            <a:r>
              <a:rPr lang="en-GB" sz="1100" dirty="0" smtClean="0">
                <a:solidFill>
                  <a:schemeClr val="bg1"/>
                </a:solidFill>
                <a:latin typeface="Calibri" pitchFamily="34" charset="0"/>
                <a:cs typeface="Arial" pitchFamily="34" charset="0"/>
              </a:rPr>
              <a:t>0.650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0" name="Text Box 3"/>
          <p:cNvSpPr txBox="1">
            <a:spLocks noChangeArrowheads="1"/>
          </p:cNvSpPr>
          <p:nvPr/>
        </p:nvSpPr>
        <p:spPr bwMode="auto">
          <a:xfrm>
            <a:off x="6300192" y="3573016"/>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6"/>
          <p:cNvSpPr txBox="1">
            <a:spLocks noChangeArrowheads="1"/>
          </p:cNvSpPr>
          <p:nvPr/>
        </p:nvSpPr>
        <p:spPr bwMode="auto">
          <a:xfrm>
            <a:off x="3995936" y="242088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Box 21"/>
          <p:cNvSpPr txBox="1"/>
          <p:nvPr/>
        </p:nvSpPr>
        <p:spPr>
          <a:xfrm>
            <a:off x="395536" y="2852936"/>
            <a:ext cx="1656184" cy="369332"/>
          </a:xfrm>
          <a:prstGeom prst="rect">
            <a:avLst/>
          </a:prstGeom>
          <a:noFill/>
        </p:spPr>
        <p:txBody>
          <a:bodyPr wrap="square" rtlCol="0">
            <a:spAutoFit/>
          </a:bodyPr>
          <a:lstStyle/>
          <a:p>
            <a:r>
              <a:rPr lang="en-GB" dirty="0" smtClean="0">
                <a:solidFill>
                  <a:schemeClr val="bg1"/>
                </a:solidFill>
              </a:rPr>
              <a:t>Calculation</a:t>
            </a:r>
            <a:endParaRPr lang="en-GB" dirty="0">
              <a:solidFill>
                <a:schemeClr val="bg1"/>
              </a:solidFill>
            </a:endParaRPr>
          </a:p>
        </p:txBody>
      </p:sp>
      <p:sp>
        <p:nvSpPr>
          <p:cNvPr id="23" name="TextBox 22">
            <a:hlinkClick r:id="" action="ppaction://hlinkshowjump?jump=nextslide"/>
          </p:cNvPr>
          <p:cNvSpPr txBox="1"/>
          <p:nvPr/>
        </p:nvSpPr>
        <p:spPr>
          <a:xfrm>
            <a:off x="395536" y="3284984"/>
            <a:ext cx="1728192" cy="369332"/>
          </a:xfrm>
          <a:prstGeom prst="rect">
            <a:avLst/>
          </a:prstGeom>
          <a:noFill/>
          <a:ln>
            <a:solidFill>
              <a:schemeClr val="bg1"/>
            </a:solidFill>
          </a:ln>
        </p:spPr>
        <p:txBody>
          <a:bodyPr wrap="square" rtlCol="0">
            <a:spAutoFit/>
          </a:bodyPr>
          <a:lstStyle/>
          <a:p>
            <a:r>
              <a:rPr lang="en-GB" dirty="0" smtClean="0">
                <a:solidFill>
                  <a:schemeClr val="bg1"/>
                </a:solidFill>
              </a:rPr>
              <a:t>0.650 / 0.0250</a:t>
            </a:r>
            <a:endParaRPr lang="en-GB" dirty="0">
              <a:solidFill>
                <a:schemeClr val="bg1"/>
              </a:solidFill>
            </a:endParaRPr>
          </a:p>
        </p:txBody>
      </p:sp>
      <p:sp>
        <p:nvSpPr>
          <p:cNvPr id="24" name="TextBox 23">
            <a:hlinkClick r:id="rId4" action="ppaction://hlinksldjump"/>
          </p:cNvPr>
          <p:cNvSpPr txBox="1"/>
          <p:nvPr/>
        </p:nvSpPr>
        <p:spPr>
          <a:xfrm>
            <a:off x="395536" y="3933056"/>
            <a:ext cx="1728192" cy="369332"/>
          </a:xfrm>
          <a:prstGeom prst="rect">
            <a:avLst/>
          </a:prstGeom>
          <a:noFill/>
          <a:ln>
            <a:solidFill>
              <a:schemeClr val="bg1"/>
            </a:solidFill>
          </a:ln>
        </p:spPr>
        <p:txBody>
          <a:bodyPr wrap="square" rtlCol="0">
            <a:spAutoFit/>
          </a:bodyPr>
          <a:lstStyle/>
          <a:p>
            <a:r>
              <a:rPr lang="en-GB" dirty="0" smtClean="0">
                <a:solidFill>
                  <a:schemeClr val="bg1"/>
                </a:solidFill>
              </a:rPr>
              <a:t>0.650 x 0.0250</a:t>
            </a:r>
            <a:endParaRPr lang="en-GB" dirty="0">
              <a:solidFill>
                <a:schemeClr val="bg1"/>
              </a:solidFill>
            </a:endParaRPr>
          </a:p>
        </p:txBody>
      </p:sp>
      <p:sp>
        <p:nvSpPr>
          <p:cNvPr id="27" name="TextBox 26">
            <a:hlinkClick r:id="" action="ppaction://hlinkshowjump?jump=nextslide"/>
          </p:cNvPr>
          <p:cNvSpPr txBox="1"/>
          <p:nvPr/>
        </p:nvSpPr>
        <p:spPr>
          <a:xfrm>
            <a:off x="395536" y="4509120"/>
            <a:ext cx="1728192" cy="369332"/>
          </a:xfrm>
          <a:prstGeom prst="rect">
            <a:avLst/>
          </a:prstGeom>
          <a:noFill/>
          <a:ln>
            <a:solidFill>
              <a:schemeClr val="bg1"/>
            </a:solidFill>
          </a:ln>
        </p:spPr>
        <p:txBody>
          <a:bodyPr wrap="square" rtlCol="0">
            <a:spAutoFit/>
          </a:bodyPr>
          <a:lstStyle/>
          <a:p>
            <a:r>
              <a:rPr lang="en-GB" dirty="0" smtClean="0">
                <a:solidFill>
                  <a:schemeClr val="bg1"/>
                </a:solidFill>
              </a:rPr>
              <a:t>0.650 x 0.0310</a:t>
            </a:r>
            <a:endParaRPr lang="en-GB" dirty="0">
              <a:solidFill>
                <a:schemeClr val="bg1"/>
              </a:solidFill>
            </a:endParaRPr>
          </a:p>
        </p:txBody>
      </p:sp>
      <p:sp>
        <p:nvSpPr>
          <p:cNvPr id="26" name="Text Box 5">
            <a:hlinkClick r:id="rId5" action="ppaction://hlinksldjump"/>
          </p:cNvPr>
          <p:cNvSpPr txBox="1">
            <a:spLocks noChangeArrowheads="1"/>
          </p:cNvSpPr>
          <p:nvPr/>
        </p:nvSpPr>
        <p:spPr bwMode="auto">
          <a:xfrm>
            <a:off x="154766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ppt_x"/>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Moles of </a:t>
            </a:r>
            <a:r>
              <a:rPr lang="en-GB" dirty="0" err="1" smtClean="0"/>
              <a:t>NaOH</a:t>
            </a:r>
            <a:r>
              <a:rPr lang="en-GB" dirty="0" smtClean="0"/>
              <a:t>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To calculate the number of moles of </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NaOH</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use moles = concentration x volume. </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344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5"/>
          <p:cNvSpPr txBox="1">
            <a:spLocks noChangeArrowheads="1"/>
          </p:cNvSpPr>
          <p:nvPr/>
        </p:nvSpPr>
        <p:spPr bwMode="auto">
          <a:xfrm>
            <a:off x="10750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923330"/>
          </a:xfrm>
          <a:prstGeom prst="rect">
            <a:avLst/>
          </a:prstGeom>
          <a:noFill/>
        </p:spPr>
        <p:txBody>
          <a:bodyPr wrap="square" rtlCol="0">
            <a:spAutoFit/>
          </a:bodyPr>
          <a:lstStyle/>
          <a:p>
            <a:r>
              <a:rPr lang="en-GB" b="1" dirty="0" smtClean="0">
                <a:solidFill>
                  <a:schemeClr val="bg1"/>
                </a:solidFill>
              </a:rPr>
              <a:t>Well done. Now select the correct calculation to calculate the number of moles of </a:t>
            </a:r>
            <a:r>
              <a:rPr lang="en-GB" b="1" dirty="0" err="1" smtClean="0">
                <a:solidFill>
                  <a:schemeClr val="bg1"/>
                </a:solidFill>
              </a:rPr>
              <a:t>NaOH</a:t>
            </a:r>
            <a:r>
              <a:rPr lang="en-GB" b="1" dirty="0" smtClean="0">
                <a:solidFill>
                  <a:schemeClr val="bg1"/>
                </a:solidFill>
              </a:rPr>
              <a:t>, </a:t>
            </a:r>
            <a:r>
              <a:rPr lang="en-GB" b="1" dirty="0" smtClean="0">
                <a:solidFill>
                  <a:srgbClr val="0070C0"/>
                </a:solidFill>
              </a:rPr>
              <a:t>then </a:t>
            </a:r>
            <a:br>
              <a:rPr lang="en-GB" b="1" dirty="0" smtClean="0">
                <a:solidFill>
                  <a:srgbClr val="0070C0"/>
                </a:solidFill>
              </a:rPr>
            </a:br>
            <a:r>
              <a:rPr lang="en-GB" b="1" dirty="0" smtClean="0">
                <a:solidFill>
                  <a:srgbClr val="0070C0"/>
                </a:solidFill>
              </a:rPr>
              <a:t>click Next</a:t>
            </a:r>
            <a:r>
              <a:rPr lang="en-GB" b="1" dirty="0" smtClean="0">
                <a:solidFill>
                  <a:schemeClr val="bg1"/>
                </a:solidFill>
              </a:rPr>
              <a:t>.</a:t>
            </a:r>
            <a:endParaRPr lang="en-GB" b="1" dirty="0">
              <a:solidFill>
                <a:schemeClr val="bg1"/>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18" name="Text Box 12"/>
          <p:cNvSpPr txBox="1">
            <a:spLocks noChangeArrowheads="1"/>
          </p:cNvSpPr>
          <p:nvPr/>
        </p:nvSpPr>
        <p:spPr bwMode="auto">
          <a:xfrm>
            <a:off x="6300192"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dirty="0" smtClean="0">
                <a:ln>
                  <a:noFill/>
                </a:ln>
                <a:solidFill>
                  <a:schemeClr val="bg1"/>
                </a:solidFill>
                <a:effectLst/>
                <a:latin typeface="Calibri" pitchFamily="34" charset="0"/>
                <a:cs typeface="Arial" pitchFamily="34" charset="0"/>
              </a:rPr>
              <a:t> 0.0250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9" name="Text Box 2"/>
          <p:cNvSpPr txBox="1">
            <a:spLocks noChangeArrowheads="1"/>
          </p:cNvSpPr>
          <p:nvPr/>
        </p:nvSpPr>
        <p:spPr bwMode="auto">
          <a:xfrm>
            <a:off x="6300192" y="285293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lang="en-GB" sz="1100" dirty="0" smtClean="0">
                <a:solidFill>
                  <a:schemeClr val="bg1"/>
                </a:solidFill>
                <a:latin typeface="Calibri" pitchFamily="34" charset="0"/>
                <a:cs typeface="Arial" pitchFamily="34" charset="0"/>
              </a:rPr>
              <a:t> </a:t>
            </a:r>
            <a:br>
              <a:rPr lang="en-GB" sz="1100" dirty="0" smtClean="0">
                <a:solidFill>
                  <a:schemeClr val="bg1"/>
                </a:solidFill>
                <a:latin typeface="Calibri" pitchFamily="34" charset="0"/>
                <a:cs typeface="Arial" pitchFamily="34" charset="0"/>
              </a:rPr>
            </a:br>
            <a:r>
              <a:rPr lang="en-GB" sz="1100" dirty="0" smtClean="0">
                <a:solidFill>
                  <a:schemeClr val="bg1"/>
                </a:solidFill>
                <a:latin typeface="Calibri" pitchFamily="34" charset="0"/>
                <a:cs typeface="Arial" pitchFamily="34" charset="0"/>
              </a:rPr>
              <a:t>0.650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0" name="Text Box 3"/>
          <p:cNvSpPr txBox="1">
            <a:spLocks noChangeArrowheads="1"/>
          </p:cNvSpPr>
          <p:nvPr/>
        </p:nvSpPr>
        <p:spPr bwMode="auto">
          <a:xfrm>
            <a:off x="6300192" y="3573016"/>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6"/>
          <p:cNvSpPr txBox="1">
            <a:spLocks noChangeArrowheads="1"/>
          </p:cNvSpPr>
          <p:nvPr/>
        </p:nvSpPr>
        <p:spPr bwMode="auto">
          <a:xfrm>
            <a:off x="3995936" y="242088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Box 21"/>
          <p:cNvSpPr txBox="1"/>
          <p:nvPr/>
        </p:nvSpPr>
        <p:spPr>
          <a:xfrm>
            <a:off x="395536" y="2852936"/>
            <a:ext cx="1656184" cy="369332"/>
          </a:xfrm>
          <a:prstGeom prst="rect">
            <a:avLst/>
          </a:prstGeom>
          <a:noFill/>
        </p:spPr>
        <p:txBody>
          <a:bodyPr wrap="square" rtlCol="0">
            <a:spAutoFit/>
          </a:bodyPr>
          <a:lstStyle/>
          <a:p>
            <a:r>
              <a:rPr lang="en-GB" dirty="0" smtClean="0">
                <a:solidFill>
                  <a:schemeClr val="bg1"/>
                </a:solidFill>
              </a:rPr>
              <a:t>Calculation</a:t>
            </a:r>
            <a:endParaRPr lang="en-GB" dirty="0">
              <a:solidFill>
                <a:schemeClr val="bg1"/>
              </a:solidFill>
            </a:endParaRPr>
          </a:p>
        </p:txBody>
      </p:sp>
      <p:sp>
        <p:nvSpPr>
          <p:cNvPr id="23" name="TextBox 22">
            <a:hlinkClick r:id="rId4" action="ppaction://hlinksldjump"/>
          </p:cNvPr>
          <p:cNvSpPr txBox="1"/>
          <p:nvPr/>
        </p:nvSpPr>
        <p:spPr>
          <a:xfrm>
            <a:off x="395536" y="3284984"/>
            <a:ext cx="1728192" cy="369332"/>
          </a:xfrm>
          <a:prstGeom prst="rect">
            <a:avLst/>
          </a:prstGeom>
          <a:noFill/>
          <a:ln>
            <a:solidFill>
              <a:schemeClr val="bg1"/>
            </a:solidFill>
          </a:ln>
        </p:spPr>
        <p:txBody>
          <a:bodyPr wrap="square" rtlCol="0">
            <a:spAutoFit/>
          </a:bodyPr>
          <a:lstStyle/>
          <a:p>
            <a:r>
              <a:rPr lang="en-GB" dirty="0" smtClean="0">
                <a:solidFill>
                  <a:schemeClr val="bg1"/>
                </a:solidFill>
              </a:rPr>
              <a:t>0.650 / 0.0250</a:t>
            </a:r>
            <a:endParaRPr lang="en-GB" dirty="0">
              <a:solidFill>
                <a:schemeClr val="bg1"/>
              </a:solidFill>
            </a:endParaRPr>
          </a:p>
        </p:txBody>
      </p:sp>
      <p:sp>
        <p:nvSpPr>
          <p:cNvPr id="24" name="TextBox 23">
            <a:hlinkClick r:id="rId4" action="ppaction://hlinksldjump"/>
          </p:cNvPr>
          <p:cNvSpPr txBox="1"/>
          <p:nvPr/>
        </p:nvSpPr>
        <p:spPr>
          <a:xfrm>
            <a:off x="395536" y="3933056"/>
            <a:ext cx="1728192" cy="369332"/>
          </a:xfrm>
          <a:prstGeom prst="rect">
            <a:avLst/>
          </a:prstGeom>
          <a:noFill/>
          <a:ln>
            <a:solidFill>
              <a:schemeClr val="bg1"/>
            </a:solidFill>
          </a:ln>
        </p:spPr>
        <p:txBody>
          <a:bodyPr wrap="square" rtlCol="0">
            <a:spAutoFit/>
          </a:bodyPr>
          <a:lstStyle/>
          <a:p>
            <a:r>
              <a:rPr lang="en-GB" dirty="0" smtClean="0">
                <a:solidFill>
                  <a:schemeClr val="bg1"/>
                </a:solidFill>
              </a:rPr>
              <a:t>0.650 x 0.0250</a:t>
            </a:r>
            <a:endParaRPr lang="en-GB" dirty="0">
              <a:solidFill>
                <a:schemeClr val="bg1"/>
              </a:solidFill>
            </a:endParaRPr>
          </a:p>
        </p:txBody>
      </p:sp>
      <p:sp>
        <p:nvSpPr>
          <p:cNvPr id="27" name="TextBox 26">
            <a:hlinkClick r:id="rId5" action="ppaction://hlinksldjump"/>
          </p:cNvPr>
          <p:cNvSpPr txBox="1"/>
          <p:nvPr/>
        </p:nvSpPr>
        <p:spPr>
          <a:xfrm>
            <a:off x="395536" y="4509120"/>
            <a:ext cx="1728192" cy="369332"/>
          </a:xfrm>
          <a:prstGeom prst="rect">
            <a:avLst/>
          </a:prstGeom>
          <a:noFill/>
          <a:ln>
            <a:solidFill>
              <a:schemeClr val="bg1"/>
            </a:solidFill>
          </a:ln>
        </p:spPr>
        <p:txBody>
          <a:bodyPr wrap="square" rtlCol="0">
            <a:spAutoFit/>
          </a:bodyPr>
          <a:lstStyle/>
          <a:p>
            <a:r>
              <a:rPr lang="en-GB" dirty="0" smtClean="0">
                <a:solidFill>
                  <a:schemeClr val="bg1"/>
                </a:solidFill>
              </a:rPr>
              <a:t>0.650 x 0.0310</a:t>
            </a:r>
            <a:endParaRPr lang="en-GB" dirty="0">
              <a:solidFill>
                <a:schemeClr val="bg1"/>
              </a:solidFill>
            </a:endParaRPr>
          </a:p>
        </p:txBody>
      </p:sp>
      <p:sp>
        <p:nvSpPr>
          <p:cNvPr id="26" name="Text Box 5">
            <a:hlinkClick r:id="rId6" action="ppaction://hlinksldjump"/>
          </p:cNvPr>
          <p:cNvSpPr txBox="1">
            <a:spLocks noChangeArrowheads="1"/>
          </p:cNvSpPr>
          <p:nvPr/>
        </p:nvSpPr>
        <p:spPr bwMode="auto">
          <a:xfrm>
            <a:off x="154766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3.61111E-6 3.7037E-7 L 0.37014 -0.10509 " pathEditMode="relative" ptsTypes="AA">
                                      <p:cBhvr>
                                        <p:cTn id="10" dur="2000" fill="hold"/>
                                        <p:tgtEl>
                                          <p:spTgt spid="24"/>
                                        </p:tgtEl>
                                        <p:attrNameLst>
                                          <p:attrName>ppt_x</p:attrName>
                                          <p:attrName>ppt_y</p:attrName>
                                        </p:attrNameLst>
                                      </p:cBhvr>
                                    </p:animMotion>
                                  </p:childTnLst>
                                </p:cTn>
                              </p:par>
                              <p:par>
                                <p:cTn id="11" presetID="5" presetClass="exit" presetSubtype="10" fill="hold" grpId="0" nodeType="withEffect">
                                  <p:stCondLst>
                                    <p:cond delay="0"/>
                                  </p:stCondLst>
                                  <p:childTnLst>
                                    <p:animEffect transition="out" filter="checkerboard(across)">
                                      <p:cBhvr>
                                        <p:cTn id="12" dur="500"/>
                                        <p:tgtEl>
                                          <p:spTgt spid="27"/>
                                        </p:tgtEl>
                                      </p:cBhvr>
                                    </p:animEffect>
                                    <p:set>
                                      <p:cBhvr>
                                        <p:cTn id="13" dur="1" fill="hold">
                                          <p:stCondLst>
                                            <p:cond delay="499"/>
                                          </p:stCondLst>
                                        </p:cTn>
                                        <p:tgtEl>
                                          <p:spTgt spid="27"/>
                                        </p:tgtEl>
                                        <p:attrNameLst>
                                          <p:attrName>style.visibility</p:attrName>
                                        </p:attrNameLst>
                                      </p:cBhvr>
                                      <p:to>
                                        <p:strVal val="hidden"/>
                                      </p:to>
                                    </p:set>
                                  </p:childTnLst>
                                </p:cTn>
                              </p:par>
                              <p:par>
                                <p:cTn id="14" presetID="5" presetClass="exit" presetSubtype="10" fill="hold" grpId="0" nodeType="withEffect">
                                  <p:stCondLst>
                                    <p:cond delay="0"/>
                                  </p:stCondLst>
                                  <p:childTnLst>
                                    <p:animEffect transition="out" filter="checkerboard(across)">
                                      <p:cBhvr>
                                        <p:cTn id="15" dur="500"/>
                                        <p:tgtEl>
                                          <p:spTgt spid="23"/>
                                        </p:tgtEl>
                                      </p:cBhvr>
                                    </p:animEffect>
                                    <p:set>
                                      <p:cBhvr>
                                        <p:cTn id="16" dur="1" fill="hold">
                                          <p:stCondLst>
                                            <p:cond delay="499"/>
                                          </p:stCondLst>
                                        </p:cTn>
                                        <p:tgtEl>
                                          <p:spTgt spid="23"/>
                                        </p:tgtEl>
                                        <p:attrNameLst>
                                          <p:attrName>style.visibility</p:attrName>
                                        </p:attrNameLst>
                                      </p:cBhvr>
                                      <p:to>
                                        <p:strVal val="hidden"/>
                                      </p:to>
                                    </p:set>
                                  </p:childTnLst>
                                </p:cTn>
                              </p:par>
                              <p:par>
                                <p:cTn id="17" presetID="5" presetClass="exit" presetSubtype="10" fill="hold" grpId="0" nodeType="withEffect">
                                  <p:stCondLst>
                                    <p:cond delay="0"/>
                                  </p:stCondLst>
                                  <p:childTnLst>
                                    <p:animEffect transition="out" filter="checkerboard(across)">
                                      <p:cBhvr>
                                        <p:cTn id="18" dur="500"/>
                                        <p:tgtEl>
                                          <p:spTgt spid="22"/>
                                        </p:tgtEl>
                                      </p:cBhvr>
                                    </p:animEffect>
                                    <p:set>
                                      <p:cBhvr>
                                        <p:cTn id="19"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P spid="2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496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5"/>
          <p:cNvSpPr txBox="1">
            <a:spLocks noChangeArrowheads="1"/>
          </p:cNvSpPr>
          <p:nvPr/>
        </p:nvSpPr>
        <p:spPr bwMode="auto">
          <a:xfrm>
            <a:off x="10750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5616624" cy="1200329"/>
          </a:xfrm>
          <a:prstGeom prst="rect">
            <a:avLst/>
          </a:prstGeom>
          <a:noFill/>
        </p:spPr>
        <p:txBody>
          <a:bodyPr wrap="square" rtlCol="0">
            <a:spAutoFit/>
          </a:bodyPr>
          <a:lstStyle/>
          <a:p>
            <a:r>
              <a:rPr lang="en-GB" b="1" dirty="0" smtClean="0">
                <a:solidFill>
                  <a:schemeClr val="bg1"/>
                </a:solidFill>
              </a:rPr>
              <a:t>Well done. Now select the group items of information that you have used, to be moved to the bin to make room for the latest information, </a:t>
            </a:r>
            <a:r>
              <a:rPr lang="en-GB" b="1" dirty="0" smtClean="0">
                <a:solidFill>
                  <a:srgbClr val="0070C0"/>
                </a:solidFill>
              </a:rPr>
              <a:t>then select what to immediately work out</a:t>
            </a:r>
            <a:r>
              <a:rPr lang="en-GB" b="1" dirty="0" smtClean="0">
                <a:solidFill>
                  <a:schemeClr val="bg1"/>
                </a:solidFill>
              </a:rPr>
              <a:t>.</a:t>
            </a:r>
            <a:endParaRPr lang="en-GB" b="1" dirty="0">
              <a:solidFill>
                <a:schemeClr val="bg1"/>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18" name="Text Box 12"/>
          <p:cNvSpPr txBox="1">
            <a:spLocks noChangeArrowheads="1"/>
          </p:cNvSpPr>
          <p:nvPr/>
        </p:nvSpPr>
        <p:spPr bwMode="auto">
          <a:xfrm>
            <a:off x="6300192"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dirty="0" smtClean="0">
                <a:ln>
                  <a:noFill/>
                </a:ln>
                <a:solidFill>
                  <a:schemeClr val="bg1"/>
                </a:solidFill>
                <a:effectLst/>
                <a:latin typeface="Calibri" pitchFamily="34" charset="0"/>
                <a:cs typeface="Arial" pitchFamily="34" charset="0"/>
              </a:rPr>
              <a:t> 0.0250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9" name="Text Box 2"/>
          <p:cNvSpPr txBox="1">
            <a:spLocks noChangeArrowheads="1"/>
          </p:cNvSpPr>
          <p:nvPr/>
        </p:nvSpPr>
        <p:spPr bwMode="auto">
          <a:xfrm>
            <a:off x="6300192" y="285293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lang="en-GB" sz="1100" dirty="0" smtClean="0">
                <a:solidFill>
                  <a:schemeClr val="bg1"/>
                </a:solidFill>
                <a:latin typeface="Calibri" pitchFamily="34" charset="0"/>
                <a:cs typeface="Arial" pitchFamily="34" charset="0"/>
              </a:rPr>
              <a:t> </a:t>
            </a:r>
            <a:br>
              <a:rPr lang="en-GB" sz="1100" dirty="0" smtClean="0">
                <a:solidFill>
                  <a:schemeClr val="bg1"/>
                </a:solidFill>
                <a:latin typeface="Calibri" pitchFamily="34" charset="0"/>
                <a:cs typeface="Arial" pitchFamily="34" charset="0"/>
              </a:rPr>
            </a:br>
            <a:r>
              <a:rPr lang="en-GB" sz="1100" dirty="0" smtClean="0">
                <a:solidFill>
                  <a:schemeClr val="bg1"/>
                </a:solidFill>
                <a:latin typeface="Calibri" pitchFamily="34" charset="0"/>
                <a:cs typeface="Arial" pitchFamily="34" charset="0"/>
              </a:rPr>
              <a:t>0.650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0" name="Text Box 3"/>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6"/>
          <p:cNvSpPr txBox="1">
            <a:spLocks noChangeArrowheads="1"/>
          </p:cNvSpPr>
          <p:nvPr/>
        </p:nvSpPr>
        <p:spPr bwMode="auto">
          <a:xfrm>
            <a:off x="3995936" y="242088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6" name="TextBox 25">
            <a:hlinkClick r:id="rId4" action="ppaction://hlinksldjump"/>
          </p:cNvPr>
          <p:cNvSpPr txBox="1"/>
          <p:nvPr/>
        </p:nvSpPr>
        <p:spPr>
          <a:xfrm>
            <a:off x="3779912" y="3212976"/>
            <a:ext cx="1728192" cy="369332"/>
          </a:xfrm>
          <a:prstGeom prst="rect">
            <a:avLst/>
          </a:prstGeom>
          <a:noFill/>
          <a:ln>
            <a:solidFill>
              <a:schemeClr val="bg1"/>
            </a:solidFill>
          </a:ln>
        </p:spPr>
        <p:txBody>
          <a:bodyPr wrap="square" rtlCol="0">
            <a:spAutoFit/>
          </a:bodyPr>
          <a:lstStyle/>
          <a:p>
            <a:r>
              <a:rPr lang="en-GB" dirty="0" smtClean="0">
                <a:solidFill>
                  <a:schemeClr val="bg1"/>
                </a:solidFill>
              </a:rPr>
              <a:t>0.650 x 0.0250</a:t>
            </a:r>
            <a:endParaRPr lang="en-GB" dirty="0">
              <a:solidFill>
                <a:schemeClr val="bg1"/>
              </a:solidFill>
            </a:endParaRPr>
          </a:p>
        </p:txBody>
      </p:sp>
      <p:sp>
        <p:nvSpPr>
          <p:cNvPr id="29" name="Text Box 6"/>
          <p:cNvSpPr txBox="1">
            <a:spLocks noChangeArrowheads="1"/>
          </p:cNvSpPr>
          <p:nvPr/>
        </p:nvSpPr>
        <p:spPr bwMode="auto">
          <a:xfrm>
            <a:off x="3995936" y="242088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4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400" b="0" i="0" u="none" strike="noStrike" cap="none" normalizeH="0" baseline="0" dirty="0" smtClean="0">
                <a:ln>
                  <a:noFill/>
                </a:ln>
                <a:solidFill>
                  <a:schemeClr val="bg1"/>
                </a:solidFill>
                <a:effectLst/>
                <a:latin typeface="Calibri" pitchFamily="34" charset="0"/>
                <a:cs typeface="Arial" pitchFamily="34" charset="0"/>
              </a:rPr>
              <a:t> = 0.01625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5" name="Rectangle 34">
            <a:hlinkClick r:id="" action="ppaction://hlinkshowjump?jump=nextslide"/>
          </p:cNvPr>
          <p:cNvSpPr/>
          <p:nvPr/>
        </p:nvSpPr>
        <p:spPr>
          <a:xfrm>
            <a:off x="6228184" y="3789040"/>
            <a:ext cx="1475656" cy="864096"/>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 Box 5">
            <a:hlinkClick r:id="rId5" action="ppaction://hlinksldjump"/>
          </p:cNvPr>
          <p:cNvSpPr txBox="1">
            <a:spLocks noChangeArrowheads="1"/>
          </p:cNvSpPr>
          <p:nvPr/>
        </p:nvSpPr>
        <p:spPr bwMode="auto">
          <a:xfrm>
            <a:off x="154766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4" name="Rectangle 33">
            <a:hlinkClick r:id="rId6" action="ppaction://hlinksldjump"/>
          </p:cNvPr>
          <p:cNvSpPr/>
          <p:nvPr/>
        </p:nvSpPr>
        <p:spPr>
          <a:xfrm>
            <a:off x="6228184" y="1844824"/>
            <a:ext cx="1475656" cy="172819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childTnLst>
                          </p:cTn>
                        </p:par>
                        <p:par>
                          <p:cTn id="8" fill="hold">
                            <p:stCondLst>
                              <p:cond delay="500"/>
                            </p:stCondLst>
                            <p:childTnLst>
                              <p:par>
                                <p:cTn id="9" presetID="5" presetClass="exit" presetSubtype="10" fill="hold" grpId="0" nodeType="afterEffect">
                                  <p:stCondLst>
                                    <p:cond delay="0"/>
                                  </p:stCondLst>
                                  <p:childTnLst>
                                    <p:animEffect transition="out" filter="checkerboard(across)">
                                      <p:cBhvr>
                                        <p:cTn id="10" dur="500"/>
                                        <p:tgtEl>
                                          <p:spTgt spid="21"/>
                                        </p:tgtEl>
                                      </p:cBhvr>
                                    </p:animEffect>
                                    <p:set>
                                      <p:cBhvr>
                                        <p:cTn id="11" dur="1" fill="hold">
                                          <p:stCondLst>
                                            <p:cond delay="499"/>
                                          </p:stCondLst>
                                        </p:cTn>
                                        <p:tgtEl>
                                          <p:spTgt spid="21"/>
                                        </p:tgtEl>
                                        <p:attrNameLst>
                                          <p:attrName>style.visibility</p:attrName>
                                        </p:attrNameLst>
                                      </p:cBhvr>
                                      <p:to>
                                        <p:strVal val="hidden"/>
                                      </p:to>
                                    </p:set>
                                  </p:childTnLst>
                                </p:cTn>
                              </p:par>
                              <p:par>
                                <p:cTn id="12" presetID="5" presetClass="entr" presetSubtype="10"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checkerboard(across)">
                                      <p:cBhvr>
                                        <p:cTn id="14" dur="500"/>
                                        <p:tgtEl>
                                          <p:spTgt spid="29"/>
                                        </p:tgtEl>
                                      </p:cBhvr>
                                    </p:animEffect>
                                  </p:childTnLst>
                                </p:cTn>
                              </p:par>
                              <p:par>
                                <p:cTn id="15" presetID="5" presetClass="exit" presetSubtype="10" fill="hold" grpId="0" nodeType="withEffect">
                                  <p:stCondLst>
                                    <p:cond delay="0"/>
                                  </p:stCondLst>
                                  <p:childTnLst>
                                    <p:animEffect transition="out" filter="checkerboard(across)">
                                      <p:cBhvr>
                                        <p:cTn id="16" dur="500"/>
                                        <p:tgtEl>
                                          <p:spTgt spid="26"/>
                                        </p:tgtEl>
                                      </p:cBhvr>
                                    </p:animEffect>
                                    <p:set>
                                      <p:cBhvr>
                                        <p:cTn id="17"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9006" y="446808"/>
            <a:ext cx="7772400" cy="1054446"/>
          </a:xfrm>
        </p:spPr>
        <p:txBody>
          <a:bodyPr/>
          <a:lstStyle/>
          <a:p>
            <a:r>
              <a:rPr lang="en-GB" dirty="0" smtClean="0"/>
              <a:t>Some important points:</a:t>
            </a:r>
            <a:endParaRPr lang="en-GB" dirty="0"/>
          </a:p>
        </p:txBody>
      </p:sp>
      <p:sp>
        <p:nvSpPr>
          <p:cNvPr id="3" name="Subtitle 2"/>
          <p:cNvSpPr>
            <a:spLocks noGrp="1"/>
          </p:cNvSpPr>
          <p:nvPr>
            <p:ph type="subTitle" idx="1"/>
          </p:nvPr>
        </p:nvSpPr>
        <p:spPr>
          <a:xfrm>
            <a:off x="809006" y="1378425"/>
            <a:ext cx="6400800" cy="1978567"/>
          </a:xfrm>
        </p:spPr>
        <p:txBody>
          <a:bodyPr>
            <a:normAutofit fontScale="62500" lnSpcReduction="20000"/>
          </a:bodyPr>
          <a:lstStyle/>
          <a:p>
            <a:r>
              <a:rPr lang="en-GB" dirty="0" smtClean="0"/>
              <a:t>You will need to use a </a:t>
            </a:r>
            <a:r>
              <a:rPr lang="en-GB" b="1" dirty="0" smtClean="0"/>
              <a:t>calculator</a:t>
            </a:r>
            <a:r>
              <a:rPr lang="en-GB" dirty="0" smtClean="0"/>
              <a:t> (or the calculator function on your computer/device).</a:t>
            </a:r>
          </a:p>
          <a:p>
            <a:endParaRPr lang="en-GB" dirty="0" smtClean="0"/>
          </a:p>
          <a:p>
            <a:r>
              <a:rPr lang="en-GB" dirty="0" smtClean="0"/>
              <a:t>Do </a:t>
            </a:r>
            <a:r>
              <a:rPr lang="en-GB" b="1" dirty="0" smtClean="0"/>
              <a:t>not </a:t>
            </a:r>
            <a:r>
              <a:rPr lang="en-GB" dirty="0" smtClean="0"/>
              <a:t>use the keyboard to advance or go back through slides. Use the </a:t>
            </a:r>
            <a:r>
              <a:rPr lang="en-GB" b="1" dirty="0" smtClean="0"/>
              <a:t>mouse/screen tap </a:t>
            </a:r>
            <a:r>
              <a:rPr lang="en-GB" dirty="0" smtClean="0"/>
              <a:t>and the icons:</a:t>
            </a:r>
          </a:p>
          <a:p>
            <a:r>
              <a:rPr lang="en-GB" dirty="0" smtClean="0"/>
              <a:t> </a:t>
            </a:r>
          </a:p>
          <a:p>
            <a:endParaRPr lang="en-GB" dirty="0" smtClean="0"/>
          </a:p>
          <a:p>
            <a:endParaRPr lang="en-GB" dirty="0" smtClean="0"/>
          </a:p>
          <a:p>
            <a:endParaRPr lang="en-GB" dirty="0" smtClean="0"/>
          </a:p>
          <a:p>
            <a:endParaRPr lang="en-GB" dirty="0" smtClean="0"/>
          </a:p>
        </p:txBody>
      </p:sp>
      <p:sp>
        <p:nvSpPr>
          <p:cNvPr id="4" name="TextBox 3"/>
          <p:cNvSpPr txBox="1"/>
          <p:nvPr/>
        </p:nvSpPr>
        <p:spPr>
          <a:xfrm>
            <a:off x="3160565" y="2843057"/>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5" name="TextBox 4">
            <a:hlinkClick r:id="" action="ppaction://hlinkshowjump?jump=previousslide"/>
          </p:cNvPr>
          <p:cNvSpPr txBox="1"/>
          <p:nvPr/>
        </p:nvSpPr>
        <p:spPr>
          <a:xfrm>
            <a:off x="4644008" y="2852936"/>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12" name="TextBox 11">
            <a:hlinkClick r:id="" action="ppaction://hlinkshowjump?jump=nextslide"/>
          </p:cNvPr>
          <p:cNvSpPr txBox="1"/>
          <p:nvPr/>
        </p:nvSpPr>
        <p:spPr>
          <a:xfrm>
            <a:off x="7380312"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14" name="Picture 2" descr="C:\Users\Tim\AppData\Local\Temp\Rar$DI08.016\2.png"/>
          <p:cNvPicPr>
            <a:picLocks noChangeAspect="1" noChangeArrowheads="1"/>
          </p:cNvPicPr>
          <p:nvPr/>
        </p:nvPicPr>
        <p:blipFill>
          <a:blip r:embed="rId3" cstate="print"/>
          <a:srcRect/>
          <a:stretch>
            <a:fillRect/>
          </a:stretch>
        </p:blipFill>
        <p:spPr bwMode="auto">
          <a:xfrm>
            <a:off x="8244408" y="188640"/>
            <a:ext cx="685800" cy="857250"/>
          </a:xfrm>
          <a:prstGeom prst="rect">
            <a:avLst/>
          </a:prstGeom>
          <a:noFill/>
        </p:spPr>
      </p:pic>
    </p:spTree>
  </p:cSld>
  <p:clrMapOvr>
    <a:masterClrMapping/>
  </p:clrMapOvr>
  <p:transition advClick="0">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Used item feedback</a:t>
            </a:r>
            <a:endParaRPr lang="en-GB" dirty="0"/>
          </a:p>
        </p:txBody>
      </p:sp>
      <p:sp>
        <p:nvSpPr>
          <p:cNvPr id="4" name="TextBox 3">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lvl="0">
              <a:spcBef>
                <a:spcPct val="20000"/>
              </a:spcBef>
              <a:defRPr/>
            </a:pPr>
            <a:r>
              <a:rPr lang="en-GB" sz="3000" dirty="0">
                <a:solidFill>
                  <a:schemeClr val="bg1"/>
                </a:solidFill>
                <a:latin typeface="Arial" pitchFamily="34" charset="0"/>
                <a:cs typeface="Arial" pitchFamily="34" charset="0"/>
              </a:rPr>
              <a:t>Y</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ou</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used the equation:</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moles = concentration x </a:t>
            </a:r>
            <a:b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b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volume (dm</a:t>
            </a:r>
            <a:r>
              <a:rPr kumimoji="0" lang="en-GB" sz="3000" b="0" i="0" u="none" strike="noStrike" kern="1200" cap="none" spc="0" normalizeH="0" baseline="30000" noProof="0" dirty="0" smtClean="0">
                <a:ln>
                  <a:noFill/>
                </a:ln>
                <a:solidFill>
                  <a:schemeClr val="bg1"/>
                </a:solidFill>
                <a:effectLst/>
                <a:uLnTx/>
                <a:uFillTx/>
                <a:latin typeface="Arial" pitchFamily="34" charset="0"/>
                <a:ea typeface="+mn-ea"/>
                <a:cs typeface="Arial" pitchFamily="34" charset="0"/>
              </a:rPr>
              <a:t>3</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a:t>
            </a:r>
            <a:endParaRPr lang="en-GB" sz="3000" dirty="0" smtClean="0">
              <a:solidFill>
                <a:schemeClr val="bg1"/>
              </a:solidFill>
              <a:latin typeface="Arial" pitchFamily="34" charset="0"/>
              <a:cs typeface="Arial"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So the items you used were the concentration</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and</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volume of </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NaOH</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12"/>
          <p:cNvSpPr txBox="1">
            <a:spLocks noChangeArrowheads="1"/>
          </p:cNvSpPr>
          <p:nvPr/>
        </p:nvSpPr>
        <p:spPr bwMode="auto">
          <a:xfrm>
            <a:off x="6300192"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dirty="0" smtClean="0">
                <a:ln>
                  <a:noFill/>
                </a:ln>
                <a:solidFill>
                  <a:schemeClr val="bg1"/>
                </a:solidFill>
                <a:effectLst/>
                <a:latin typeface="Calibri" pitchFamily="34" charset="0"/>
                <a:cs typeface="Arial" pitchFamily="34" charset="0"/>
              </a:rPr>
              <a:t> 0.0250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9" name="Text Box 2"/>
          <p:cNvSpPr txBox="1">
            <a:spLocks noChangeArrowheads="1"/>
          </p:cNvSpPr>
          <p:nvPr/>
        </p:nvSpPr>
        <p:spPr bwMode="auto">
          <a:xfrm>
            <a:off x="6300192" y="285293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lang="en-GB" sz="1100" dirty="0" smtClean="0">
                <a:solidFill>
                  <a:schemeClr val="bg1"/>
                </a:solidFill>
                <a:latin typeface="Calibri" pitchFamily="34" charset="0"/>
                <a:cs typeface="Arial" pitchFamily="34" charset="0"/>
              </a:rPr>
              <a:t> </a:t>
            </a:r>
            <a:br>
              <a:rPr lang="en-GB" sz="1100" dirty="0" smtClean="0">
                <a:solidFill>
                  <a:schemeClr val="bg1"/>
                </a:solidFill>
                <a:latin typeface="Calibri" pitchFamily="34" charset="0"/>
                <a:cs typeface="Arial" pitchFamily="34" charset="0"/>
              </a:rPr>
            </a:br>
            <a:r>
              <a:rPr lang="en-GB" sz="1100" dirty="0" smtClean="0">
                <a:solidFill>
                  <a:schemeClr val="bg1"/>
                </a:solidFill>
                <a:latin typeface="Calibri" pitchFamily="34" charset="0"/>
                <a:cs typeface="Arial" pitchFamily="34" charset="0"/>
              </a:rPr>
              <a:t>0.650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4" name="Rectangle 33">
            <a:hlinkClick r:id="rId3" action="ppaction://hlinksldjump"/>
          </p:cNvPr>
          <p:cNvSpPr/>
          <p:nvPr/>
        </p:nvSpPr>
        <p:spPr>
          <a:xfrm>
            <a:off x="6228184" y="1844824"/>
            <a:ext cx="1475656" cy="172819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420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dirty="0" smtClean="0">
                <a:ln>
                  <a:noFill/>
                </a:ln>
                <a:solidFill>
                  <a:schemeClr val="bg1"/>
                </a:solidFill>
                <a:effectLst/>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5">
            <a:hlinkClick r:id="" action="ppaction://hlinkshowjump?jump=nextslide"/>
          </p:cNvPr>
          <p:cNvSpPr txBox="1">
            <a:spLocks noChangeArrowheads="1"/>
          </p:cNvSpPr>
          <p:nvPr/>
        </p:nvSpPr>
        <p:spPr bwMode="auto">
          <a:xfrm>
            <a:off x="10750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4"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5" name="Rectangle 34">
            <a:hlinkClick r:id="rId3" action="ppaction://hlinksldjump"/>
          </p:cNvPr>
          <p:cNvSpPr/>
          <p:nvPr/>
        </p:nvSpPr>
        <p:spPr>
          <a:xfrm>
            <a:off x="6228184" y="3789040"/>
            <a:ext cx="1475656" cy="864096"/>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 Box 6"/>
          <p:cNvSpPr txBox="1">
            <a:spLocks noChangeArrowheads="1"/>
          </p:cNvSpPr>
          <p:nvPr/>
        </p:nvSpPr>
        <p:spPr bwMode="auto">
          <a:xfrm>
            <a:off x="3995936" y="242088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4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400" b="0" i="0" u="none" strike="noStrike" cap="none" normalizeH="0" baseline="0" dirty="0" smtClean="0">
                <a:ln>
                  <a:noFill/>
                </a:ln>
                <a:solidFill>
                  <a:schemeClr val="bg1"/>
                </a:solidFill>
                <a:effectLst/>
                <a:latin typeface="Calibri" pitchFamily="34" charset="0"/>
                <a:cs typeface="Arial" pitchFamily="34" charset="0"/>
              </a:rPr>
              <a:t> = 0.01625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5">
            <a:hlinkClick r:id="rId5" action="ppaction://hlinksldjump"/>
          </p:cNvPr>
          <p:cNvSpPr txBox="1">
            <a:spLocks noChangeArrowheads="1"/>
          </p:cNvSpPr>
          <p:nvPr/>
        </p:nvSpPr>
        <p:spPr bwMode="auto">
          <a:xfrm>
            <a:off x="154766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Box 20"/>
          <p:cNvSpPr txBox="1"/>
          <p:nvPr/>
        </p:nvSpPr>
        <p:spPr>
          <a:xfrm>
            <a:off x="1187624" y="5517232"/>
            <a:ext cx="5616624" cy="1200329"/>
          </a:xfrm>
          <a:prstGeom prst="rect">
            <a:avLst/>
          </a:prstGeom>
          <a:noFill/>
        </p:spPr>
        <p:txBody>
          <a:bodyPr wrap="square" rtlCol="0">
            <a:spAutoFit/>
          </a:bodyPr>
          <a:lstStyle/>
          <a:p>
            <a:r>
              <a:rPr lang="en-GB" b="1" dirty="0" smtClean="0">
                <a:solidFill>
                  <a:schemeClr val="bg1"/>
                </a:solidFill>
              </a:rPr>
              <a:t>Well done. Now select the group items of information that you have used, to be moved to the bin to make room for the latest information </a:t>
            </a:r>
            <a:r>
              <a:rPr lang="en-GB" b="1" dirty="0" smtClean="0">
                <a:solidFill>
                  <a:srgbClr val="0070C0"/>
                </a:solidFill>
              </a:rPr>
              <a:t>then select what to immediately work out</a:t>
            </a:r>
            <a:r>
              <a:rPr lang="en-GB" b="1" dirty="0" smtClean="0">
                <a:solidFill>
                  <a:schemeClr val="bg1"/>
                </a:solidFill>
              </a:rPr>
              <a:t>.</a:t>
            </a:r>
            <a:endParaRPr lang="en-GB" b="1" dirty="0">
              <a:solidFill>
                <a:schemeClr val="bg1"/>
              </a:solidFill>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xit" presetSubtype="10" fill="hold" grpId="0" nodeType="withEffect">
                                  <p:stCondLst>
                                    <p:cond delay="0"/>
                                  </p:stCondLst>
                                  <p:childTnLst>
                                    <p:animEffect transition="out" filter="checkerboard(across)">
                                      <p:cBhvr>
                                        <p:cTn id="6" dur="500"/>
                                        <p:tgtEl>
                                          <p:spTgt spid="34"/>
                                        </p:tgtEl>
                                      </p:cBhvr>
                                    </p:animEffect>
                                    <p:set>
                                      <p:cBhvr>
                                        <p:cTn id="7" dur="1" fill="hold">
                                          <p:stCondLst>
                                            <p:cond delay="499"/>
                                          </p:stCondLst>
                                        </p:cTn>
                                        <p:tgtEl>
                                          <p:spTgt spid="34"/>
                                        </p:tgtEl>
                                        <p:attrNameLst>
                                          <p:attrName>style.visibility</p:attrName>
                                        </p:attrNameLst>
                                      </p:cBhvr>
                                      <p:to>
                                        <p:strVal val="hidden"/>
                                      </p:to>
                                    </p:set>
                                  </p:childTnLst>
                                </p:cTn>
                              </p:par>
                              <p:par>
                                <p:cTn id="8" presetID="5" presetClass="exit" presetSubtype="10" fill="hold" grpId="0" nodeType="withEffect">
                                  <p:stCondLst>
                                    <p:cond delay="0"/>
                                  </p:stCondLst>
                                  <p:childTnLst>
                                    <p:animEffect transition="out" filter="checkerboard(across)">
                                      <p:cBhvr>
                                        <p:cTn id="9" dur="500"/>
                                        <p:tgtEl>
                                          <p:spTgt spid="35"/>
                                        </p:tgtEl>
                                      </p:cBhvr>
                                    </p:animEffect>
                                    <p:set>
                                      <p:cBhvr>
                                        <p:cTn id="10" dur="1" fill="hold">
                                          <p:stCondLst>
                                            <p:cond delay="499"/>
                                          </p:stCondLst>
                                        </p:cTn>
                                        <p:tgtEl>
                                          <p:spTgt spid="35"/>
                                        </p:tgtEl>
                                        <p:attrNameLst>
                                          <p:attrName>style.visibility</p:attrName>
                                        </p:attrNameLst>
                                      </p:cBhvr>
                                      <p:to>
                                        <p:strVal val="hidden"/>
                                      </p:to>
                                    </p:set>
                                  </p:childTnLst>
                                </p:cTn>
                              </p:par>
                              <p:par>
                                <p:cTn id="11" presetID="0" presetClass="path" presetSubtype="0" accel="50000" decel="50000" fill="hold" grpId="0" nodeType="withEffect">
                                  <p:stCondLst>
                                    <p:cond delay="0"/>
                                  </p:stCondLst>
                                  <p:childTnLst>
                                    <p:animMotion origin="layout" path="M 3.33333E-6 -7.40741E-6 L -0.67726 0.57754 " pathEditMode="relative" ptsTypes="AA">
                                      <p:cBhvr>
                                        <p:cTn id="12" dur="2000" fill="hold"/>
                                        <p:tgtEl>
                                          <p:spTgt spid="18"/>
                                        </p:tgtEl>
                                        <p:attrNameLst>
                                          <p:attrName>ppt_x</p:attrName>
                                          <p:attrName>ppt_y</p:attrName>
                                        </p:attrNameLst>
                                      </p:cBhvr>
                                    </p:animMotion>
                                  </p:childTnLst>
                                </p:cTn>
                              </p:par>
                              <p:par>
                                <p:cTn id="13" presetID="0" presetClass="path" presetSubtype="0" accel="50000" decel="50000" fill="hold" grpId="0" nodeType="withEffect">
                                  <p:stCondLst>
                                    <p:cond delay="0"/>
                                  </p:stCondLst>
                                  <p:childTnLst>
                                    <p:animMotion origin="layout" path="M 3.33333E-6 2.59259E-6 L -0.67726 0.45139 " pathEditMode="relative" ptsTypes="AA">
                                      <p:cBhvr>
                                        <p:cTn id="14" dur="2000" fill="hold"/>
                                        <p:tgtEl>
                                          <p:spTgt spid="19"/>
                                        </p:tgtEl>
                                        <p:attrNameLst>
                                          <p:attrName>ppt_x</p:attrName>
                                          <p:attrName>ppt_y</p:attrName>
                                        </p:attrNameLst>
                                      </p:cBhvr>
                                    </p:animMotion>
                                  </p:childTnLst>
                                </p:cTn>
                              </p:par>
                            </p:childTnLst>
                          </p:cTn>
                        </p:par>
                        <p:par>
                          <p:cTn id="15" fill="hold">
                            <p:stCondLst>
                              <p:cond delay="2000"/>
                            </p:stCondLst>
                            <p:childTnLst>
                              <p:par>
                                <p:cTn id="16" presetID="5" presetClass="exit" presetSubtype="10" fill="hold" grpId="1" nodeType="afterEffect">
                                  <p:stCondLst>
                                    <p:cond delay="0"/>
                                  </p:stCondLst>
                                  <p:childTnLst>
                                    <p:animEffect transition="out" filter="checkerboard(across)">
                                      <p:cBhvr>
                                        <p:cTn id="17" dur="500"/>
                                        <p:tgtEl>
                                          <p:spTgt spid="18"/>
                                        </p:tgtEl>
                                      </p:cBhvr>
                                    </p:animEffect>
                                    <p:set>
                                      <p:cBhvr>
                                        <p:cTn id="18" dur="1" fill="hold">
                                          <p:stCondLst>
                                            <p:cond delay="499"/>
                                          </p:stCondLst>
                                        </p:cTn>
                                        <p:tgtEl>
                                          <p:spTgt spid="18"/>
                                        </p:tgtEl>
                                        <p:attrNameLst>
                                          <p:attrName>style.visibility</p:attrName>
                                        </p:attrNameLst>
                                      </p:cBhvr>
                                      <p:to>
                                        <p:strVal val="hidden"/>
                                      </p:to>
                                    </p:set>
                                  </p:childTnLst>
                                </p:cTn>
                              </p:par>
                              <p:par>
                                <p:cTn id="19" presetID="5" presetClass="exit" presetSubtype="10" fill="hold" grpId="1" nodeType="withEffect">
                                  <p:stCondLst>
                                    <p:cond delay="0"/>
                                  </p:stCondLst>
                                  <p:childTnLst>
                                    <p:animEffect transition="out" filter="checkerboard(across)">
                                      <p:cBhvr>
                                        <p:cTn id="20" dur="500"/>
                                        <p:tgtEl>
                                          <p:spTgt spid="19"/>
                                        </p:tgtEl>
                                      </p:cBhvr>
                                    </p:animEffect>
                                    <p:set>
                                      <p:cBhvr>
                                        <p:cTn id="21" dur="1" fill="hold">
                                          <p:stCondLst>
                                            <p:cond delay="499"/>
                                          </p:stCondLst>
                                        </p:cTn>
                                        <p:tgtEl>
                                          <p:spTgt spid="19"/>
                                        </p:tgtEl>
                                        <p:attrNameLst>
                                          <p:attrName>style.visibility</p:attrName>
                                        </p:attrNameLst>
                                      </p:cBhvr>
                                      <p:to>
                                        <p:strVal val="hidden"/>
                                      </p:to>
                                    </p:set>
                                  </p:childTnLst>
                                </p:cTn>
                              </p:par>
                              <p:par>
                                <p:cTn id="22" presetID="0" presetClass="path" presetSubtype="0" accel="50000" decel="50000" fill="hold" grpId="0" nodeType="withEffect">
                                  <p:stCondLst>
                                    <p:cond delay="0"/>
                                  </p:stCondLst>
                                  <p:childTnLst>
                                    <p:animMotion origin="layout" path="M 0 0 L 0.25209 -0.05255 " pathEditMode="relative" ptsTypes="AA">
                                      <p:cBhvr>
                                        <p:cTn id="23" dur="2000" fill="hold"/>
                                        <p:tgtEl>
                                          <p:spTgt spid="22"/>
                                        </p:tgtEl>
                                        <p:attrNameLst>
                                          <p:attrName>ppt_x</p:attrName>
                                          <p:attrName>ppt_y</p:attrName>
                                        </p:attrNameLst>
                                      </p:cBhvr>
                                    </p:animMotion>
                                  </p:childTnLst>
                                </p:cTn>
                              </p:par>
                            </p:childTnLst>
                          </p:cTn>
                        </p:par>
                        <p:par>
                          <p:cTn id="24" fill="hold">
                            <p:stCondLst>
                              <p:cond delay="4000"/>
                            </p:stCondLst>
                            <p:childTnLst>
                              <p:par>
                                <p:cTn id="25" presetID="5" presetClass="entr" presetSubtype="10" fill="hold" nodeType="afterEffect">
                                  <p:stCondLst>
                                    <p:cond delay="0"/>
                                  </p:stCondLst>
                                  <p:childTnLst>
                                    <p:set>
                                      <p:cBhvr>
                                        <p:cTn id="26" dur="1" fill="hold">
                                          <p:stCondLst>
                                            <p:cond delay="0"/>
                                          </p:stCondLst>
                                        </p:cTn>
                                        <p:tgtEl>
                                          <p:spTgt spid="21">
                                            <p:txEl>
                                              <p:pRg st="0" end="0"/>
                                            </p:txEl>
                                          </p:spTgt>
                                        </p:tgtEl>
                                        <p:attrNameLst>
                                          <p:attrName>style.visibility</p:attrName>
                                        </p:attrNameLst>
                                      </p:cBhvr>
                                      <p:to>
                                        <p:strVal val="visible"/>
                                      </p:to>
                                    </p:set>
                                    <p:animEffect transition="in" filter="checkerboard(across)">
                                      <p:cBhvr>
                                        <p:cTn id="27"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34" grpId="0" animBg="1"/>
      <p:bldP spid="35"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What I can immediately work out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In order to calculate the number of moles of H</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2</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SO</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4</a:t>
            </a:r>
            <a:r>
              <a:rPr lang="en-GB" sz="3000" dirty="0" smtClean="0">
                <a:solidFill>
                  <a:schemeClr val="bg1"/>
                </a:solidFill>
                <a:latin typeface="Arial" pitchFamily="34" charset="0"/>
                <a:cs typeface="Arial" pitchFamily="34" charset="0"/>
              </a:rPr>
              <a:t> y</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ou</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need to work out the mole ratio.</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1"/>
            <a:ext cx="7956376" cy="124495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lang="en-GB" sz="2000" dirty="0" err="1">
                <a:solidFill>
                  <a:schemeClr val="bg1"/>
                </a:solidFill>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5"/>
          <p:cNvSpPr txBox="1">
            <a:spLocks noChangeArrowheads="1"/>
          </p:cNvSpPr>
          <p:nvPr/>
        </p:nvSpPr>
        <p:spPr bwMode="auto">
          <a:xfrm>
            <a:off x="10750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923330"/>
          </a:xfrm>
          <a:prstGeom prst="rect">
            <a:avLst/>
          </a:prstGeom>
          <a:noFill/>
        </p:spPr>
        <p:txBody>
          <a:bodyPr wrap="square" rtlCol="0">
            <a:spAutoFit/>
          </a:bodyPr>
          <a:lstStyle/>
          <a:p>
            <a:r>
              <a:rPr lang="en-GB" b="1" dirty="0" smtClean="0">
                <a:solidFill>
                  <a:schemeClr val="bg1"/>
                </a:solidFill>
              </a:rPr>
              <a:t>Well done. </a:t>
            </a:r>
            <a:r>
              <a:rPr lang="en-GB" b="1" dirty="0">
                <a:solidFill>
                  <a:schemeClr val="bg1"/>
                </a:solidFill>
              </a:rPr>
              <a:t>N</a:t>
            </a:r>
            <a:r>
              <a:rPr lang="en-GB" b="1" dirty="0" smtClean="0">
                <a:solidFill>
                  <a:schemeClr val="bg1"/>
                </a:solidFill>
              </a:rPr>
              <a:t>ow select the correct mole ratio of</a:t>
            </a:r>
          </a:p>
          <a:p>
            <a:r>
              <a:rPr lang="en-GB" b="1" dirty="0" err="1" smtClean="0">
                <a:solidFill>
                  <a:schemeClr val="bg1"/>
                </a:solidFill>
              </a:rPr>
              <a:t>NaOH</a:t>
            </a:r>
            <a:r>
              <a:rPr lang="en-GB" b="1" dirty="0" smtClean="0">
                <a:solidFill>
                  <a:schemeClr val="bg1"/>
                </a:solidFill>
              </a:rPr>
              <a:t> : H</a:t>
            </a:r>
            <a:r>
              <a:rPr lang="en-GB" b="1" baseline="-25000" dirty="0" smtClean="0">
                <a:solidFill>
                  <a:schemeClr val="bg1"/>
                </a:solidFill>
              </a:rPr>
              <a:t>2</a:t>
            </a:r>
            <a:r>
              <a:rPr lang="en-GB" b="1" dirty="0" smtClean="0">
                <a:solidFill>
                  <a:schemeClr val="bg1"/>
                </a:solidFill>
              </a:rPr>
              <a:t>SO</a:t>
            </a:r>
            <a:r>
              <a:rPr lang="en-GB" b="1" baseline="-25000" dirty="0" smtClean="0">
                <a:solidFill>
                  <a:schemeClr val="bg1"/>
                </a:solidFill>
              </a:rPr>
              <a:t>4</a:t>
            </a:r>
            <a:r>
              <a:rPr lang="en-GB" b="1" dirty="0" smtClean="0">
                <a:solidFill>
                  <a:srgbClr val="0070C0"/>
                </a:solidFill>
              </a:rPr>
              <a:t> then click </a:t>
            </a:r>
            <a:r>
              <a:rPr lang="en-GB" b="1" dirty="0">
                <a:solidFill>
                  <a:schemeClr val="bg2">
                    <a:lumMod val="60000"/>
                    <a:lumOff val="40000"/>
                  </a:schemeClr>
                </a:solidFill>
              </a:rPr>
              <a:t>Next</a:t>
            </a:r>
            <a:r>
              <a:rPr lang="en-GB" b="1" dirty="0">
                <a:solidFill>
                  <a:schemeClr val="bg1"/>
                </a:solidFill>
              </a:rPr>
              <a:t>.</a:t>
            </a:r>
            <a:endParaRPr lang="en-GB" b="1" baseline="-25000" dirty="0" smtClean="0">
              <a:solidFill>
                <a:schemeClr val="bg1"/>
              </a:solidFill>
            </a:endParaRPr>
          </a:p>
          <a:p>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5">
            <a:hlinkClick r:id="rId4" action="ppaction://hlinksldjump"/>
          </p:cNvPr>
          <p:cNvSpPr txBox="1">
            <a:spLocks noChangeArrowheads="1"/>
          </p:cNvSpPr>
          <p:nvPr/>
        </p:nvSpPr>
        <p:spPr bwMode="auto">
          <a:xfrm>
            <a:off x="154766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6"/>
          <p:cNvSpPr txBox="1">
            <a:spLocks noChangeArrowheads="1"/>
          </p:cNvSpPr>
          <p:nvPr/>
        </p:nvSpPr>
        <p:spPr bwMode="auto">
          <a:xfrm>
            <a:off x="6300192" y="20608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4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400" b="0" i="0" u="none" strike="noStrike" cap="none" normalizeH="0" baseline="0" dirty="0" smtClean="0">
                <a:ln>
                  <a:noFill/>
                </a:ln>
                <a:solidFill>
                  <a:schemeClr val="bg1"/>
                </a:solidFill>
                <a:effectLst/>
                <a:latin typeface="Calibri" pitchFamily="34" charset="0"/>
                <a:cs typeface="Arial" pitchFamily="34" charset="0"/>
              </a:rPr>
              <a:t> = 0.01625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5" name="TextBox 14"/>
          <p:cNvSpPr txBox="1"/>
          <p:nvPr/>
        </p:nvSpPr>
        <p:spPr>
          <a:xfrm>
            <a:off x="251520" y="2852936"/>
            <a:ext cx="2880320" cy="1200329"/>
          </a:xfrm>
          <a:prstGeom prst="rect">
            <a:avLst/>
          </a:prstGeom>
          <a:noFill/>
        </p:spPr>
        <p:txBody>
          <a:bodyPr wrap="square" rtlCol="0">
            <a:spAutoFit/>
          </a:bodyPr>
          <a:lstStyle/>
          <a:p>
            <a:r>
              <a:rPr lang="en-GB" dirty="0" smtClean="0">
                <a:solidFill>
                  <a:schemeClr val="bg1"/>
                </a:solidFill>
              </a:rPr>
              <a:t>Mole ratio from the balanced equation</a:t>
            </a:r>
          </a:p>
          <a:p>
            <a:r>
              <a:rPr lang="en-GB" dirty="0" smtClean="0">
                <a:solidFill>
                  <a:schemeClr val="bg1"/>
                </a:solidFill>
              </a:rPr>
              <a:t>2NaOH + H</a:t>
            </a:r>
            <a:r>
              <a:rPr lang="en-GB" baseline="-25000" dirty="0" smtClean="0">
                <a:solidFill>
                  <a:schemeClr val="bg1"/>
                </a:solidFill>
              </a:rPr>
              <a:t>2</a:t>
            </a:r>
            <a:r>
              <a:rPr lang="en-GB" dirty="0" smtClean="0">
                <a:solidFill>
                  <a:schemeClr val="bg1"/>
                </a:solidFill>
              </a:rPr>
              <a:t>SO</a:t>
            </a:r>
            <a:r>
              <a:rPr lang="en-GB" baseline="-25000" dirty="0" smtClean="0">
                <a:solidFill>
                  <a:schemeClr val="bg1"/>
                </a:solidFill>
              </a:rPr>
              <a:t>4</a:t>
            </a:r>
            <a:r>
              <a:rPr lang="en-GB" dirty="0" smtClean="0">
                <a:solidFill>
                  <a:schemeClr val="bg1"/>
                </a:solidFill>
              </a:rPr>
              <a:t> </a:t>
            </a:r>
            <a:r>
              <a:rPr lang="en-GB" dirty="0" smtClean="0">
                <a:solidFill>
                  <a:schemeClr val="bg1"/>
                </a:solidFill>
                <a:sym typeface="Symbol"/>
              </a:rPr>
              <a:t></a:t>
            </a:r>
            <a:r>
              <a:rPr lang="en-GB" dirty="0" smtClean="0">
                <a:solidFill>
                  <a:schemeClr val="bg1"/>
                </a:solidFill>
                <a:sym typeface="Wingdings" pitchFamily="2" charset="2"/>
              </a:rPr>
              <a:t> Na</a:t>
            </a:r>
            <a:r>
              <a:rPr lang="en-GB" baseline="-25000" dirty="0" smtClean="0">
                <a:solidFill>
                  <a:schemeClr val="bg1"/>
                </a:solidFill>
                <a:sym typeface="Wingdings" pitchFamily="2" charset="2"/>
              </a:rPr>
              <a:t>2</a:t>
            </a:r>
            <a:r>
              <a:rPr lang="en-GB" dirty="0" smtClean="0">
                <a:solidFill>
                  <a:schemeClr val="bg1"/>
                </a:solidFill>
                <a:sym typeface="Wingdings" pitchFamily="2" charset="2"/>
              </a:rPr>
              <a:t>SO</a:t>
            </a:r>
            <a:r>
              <a:rPr lang="en-GB" baseline="-25000" dirty="0" smtClean="0">
                <a:solidFill>
                  <a:schemeClr val="bg1"/>
                </a:solidFill>
                <a:sym typeface="Wingdings" pitchFamily="2" charset="2"/>
              </a:rPr>
              <a:t>4</a:t>
            </a:r>
            <a:r>
              <a:rPr lang="en-GB" dirty="0" smtClean="0">
                <a:solidFill>
                  <a:schemeClr val="bg1"/>
                </a:solidFill>
                <a:sym typeface="Wingdings" pitchFamily="2" charset="2"/>
              </a:rPr>
              <a:t> + 2H</a:t>
            </a:r>
            <a:r>
              <a:rPr lang="en-GB" baseline="-25000" dirty="0" smtClean="0">
                <a:solidFill>
                  <a:schemeClr val="bg1"/>
                </a:solidFill>
                <a:sym typeface="Wingdings" pitchFamily="2" charset="2"/>
              </a:rPr>
              <a:t>2</a:t>
            </a:r>
            <a:r>
              <a:rPr lang="en-GB" dirty="0" smtClean="0">
                <a:solidFill>
                  <a:schemeClr val="bg1"/>
                </a:solidFill>
                <a:sym typeface="Wingdings" pitchFamily="2" charset="2"/>
              </a:rPr>
              <a:t>O</a:t>
            </a:r>
            <a:endParaRPr lang="en-GB" baseline="-25000" dirty="0">
              <a:solidFill>
                <a:schemeClr val="bg1"/>
              </a:solidFill>
            </a:endParaRPr>
          </a:p>
        </p:txBody>
      </p:sp>
      <p:sp>
        <p:nvSpPr>
          <p:cNvPr id="18" name="TextBox 17">
            <a:hlinkClick r:id="" action="ppaction://hlinkshowjump?jump=nextslide"/>
          </p:cNvPr>
          <p:cNvSpPr txBox="1"/>
          <p:nvPr/>
        </p:nvSpPr>
        <p:spPr>
          <a:xfrm>
            <a:off x="323528" y="4221088"/>
            <a:ext cx="720080" cy="369332"/>
          </a:xfrm>
          <a:prstGeom prst="rect">
            <a:avLst/>
          </a:prstGeom>
          <a:noFill/>
          <a:ln>
            <a:solidFill>
              <a:schemeClr val="bg1"/>
            </a:solidFill>
          </a:ln>
        </p:spPr>
        <p:txBody>
          <a:bodyPr wrap="square" rtlCol="0">
            <a:spAutoFit/>
          </a:bodyPr>
          <a:lstStyle/>
          <a:p>
            <a:r>
              <a:rPr lang="en-GB" dirty="0" smtClean="0">
                <a:solidFill>
                  <a:schemeClr val="bg1"/>
                </a:solidFill>
              </a:rPr>
              <a:t>1 : 2</a:t>
            </a:r>
            <a:endParaRPr lang="en-GB" dirty="0">
              <a:solidFill>
                <a:schemeClr val="bg1"/>
              </a:solidFill>
            </a:endParaRPr>
          </a:p>
        </p:txBody>
      </p:sp>
      <p:sp>
        <p:nvSpPr>
          <p:cNvPr id="19" name="TextBox 18">
            <a:hlinkClick r:id="rId5" action="ppaction://hlinksldjump"/>
          </p:cNvPr>
          <p:cNvSpPr txBox="1"/>
          <p:nvPr/>
        </p:nvSpPr>
        <p:spPr>
          <a:xfrm>
            <a:off x="323528" y="4725144"/>
            <a:ext cx="720080" cy="369332"/>
          </a:xfrm>
          <a:prstGeom prst="rect">
            <a:avLst/>
          </a:prstGeom>
          <a:noFill/>
          <a:ln>
            <a:solidFill>
              <a:schemeClr val="bg1"/>
            </a:solidFill>
          </a:ln>
        </p:spPr>
        <p:txBody>
          <a:bodyPr wrap="square" rtlCol="0">
            <a:spAutoFit/>
          </a:bodyPr>
          <a:lstStyle/>
          <a:p>
            <a:r>
              <a:rPr lang="en-GB" dirty="0" smtClean="0">
                <a:solidFill>
                  <a:schemeClr val="bg1"/>
                </a:solidFill>
              </a:rPr>
              <a:t>2 : 1</a:t>
            </a:r>
            <a:endParaRPr lang="en-GB" dirty="0">
              <a:solidFill>
                <a:schemeClr val="bg1"/>
              </a:solidFill>
            </a:endParaRPr>
          </a:p>
        </p:txBody>
      </p:sp>
      <p:sp>
        <p:nvSpPr>
          <p:cNvPr id="22" name="TextBox 21">
            <a:hlinkClick r:id="" action="ppaction://hlinkshowjump?jump=nextslide"/>
          </p:cNvPr>
          <p:cNvSpPr txBox="1"/>
          <p:nvPr/>
        </p:nvSpPr>
        <p:spPr>
          <a:xfrm>
            <a:off x="1331640" y="4221088"/>
            <a:ext cx="720080" cy="369332"/>
          </a:xfrm>
          <a:prstGeom prst="rect">
            <a:avLst/>
          </a:prstGeom>
          <a:noFill/>
          <a:ln>
            <a:solidFill>
              <a:schemeClr val="bg1"/>
            </a:solidFill>
          </a:ln>
        </p:spPr>
        <p:txBody>
          <a:bodyPr wrap="square" rtlCol="0">
            <a:spAutoFit/>
          </a:bodyPr>
          <a:lstStyle/>
          <a:p>
            <a:r>
              <a:rPr lang="en-GB" dirty="0" smtClean="0">
                <a:solidFill>
                  <a:schemeClr val="bg1"/>
                </a:solidFill>
              </a:rPr>
              <a:t>1 : 1</a:t>
            </a:r>
            <a:endParaRPr lang="en-GB" dirty="0">
              <a:solidFill>
                <a:schemeClr val="bg1"/>
              </a:solidFill>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41">
                                            <p:txEl>
                                              <p:pRg st="1" end="1"/>
                                            </p:txEl>
                                          </p:spTgt>
                                        </p:tgtEl>
                                        <p:attrNameLst>
                                          <p:attrName>style.visibility</p:attrName>
                                        </p:attrNameLst>
                                      </p:cBhvr>
                                      <p:to>
                                        <p:strVal val="visible"/>
                                      </p:to>
                                    </p:set>
                                    <p:animEffect transition="in" filter="checkerboard(across)">
                                      <p:cBhvr>
                                        <p:cTn id="10" dur="500"/>
                                        <p:tgtEl>
                                          <p:spTgt spid="41">
                                            <p:txEl>
                                              <p:pRg st="1" end="1"/>
                                            </p:txEl>
                                          </p:spTgt>
                                        </p:tgtEl>
                                      </p:cBhvr>
                                    </p:animEffect>
                                  </p:childTnLst>
                                </p:cTn>
                              </p:par>
                              <p:par>
                                <p:cTn id="11" presetID="0" presetClass="path" presetSubtype="0" accel="50000" decel="50000" fill="hold" grpId="0" nodeType="withEffect">
                                  <p:stCondLst>
                                    <p:cond delay="0"/>
                                  </p:stCondLst>
                                  <p:childTnLst>
                                    <p:animMotion origin="layout" path="M -6.66667E-6 7.03704E-6 L 0.25989 0.05255 " pathEditMode="relative" ptsTypes="AA">
                                      <p:cBhvr>
                                        <p:cTn id="12" dur="2000" fill="hold"/>
                                        <p:tgtEl>
                                          <p:spTgt spid="23"/>
                                        </p:tgtEl>
                                        <p:attrNameLst>
                                          <p:attrName>ppt_x</p:attrName>
                                          <p:attrName>ppt_y</p:attrName>
                                        </p:attrNameLst>
                                      </p:cBhvr>
                                    </p:animMotion>
                                  </p:childTnLst>
                                </p:cTn>
                              </p:par>
                            </p:childTnLst>
                          </p:cTn>
                        </p:par>
                        <p:par>
                          <p:cTn id="13" fill="hold">
                            <p:stCondLst>
                              <p:cond delay="2000"/>
                            </p:stCondLst>
                            <p:childTnLst>
                              <p:par>
                                <p:cTn id="14" presetID="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ppt_x"/>
                                          </p:val>
                                        </p:tav>
                                        <p:tav tm="100000">
                                          <p:val>
                                            <p:strVal val="#ppt_x"/>
                                          </p:val>
                                        </p:tav>
                                      </p:tavLst>
                                    </p:anim>
                                    <p:anim calcmode="lin" valueType="num">
                                      <p:cBhvr additive="base">
                                        <p:cTn id="21" dur="500" fill="hold"/>
                                        <p:tgtEl>
                                          <p:spTgt spid="18"/>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5" grpId="0"/>
      <p:bldP spid="18" grpId="0" animBg="1"/>
      <p:bldP spid="19" grpId="0" animBg="1"/>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Mole ratio feedback</a:t>
            </a:r>
            <a:endParaRPr lang="en-GB" dirty="0"/>
          </a:p>
        </p:txBody>
      </p:sp>
      <p:sp>
        <p:nvSpPr>
          <p:cNvPr id="4" name="TextBox 3">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fontScale="77500" lnSpcReduction="20000"/>
          </a:bodyPr>
          <a:lstStyle/>
          <a:p>
            <a:pPr>
              <a:spcBef>
                <a:spcPct val="20000"/>
              </a:spcBef>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The equation is:</a:t>
            </a:r>
          </a:p>
          <a:p>
            <a:pPr>
              <a:spcBef>
                <a:spcPct val="20000"/>
              </a:spcBef>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r>
              <a:rPr lang="en-GB" sz="3100" dirty="0" smtClean="0">
                <a:solidFill>
                  <a:schemeClr val="bg1"/>
                </a:solidFill>
              </a:rPr>
              <a:t>2NaOH + H</a:t>
            </a:r>
            <a:r>
              <a:rPr lang="en-GB" sz="3100" baseline="-25000" dirty="0" smtClean="0">
                <a:solidFill>
                  <a:schemeClr val="bg1"/>
                </a:solidFill>
              </a:rPr>
              <a:t>2</a:t>
            </a:r>
            <a:r>
              <a:rPr lang="en-GB" sz="3100" dirty="0" smtClean="0">
                <a:solidFill>
                  <a:schemeClr val="bg1"/>
                </a:solidFill>
              </a:rPr>
              <a:t>SO</a:t>
            </a:r>
            <a:r>
              <a:rPr lang="en-GB" sz="3100" baseline="-25000" dirty="0" smtClean="0">
                <a:solidFill>
                  <a:schemeClr val="bg1"/>
                </a:solidFill>
              </a:rPr>
              <a:t>4</a:t>
            </a:r>
            <a:r>
              <a:rPr lang="en-GB" sz="3100" dirty="0" smtClean="0">
                <a:solidFill>
                  <a:schemeClr val="bg1"/>
                </a:solidFill>
              </a:rPr>
              <a:t> </a:t>
            </a:r>
            <a:r>
              <a:rPr lang="en-GB" sz="3100" dirty="0" smtClean="0">
                <a:solidFill>
                  <a:schemeClr val="bg1"/>
                </a:solidFill>
                <a:sym typeface="Symbol"/>
              </a:rPr>
              <a:t></a:t>
            </a:r>
            <a:r>
              <a:rPr lang="en-GB" sz="3100" dirty="0" smtClean="0">
                <a:solidFill>
                  <a:schemeClr val="bg1"/>
                </a:solidFill>
                <a:sym typeface="Wingdings" pitchFamily="2" charset="2"/>
              </a:rPr>
              <a:t> Na</a:t>
            </a:r>
            <a:r>
              <a:rPr lang="en-GB" sz="3100" baseline="-25000" dirty="0" smtClean="0">
                <a:solidFill>
                  <a:schemeClr val="bg1"/>
                </a:solidFill>
                <a:sym typeface="Wingdings" pitchFamily="2" charset="2"/>
              </a:rPr>
              <a:t>2</a:t>
            </a:r>
            <a:r>
              <a:rPr lang="en-GB" sz="3100" dirty="0" smtClean="0">
                <a:solidFill>
                  <a:schemeClr val="bg1"/>
                </a:solidFill>
                <a:sym typeface="Wingdings" pitchFamily="2" charset="2"/>
              </a:rPr>
              <a:t>SO</a:t>
            </a:r>
            <a:r>
              <a:rPr lang="en-GB" sz="3100" baseline="-25000" dirty="0" smtClean="0">
                <a:solidFill>
                  <a:schemeClr val="bg1"/>
                </a:solidFill>
                <a:sym typeface="Wingdings" pitchFamily="2" charset="2"/>
              </a:rPr>
              <a:t>4</a:t>
            </a:r>
            <a:r>
              <a:rPr lang="en-GB" sz="3100" dirty="0" smtClean="0">
                <a:solidFill>
                  <a:schemeClr val="bg1"/>
                </a:solidFill>
                <a:sym typeface="Wingdings" pitchFamily="2" charset="2"/>
              </a:rPr>
              <a:t> + 2H</a:t>
            </a:r>
            <a:r>
              <a:rPr lang="en-GB" sz="3100" baseline="-25000" dirty="0" smtClean="0">
                <a:solidFill>
                  <a:schemeClr val="bg1"/>
                </a:solidFill>
                <a:sym typeface="Wingdings" pitchFamily="2" charset="2"/>
              </a:rPr>
              <a:t>2</a:t>
            </a:r>
            <a:r>
              <a:rPr lang="en-GB" sz="3100" dirty="0" smtClean="0">
                <a:solidFill>
                  <a:schemeClr val="bg1"/>
                </a:solidFill>
                <a:sym typeface="Wingdings" pitchFamily="2" charset="2"/>
              </a:rPr>
              <a:t>O</a:t>
            </a:r>
            <a:endParaRPr lang="en-GB" sz="3100" baseline="-25000" dirty="0" smtClean="0">
              <a:solidFill>
                <a:schemeClr val="bg1"/>
              </a:solidFill>
              <a:sym typeface="Wingdings" pitchFamily="2" charset="2"/>
            </a:endParaRPr>
          </a:p>
          <a:p>
            <a:pPr>
              <a:spcBef>
                <a:spcPct val="20000"/>
              </a:spcBef>
              <a:defRPr/>
            </a:pPr>
            <a:r>
              <a:rPr lang="en-GB" sz="3200" dirty="0" smtClean="0">
                <a:solidFill>
                  <a:schemeClr val="bg1"/>
                </a:solidFill>
                <a:sym typeface="Wingdings" pitchFamily="2" charset="2"/>
              </a:rPr>
              <a:t>The mole ratio comes from the balancing numbers – so the ratio</a:t>
            </a:r>
          </a:p>
          <a:p>
            <a:pPr>
              <a:spcBef>
                <a:spcPct val="20000"/>
              </a:spcBef>
              <a:defRPr/>
            </a:pPr>
            <a:r>
              <a:rPr lang="en-GB" sz="3200" dirty="0" smtClean="0">
                <a:solidFill>
                  <a:schemeClr val="bg1"/>
                </a:solidFill>
              </a:rPr>
              <a:t> </a:t>
            </a:r>
            <a:r>
              <a:rPr lang="en-GB" sz="3200" dirty="0" err="1" smtClean="0">
                <a:solidFill>
                  <a:schemeClr val="bg1"/>
                </a:solidFill>
              </a:rPr>
              <a:t>NaOH</a:t>
            </a:r>
            <a:r>
              <a:rPr lang="en-GB" sz="3200" dirty="0" smtClean="0">
                <a:solidFill>
                  <a:schemeClr val="bg1"/>
                </a:solidFill>
              </a:rPr>
              <a:t> : H</a:t>
            </a:r>
            <a:r>
              <a:rPr lang="en-GB" sz="3200" baseline="-25000" dirty="0" smtClean="0">
                <a:solidFill>
                  <a:schemeClr val="bg1"/>
                </a:solidFill>
              </a:rPr>
              <a:t>2</a:t>
            </a:r>
            <a:r>
              <a:rPr lang="en-GB" sz="3200" dirty="0" smtClean="0">
                <a:solidFill>
                  <a:schemeClr val="bg1"/>
                </a:solidFill>
              </a:rPr>
              <a:t>SO</a:t>
            </a:r>
            <a:r>
              <a:rPr lang="en-GB" sz="3200" baseline="-25000" dirty="0" smtClean="0">
                <a:solidFill>
                  <a:schemeClr val="bg1"/>
                </a:solidFill>
              </a:rPr>
              <a:t>4</a:t>
            </a:r>
            <a:r>
              <a:rPr lang="en-GB" sz="3200" dirty="0" smtClean="0">
                <a:solidFill>
                  <a:schemeClr val="bg1"/>
                </a:solidFill>
              </a:rPr>
              <a:t> </a:t>
            </a:r>
            <a:r>
              <a:rPr lang="en-GB" sz="3200" dirty="0" smtClean="0">
                <a:solidFill>
                  <a:schemeClr val="bg1"/>
                </a:solidFill>
                <a:sym typeface="Symbol"/>
              </a:rPr>
              <a:t>:</a:t>
            </a:r>
            <a:r>
              <a:rPr lang="en-GB" sz="3200" dirty="0" smtClean="0">
                <a:solidFill>
                  <a:schemeClr val="bg1"/>
                </a:solidFill>
                <a:sym typeface="Wingdings" pitchFamily="2" charset="2"/>
              </a:rPr>
              <a:t> Na</a:t>
            </a:r>
            <a:r>
              <a:rPr lang="en-GB" sz="3200" baseline="-25000" dirty="0" smtClean="0">
                <a:solidFill>
                  <a:schemeClr val="bg1"/>
                </a:solidFill>
                <a:sym typeface="Wingdings" pitchFamily="2" charset="2"/>
              </a:rPr>
              <a:t>2</a:t>
            </a:r>
            <a:r>
              <a:rPr lang="en-GB" sz="3200" dirty="0" smtClean="0">
                <a:solidFill>
                  <a:schemeClr val="bg1"/>
                </a:solidFill>
                <a:sym typeface="Wingdings" pitchFamily="2" charset="2"/>
              </a:rPr>
              <a:t>SO</a:t>
            </a:r>
            <a:r>
              <a:rPr lang="en-GB" sz="3200" baseline="-25000" dirty="0" smtClean="0">
                <a:solidFill>
                  <a:schemeClr val="bg1"/>
                </a:solidFill>
                <a:sym typeface="Wingdings" pitchFamily="2" charset="2"/>
              </a:rPr>
              <a:t>4</a:t>
            </a:r>
            <a:r>
              <a:rPr lang="en-GB" sz="3200" dirty="0" smtClean="0">
                <a:solidFill>
                  <a:schemeClr val="bg1"/>
                </a:solidFill>
                <a:sym typeface="Wingdings" pitchFamily="2" charset="2"/>
              </a:rPr>
              <a:t> : H</a:t>
            </a:r>
            <a:r>
              <a:rPr lang="en-GB" sz="3200" baseline="-25000" dirty="0" smtClean="0">
                <a:solidFill>
                  <a:schemeClr val="bg1"/>
                </a:solidFill>
                <a:sym typeface="Wingdings" pitchFamily="2" charset="2"/>
              </a:rPr>
              <a:t>2</a:t>
            </a:r>
            <a:r>
              <a:rPr lang="en-GB" sz="3200" dirty="0" smtClean="0">
                <a:solidFill>
                  <a:schemeClr val="bg1"/>
                </a:solidFill>
                <a:sym typeface="Wingdings" pitchFamily="2" charset="2"/>
              </a:rPr>
              <a:t>O</a:t>
            </a:r>
          </a:p>
          <a:p>
            <a:pPr>
              <a:spcBef>
                <a:spcPct val="20000"/>
              </a:spcBef>
              <a:defRPr/>
            </a:pPr>
            <a:r>
              <a:rPr lang="en-GB" sz="3200" dirty="0" smtClean="0">
                <a:solidFill>
                  <a:schemeClr val="bg1"/>
                </a:solidFill>
                <a:sym typeface="Wingdings" pitchFamily="2" charset="2"/>
              </a:rPr>
              <a:t>=   2   	 :     1	     :     1       :    2</a:t>
            </a:r>
          </a:p>
          <a:p>
            <a:pPr>
              <a:spcBef>
                <a:spcPct val="20000"/>
              </a:spcBef>
              <a:defRPr/>
            </a:pPr>
            <a:r>
              <a:rPr lang="en-GB" sz="3200" dirty="0" smtClean="0">
                <a:solidFill>
                  <a:schemeClr val="bg1"/>
                </a:solidFill>
                <a:sym typeface="Wingdings" pitchFamily="2" charset="2"/>
              </a:rPr>
              <a:t>From this you can get the </a:t>
            </a:r>
            <a:r>
              <a:rPr lang="en-GB" sz="3200" dirty="0" err="1" smtClean="0">
                <a:solidFill>
                  <a:schemeClr val="bg1"/>
                </a:solidFill>
              </a:rPr>
              <a:t>NaOH</a:t>
            </a:r>
            <a:r>
              <a:rPr lang="en-GB" sz="3200" dirty="0" smtClean="0">
                <a:solidFill>
                  <a:schemeClr val="bg1"/>
                </a:solidFill>
              </a:rPr>
              <a:t> : H</a:t>
            </a:r>
            <a:r>
              <a:rPr lang="en-GB" sz="3200" baseline="-25000" dirty="0" smtClean="0">
                <a:solidFill>
                  <a:schemeClr val="bg1"/>
                </a:solidFill>
              </a:rPr>
              <a:t>2</a:t>
            </a:r>
            <a:r>
              <a:rPr lang="en-GB" sz="3200" dirty="0" smtClean="0">
                <a:solidFill>
                  <a:schemeClr val="bg1"/>
                </a:solidFill>
              </a:rPr>
              <a:t>SO</a:t>
            </a:r>
            <a:r>
              <a:rPr lang="en-GB" sz="3200" baseline="-25000" dirty="0" smtClean="0">
                <a:solidFill>
                  <a:schemeClr val="bg1"/>
                </a:solidFill>
              </a:rPr>
              <a:t>4</a:t>
            </a:r>
            <a:r>
              <a:rPr lang="en-GB" sz="3200" dirty="0" smtClean="0">
                <a:solidFill>
                  <a:schemeClr val="bg1"/>
                </a:solidFill>
              </a:rPr>
              <a:t> </a:t>
            </a:r>
            <a:r>
              <a:rPr lang="en-GB" sz="3200" dirty="0" smtClean="0">
                <a:solidFill>
                  <a:schemeClr val="bg1"/>
                </a:solidFill>
                <a:sym typeface="Wingdings" pitchFamily="2" charset="2"/>
              </a:rPr>
              <a:t>mole ratio.</a:t>
            </a:r>
          </a:p>
          <a:p>
            <a:pPr>
              <a:spcBef>
                <a:spcPct val="20000"/>
              </a:spcBef>
              <a:defRPr/>
            </a:pPr>
            <a:endParaRPr lang="en-GB" sz="3200" dirty="0" smtClean="0">
              <a:solidFill>
                <a:schemeClr val="bg1"/>
              </a:solidFill>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344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lang="en-GB" sz="2000" dirty="0" err="1">
                <a:solidFill>
                  <a:schemeClr val="bg1"/>
                </a:solidFill>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5"/>
          <p:cNvSpPr txBox="1">
            <a:spLocks noChangeArrowheads="1"/>
          </p:cNvSpPr>
          <p:nvPr/>
        </p:nvSpPr>
        <p:spPr bwMode="auto">
          <a:xfrm>
            <a:off x="10750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923330"/>
          </a:xfrm>
          <a:prstGeom prst="rect">
            <a:avLst/>
          </a:prstGeom>
          <a:noFill/>
        </p:spPr>
        <p:txBody>
          <a:bodyPr wrap="square" rtlCol="0">
            <a:spAutoFit/>
          </a:bodyPr>
          <a:lstStyle/>
          <a:p>
            <a:r>
              <a:rPr lang="en-GB" b="1" dirty="0" smtClean="0">
                <a:solidFill>
                  <a:schemeClr val="bg1"/>
                </a:solidFill>
              </a:rPr>
              <a:t>Well done. Now select the correct mole ratio of</a:t>
            </a:r>
          </a:p>
          <a:p>
            <a:r>
              <a:rPr lang="en-GB" b="1" dirty="0" err="1" smtClean="0">
                <a:solidFill>
                  <a:schemeClr val="bg1"/>
                </a:solidFill>
              </a:rPr>
              <a:t>NaOH</a:t>
            </a:r>
            <a:r>
              <a:rPr lang="en-GB" b="1" dirty="0" smtClean="0">
                <a:solidFill>
                  <a:schemeClr val="bg1"/>
                </a:solidFill>
              </a:rPr>
              <a:t> : H</a:t>
            </a:r>
            <a:r>
              <a:rPr lang="en-GB" b="1" baseline="-25000" dirty="0" smtClean="0">
                <a:solidFill>
                  <a:schemeClr val="bg1"/>
                </a:solidFill>
              </a:rPr>
              <a:t>2</a:t>
            </a:r>
            <a:r>
              <a:rPr lang="en-GB" b="1" dirty="0" smtClean="0">
                <a:solidFill>
                  <a:schemeClr val="bg1"/>
                </a:solidFill>
              </a:rPr>
              <a:t>SO</a:t>
            </a:r>
            <a:r>
              <a:rPr lang="en-GB" b="1" baseline="-25000" dirty="0" smtClean="0">
                <a:solidFill>
                  <a:schemeClr val="bg1"/>
                </a:solidFill>
              </a:rPr>
              <a:t>4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baseline="-25000" dirty="0" smtClean="0">
              <a:solidFill>
                <a:schemeClr val="bg1"/>
              </a:solidFill>
            </a:endParaRPr>
          </a:p>
          <a:p>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6"/>
          <p:cNvSpPr txBox="1">
            <a:spLocks noChangeArrowheads="1"/>
          </p:cNvSpPr>
          <p:nvPr/>
        </p:nvSpPr>
        <p:spPr bwMode="auto">
          <a:xfrm>
            <a:off x="6300192" y="20608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4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400" b="0" i="0" u="none" strike="noStrike" cap="none" normalizeH="0" baseline="0" dirty="0" smtClean="0">
                <a:ln>
                  <a:noFill/>
                </a:ln>
                <a:solidFill>
                  <a:schemeClr val="bg1"/>
                </a:solidFill>
                <a:effectLst/>
                <a:latin typeface="Calibri" pitchFamily="34" charset="0"/>
                <a:cs typeface="Arial" pitchFamily="34" charset="0"/>
              </a:rPr>
              <a:t> = 0.01625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5" name="TextBox 14"/>
          <p:cNvSpPr txBox="1"/>
          <p:nvPr/>
        </p:nvSpPr>
        <p:spPr>
          <a:xfrm>
            <a:off x="251520" y="2852936"/>
            <a:ext cx="2880320" cy="1200329"/>
          </a:xfrm>
          <a:prstGeom prst="rect">
            <a:avLst/>
          </a:prstGeom>
          <a:noFill/>
        </p:spPr>
        <p:txBody>
          <a:bodyPr wrap="square" rtlCol="0">
            <a:spAutoFit/>
          </a:bodyPr>
          <a:lstStyle/>
          <a:p>
            <a:r>
              <a:rPr lang="en-GB" dirty="0" smtClean="0">
                <a:solidFill>
                  <a:schemeClr val="bg1"/>
                </a:solidFill>
              </a:rPr>
              <a:t>Mole ratio from the balanced equation</a:t>
            </a:r>
          </a:p>
          <a:p>
            <a:r>
              <a:rPr lang="en-GB" dirty="0" smtClean="0">
                <a:solidFill>
                  <a:schemeClr val="bg1"/>
                </a:solidFill>
              </a:rPr>
              <a:t>2NaOH + H</a:t>
            </a:r>
            <a:r>
              <a:rPr lang="en-GB" baseline="-25000" dirty="0" smtClean="0">
                <a:solidFill>
                  <a:schemeClr val="bg1"/>
                </a:solidFill>
              </a:rPr>
              <a:t>2</a:t>
            </a:r>
            <a:r>
              <a:rPr lang="en-GB" dirty="0" smtClean="0">
                <a:solidFill>
                  <a:schemeClr val="bg1"/>
                </a:solidFill>
              </a:rPr>
              <a:t>SO</a:t>
            </a:r>
            <a:r>
              <a:rPr lang="en-GB" baseline="-25000" dirty="0" smtClean="0">
                <a:solidFill>
                  <a:schemeClr val="bg1"/>
                </a:solidFill>
              </a:rPr>
              <a:t>4</a:t>
            </a:r>
            <a:r>
              <a:rPr lang="en-GB" dirty="0" smtClean="0">
                <a:solidFill>
                  <a:schemeClr val="bg1"/>
                </a:solidFill>
              </a:rPr>
              <a:t> </a:t>
            </a:r>
            <a:r>
              <a:rPr lang="en-GB" dirty="0" smtClean="0">
                <a:solidFill>
                  <a:schemeClr val="bg1"/>
                </a:solidFill>
                <a:sym typeface="Symbol"/>
              </a:rPr>
              <a:t></a:t>
            </a:r>
            <a:r>
              <a:rPr lang="en-GB" dirty="0" smtClean="0">
                <a:solidFill>
                  <a:schemeClr val="bg1"/>
                </a:solidFill>
                <a:sym typeface="Wingdings" pitchFamily="2" charset="2"/>
              </a:rPr>
              <a:t> Na</a:t>
            </a:r>
            <a:r>
              <a:rPr lang="en-GB" baseline="-25000" dirty="0" smtClean="0">
                <a:solidFill>
                  <a:schemeClr val="bg1"/>
                </a:solidFill>
                <a:sym typeface="Wingdings" pitchFamily="2" charset="2"/>
              </a:rPr>
              <a:t>2</a:t>
            </a:r>
            <a:r>
              <a:rPr lang="en-GB" dirty="0" smtClean="0">
                <a:solidFill>
                  <a:schemeClr val="bg1"/>
                </a:solidFill>
                <a:sym typeface="Wingdings" pitchFamily="2" charset="2"/>
              </a:rPr>
              <a:t>SO</a:t>
            </a:r>
            <a:r>
              <a:rPr lang="en-GB" baseline="-25000" dirty="0" smtClean="0">
                <a:solidFill>
                  <a:schemeClr val="bg1"/>
                </a:solidFill>
                <a:sym typeface="Wingdings" pitchFamily="2" charset="2"/>
              </a:rPr>
              <a:t>4</a:t>
            </a:r>
            <a:r>
              <a:rPr lang="en-GB" dirty="0" smtClean="0">
                <a:solidFill>
                  <a:schemeClr val="bg1"/>
                </a:solidFill>
                <a:sym typeface="Wingdings" pitchFamily="2" charset="2"/>
              </a:rPr>
              <a:t> + 2H</a:t>
            </a:r>
            <a:r>
              <a:rPr lang="en-GB" baseline="-25000" dirty="0" smtClean="0">
                <a:solidFill>
                  <a:schemeClr val="bg1"/>
                </a:solidFill>
                <a:sym typeface="Wingdings" pitchFamily="2" charset="2"/>
              </a:rPr>
              <a:t>2</a:t>
            </a:r>
            <a:r>
              <a:rPr lang="en-GB" dirty="0" smtClean="0">
                <a:solidFill>
                  <a:schemeClr val="bg1"/>
                </a:solidFill>
                <a:sym typeface="Wingdings" pitchFamily="2" charset="2"/>
              </a:rPr>
              <a:t>O</a:t>
            </a:r>
            <a:endParaRPr lang="en-GB" baseline="-25000" dirty="0">
              <a:solidFill>
                <a:schemeClr val="bg1"/>
              </a:solidFill>
            </a:endParaRPr>
          </a:p>
        </p:txBody>
      </p:sp>
      <p:sp>
        <p:nvSpPr>
          <p:cNvPr id="18" name="TextBox 17">
            <a:hlinkClick r:id="rId4" action="ppaction://hlinksldjump"/>
          </p:cNvPr>
          <p:cNvSpPr txBox="1"/>
          <p:nvPr/>
        </p:nvSpPr>
        <p:spPr>
          <a:xfrm>
            <a:off x="323528" y="4221088"/>
            <a:ext cx="720080" cy="369332"/>
          </a:xfrm>
          <a:prstGeom prst="rect">
            <a:avLst/>
          </a:prstGeom>
          <a:noFill/>
          <a:ln>
            <a:solidFill>
              <a:schemeClr val="bg1"/>
            </a:solidFill>
          </a:ln>
        </p:spPr>
        <p:txBody>
          <a:bodyPr wrap="square" rtlCol="0">
            <a:spAutoFit/>
          </a:bodyPr>
          <a:lstStyle/>
          <a:p>
            <a:r>
              <a:rPr lang="en-GB" dirty="0" smtClean="0">
                <a:solidFill>
                  <a:schemeClr val="bg1"/>
                </a:solidFill>
              </a:rPr>
              <a:t>1 : 2</a:t>
            </a:r>
            <a:endParaRPr lang="en-GB" dirty="0">
              <a:solidFill>
                <a:schemeClr val="bg1"/>
              </a:solidFill>
            </a:endParaRPr>
          </a:p>
        </p:txBody>
      </p:sp>
      <p:sp>
        <p:nvSpPr>
          <p:cNvPr id="19" name="TextBox 18">
            <a:hlinkClick r:id="rId4" action="ppaction://hlinksldjump"/>
          </p:cNvPr>
          <p:cNvSpPr txBox="1"/>
          <p:nvPr/>
        </p:nvSpPr>
        <p:spPr>
          <a:xfrm>
            <a:off x="323528" y="4725144"/>
            <a:ext cx="720080" cy="369332"/>
          </a:xfrm>
          <a:prstGeom prst="rect">
            <a:avLst/>
          </a:prstGeom>
          <a:noFill/>
          <a:ln>
            <a:solidFill>
              <a:schemeClr val="bg1"/>
            </a:solidFill>
          </a:ln>
        </p:spPr>
        <p:txBody>
          <a:bodyPr wrap="square" rtlCol="0">
            <a:spAutoFit/>
          </a:bodyPr>
          <a:lstStyle/>
          <a:p>
            <a:r>
              <a:rPr lang="en-GB" dirty="0" smtClean="0">
                <a:solidFill>
                  <a:schemeClr val="bg1"/>
                </a:solidFill>
              </a:rPr>
              <a:t>2 : 1</a:t>
            </a:r>
            <a:endParaRPr lang="en-GB" dirty="0">
              <a:solidFill>
                <a:schemeClr val="bg1"/>
              </a:solidFill>
            </a:endParaRPr>
          </a:p>
        </p:txBody>
      </p:sp>
      <p:sp>
        <p:nvSpPr>
          <p:cNvPr id="22" name="TextBox 21">
            <a:hlinkClick r:id="rId5" action="ppaction://hlinksldjump"/>
          </p:cNvPr>
          <p:cNvSpPr txBox="1"/>
          <p:nvPr/>
        </p:nvSpPr>
        <p:spPr>
          <a:xfrm>
            <a:off x="1331640" y="4221088"/>
            <a:ext cx="720080" cy="369332"/>
          </a:xfrm>
          <a:prstGeom prst="rect">
            <a:avLst/>
          </a:prstGeom>
          <a:noFill/>
          <a:ln>
            <a:solidFill>
              <a:schemeClr val="bg1"/>
            </a:solidFill>
          </a:ln>
        </p:spPr>
        <p:txBody>
          <a:bodyPr wrap="square" rtlCol="0">
            <a:spAutoFit/>
          </a:bodyPr>
          <a:lstStyle/>
          <a:p>
            <a:r>
              <a:rPr lang="en-GB" dirty="0" smtClean="0">
                <a:solidFill>
                  <a:schemeClr val="bg1"/>
                </a:solidFill>
              </a:rPr>
              <a:t>1 : 1</a:t>
            </a:r>
            <a:endParaRPr lang="en-GB" dirty="0">
              <a:solidFill>
                <a:schemeClr val="bg1"/>
              </a:solidFill>
            </a:endParaRPr>
          </a:p>
        </p:txBody>
      </p:sp>
      <p:sp>
        <p:nvSpPr>
          <p:cNvPr id="24" name="Text Box 5">
            <a:hlinkClick r:id="rId6" action="ppaction://hlinksldjump"/>
          </p:cNvPr>
          <p:cNvSpPr txBox="1">
            <a:spLocks noChangeArrowheads="1"/>
          </p:cNvSpPr>
          <p:nvPr/>
        </p:nvSpPr>
        <p:spPr bwMode="auto">
          <a:xfrm>
            <a:off x="3923928" y="227687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41">
                                            <p:txEl>
                                              <p:pRg st="1" end="1"/>
                                            </p:txEl>
                                          </p:spTgt>
                                        </p:tgtEl>
                                        <p:attrNameLst>
                                          <p:attrName>style.visibility</p:attrName>
                                        </p:attrNameLst>
                                      </p:cBhvr>
                                      <p:to>
                                        <p:strVal val="visible"/>
                                      </p:to>
                                    </p:set>
                                    <p:animEffect transition="in" filter="checkerboard(across)">
                                      <p:cBhvr>
                                        <p:cTn id="10" dur="500"/>
                                        <p:tgtEl>
                                          <p:spTgt spid="41">
                                            <p:txEl>
                                              <p:pRg st="1" end="1"/>
                                            </p:txEl>
                                          </p:spTgt>
                                        </p:tgtEl>
                                      </p:cBhvr>
                                    </p:animEffect>
                                  </p:childTnLst>
                                </p:cTn>
                              </p:par>
                              <p:par>
                                <p:cTn id="11" presetID="0" presetClass="path" presetSubtype="0" accel="50000" decel="50000" fill="hold" grpId="0" nodeType="withEffect">
                                  <p:stCondLst>
                                    <p:cond delay="0"/>
                                  </p:stCondLst>
                                  <p:childTnLst>
                                    <p:animMotion origin="layout" path="M 6.38889E-6 -2.96296E-6 L 0.42518 -0.24143 " pathEditMode="relative" ptsTypes="AA">
                                      <p:cBhvr>
                                        <p:cTn id="12" dur="2000" fill="hold"/>
                                        <p:tgtEl>
                                          <p:spTgt spid="1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344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lang="en-GB" sz="2000" dirty="0" err="1">
                <a:solidFill>
                  <a:schemeClr val="bg1"/>
                </a:solidFill>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5">
            <a:hlinkClick r:id="rId3" action="ppaction://hlinksldjump"/>
          </p:cNvPr>
          <p:cNvSpPr txBox="1">
            <a:spLocks noChangeArrowheads="1"/>
          </p:cNvSpPr>
          <p:nvPr/>
        </p:nvSpPr>
        <p:spPr bwMode="auto">
          <a:xfrm>
            <a:off x="10750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4"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923330"/>
          </a:xfrm>
          <a:prstGeom prst="rect">
            <a:avLst/>
          </a:prstGeom>
          <a:noFill/>
        </p:spPr>
        <p:txBody>
          <a:bodyPr wrap="square" rtlCol="0">
            <a:spAutoFit/>
          </a:bodyPr>
          <a:lstStyle/>
          <a:p>
            <a:r>
              <a:rPr lang="en-GB" b="1" dirty="0" smtClean="0">
                <a:solidFill>
                  <a:schemeClr val="bg1"/>
                </a:solidFill>
              </a:rPr>
              <a:t>Well done. Now select the next item to work out,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baseline="-25000" dirty="0" smtClean="0">
              <a:solidFill>
                <a:schemeClr val="bg1"/>
              </a:solidFill>
            </a:endParaRPr>
          </a:p>
          <a:p>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a:hlinkClick r:id="" action="ppaction://hlinkshowjump?jump=nextslide"/>
          </p:cNvPr>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a:hlinkClick r:id="" action="ppaction://hlinkshowjump?jump=nextslide"/>
          </p:cNvPr>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6">
            <a:hlinkClick r:id="" action="ppaction://hlinkshowjump?jump=nextslide"/>
          </p:cNvPr>
          <p:cNvSpPr txBox="1">
            <a:spLocks noChangeArrowheads="1"/>
          </p:cNvSpPr>
          <p:nvPr/>
        </p:nvSpPr>
        <p:spPr bwMode="auto">
          <a:xfrm>
            <a:off x="6300192" y="20608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4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400" b="0" i="0" u="none" strike="noStrike" cap="none" normalizeH="0" baseline="0" dirty="0" smtClean="0">
                <a:ln>
                  <a:noFill/>
                </a:ln>
                <a:solidFill>
                  <a:schemeClr val="bg1"/>
                </a:solidFill>
                <a:effectLst/>
                <a:latin typeface="Calibri" pitchFamily="34" charset="0"/>
                <a:cs typeface="Arial" pitchFamily="34" charset="0"/>
              </a:rPr>
              <a:t> = 0.01625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4" name="Text Box 5">
            <a:hlinkClick r:id="" action="ppaction://hlinkshowjump?jump=nextslide"/>
          </p:cNvPr>
          <p:cNvSpPr txBox="1">
            <a:spLocks noChangeArrowheads="1"/>
          </p:cNvSpPr>
          <p:nvPr/>
        </p:nvSpPr>
        <p:spPr bwMode="auto">
          <a:xfrm>
            <a:off x="3923928" y="2276872"/>
            <a:ext cx="1333500" cy="86409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p>
          <a:p>
            <a:pPr lvl="0" fontAlgn="base">
              <a:spcBef>
                <a:spcPct val="0"/>
              </a:spcBef>
              <a:spcAft>
                <a:spcPts val="1000"/>
              </a:spcAft>
            </a:pPr>
            <a:r>
              <a:rPr lang="en-GB" sz="1100" dirty="0">
                <a:solidFill>
                  <a:schemeClr val="bg1"/>
                </a:solidFill>
                <a:latin typeface="Arial" pitchFamily="34" charset="0"/>
                <a:cs typeface="Arial" pitchFamily="34" charset="0"/>
              </a:rPr>
              <a:t> </a:t>
            </a:r>
            <a:r>
              <a:rPr lang="en-GB" sz="1100" dirty="0" smtClean="0">
                <a:solidFill>
                  <a:schemeClr val="bg1"/>
                </a:solidFill>
                <a:latin typeface="Arial" pitchFamily="34" charset="0"/>
                <a:cs typeface="Arial" pitchFamily="34" charset="0"/>
              </a:rPr>
              <a:t>    2     :      1</a:t>
            </a:r>
          </a:p>
          <a:p>
            <a:pPr lvl="0" fontAlgn="base">
              <a:spcBef>
                <a:spcPct val="0"/>
              </a:spcBef>
              <a:spcAft>
                <a:spcPts val="1000"/>
              </a:spcAft>
            </a:pP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par>
                                <p:cTn id="8" presetID="0" presetClass="path" presetSubtype="0" accel="50000" decel="50000" fill="hold" grpId="0" nodeType="withEffect">
                                  <p:stCondLst>
                                    <p:cond delay="0"/>
                                  </p:stCondLst>
                                  <p:childTnLst>
                                    <p:animMotion origin="layout" path="M 3.33333E-6 2.59259E-6 L 0.2599 0.07361 " pathEditMode="relative" ptsTypes="AA">
                                      <p:cBhvr>
                                        <p:cTn id="9" dur="2000" fill="hold"/>
                                        <p:tgtEl>
                                          <p:spTgt spid="2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What I can immediately work out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In order to calculate the concentration of H</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2</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SO</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4</a:t>
            </a:r>
            <a:r>
              <a:rPr lang="en-GB" sz="3000" dirty="0" smtClean="0">
                <a:solidFill>
                  <a:schemeClr val="bg1"/>
                </a:solidFill>
                <a:latin typeface="Arial" pitchFamily="34" charset="0"/>
                <a:cs typeface="Arial" pitchFamily="34" charset="0"/>
              </a:rPr>
              <a:t> y</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ou</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need to work out the number of moles</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of H</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2</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SO</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4</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649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dirty="0" smtClean="0">
                <a:ln>
                  <a:noFill/>
                </a:ln>
                <a:solidFill>
                  <a:schemeClr val="bg1"/>
                </a:solidFill>
                <a:effectLst/>
                <a:latin typeface="Calibri" pitchFamily="34" charset="0"/>
                <a:cs typeface="Arial" pitchFamily="34" charset="0"/>
              </a:rPr>
              <a:t> </a:t>
            </a:r>
            <a:r>
              <a:rPr kumimoji="0" lang="en-GB" sz="2000" b="0" i="0" u="none" strike="noStrike" cap="none" normalizeH="0" baseline="0" dirty="0" smtClean="0">
                <a:ln>
                  <a:noFill/>
                </a:ln>
                <a:solidFill>
                  <a:schemeClr val="bg1"/>
                </a:solidFill>
                <a:effectLst/>
                <a:latin typeface="Calibri" pitchFamily="34" charset="0"/>
                <a:cs typeface="Arial" pitchFamily="34" charset="0"/>
              </a:rPr>
              <a:t>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lang="en-GB" sz="2000" dirty="0" err="1">
                <a:solidFill>
                  <a:schemeClr val="bg1"/>
                </a:solidFill>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923330"/>
          </a:xfrm>
          <a:prstGeom prst="rect">
            <a:avLst/>
          </a:prstGeom>
          <a:noFill/>
        </p:spPr>
        <p:txBody>
          <a:bodyPr wrap="square" rtlCol="0">
            <a:spAutoFit/>
          </a:bodyPr>
          <a:lstStyle/>
          <a:p>
            <a:r>
              <a:rPr lang="en-GB" b="1" dirty="0" smtClean="0">
                <a:solidFill>
                  <a:schemeClr val="bg1"/>
                </a:solidFill>
              </a:rPr>
              <a:t>Well done. Now select the next item to work out,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baseline="-25000" dirty="0" smtClean="0">
              <a:solidFill>
                <a:schemeClr val="bg1"/>
              </a:solidFill>
            </a:endParaRPr>
          </a:p>
          <a:p>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6"/>
          <p:cNvSpPr txBox="1">
            <a:spLocks noChangeArrowheads="1"/>
          </p:cNvSpPr>
          <p:nvPr/>
        </p:nvSpPr>
        <p:spPr bwMode="auto">
          <a:xfrm>
            <a:off x="6300192" y="20608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4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400" b="0" i="0" u="none" strike="noStrike" cap="none" normalizeH="0" baseline="0" dirty="0" smtClean="0">
                <a:ln>
                  <a:noFill/>
                </a:ln>
                <a:solidFill>
                  <a:schemeClr val="bg1"/>
                </a:solidFill>
                <a:effectLst/>
                <a:latin typeface="Calibri" pitchFamily="34" charset="0"/>
                <a:cs typeface="Arial" pitchFamily="34" charset="0"/>
              </a:rPr>
              <a:t> = 0.01625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5" name="Text Box 5">
            <a:hlinkClick r:id="rId4" action="ppaction://hlinksldjump"/>
          </p:cNvPr>
          <p:cNvSpPr txBox="1">
            <a:spLocks noChangeArrowheads="1"/>
          </p:cNvSpPr>
          <p:nvPr/>
        </p:nvSpPr>
        <p:spPr bwMode="auto">
          <a:xfrm>
            <a:off x="6300192" y="2780928"/>
            <a:ext cx="1333500" cy="86409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p>
          <a:p>
            <a:pPr lvl="0" fontAlgn="base">
              <a:spcBef>
                <a:spcPct val="0"/>
              </a:spcBef>
              <a:spcAft>
                <a:spcPts val="1000"/>
              </a:spcAft>
            </a:pPr>
            <a:r>
              <a:rPr lang="en-GB" sz="1100" dirty="0" smtClean="0">
                <a:solidFill>
                  <a:schemeClr val="bg1"/>
                </a:solidFill>
                <a:latin typeface="Arial" pitchFamily="34" charset="0"/>
                <a:cs typeface="Arial" pitchFamily="34" charset="0"/>
              </a:rPr>
              <a:t>    2      :       1</a:t>
            </a:r>
          </a:p>
          <a:p>
            <a:pPr lvl="0" fontAlgn="base">
              <a:spcBef>
                <a:spcPct val="0"/>
              </a:spcBef>
              <a:spcAft>
                <a:spcPts val="1000"/>
              </a:spcAft>
            </a:pP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5" name="Text Box 5"/>
          <p:cNvSpPr txBox="1">
            <a:spLocks noChangeArrowheads="1"/>
          </p:cNvSpPr>
          <p:nvPr/>
        </p:nvSpPr>
        <p:spPr bwMode="auto">
          <a:xfrm>
            <a:off x="107504" y="191683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par>
                                <p:cTn id="8" presetID="0" presetClass="path" presetSubtype="0" accel="50000" decel="50000" fill="hold" grpId="0" nodeType="withEffect">
                                  <p:stCondLst>
                                    <p:cond delay="0"/>
                                  </p:stCondLst>
                                  <p:childTnLst>
                                    <p:animMotion origin="layout" path="M 3.33333E-6 7.03704E-6 L 0.41736 0.08404 " pathEditMode="relative" ptsTypes="AA">
                                      <p:cBhvr>
                                        <p:cTn id="9" dur="2000" fill="hold"/>
                                        <p:tgtEl>
                                          <p:spTgt spid="2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57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lang="en-GB" sz="2000" dirty="0" err="1">
                <a:solidFill>
                  <a:schemeClr val="bg1"/>
                </a:solidFill>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923330"/>
          </a:xfrm>
          <a:prstGeom prst="rect">
            <a:avLst/>
          </a:prstGeom>
          <a:noFill/>
        </p:spPr>
        <p:txBody>
          <a:bodyPr wrap="square" rtlCol="0">
            <a:spAutoFit/>
          </a:bodyPr>
          <a:lstStyle/>
          <a:p>
            <a:r>
              <a:rPr lang="en-GB" b="1" dirty="0" smtClean="0">
                <a:solidFill>
                  <a:schemeClr val="bg1"/>
                </a:solidFill>
              </a:rPr>
              <a:t>Well done. Now select the correct calculation to work out the number of moles of H</a:t>
            </a:r>
            <a:r>
              <a:rPr lang="en-GB" b="1" baseline="-25000" dirty="0" smtClean="0">
                <a:solidFill>
                  <a:schemeClr val="bg1"/>
                </a:solidFill>
              </a:rPr>
              <a:t>2</a:t>
            </a:r>
            <a:r>
              <a:rPr lang="en-GB" b="1" dirty="0" smtClean="0">
                <a:solidFill>
                  <a:schemeClr val="bg1"/>
                </a:solidFill>
              </a:rPr>
              <a:t>SO</a:t>
            </a:r>
            <a:r>
              <a:rPr lang="en-GB" b="1" baseline="-25000" dirty="0" smtClean="0">
                <a:solidFill>
                  <a:schemeClr val="bg1"/>
                </a:solidFill>
              </a:rPr>
              <a:t>4</a:t>
            </a:r>
            <a:r>
              <a:rPr lang="en-GB" b="1" dirty="0" smtClean="0">
                <a:solidFill>
                  <a:schemeClr val="bg1"/>
                </a:solidFill>
              </a:rPr>
              <a:t>,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baseline="-25000" dirty="0" smtClean="0">
              <a:solidFill>
                <a:schemeClr val="bg1"/>
              </a:solidFill>
            </a:endParaRPr>
          </a:p>
          <a:p>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6"/>
          <p:cNvSpPr txBox="1">
            <a:spLocks noChangeArrowheads="1"/>
          </p:cNvSpPr>
          <p:nvPr/>
        </p:nvSpPr>
        <p:spPr bwMode="auto">
          <a:xfrm>
            <a:off x="6300192" y="20608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4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400" b="0" i="0" u="none" strike="noStrike" cap="none" normalizeH="0" baseline="0" dirty="0" smtClean="0">
                <a:ln>
                  <a:noFill/>
                </a:ln>
                <a:solidFill>
                  <a:schemeClr val="bg1"/>
                </a:solidFill>
                <a:effectLst/>
                <a:latin typeface="Calibri" pitchFamily="34" charset="0"/>
                <a:cs typeface="Arial" pitchFamily="34" charset="0"/>
              </a:rPr>
              <a:t> = 0.01625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5" name="Text Box 5">
            <a:hlinkClick r:id="rId4" action="ppaction://hlinksldjump"/>
          </p:cNvPr>
          <p:cNvSpPr txBox="1">
            <a:spLocks noChangeArrowheads="1"/>
          </p:cNvSpPr>
          <p:nvPr/>
        </p:nvSpPr>
        <p:spPr bwMode="auto">
          <a:xfrm>
            <a:off x="6300192" y="2780928"/>
            <a:ext cx="1333500" cy="86409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p>
          <a:p>
            <a:pPr lvl="0" fontAlgn="base">
              <a:spcBef>
                <a:spcPct val="0"/>
              </a:spcBef>
              <a:spcAft>
                <a:spcPts val="1000"/>
              </a:spcAft>
            </a:pPr>
            <a:r>
              <a:rPr lang="en-GB" sz="1100" dirty="0" smtClean="0">
                <a:solidFill>
                  <a:schemeClr val="bg1"/>
                </a:solidFill>
                <a:latin typeface="Arial" pitchFamily="34" charset="0"/>
                <a:cs typeface="Arial" pitchFamily="34" charset="0"/>
              </a:rPr>
              <a:t>    2      :      1</a:t>
            </a:r>
          </a:p>
          <a:p>
            <a:pPr lvl="0" fontAlgn="base">
              <a:spcBef>
                <a:spcPct val="0"/>
              </a:spcBef>
              <a:spcAft>
                <a:spcPts val="1000"/>
              </a:spcAft>
            </a:pP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8" name="Text Box 5"/>
          <p:cNvSpPr txBox="1">
            <a:spLocks noChangeArrowheads="1"/>
          </p:cNvSpPr>
          <p:nvPr/>
        </p:nvSpPr>
        <p:spPr bwMode="auto">
          <a:xfrm>
            <a:off x="3923928" y="249289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9" name="TextBox 18"/>
          <p:cNvSpPr txBox="1"/>
          <p:nvPr/>
        </p:nvSpPr>
        <p:spPr>
          <a:xfrm>
            <a:off x="395536" y="2852936"/>
            <a:ext cx="1656184" cy="369332"/>
          </a:xfrm>
          <a:prstGeom prst="rect">
            <a:avLst/>
          </a:prstGeom>
          <a:noFill/>
        </p:spPr>
        <p:txBody>
          <a:bodyPr wrap="square" rtlCol="0">
            <a:spAutoFit/>
          </a:bodyPr>
          <a:lstStyle/>
          <a:p>
            <a:r>
              <a:rPr lang="en-GB" dirty="0" smtClean="0">
                <a:solidFill>
                  <a:schemeClr val="bg1"/>
                </a:solidFill>
              </a:rPr>
              <a:t>Calculation</a:t>
            </a:r>
            <a:endParaRPr lang="en-GB" dirty="0">
              <a:solidFill>
                <a:schemeClr val="bg1"/>
              </a:solidFill>
            </a:endParaRPr>
          </a:p>
        </p:txBody>
      </p:sp>
      <p:sp>
        <p:nvSpPr>
          <p:cNvPr id="22" name="TextBox 21">
            <a:hlinkClick r:id="rId5" action="ppaction://hlinksldjump"/>
          </p:cNvPr>
          <p:cNvSpPr txBox="1"/>
          <p:nvPr/>
        </p:nvSpPr>
        <p:spPr>
          <a:xfrm>
            <a:off x="395536" y="3284984"/>
            <a:ext cx="1440160" cy="369332"/>
          </a:xfrm>
          <a:prstGeom prst="rect">
            <a:avLst/>
          </a:prstGeom>
          <a:noFill/>
          <a:ln>
            <a:solidFill>
              <a:schemeClr val="bg1"/>
            </a:solidFill>
          </a:ln>
        </p:spPr>
        <p:txBody>
          <a:bodyPr wrap="square" rtlCol="0">
            <a:spAutoFit/>
          </a:bodyPr>
          <a:lstStyle/>
          <a:p>
            <a:r>
              <a:rPr lang="en-GB" dirty="0" smtClean="0">
                <a:solidFill>
                  <a:schemeClr val="bg1"/>
                </a:solidFill>
              </a:rPr>
              <a:t>0.01625 / 2</a:t>
            </a:r>
            <a:endParaRPr lang="en-GB" dirty="0">
              <a:solidFill>
                <a:schemeClr val="bg1"/>
              </a:solidFill>
            </a:endParaRPr>
          </a:p>
        </p:txBody>
      </p:sp>
      <p:sp>
        <p:nvSpPr>
          <p:cNvPr id="23" name="TextBox 22">
            <a:hlinkClick r:id="" action="ppaction://hlinkshowjump?jump=nextslide"/>
          </p:cNvPr>
          <p:cNvSpPr txBox="1"/>
          <p:nvPr/>
        </p:nvSpPr>
        <p:spPr>
          <a:xfrm>
            <a:off x="395536" y="3933056"/>
            <a:ext cx="1440160" cy="369332"/>
          </a:xfrm>
          <a:prstGeom prst="rect">
            <a:avLst/>
          </a:prstGeom>
          <a:noFill/>
          <a:ln>
            <a:solidFill>
              <a:schemeClr val="bg1"/>
            </a:solidFill>
          </a:ln>
        </p:spPr>
        <p:txBody>
          <a:bodyPr wrap="square" rtlCol="0">
            <a:spAutoFit/>
          </a:bodyPr>
          <a:lstStyle/>
          <a:p>
            <a:r>
              <a:rPr lang="en-GB" dirty="0" smtClean="0">
                <a:solidFill>
                  <a:schemeClr val="bg1"/>
                </a:solidFill>
              </a:rPr>
              <a:t>0.01625 x 2</a:t>
            </a:r>
            <a:endParaRPr lang="en-GB" dirty="0">
              <a:solidFill>
                <a:schemeClr val="bg1"/>
              </a:solidFill>
            </a:endParaRPr>
          </a:p>
        </p:txBody>
      </p:sp>
      <p:sp>
        <p:nvSpPr>
          <p:cNvPr id="24" name="TextBox 23">
            <a:hlinkClick r:id="" action="ppaction://hlinkshowjump?jump=nextslide"/>
          </p:cNvPr>
          <p:cNvSpPr txBox="1"/>
          <p:nvPr/>
        </p:nvSpPr>
        <p:spPr>
          <a:xfrm>
            <a:off x="395536" y="4509120"/>
            <a:ext cx="1728192" cy="369332"/>
          </a:xfrm>
          <a:prstGeom prst="rect">
            <a:avLst/>
          </a:prstGeom>
          <a:noFill/>
          <a:ln>
            <a:solidFill>
              <a:schemeClr val="bg1"/>
            </a:solidFill>
          </a:ln>
        </p:spPr>
        <p:txBody>
          <a:bodyPr wrap="square" rtlCol="0">
            <a:spAutoFit/>
          </a:bodyPr>
          <a:lstStyle/>
          <a:p>
            <a:r>
              <a:rPr lang="en-GB" dirty="0" smtClean="0">
                <a:solidFill>
                  <a:schemeClr val="bg1"/>
                </a:solidFill>
              </a:rPr>
              <a:t>0.650 x 0.0310</a:t>
            </a:r>
            <a:endParaRPr lang="en-GB" dirty="0">
              <a:solidFill>
                <a:schemeClr val="bg1"/>
              </a:solidFill>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animBg="1"/>
      <p:bldP spid="23" grpId="0" animBg="1"/>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467544" y="1191295"/>
            <a:ext cx="7772400" cy="2237705"/>
          </a:xfrm>
        </p:spPr>
        <p:txBody>
          <a:bodyPr>
            <a:normAutofit/>
          </a:bodyPr>
          <a:lstStyle/>
          <a:p>
            <a:r>
              <a:rPr lang="en-GB" dirty="0" smtClean="0"/>
              <a:t>Problem solving tutor:</a:t>
            </a:r>
            <a:br>
              <a:rPr lang="en-GB" dirty="0" smtClean="0"/>
            </a:br>
            <a:r>
              <a:rPr lang="en-GB" dirty="0" smtClean="0"/>
              <a:t>Knowing what you know and don’t know</a:t>
            </a:r>
            <a:endParaRPr lang="en-GB" dirty="0">
              <a:solidFill>
                <a:srgbClr val="4F758B"/>
              </a:solidFill>
              <a:latin typeface="Arial" pitchFamily="34" charset="0"/>
              <a:cs typeface="Arial" pitchFamily="34" charset="0"/>
            </a:endParaRPr>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5" name="Picture 2" descr="C:\Users\Tim\AppData\Local\Temp\Rar$DI08.016\2.png"/>
          <p:cNvPicPr>
            <a:picLocks noChangeAspect="1" noChangeArrowheads="1"/>
          </p:cNvPicPr>
          <p:nvPr/>
        </p:nvPicPr>
        <p:blipFill>
          <a:blip r:embed="rId3" cstate="print"/>
          <a:srcRect/>
          <a:stretch>
            <a:fillRect/>
          </a:stretch>
        </p:blipFill>
        <p:spPr bwMode="auto">
          <a:xfrm>
            <a:off x="179512" y="188640"/>
            <a:ext cx="685800" cy="857250"/>
          </a:xfrm>
          <a:prstGeom prst="rect">
            <a:avLst/>
          </a:prstGeom>
          <a:noFill/>
        </p:spPr>
      </p:pic>
      <p:pic>
        <p:nvPicPr>
          <p:cNvPr id="7" name="Picture 2" descr="C:\Users\Tim\AppData\Local\Temp\Rar$DI33.016\1.png"/>
          <p:cNvPicPr>
            <a:picLocks noChangeAspect="1" noChangeArrowheads="1"/>
          </p:cNvPicPr>
          <p:nvPr/>
        </p:nvPicPr>
        <p:blipFill>
          <a:blip r:embed="rId4" cstate="print"/>
          <a:srcRect/>
          <a:stretch>
            <a:fillRect/>
          </a:stretch>
        </p:blipFill>
        <p:spPr bwMode="auto">
          <a:xfrm>
            <a:off x="4499992" y="3284984"/>
            <a:ext cx="2133600" cy="3476625"/>
          </a:xfrm>
          <a:prstGeom prst="rect">
            <a:avLst/>
          </a:prstGeom>
          <a:noFill/>
        </p:spPr>
      </p:pic>
    </p:spTree>
    <p:extLst>
      <p:ext uri="{BB962C8B-B14F-4D97-AF65-F5344CB8AC3E}">
        <p14:creationId xmlns:p14="http://schemas.microsoft.com/office/powerpoint/2010/main" val="2438550135"/>
      </p:ext>
    </p:extLst>
  </p:cSld>
  <p:clrMapOvr>
    <a:masterClrMapping/>
  </p:clrMapOvr>
  <p:transition advClick="0">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Moles of H</a:t>
            </a:r>
            <a:r>
              <a:rPr lang="en-GB" baseline="-25000" dirty="0" smtClean="0"/>
              <a:t>2</a:t>
            </a:r>
            <a:r>
              <a:rPr lang="en-GB" dirty="0" smtClean="0"/>
              <a:t>SO</a:t>
            </a:r>
            <a:r>
              <a:rPr lang="en-GB" baseline="-25000" dirty="0" smtClean="0"/>
              <a:t>4</a:t>
            </a:r>
            <a:r>
              <a:rPr lang="en-GB" dirty="0" smtClean="0"/>
              <a:t> calculation</a:t>
            </a:r>
            <a:endParaRPr lang="en-GB" dirty="0"/>
          </a:p>
        </p:txBody>
      </p:sp>
      <p:sp>
        <p:nvSpPr>
          <p:cNvPr id="4" name="TextBox 3">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lnSpcReduction="10000"/>
          </a:bodyPr>
          <a:lstStyle/>
          <a:p>
            <a:pPr>
              <a:spcBef>
                <a:spcPct val="20000"/>
              </a:spcBef>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Since the </a:t>
            </a:r>
            <a:r>
              <a:rPr lang="en-GB" sz="3200" dirty="0" smtClean="0">
                <a:solidFill>
                  <a:schemeClr val="bg1"/>
                </a:solidFill>
                <a:sym typeface="Wingdings" pitchFamily="2" charset="2"/>
              </a:rPr>
              <a:t>mole ratio is</a:t>
            </a:r>
          </a:p>
          <a:p>
            <a:pPr>
              <a:spcBef>
                <a:spcPct val="20000"/>
              </a:spcBef>
              <a:defRPr/>
            </a:pPr>
            <a:r>
              <a:rPr lang="en-GB" sz="3200" dirty="0" smtClean="0">
                <a:solidFill>
                  <a:schemeClr val="bg1"/>
                </a:solidFill>
              </a:rPr>
              <a:t> </a:t>
            </a:r>
            <a:r>
              <a:rPr lang="en-GB" sz="3200" dirty="0" err="1" smtClean="0">
                <a:solidFill>
                  <a:schemeClr val="bg1"/>
                </a:solidFill>
              </a:rPr>
              <a:t>NaOH</a:t>
            </a:r>
            <a:r>
              <a:rPr lang="en-GB" sz="3200" dirty="0" smtClean="0">
                <a:solidFill>
                  <a:schemeClr val="bg1"/>
                </a:solidFill>
              </a:rPr>
              <a:t> : H</a:t>
            </a:r>
            <a:r>
              <a:rPr lang="en-GB" sz="3200" baseline="-25000" dirty="0" smtClean="0">
                <a:solidFill>
                  <a:schemeClr val="bg1"/>
                </a:solidFill>
              </a:rPr>
              <a:t>2</a:t>
            </a:r>
            <a:r>
              <a:rPr lang="en-GB" sz="3200" dirty="0" smtClean="0">
                <a:solidFill>
                  <a:schemeClr val="bg1"/>
                </a:solidFill>
              </a:rPr>
              <a:t>SO</a:t>
            </a:r>
            <a:r>
              <a:rPr lang="en-GB" sz="3200" baseline="-25000" dirty="0" smtClean="0">
                <a:solidFill>
                  <a:schemeClr val="bg1"/>
                </a:solidFill>
              </a:rPr>
              <a:t>4</a:t>
            </a:r>
            <a:endParaRPr lang="en-GB" sz="3200" dirty="0" smtClean="0">
              <a:solidFill>
                <a:schemeClr val="bg1"/>
              </a:solidFill>
              <a:sym typeface="Wingdings" pitchFamily="2" charset="2"/>
            </a:endParaRPr>
          </a:p>
          <a:p>
            <a:pPr>
              <a:spcBef>
                <a:spcPct val="20000"/>
              </a:spcBef>
              <a:defRPr/>
            </a:pPr>
            <a:r>
              <a:rPr lang="en-GB" sz="3200" dirty="0" smtClean="0">
                <a:solidFill>
                  <a:schemeClr val="bg1"/>
                </a:solidFill>
                <a:sym typeface="Wingdings" pitchFamily="2" charset="2"/>
              </a:rPr>
              <a:t>     2     :     1	</a:t>
            </a:r>
          </a:p>
          <a:p>
            <a:pPr>
              <a:spcBef>
                <a:spcPct val="20000"/>
              </a:spcBef>
              <a:defRPr/>
            </a:pPr>
            <a:r>
              <a:rPr lang="en-GB" sz="3200" dirty="0" smtClean="0">
                <a:solidFill>
                  <a:schemeClr val="bg1"/>
                </a:solidFill>
                <a:sym typeface="Wingdings" pitchFamily="2" charset="2"/>
              </a:rPr>
              <a:t>you need to divide the number of moles of </a:t>
            </a:r>
            <a:r>
              <a:rPr lang="en-GB" sz="3200" dirty="0" err="1" smtClean="0">
                <a:solidFill>
                  <a:schemeClr val="bg1"/>
                </a:solidFill>
                <a:sym typeface="Wingdings" pitchFamily="2" charset="2"/>
              </a:rPr>
              <a:t>NaOH</a:t>
            </a:r>
            <a:r>
              <a:rPr lang="en-GB" sz="3200" dirty="0" smtClean="0">
                <a:solidFill>
                  <a:schemeClr val="bg1"/>
                </a:solidFill>
                <a:sym typeface="Wingdings" pitchFamily="2" charset="2"/>
              </a:rPr>
              <a:t> by 2.</a:t>
            </a:r>
          </a:p>
          <a:p>
            <a:pPr>
              <a:spcBef>
                <a:spcPct val="20000"/>
              </a:spcBef>
              <a:defRPr/>
            </a:pPr>
            <a:endParaRPr lang="en-GB" sz="3200" dirty="0" smtClean="0">
              <a:solidFill>
                <a:schemeClr val="bg1"/>
              </a:solidFill>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649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lang="en-GB" sz="2000" dirty="0" err="1">
                <a:solidFill>
                  <a:schemeClr val="bg1"/>
                </a:solidFill>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923330"/>
          </a:xfrm>
          <a:prstGeom prst="rect">
            <a:avLst/>
          </a:prstGeom>
          <a:noFill/>
        </p:spPr>
        <p:txBody>
          <a:bodyPr wrap="square" rtlCol="0">
            <a:spAutoFit/>
          </a:bodyPr>
          <a:lstStyle/>
          <a:p>
            <a:r>
              <a:rPr lang="en-GB" b="1" dirty="0" smtClean="0">
                <a:solidFill>
                  <a:schemeClr val="bg1"/>
                </a:solidFill>
              </a:rPr>
              <a:t>Well done. Now select the correct calculation to work out the number of moles of H</a:t>
            </a:r>
            <a:r>
              <a:rPr lang="en-GB" b="1" baseline="-25000" dirty="0" smtClean="0">
                <a:solidFill>
                  <a:schemeClr val="bg1"/>
                </a:solidFill>
              </a:rPr>
              <a:t>2</a:t>
            </a:r>
            <a:r>
              <a:rPr lang="en-GB" b="1" dirty="0" smtClean="0">
                <a:solidFill>
                  <a:schemeClr val="bg1"/>
                </a:solidFill>
              </a:rPr>
              <a:t>SO</a:t>
            </a:r>
            <a:r>
              <a:rPr lang="en-GB" b="1" baseline="-25000" dirty="0" smtClean="0">
                <a:solidFill>
                  <a:schemeClr val="bg1"/>
                </a:solidFill>
              </a:rPr>
              <a:t>4</a:t>
            </a:r>
            <a:r>
              <a:rPr lang="en-GB" b="1" dirty="0" smtClean="0">
                <a:solidFill>
                  <a:schemeClr val="bg1"/>
                </a:solidFill>
              </a:rPr>
              <a:t>,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baseline="-25000" dirty="0" smtClean="0">
              <a:solidFill>
                <a:schemeClr val="bg1"/>
              </a:solidFill>
            </a:endParaRPr>
          </a:p>
          <a:p>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6"/>
          <p:cNvSpPr txBox="1">
            <a:spLocks noChangeArrowheads="1"/>
          </p:cNvSpPr>
          <p:nvPr/>
        </p:nvSpPr>
        <p:spPr bwMode="auto">
          <a:xfrm>
            <a:off x="6300192" y="20608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4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400" b="0" i="0" u="none" strike="noStrike" cap="none" normalizeH="0" baseline="0" dirty="0" smtClean="0">
                <a:ln>
                  <a:noFill/>
                </a:ln>
                <a:solidFill>
                  <a:schemeClr val="bg1"/>
                </a:solidFill>
                <a:effectLst/>
                <a:latin typeface="Calibri" pitchFamily="34" charset="0"/>
                <a:cs typeface="Arial" pitchFamily="34" charset="0"/>
              </a:rPr>
              <a:t> = 0.01625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5" name="Text Box 5">
            <a:hlinkClick r:id="rId4" action="ppaction://hlinksldjump"/>
          </p:cNvPr>
          <p:cNvSpPr txBox="1">
            <a:spLocks noChangeArrowheads="1"/>
          </p:cNvSpPr>
          <p:nvPr/>
        </p:nvSpPr>
        <p:spPr bwMode="auto">
          <a:xfrm>
            <a:off x="6300192" y="2780928"/>
            <a:ext cx="1333500" cy="86409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p>
          <a:p>
            <a:pPr lvl="0" fontAlgn="base">
              <a:spcBef>
                <a:spcPct val="0"/>
              </a:spcBef>
              <a:spcAft>
                <a:spcPts val="1000"/>
              </a:spcAft>
            </a:pPr>
            <a:r>
              <a:rPr lang="en-GB" sz="1100" dirty="0" smtClean="0">
                <a:solidFill>
                  <a:schemeClr val="bg1"/>
                </a:solidFill>
                <a:latin typeface="Arial" pitchFamily="34" charset="0"/>
                <a:cs typeface="Arial" pitchFamily="34" charset="0"/>
              </a:rPr>
              <a:t>     2      :      1</a:t>
            </a:r>
          </a:p>
          <a:p>
            <a:pPr lvl="0" fontAlgn="base">
              <a:spcBef>
                <a:spcPct val="0"/>
              </a:spcBef>
              <a:spcAft>
                <a:spcPts val="1000"/>
              </a:spcAft>
            </a:pP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8" name="Text Box 5"/>
          <p:cNvSpPr txBox="1">
            <a:spLocks noChangeArrowheads="1"/>
          </p:cNvSpPr>
          <p:nvPr/>
        </p:nvSpPr>
        <p:spPr bwMode="auto">
          <a:xfrm>
            <a:off x="3923928" y="249289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9" name="TextBox 18"/>
          <p:cNvSpPr txBox="1"/>
          <p:nvPr/>
        </p:nvSpPr>
        <p:spPr>
          <a:xfrm>
            <a:off x="395536" y="2852936"/>
            <a:ext cx="1656184" cy="369332"/>
          </a:xfrm>
          <a:prstGeom prst="rect">
            <a:avLst/>
          </a:prstGeom>
          <a:noFill/>
        </p:spPr>
        <p:txBody>
          <a:bodyPr wrap="square" rtlCol="0">
            <a:spAutoFit/>
          </a:bodyPr>
          <a:lstStyle/>
          <a:p>
            <a:r>
              <a:rPr lang="en-GB" dirty="0" smtClean="0">
                <a:solidFill>
                  <a:schemeClr val="bg1"/>
                </a:solidFill>
              </a:rPr>
              <a:t>Calculation</a:t>
            </a:r>
            <a:endParaRPr lang="en-GB" dirty="0">
              <a:solidFill>
                <a:schemeClr val="bg1"/>
              </a:solidFill>
            </a:endParaRPr>
          </a:p>
        </p:txBody>
      </p:sp>
      <p:sp>
        <p:nvSpPr>
          <p:cNvPr id="22" name="TextBox 21"/>
          <p:cNvSpPr txBox="1"/>
          <p:nvPr/>
        </p:nvSpPr>
        <p:spPr>
          <a:xfrm>
            <a:off x="395536" y="3284984"/>
            <a:ext cx="1440160" cy="369332"/>
          </a:xfrm>
          <a:prstGeom prst="rect">
            <a:avLst/>
          </a:prstGeom>
          <a:noFill/>
          <a:ln>
            <a:solidFill>
              <a:schemeClr val="bg1"/>
            </a:solidFill>
          </a:ln>
        </p:spPr>
        <p:txBody>
          <a:bodyPr wrap="square" rtlCol="0">
            <a:spAutoFit/>
          </a:bodyPr>
          <a:lstStyle/>
          <a:p>
            <a:r>
              <a:rPr lang="en-GB" dirty="0" smtClean="0">
                <a:solidFill>
                  <a:schemeClr val="bg1"/>
                </a:solidFill>
              </a:rPr>
              <a:t>0.01625 / 2</a:t>
            </a:r>
            <a:endParaRPr lang="en-GB" dirty="0">
              <a:solidFill>
                <a:schemeClr val="bg1"/>
              </a:solidFill>
            </a:endParaRPr>
          </a:p>
        </p:txBody>
      </p:sp>
      <p:sp>
        <p:nvSpPr>
          <p:cNvPr id="23" name="TextBox 22"/>
          <p:cNvSpPr txBox="1"/>
          <p:nvPr/>
        </p:nvSpPr>
        <p:spPr>
          <a:xfrm>
            <a:off x="395536" y="3933056"/>
            <a:ext cx="1440160" cy="369332"/>
          </a:xfrm>
          <a:prstGeom prst="rect">
            <a:avLst/>
          </a:prstGeom>
          <a:noFill/>
          <a:ln>
            <a:solidFill>
              <a:schemeClr val="bg1"/>
            </a:solidFill>
          </a:ln>
        </p:spPr>
        <p:txBody>
          <a:bodyPr wrap="square" rtlCol="0">
            <a:spAutoFit/>
          </a:bodyPr>
          <a:lstStyle/>
          <a:p>
            <a:r>
              <a:rPr lang="en-GB" dirty="0" smtClean="0">
                <a:solidFill>
                  <a:schemeClr val="bg1"/>
                </a:solidFill>
              </a:rPr>
              <a:t>0.01625 x 2</a:t>
            </a:r>
            <a:endParaRPr lang="en-GB" dirty="0">
              <a:solidFill>
                <a:schemeClr val="bg1"/>
              </a:solidFill>
            </a:endParaRPr>
          </a:p>
        </p:txBody>
      </p:sp>
      <p:sp>
        <p:nvSpPr>
          <p:cNvPr id="24" name="TextBox 23"/>
          <p:cNvSpPr txBox="1"/>
          <p:nvPr/>
        </p:nvSpPr>
        <p:spPr>
          <a:xfrm>
            <a:off x="395536" y="4509120"/>
            <a:ext cx="1728192" cy="369332"/>
          </a:xfrm>
          <a:prstGeom prst="rect">
            <a:avLst/>
          </a:prstGeom>
          <a:noFill/>
          <a:ln>
            <a:solidFill>
              <a:schemeClr val="bg1"/>
            </a:solidFill>
          </a:ln>
        </p:spPr>
        <p:txBody>
          <a:bodyPr wrap="square" rtlCol="0">
            <a:spAutoFit/>
          </a:bodyPr>
          <a:lstStyle/>
          <a:p>
            <a:r>
              <a:rPr lang="en-GB" dirty="0" smtClean="0">
                <a:solidFill>
                  <a:schemeClr val="bg1"/>
                </a:solidFill>
              </a:rPr>
              <a:t>0.650 x 0.0310</a:t>
            </a:r>
            <a:endParaRPr lang="en-GB" dirty="0">
              <a:solidFill>
                <a:schemeClr val="bg1"/>
              </a:solidFill>
            </a:endParaRPr>
          </a:p>
        </p:txBody>
      </p:sp>
      <p:sp>
        <p:nvSpPr>
          <p:cNvPr id="25" name="Text Box 5"/>
          <p:cNvSpPr txBox="1">
            <a:spLocks noChangeArrowheads="1"/>
          </p:cNvSpPr>
          <p:nvPr/>
        </p:nvSpPr>
        <p:spPr bwMode="auto">
          <a:xfrm>
            <a:off x="3923928" y="249289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400" b="0" i="0" u="none" strike="noStrike" cap="none" normalizeH="0" baseline="-25000" dirty="0" smtClean="0">
                <a:ln>
                  <a:noFill/>
                </a:ln>
                <a:solidFill>
                  <a:schemeClr val="bg1"/>
                </a:solidFill>
                <a:effectLst/>
                <a:latin typeface="Calibri" pitchFamily="34" charset="0"/>
                <a:cs typeface="Arial" pitchFamily="34" charset="0"/>
              </a:rPr>
              <a:t>2</a:t>
            </a:r>
            <a:r>
              <a:rPr kumimoji="0" lang="en-GB" sz="1400" b="0" i="0" u="none" strike="noStrike" cap="none" normalizeH="0" baseline="0" dirty="0" smtClean="0">
                <a:ln>
                  <a:noFill/>
                </a:ln>
                <a:solidFill>
                  <a:schemeClr val="bg1"/>
                </a:solidFill>
                <a:effectLst/>
                <a:latin typeface="Calibri" pitchFamily="34" charset="0"/>
                <a:cs typeface="Arial" pitchFamily="34" charset="0"/>
              </a:rPr>
              <a:t>SO</a:t>
            </a:r>
            <a:r>
              <a:rPr kumimoji="0" lang="en-GB" sz="1400" b="0" i="0" u="none" strike="noStrike" cap="none" normalizeH="0" baseline="-25000" dirty="0" smtClean="0">
                <a:ln>
                  <a:noFill/>
                </a:ln>
                <a:solidFill>
                  <a:schemeClr val="bg1"/>
                </a:solidFill>
                <a:effectLst/>
                <a:latin typeface="Calibri" pitchFamily="34" charset="0"/>
                <a:cs typeface="Arial" pitchFamily="34" charset="0"/>
              </a:rPr>
              <a:t>4</a:t>
            </a:r>
            <a:r>
              <a:rPr kumimoji="0" lang="en-GB" sz="1400" b="0" i="0" u="none" strike="noStrike" cap="none" normalizeH="0" baseline="0" dirty="0" smtClean="0">
                <a:ln>
                  <a:noFill/>
                </a:ln>
                <a:solidFill>
                  <a:schemeClr val="bg1"/>
                </a:solidFill>
                <a:effectLst/>
                <a:latin typeface="Calibri" pitchFamily="34" charset="0"/>
                <a:cs typeface="Arial" pitchFamily="34" charset="0"/>
              </a:rPr>
              <a:t> = 0.008125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par>
                                <p:cTn id="8" presetID="0" presetClass="path" presetSubtype="0" accel="50000" decel="50000" fill="hold" grpId="0" nodeType="withEffect">
                                  <p:stCondLst>
                                    <p:cond delay="0"/>
                                  </p:stCondLst>
                                  <p:childTnLst>
                                    <p:animMotion origin="layout" path="M -5.55556E-7 3.7037E-7 L 0.40156 -0.01042 " pathEditMode="relative" ptsTypes="AA">
                                      <p:cBhvr>
                                        <p:cTn id="9" dur="2000" fill="hold"/>
                                        <p:tgtEl>
                                          <p:spTgt spid="22"/>
                                        </p:tgtEl>
                                        <p:attrNameLst>
                                          <p:attrName>ppt_x</p:attrName>
                                          <p:attrName>ppt_y</p:attrName>
                                        </p:attrNameLst>
                                      </p:cBhvr>
                                    </p:animMotion>
                                  </p:childTnLst>
                                </p:cTn>
                              </p:par>
                            </p:childTnLst>
                          </p:cTn>
                        </p:par>
                        <p:par>
                          <p:cTn id="10" fill="hold">
                            <p:stCondLst>
                              <p:cond delay="2000"/>
                            </p:stCondLst>
                            <p:childTnLst>
                              <p:par>
                                <p:cTn id="11" presetID="5" presetClass="exit" presetSubtype="10" fill="hold" grpId="0" nodeType="afterEffect">
                                  <p:stCondLst>
                                    <p:cond delay="0"/>
                                  </p:stCondLst>
                                  <p:childTnLst>
                                    <p:animEffect transition="out" filter="checkerboard(across)">
                                      <p:cBhvr>
                                        <p:cTn id="12" dur="500"/>
                                        <p:tgtEl>
                                          <p:spTgt spid="18"/>
                                        </p:tgtEl>
                                      </p:cBhvr>
                                    </p:animEffect>
                                    <p:set>
                                      <p:cBhvr>
                                        <p:cTn id="13" dur="1" fill="hold">
                                          <p:stCondLst>
                                            <p:cond delay="499"/>
                                          </p:stCondLst>
                                        </p:cTn>
                                        <p:tgtEl>
                                          <p:spTgt spid="18"/>
                                        </p:tgtEl>
                                        <p:attrNameLst>
                                          <p:attrName>style.visibility</p:attrName>
                                        </p:attrNameLst>
                                      </p:cBhvr>
                                      <p:to>
                                        <p:strVal val="hidden"/>
                                      </p:to>
                                    </p:set>
                                  </p:childTnLst>
                                </p:cTn>
                              </p:par>
                              <p:par>
                                <p:cTn id="14" presetID="5" presetClass="exit" presetSubtype="10" fill="hold" grpId="1" nodeType="withEffect">
                                  <p:stCondLst>
                                    <p:cond delay="0"/>
                                  </p:stCondLst>
                                  <p:childTnLst>
                                    <p:animEffect transition="out" filter="checkerboard(across)">
                                      <p:cBhvr>
                                        <p:cTn id="15" dur="500"/>
                                        <p:tgtEl>
                                          <p:spTgt spid="22"/>
                                        </p:tgtEl>
                                      </p:cBhvr>
                                    </p:animEffect>
                                    <p:set>
                                      <p:cBhvr>
                                        <p:cTn id="16" dur="1" fill="hold">
                                          <p:stCondLst>
                                            <p:cond delay="499"/>
                                          </p:stCondLst>
                                        </p:cTn>
                                        <p:tgtEl>
                                          <p:spTgt spid="22"/>
                                        </p:tgtEl>
                                        <p:attrNameLst>
                                          <p:attrName>style.visibility</p:attrName>
                                        </p:attrNameLst>
                                      </p:cBhvr>
                                      <p:to>
                                        <p:strVal val="hidden"/>
                                      </p:to>
                                    </p:set>
                                  </p:childTnLst>
                                </p:cTn>
                              </p:par>
                              <p:par>
                                <p:cTn id="17" presetID="5" presetClass="entr" presetSubtype="1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checkerboard(across)">
                                      <p:cBhvr>
                                        <p:cTn id="19" dur="500"/>
                                        <p:tgtEl>
                                          <p:spTgt spid="25"/>
                                        </p:tgtEl>
                                      </p:cBhvr>
                                    </p:animEffect>
                                  </p:childTnLst>
                                </p:cTn>
                              </p:par>
                              <p:par>
                                <p:cTn id="20" presetID="5" presetClass="exit" presetSubtype="10" fill="hold" grpId="0" nodeType="withEffect">
                                  <p:stCondLst>
                                    <p:cond delay="0"/>
                                  </p:stCondLst>
                                  <p:childTnLst>
                                    <p:animEffect transition="out" filter="checkerboard(across)">
                                      <p:cBhvr>
                                        <p:cTn id="21" dur="500"/>
                                        <p:tgtEl>
                                          <p:spTgt spid="23"/>
                                        </p:tgtEl>
                                      </p:cBhvr>
                                    </p:animEffect>
                                    <p:set>
                                      <p:cBhvr>
                                        <p:cTn id="22" dur="1" fill="hold">
                                          <p:stCondLst>
                                            <p:cond delay="499"/>
                                          </p:stCondLst>
                                        </p:cTn>
                                        <p:tgtEl>
                                          <p:spTgt spid="23"/>
                                        </p:tgtEl>
                                        <p:attrNameLst>
                                          <p:attrName>style.visibility</p:attrName>
                                        </p:attrNameLst>
                                      </p:cBhvr>
                                      <p:to>
                                        <p:strVal val="hidden"/>
                                      </p:to>
                                    </p:set>
                                  </p:childTnLst>
                                </p:cTn>
                              </p:par>
                              <p:par>
                                <p:cTn id="23" presetID="5" presetClass="exit" presetSubtype="10" fill="hold" grpId="0" nodeType="withEffect">
                                  <p:stCondLst>
                                    <p:cond delay="0"/>
                                  </p:stCondLst>
                                  <p:childTnLst>
                                    <p:animEffect transition="out" filter="checkerboard(across)">
                                      <p:cBhvr>
                                        <p:cTn id="24" dur="500"/>
                                        <p:tgtEl>
                                          <p:spTgt spid="24"/>
                                        </p:tgtEl>
                                      </p:cBhvr>
                                    </p:animEffect>
                                    <p:set>
                                      <p:cBhvr>
                                        <p:cTn id="25" dur="1" fill="hold">
                                          <p:stCondLst>
                                            <p:cond delay="499"/>
                                          </p:stCondLst>
                                        </p:cTn>
                                        <p:tgtEl>
                                          <p:spTgt spid="24"/>
                                        </p:tgtEl>
                                        <p:attrNameLst>
                                          <p:attrName>style.visibility</p:attrName>
                                        </p:attrNameLst>
                                      </p:cBhvr>
                                      <p:to>
                                        <p:strVal val="hidden"/>
                                      </p:to>
                                    </p:set>
                                  </p:childTnLst>
                                </p:cTn>
                              </p:par>
                              <p:par>
                                <p:cTn id="26" presetID="5" presetClass="exit" presetSubtype="10" fill="hold" grpId="0" nodeType="withEffect">
                                  <p:stCondLst>
                                    <p:cond delay="0"/>
                                  </p:stCondLst>
                                  <p:childTnLst>
                                    <p:animEffect transition="out" filter="checkerboard(across)">
                                      <p:cBhvr>
                                        <p:cTn id="27" dur="500"/>
                                        <p:tgtEl>
                                          <p:spTgt spid="19"/>
                                        </p:tgtEl>
                                      </p:cBhvr>
                                    </p:animEffect>
                                    <p:set>
                                      <p:cBhvr>
                                        <p:cTn id="28"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2" grpId="0" animBg="1"/>
      <p:bldP spid="22" grpId="1" animBg="1"/>
      <p:bldP spid="23" grpId="0" animBg="1"/>
      <p:bldP spid="24" grpId="0" animBg="1"/>
      <p:bldP spid="2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420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dirty="0" smtClean="0">
                <a:ln>
                  <a:noFill/>
                </a:ln>
                <a:solidFill>
                  <a:schemeClr val="bg1"/>
                </a:solidFill>
                <a:effectLst/>
                <a:latin typeface="Calibri" pitchFamily="34" charset="0"/>
                <a:cs typeface="Arial" pitchFamily="34" charset="0"/>
              </a:rPr>
              <a:t> </a:t>
            </a:r>
            <a:r>
              <a:rPr kumimoji="0" lang="en-GB" sz="2000" b="0" i="0" u="none" strike="noStrike" cap="none" normalizeH="0" baseline="0" dirty="0" smtClean="0">
                <a:ln>
                  <a:noFill/>
                </a:ln>
                <a:solidFill>
                  <a:schemeClr val="bg1"/>
                </a:solidFill>
                <a:effectLst/>
                <a:latin typeface="Calibri" pitchFamily="34" charset="0"/>
                <a:cs typeface="Arial" pitchFamily="34" charset="0"/>
              </a:rPr>
              <a:t>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lang="en-GB" sz="2000" dirty="0" err="1">
                <a:solidFill>
                  <a:schemeClr val="bg1"/>
                </a:solidFill>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301208"/>
            <a:ext cx="6336704" cy="1477328"/>
          </a:xfrm>
          <a:prstGeom prst="rect">
            <a:avLst/>
          </a:prstGeom>
          <a:noFill/>
        </p:spPr>
        <p:txBody>
          <a:bodyPr wrap="square" rtlCol="0">
            <a:spAutoFit/>
          </a:bodyPr>
          <a:lstStyle/>
          <a:p>
            <a:r>
              <a:rPr lang="en-GB" b="1" dirty="0" smtClean="0">
                <a:solidFill>
                  <a:schemeClr val="bg1"/>
                </a:solidFill>
              </a:rPr>
              <a:t>Well done. Now select the item of information that you have </a:t>
            </a:r>
            <a:r>
              <a:rPr lang="en-GB" b="1" dirty="0" smtClean="0">
                <a:solidFill>
                  <a:srgbClr val="FF0000"/>
                </a:solidFill>
              </a:rPr>
              <a:t>not</a:t>
            </a:r>
            <a:r>
              <a:rPr lang="en-GB" b="1" dirty="0" smtClean="0">
                <a:solidFill>
                  <a:schemeClr val="bg1"/>
                </a:solidFill>
              </a:rPr>
              <a:t> used, in “What I know now”, to </a:t>
            </a:r>
            <a:r>
              <a:rPr lang="en-GB" b="1" dirty="0" smtClean="0">
                <a:solidFill>
                  <a:srgbClr val="FF0000"/>
                </a:solidFill>
              </a:rPr>
              <a:t>keep </a:t>
            </a:r>
            <a:r>
              <a:rPr lang="en-GB" b="1" dirty="0" smtClean="0">
                <a:solidFill>
                  <a:schemeClr val="bg1"/>
                </a:solidFill>
              </a:rPr>
              <a:t>– the rest will be moved to the bin to make room for the </a:t>
            </a:r>
            <a:br>
              <a:rPr lang="en-GB" b="1" dirty="0" smtClean="0">
                <a:solidFill>
                  <a:schemeClr val="bg1"/>
                </a:solidFill>
              </a:rPr>
            </a:br>
            <a:r>
              <a:rPr lang="en-GB" b="1" dirty="0" smtClean="0">
                <a:solidFill>
                  <a:schemeClr val="bg1"/>
                </a:solidFill>
              </a:rPr>
              <a:t>latest information –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baseline="-25000" dirty="0" smtClean="0">
              <a:solidFill>
                <a:schemeClr val="bg1"/>
              </a:solidFill>
            </a:endParaRPr>
          </a:p>
          <a:p>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a:hlinkClick r:id="rId4" action="ppaction://hlinksldjump"/>
          </p:cNvPr>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6">
            <a:hlinkClick r:id="" action="ppaction://hlinkshowjump?jump=nextslide"/>
          </p:cNvPr>
          <p:cNvSpPr txBox="1">
            <a:spLocks noChangeArrowheads="1"/>
          </p:cNvSpPr>
          <p:nvPr/>
        </p:nvSpPr>
        <p:spPr bwMode="auto">
          <a:xfrm>
            <a:off x="6300192" y="20608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4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400" b="0" i="0" u="none" strike="noStrike" cap="none" normalizeH="0" baseline="0" dirty="0" smtClean="0">
                <a:ln>
                  <a:noFill/>
                </a:ln>
                <a:solidFill>
                  <a:schemeClr val="bg1"/>
                </a:solidFill>
                <a:effectLst/>
                <a:latin typeface="Calibri" pitchFamily="34" charset="0"/>
                <a:cs typeface="Arial" pitchFamily="34" charset="0"/>
              </a:rPr>
              <a:t> = 0.01625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5" name="Text Box 5">
            <a:hlinkClick r:id="" action="ppaction://hlinkshowjump?jump=nextslide"/>
          </p:cNvPr>
          <p:cNvSpPr txBox="1">
            <a:spLocks noChangeArrowheads="1"/>
          </p:cNvSpPr>
          <p:nvPr/>
        </p:nvSpPr>
        <p:spPr bwMode="auto">
          <a:xfrm>
            <a:off x="6300192" y="2780928"/>
            <a:ext cx="1333500" cy="86409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p>
          <a:p>
            <a:pPr lvl="0" fontAlgn="base">
              <a:spcBef>
                <a:spcPct val="0"/>
              </a:spcBef>
              <a:spcAft>
                <a:spcPts val="1000"/>
              </a:spcAft>
            </a:pPr>
            <a:r>
              <a:rPr lang="en-GB" sz="1100" dirty="0" smtClean="0">
                <a:solidFill>
                  <a:schemeClr val="bg1"/>
                </a:solidFill>
                <a:latin typeface="Arial" pitchFamily="34" charset="0"/>
                <a:cs typeface="Arial" pitchFamily="34" charset="0"/>
              </a:rPr>
              <a:t>     2     :      1</a:t>
            </a:r>
          </a:p>
          <a:p>
            <a:pPr lvl="0" fontAlgn="base">
              <a:spcBef>
                <a:spcPct val="0"/>
              </a:spcBef>
              <a:spcAft>
                <a:spcPts val="1000"/>
              </a:spcAft>
            </a:pP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6" name="Text Box 5">
            <a:hlinkClick r:id="" action="ppaction://hlinkshowjump?jump=nextslide"/>
          </p:cNvPr>
          <p:cNvSpPr txBox="1">
            <a:spLocks noChangeArrowheads="1"/>
          </p:cNvSpPr>
          <p:nvPr/>
        </p:nvSpPr>
        <p:spPr bwMode="auto">
          <a:xfrm>
            <a:off x="3923928" y="249289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400" b="0" i="0" u="none" strike="noStrike" cap="none" normalizeH="0" baseline="-25000" dirty="0" smtClean="0">
                <a:ln>
                  <a:noFill/>
                </a:ln>
                <a:solidFill>
                  <a:schemeClr val="bg1"/>
                </a:solidFill>
                <a:effectLst/>
                <a:latin typeface="Calibri" pitchFamily="34" charset="0"/>
                <a:cs typeface="Arial" pitchFamily="34" charset="0"/>
              </a:rPr>
              <a:t>2</a:t>
            </a:r>
            <a:r>
              <a:rPr kumimoji="0" lang="en-GB" sz="1400" b="0" i="0" u="none" strike="noStrike" cap="none" normalizeH="0" baseline="0" dirty="0" smtClean="0">
                <a:ln>
                  <a:noFill/>
                </a:ln>
                <a:solidFill>
                  <a:schemeClr val="bg1"/>
                </a:solidFill>
                <a:effectLst/>
                <a:latin typeface="Calibri" pitchFamily="34" charset="0"/>
                <a:cs typeface="Arial" pitchFamily="34" charset="0"/>
              </a:rPr>
              <a:t>SO</a:t>
            </a:r>
            <a:r>
              <a:rPr kumimoji="0" lang="en-GB" sz="1400" b="0" i="0" u="none" strike="noStrike" cap="none" normalizeH="0" baseline="-25000" dirty="0" smtClean="0">
                <a:ln>
                  <a:noFill/>
                </a:ln>
                <a:solidFill>
                  <a:schemeClr val="bg1"/>
                </a:solidFill>
                <a:effectLst/>
                <a:latin typeface="Calibri" pitchFamily="34" charset="0"/>
                <a:cs typeface="Arial" pitchFamily="34" charset="0"/>
              </a:rPr>
              <a:t>4</a:t>
            </a:r>
            <a:r>
              <a:rPr kumimoji="0" lang="en-GB" sz="1400" b="0" i="0" u="none" strike="noStrike" cap="none" normalizeH="0" baseline="0" dirty="0" smtClean="0">
                <a:ln>
                  <a:noFill/>
                </a:ln>
                <a:solidFill>
                  <a:schemeClr val="bg1"/>
                </a:solidFill>
                <a:effectLst/>
                <a:latin typeface="Calibri" pitchFamily="34" charset="0"/>
                <a:cs typeface="Arial" pitchFamily="34" charset="0"/>
              </a:rPr>
              <a:t> = 0.008125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checkerboard(across)">
                                      <p:cBhvr>
                                        <p:cTn id="1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Used item feedback</a:t>
            </a:r>
            <a:endParaRPr lang="en-GB" dirty="0"/>
          </a:p>
        </p:txBody>
      </p:sp>
      <p:sp>
        <p:nvSpPr>
          <p:cNvPr id="4" name="TextBox 3">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lvl="0">
              <a:spcBef>
                <a:spcPct val="20000"/>
              </a:spcBef>
              <a:defRPr/>
            </a:pPr>
            <a:r>
              <a:rPr lang="en-GB" sz="3000" dirty="0" smtClean="0">
                <a:solidFill>
                  <a:schemeClr val="bg1"/>
                </a:solidFill>
                <a:latin typeface="Arial" pitchFamily="34" charset="0"/>
                <a:cs typeface="Arial" pitchFamily="34" charset="0"/>
              </a:rPr>
              <a:t>Y</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ou</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have not used the volume of H</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2</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SO</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4</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a:t>
            </a:r>
            <a:r>
              <a:rPr kumimoji="0" lang="en-GB" sz="3000" b="0" i="0" u="none" strike="noStrike" kern="1200" cap="none" spc="0" normalizeH="0" noProof="0" dirty="0" err="1" smtClean="0">
                <a:ln>
                  <a:noFill/>
                </a:ln>
                <a:solidFill>
                  <a:schemeClr val="bg1"/>
                </a:solidFill>
                <a:effectLst/>
                <a:uLnTx/>
                <a:uFillTx/>
                <a:latin typeface="Arial" pitchFamily="34" charset="0"/>
                <a:ea typeface="+mn-ea"/>
                <a:cs typeface="Arial" pitchFamily="34" charset="0"/>
              </a:rPr>
              <a:t>aq</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420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lang="en-GB" sz="2000" dirty="0" err="1">
                <a:solidFill>
                  <a:schemeClr val="bg1"/>
                </a:solidFill>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301208"/>
            <a:ext cx="6336704" cy="1477328"/>
          </a:xfrm>
          <a:prstGeom prst="rect">
            <a:avLst/>
          </a:prstGeom>
          <a:noFill/>
        </p:spPr>
        <p:txBody>
          <a:bodyPr wrap="square" rtlCol="0">
            <a:spAutoFit/>
          </a:bodyPr>
          <a:lstStyle/>
          <a:p>
            <a:r>
              <a:rPr lang="en-GB" b="1" dirty="0" smtClean="0">
                <a:solidFill>
                  <a:schemeClr val="bg1"/>
                </a:solidFill>
              </a:rPr>
              <a:t>Well done. Now select the item of information that you have </a:t>
            </a:r>
            <a:r>
              <a:rPr lang="en-GB" b="1" dirty="0" smtClean="0">
                <a:solidFill>
                  <a:srgbClr val="FF0000"/>
                </a:solidFill>
              </a:rPr>
              <a:t>not</a:t>
            </a:r>
            <a:r>
              <a:rPr lang="en-GB" b="1" dirty="0" smtClean="0">
                <a:solidFill>
                  <a:schemeClr val="bg1"/>
                </a:solidFill>
              </a:rPr>
              <a:t> used, in “What I know now” to </a:t>
            </a:r>
            <a:r>
              <a:rPr lang="en-GB" b="1" dirty="0" smtClean="0">
                <a:solidFill>
                  <a:srgbClr val="FF0000"/>
                </a:solidFill>
              </a:rPr>
              <a:t>keep </a:t>
            </a:r>
            <a:r>
              <a:rPr lang="en-GB" b="1" dirty="0" smtClean="0">
                <a:solidFill>
                  <a:schemeClr val="bg1"/>
                </a:solidFill>
              </a:rPr>
              <a:t>– the rest will be moved to the bin to make room for the </a:t>
            </a:r>
            <a:br>
              <a:rPr lang="en-GB" b="1" dirty="0" smtClean="0">
                <a:solidFill>
                  <a:schemeClr val="bg1"/>
                </a:solidFill>
              </a:rPr>
            </a:br>
            <a:r>
              <a:rPr lang="en-GB" b="1" dirty="0" smtClean="0">
                <a:solidFill>
                  <a:schemeClr val="bg1"/>
                </a:solidFill>
              </a:rPr>
              <a:t>latest information –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baseline="-25000" dirty="0" smtClean="0">
              <a:solidFill>
                <a:schemeClr val="bg1"/>
              </a:solidFill>
            </a:endParaRPr>
          </a:p>
          <a:p>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1" name="Text Box 6"/>
          <p:cNvSpPr txBox="1">
            <a:spLocks noChangeArrowheads="1"/>
          </p:cNvSpPr>
          <p:nvPr/>
        </p:nvSpPr>
        <p:spPr bwMode="auto">
          <a:xfrm>
            <a:off x="6300192" y="20608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4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400" b="0" i="0" u="none" strike="noStrike" cap="none" normalizeH="0" baseline="0" dirty="0" smtClean="0">
                <a:ln>
                  <a:noFill/>
                </a:ln>
                <a:solidFill>
                  <a:schemeClr val="bg1"/>
                </a:solidFill>
                <a:effectLst/>
                <a:latin typeface="Calibri" pitchFamily="34" charset="0"/>
                <a:cs typeface="Arial" pitchFamily="34" charset="0"/>
              </a:rPr>
              <a:t> = 0.01625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5" name="Text Box 5">
            <a:hlinkClick r:id="rId4" action="ppaction://hlinksldjump"/>
          </p:cNvPr>
          <p:cNvSpPr txBox="1">
            <a:spLocks noChangeArrowheads="1"/>
          </p:cNvSpPr>
          <p:nvPr/>
        </p:nvSpPr>
        <p:spPr bwMode="auto">
          <a:xfrm>
            <a:off x="6300192" y="2780928"/>
            <a:ext cx="1333500" cy="86409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p>
          <a:p>
            <a:pPr lvl="0" fontAlgn="base">
              <a:spcBef>
                <a:spcPct val="0"/>
              </a:spcBef>
              <a:spcAft>
                <a:spcPts val="1000"/>
              </a:spcAft>
            </a:pPr>
            <a:r>
              <a:rPr lang="en-GB" sz="1100" dirty="0" smtClean="0">
                <a:solidFill>
                  <a:schemeClr val="bg1"/>
                </a:solidFill>
                <a:latin typeface="Arial" pitchFamily="34" charset="0"/>
                <a:cs typeface="Arial" pitchFamily="34" charset="0"/>
              </a:rPr>
              <a:t>     2      :     1</a:t>
            </a:r>
          </a:p>
          <a:p>
            <a:pPr lvl="0" fontAlgn="base">
              <a:spcBef>
                <a:spcPct val="0"/>
              </a:spcBef>
              <a:spcAft>
                <a:spcPts val="1000"/>
              </a:spcAft>
            </a:pP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6" name="Text Box 5"/>
          <p:cNvSpPr txBox="1">
            <a:spLocks noChangeArrowheads="1"/>
          </p:cNvSpPr>
          <p:nvPr/>
        </p:nvSpPr>
        <p:spPr bwMode="auto">
          <a:xfrm>
            <a:off x="3923928" y="249289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400" b="0" i="0" u="none" strike="noStrike" cap="none" normalizeH="0" baseline="-25000" dirty="0" smtClean="0">
                <a:ln>
                  <a:noFill/>
                </a:ln>
                <a:solidFill>
                  <a:schemeClr val="bg1"/>
                </a:solidFill>
                <a:effectLst/>
                <a:latin typeface="Calibri" pitchFamily="34" charset="0"/>
                <a:cs typeface="Arial" pitchFamily="34" charset="0"/>
              </a:rPr>
              <a:t>2</a:t>
            </a:r>
            <a:r>
              <a:rPr kumimoji="0" lang="en-GB" sz="1400" b="0" i="0" u="none" strike="noStrike" cap="none" normalizeH="0" baseline="0" dirty="0" smtClean="0">
                <a:ln>
                  <a:noFill/>
                </a:ln>
                <a:solidFill>
                  <a:schemeClr val="bg1"/>
                </a:solidFill>
                <a:effectLst/>
                <a:latin typeface="Calibri" pitchFamily="34" charset="0"/>
                <a:cs typeface="Arial" pitchFamily="34" charset="0"/>
              </a:rPr>
              <a:t>SO</a:t>
            </a:r>
            <a:r>
              <a:rPr kumimoji="0" lang="en-GB" sz="1400" b="0" i="0" u="none" strike="noStrike" cap="none" normalizeH="0" baseline="-25000" dirty="0" smtClean="0">
                <a:ln>
                  <a:noFill/>
                </a:ln>
                <a:solidFill>
                  <a:schemeClr val="bg1"/>
                </a:solidFill>
                <a:effectLst/>
                <a:latin typeface="Calibri" pitchFamily="34" charset="0"/>
                <a:cs typeface="Arial" pitchFamily="34" charset="0"/>
              </a:rPr>
              <a:t>4</a:t>
            </a:r>
            <a:r>
              <a:rPr kumimoji="0" lang="en-GB" sz="1400" b="0" i="0" u="none" strike="noStrike" cap="none" normalizeH="0" baseline="0" dirty="0" smtClean="0">
                <a:ln>
                  <a:noFill/>
                </a:ln>
                <a:solidFill>
                  <a:schemeClr val="bg1"/>
                </a:solidFill>
                <a:effectLst/>
                <a:latin typeface="Calibri" pitchFamily="34" charset="0"/>
                <a:cs typeface="Arial" pitchFamily="34" charset="0"/>
              </a:rPr>
              <a:t> = 0.008125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checkerboard(across)">
                                      <p:cBhvr>
                                        <p:cTn id="10" dur="500"/>
                                        <p:tgtEl>
                                          <p:spTgt spid="26"/>
                                        </p:tgtEl>
                                      </p:cBhvr>
                                    </p:animEffect>
                                  </p:childTnLst>
                                </p:cTn>
                              </p:par>
                              <p:par>
                                <p:cTn id="11" presetID="0" presetClass="path" presetSubtype="0" accel="50000" decel="50000" fill="hold" grpId="0" nodeType="withEffect">
                                  <p:stCondLst>
                                    <p:cond delay="0"/>
                                  </p:stCondLst>
                                  <p:childTnLst>
                                    <p:animMotion origin="layout" path="M 3.33333E-6 1.48148E-6 L -0.67726 0.43055 " pathEditMode="relative" ptsTypes="AA">
                                      <p:cBhvr>
                                        <p:cTn id="12" dur="2000" fill="hold"/>
                                        <p:tgtEl>
                                          <p:spTgt spid="15"/>
                                        </p:tgtEl>
                                        <p:attrNameLst>
                                          <p:attrName>ppt_x</p:attrName>
                                          <p:attrName>ppt_y</p:attrName>
                                        </p:attrNameLst>
                                      </p:cBhvr>
                                    </p:animMotion>
                                  </p:childTnLst>
                                </p:cTn>
                              </p:par>
                              <p:par>
                                <p:cTn id="13" presetID="0" presetClass="path" presetSubtype="0" accel="50000" decel="50000" fill="hold" grpId="0" nodeType="withEffect">
                                  <p:stCondLst>
                                    <p:cond delay="0"/>
                                  </p:stCondLst>
                                  <p:childTnLst>
                                    <p:animMotion origin="layout" path="M 3.33333E-6 -2.96296E-6 L -0.67726 0.55648 " pathEditMode="relative" ptsTypes="AA">
                                      <p:cBhvr>
                                        <p:cTn id="14" dur="2000" fill="hold"/>
                                        <p:tgtEl>
                                          <p:spTgt spid="21"/>
                                        </p:tgtEl>
                                        <p:attrNameLst>
                                          <p:attrName>ppt_x</p:attrName>
                                          <p:attrName>ppt_y</p:attrName>
                                        </p:attrNameLst>
                                      </p:cBhvr>
                                    </p:animMotion>
                                  </p:childTnLst>
                                </p:cTn>
                              </p:par>
                            </p:childTnLst>
                          </p:cTn>
                        </p:par>
                        <p:par>
                          <p:cTn id="15" fill="hold">
                            <p:stCondLst>
                              <p:cond delay="2000"/>
                            </p:stCondLst>
                            <p:childTnLst>
                              <p:par>
                                <p:cTn id="16" presetID="5" presetClass="exit" presetSubtype="10" fill="hold" grpId="1" nodeType="afterEffect">
                                  <p:stCondLst>
                                    <p:cond delay="0"/>
                                  </p:stCondLst>
                                  <p:childTnLst>
                                    <p:animEffect transition="out" filter="checkerboard(across)">
                                      <p:cBhvr>
                                        <p:cTn id="17" dur="500"/>
                                        <p:tgtEl>
                                          <p:spTgt spid="21"/>
                                        </p:tgtEl>
                                      </p:cBhvr>
                                    </p:animEffect>
                                    <p:set>
                                      <p:cBhvr>
                                        <p:cTn id="18" dur="1" fill="hold">
                                          <p:stCondLst>
                                            <p:cond delay="499"/>
                                          </p:stCondLst>
                                        </p:cTn>
                                        <p:tgtEl>
                                          <p:spTgt spid="21"/>
                                        </p:tgtEl>
                                        <p:attrNameLst>
                                          <p:attrName>style.visibility</p:attrName>
                                        </p:attrNameLst>
                                      </p:cBhvr>
                                      <p:to>
                                        <p:strVal val="hidden"/>
                                      </p:to>
                                    </p:set>
                                  </p:childTnLst>
                                </p:cTn>
                              </p:par>
                              <p:par>
                                <p:cTn id="19" presetID="5" presetClass="exit" presetSubtype="10" fill="hold" grpId="1" nodeType="withEffect">
                                  <p:stCondLst>
                                    <p:cond delay="0"/>
                                  </p:stCondLst>
                                  <p:childTnLst>
                                    <p:animEffect transition="out" filter="checkerboard(across)">
                                      <p:cBhvr>
                                        <p:cTn id="20" dur="500"/>
                                        <p:tgtEl>
                                          <p:spTgt spid="15"/>
                                        </p:tgtEl>
                                      </p:cBhvr>
                                    </p:animEffect>
                                    <p:set>
                                      <p:cBhvr>
                                        <p:cTn id="21" dur="1" fill="hold">
                                          <p:stCondLst>
                                            <p:cond delay="499"/>
                                          </p:stCondLst>
                                        </p:cTn>
                                        <p:tgtEl>
                                          <p:spTgt spid="1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grpId="1" nodeType="clickEffect">
                                  <p:stCondLst>
                                    <p:cond delay="0"/>
                                  </p:stCondLst>
                                  <p:childTnLst>
                                    <p:animMotion origin="layout" path="M -0.00781 -0.01065 L 0.2599 -0.06297 " pathEditMode="relative" rAng="0" ptsTypes="AA">
                                      <p:cBhvr>
                                        <p:cTn id="25" dur="2000" fill="hold"/>
                                        <p:tgtEl>
                                          <p:spTgt spid="26"/>
                                        </p:tgtEl>
                                        <p:attrNameLst>
                                          <p:attrName>ppt_x</p:attrName>
                                          <p:attrName>ppt_y</p:attrName>
                                        </p:attrNameLst>
                                      </p:cBhvr>
                                      <p:rCtr x="13400" y="-26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15" grpId="0" animBg="1"/>
      <p:bldP spid="15" grpId="1" animBg="1"/>
      <p:bldP spid="26" grpId="0" animBg="1"/>
      <p:bldP spid="26"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420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lang="en-GB" sz="2000" dirty="0" err="1">
                <a:solidFill>
                  <a:schemeClr val="bg1"/>
                </a:solidFill>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301208"/>
            <a:ext cx="6336704" cy="923330"/>
          </a:xfrm>
          <a:prstGeom prst="rect">
            <a:avLst/>
          </a:prstGeom>
          <a:noFill/>
        </p:spPr>
        <p:txBody>
          <a:bodyPr wrap="square" rtlCol="0">
            <a:spAutoFit/>
          </a:bodyPr>
          <a:lstStyle/>
          <a:p>
            <a:r>
              <a:rPr lang="en-GB" b="1" dirty="0" smtClean="0">
                <a:solidFill>
                  <a:schemeClr val="bg1"/>
                </a:solidFill>
              </a:rPr>
              <a:t>Well done. Now select the correct calculation to work out the concentration of H</a:t>
            </a:r>
            <a:r>
              <a:rPr lang="en-GB" b="1" baseline="-25000" dirty="0" smtClean="0">
                <a:solidFill>
                  <a:schemeClr val="bg1"/>
                </a:solidFill>
              </a:rPr>
              <a:t>2</a:t>
            </a:r>
            <a:r>
              <a:rPr lang="en-GB" b="1" dirty="0" smtClean="0">
                <a:solidFill>
                  <a:schemeClr val="bg1"/>
                </a:solidFill>
              </a:rPr>
              <a:t>SO</a:t>
            </a:r>
            <a:r>
              <a:rPr lang="en-GB" b="1" baseline="-25000" dirty="0" smtClean="0">
                <a:solidFill>
                  <a:schemeClr val="bg1"/>
                </a:solidFill>
              </a:rPr>
              <a:t>4</a:t>
            </a:r>
            <a:r>
              <a:rPr lang="en-GB" b="1" dirty="0" smtClean="0">
                <a:solidFill>
                  <a:schemeClr val="bg1"/>
                </a:solidFill>
              </a:rPr>
              <a:t>,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baseline="-25000" dirty="0" smtClean="0">
              <a:solidFill>
                <a:schemeClr val="bg1"/>
              </a:solidFill>
            </a:endParaRPr>
          </a:p>
          <a:p>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grpSp>
        <p:nvGrpSpPr>
          <p:cNvPr id="19" name="Group 18"/>
          <p:cNvGrpSpPr/>
          <p:nvPr/>
        </p:nvGrpSpPr>
        <p:grpSpPr>
          <a:xfrm>
            <a:off x="3275856" y="4005064"/>
            <a:ext cx="2659385" cy="982935"/>
            <a:chOff x="3275856" y="4005064"/>
            <a:chExt cx="2659385" cy="982935"/>
          </a:xfrm>
        </p:grpSpPr>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16" name="Text Box 4"/>
            <p:cNvSpPr txBox="1">
              <a:spLocks noChangeArrowheads="1"/>
            </p:cNvSpPr>
            <p:nvPr/>
          </p:nvSpPr>
          <p:spPr bwMode="auto">
            <a:xfrm>
              <a:off x="3995936" y="4293096"/>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grpSp>
      <p:sp>
        <p:nvSpPr>
          <p:cNvPr id="18" name="Text Box 5"/>
          <p:cNvSpPr txBox="1">
            <a:spLocks noChangeArrowheads="1"/>
          </p:cNvSpPr>
          <p:nvPr/>
        </p:nvSpPr>
        <p:spPr bwMode="auto">
          <a:xfrm>
            <a:off x="6300192" y="20608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400" b="0" i="0" u="none" strike="noStrike" cap="none" normalizeH="0" baseline="-25000" dirty="0" smtClean="0">
                <a:ln>
                  <a:noFill/>
                </a:ln>
                <a:solidFill>
                  <a:schemeClr val="bg1"/>
                </a:solidFill>
                <a:effectLst/>
                <a:latin typeface="Calibri" pitchFamily="34" charset="0"/>
                <a:cs typeface="Arial" pitchFamily="34" charset="0"/>
              </a:rPr>
              <a:t>2</a:t>
            </a:r>
            <a:r>
              <a:rPr kumimoji="0" lang="en-GB" sz="1400" b="0" i="0" u="none" strike="noStrike" cap="none" normalizeH="0" baseline="0" dirty="0" smtClean="0">
                <a:ln>
                  <a:noFill/>
                </a:ln>
                <a:solidFill>
                  <a:schemeClr val="bg1"/>
                </a:solidFill>
                <a:effectLst/>
                <a:latin typeface="Calibri" pitchFamily="34" charset="0"/>
                <a:cs typeface="Arial" pitchFamily="34" charset="0"/>
              </a:rPr>
              <a:t>SO</a:t>
            </a:r>
            <a:r>
              <a:rPr kumimoji="0" lang="en-GB" sz="1400" b="0" i="0" u="none" strike="noStrike" cap="none" normalizeH="0" baseline="-25000" dirty="0" smtClean="0">
                <a:ln>
                  <a:noFill/>
                </a:ln>
                <a:solidFill>
                  <a:schemeClr val="bg1"/>
                </a:solidFill>
                <a:effectLst/>
                <a:latin typeface="Calibri" pitchFamily="34" charset="0"/>
                <a:cs typeface="Arial" pitchFamily="34" charset="0"/>
              </a:rPr>
              <a:t>4</a:t>
            </a:r>
            <a:r>
              <a:rPr kumimoji="0" lang="en-GB" sz="1400" b="0" i="0" u="none" strike="noStrike" cap="none" normalizeH="0" baseline="0" dirty="0" smtClean="0">
                <a:ln>
                  <a:noFill/>
                </a:ln>
                <a:solidFill>
                  <a:schemeClr val="bg1"/>
                </a:solidFill>
                <a:effectLst/>
                <a:latin typeface="Calibri" pitchFamily="34" charset="0"/>
                <a:cs typeface="Arial" pitchFamily="34" charset="0"/>
              </a:rPr>
              <a:t> = 0.008125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Box 21"/>
          <p:cNvSpPr txBox="1"/>
          <p:nvPr/>
        </p:nvSpPr>
        <p:spPr>
          <a:xfrm>
            <a:off x="395536" y="2708920"/>
            <a:ext cx="1656184" cy="369332"/>
          </a:xfrm>
          <a:prstGeom prst="rect">
            <a:avLst/>
          </a:prstGeom>
          <a:noFill/>
        </p:spPr>
        <p:txBody>
          <a:bodyPr wrap="square" rtlCol="0">
            <a:spAutoFit/>
          </a:bodyPr>
          <a:lstStyle/>
          <a:p>
            <a:r>
              <a:rPr lang="en-GB" dirty="0" smtClean="0">
                <a:solidFill>
                  <a:schemeClr val="bg1"/>
                </a:solidFill>
              </a:rPr>
              <a:t>Calculation</a:t>
            </a:r>
            <a:endParaRPr lang="en-GB" dirty="0">
              <a:solidFill>
                <a:schemeClr val="bg1"/>
              </a:solidFill>
            </a:endParaRPr>
          </a:p>
        </p:txBody>
      </p:sp>
      <p:sp>
        <p:nvSpPr>
          <p:cNvPr id="23" name="TextBox 22">
            <a:hlinkClick r:id="" action="ppaction://hlinkshowjump?jump=nextslide"/>
          </p:cNvPr>
          <p:cNvSpPr txBox="1"/>
          <p:nvPr/>
        </p:nvSpPr>
        <p:spPr>
          <a:xfrm>
            <a:off x="395536" y="3140968"/>
            <a:ext cx="2088232" cy="369332"/>
          </a:xfrm>
          <a:prstGeom prst="rect">
            <a:avLst/>
          </a:prstGeom>
          <a:noFill/>
          <a:ln>
            <a:solidFill>
              <a:schemeClr val="bg1"/>
            </a:solidFill>
          </a:ln>
        </p:spPr>
        <p:txBody>
          <a:bodyPr wrap="square" rtlCol="0">
            <a:spAutoFit/>
          </a:bodyPr>
          <a:lstStyle/>
          <a:p>
            <a:r>
              <a:rPr lang="en-GB" dirty="0" smtClean="0">
                <a:solidFill>
                  <a:schemeClr val="bg1"/>
                </a:solidFill>
              </a:rPr>
              <a:t>0.008125 / 31</a:t>
            </a:r>
            <a:endParaRPr lang="en-GB" dirty="0">
              <a:solidFill>
                <a:schemeClr val="bg1"/>
              </a:solidFill>
            </a:endParaRPr>
          </a:p>
        </p:txBody>
      </p:sp>
      <p:sp>
        <p:nvSpPr>
          <p:cNvPr id="24" name="TextBox 23">
            <a:hlinkClick r:id="" action="ppaction://hlinkshowjump?jump=nextslide"/>
          </p:cNvPr>
          <p:cNvSpPr txBox="1"/>
          <p:nvPr/>
        </p:nvSpPr>
        <p:spPr>
          <a:xfrm>
            <a:off x="395536" y="3789040"/>
            <a:ext cx="2088232" cy="369332"/>
          </a:xfrm>
          <a:prstGeom prst="rect">
            <a:avLst/>
          </a:prstGeom>
          <a:noFill/>
          <a:ln>
            <a:solidFill>
              <a:schemeClr val="bg1"/>
            </a:solidFill>
          </a:ln>
        </p:spPr>
        <p:txBody>
          <a:bodyPr wrap="square" rtlCol="0">
            <a:spAutoFit/>
          </a:bodyPr>
          <a:lstStyle/>
          <a:p>
            <a:r>
              <a:rPr lang="en-GB" dirty="0" smtClean="0">
                <a:solidFill>
                  <a:schemeClr val="bg1"/>
                </a:solidFill>
              </a:rPr>
              <a:t>0.031 / 0.008125</a:t>
            </a:r>
            <a:endParaRPr lang="en-GB" dirty="0">
              <a:solidFill>
                <a:schemeClr val="bg1"/>
              </a:solidFill>
            </a:endParaRPr>
          </a:p>
        </p:txBody>
      </p:sp>
      <p:sp>
        <p:nvSpPr>
          <p:cNvPr id="25" name="TextBox 24">
            <a:hlinkClick r:id="" action="ppaction://hlinkshowjump?jump=nextslide"/>
          </p:cNvPr>
          <p:cNvSpPr txBox="1"/>
          <p:nvPr/>
        </p:nvSpPr>
        <p:spPr>
          <a:xfrm>
            <a:off x="395536" y="4365104"/>
            <a:ext cx="2088232" cy="369332"/>
          </a:xfrm>
          <a:prstGeom prst="rect">
            <a:avLst/>
          </a:prstGeom>
          <a:noFill/>
          <a:ln>
            <a:solidFill>
              <a:schemeClr val="bg1"/>
            </a:solidFill>
          </a:ln>
        </p:spPr>
        <p:txBody>
          <a:bodyPr wrap="square" rtlCol="0">
            <a:spAutoFit/>
          </a:bodyPr>
          <a:lstStyle/>
          <a:p>
            <a:r>
              <a:rPr lang="en-GB" dirty="0" smtClean="0">
                <a:solidFill>
                  <a:schemeClr val="bg1"/>
                </a:solidFill>
              </a:rPr>
              <a:t>0.008125 x 0.0310</a:t>
            </a:r>
            <a:endParaRPr lang="en-GB" dirty="0">
              <a:solidFill>
                <a:schemeClr val="bg1"/>
              </a:solidFill>
            </a:endParaRPr>
          </a:p>
        </p:txBody>
      </p:sp>
      <p:sp>
        <p:nvSpPr>
          <p:cNvPr id="27" name="TextBox 26">
            <a:hlinkClick r:id="rId4" action="ppaction://hlinksldjump"/>
          </p:cNvPr>
          <p:cNvSpPr txBox="1"/>
          <p:nvPr/>
        </p:nvSpPr>
        <p:spPr>
          <a:xfrm>
            <a:off x="395536" y="4941168"/>
            <a:ext cx="2088232" cy="369332"/>
          </a:xfrm>
          <a:prstGeom prst="rect">
            <a:avLst/>
          </a:prstGeom>
          <a:noFill/>
          <a:ln>
            <a:solidFill>
              <a:schemeClr val="bg1"/>
            </a:solidFill>
          </a:ln>
        </p:spPr>
        <p:txBody>
          <a:bodyPr wrap="square" rtlCol="0">
            <a:spAutoFit/>
          </a:bodyPr>
          <a:lstStyle/>
          <a:p>
            <a:r>
              <a:rPr lang="en-GB" dirty="0" smtClean="0">
                <a:solidFill>
                  <a:schemeClr val="bg1"/>
                </a:solidFill>
              </a:rPr>
              <a:t>0.008125 / 0.0310</a:t>
            </a:r>
            <a:endParaRPr lang="en-GB" dirty="0">
              <a:solidFill>
                <a:schemeClr val="bg1"/>
              </a:solidFill>
            </a:endParaRPr>
          </a:p>
        </p:txBody>
      </p:sp>
      <p:grpSp>
        <p:nvGrpSpPr>
          <p:cNvPr id="29" name="Group 28"/>
          <p:cNvGrpSpPr/>
          <p:nvPr/>
        </p:nvGrpSpPr>
        <p:grpSpPr>
          <a:xfrm>
            <a:off x="3275856" y="2492896"/>
            <a:ext cx="2659385" cy="982935"/>
            <a:chOff x="3275856" y="2492896"/>
            <a:chExt cx="2659385" cy="982935"/>
          </a:xfrm>
        </p:grpSpPr>
        <p:sp>
          <p:nvSpPr>
            <p:cNvPr id="34" name="Text Box 13"/>
            <p:cNvSpPr txBox="1">
              <a:spLocks noChangeArrowheads="1"/>
            </p:cNvSpPr>
            <p:nvPr/>
          </p:nvSpPr>
          <p:spPr bwMode="auto">
            <a:xfrm>
              <a:off x="3275856" y="2492896"/>
              <a:ext cx="2659385" cy="982935"/>
            </a:xfrm>
            <a:prstGeom prst="rect">
              <a:avLst/>
            </a:prstGeom>
            <a:solidFill>
              <a:srgbClr val="FFFFFF">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5" name="Text Box 4"/>
            <p:cNvSpPr txBox="1">
              <a:spLocks noChangeArrowheads="1"/>
            </p:cNvSpPr>
            <p:nvPr/>
          </p:nvSpPr>
          <p:spPr bwMode="auto">
            <a:xfrm>
              <a:off x="3995936" y="2780928"/>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gr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par>
                                <p:cTn id="8" presetID="0" presetClass="path" presetSubtype="0" accel="50000" decel="50000" fill="hold" nodeType="withEffect">
                                  <p:stCondLst>
                                    <p:cond delay="0"/>
                                  </p:stCondLst>
                                  <p:childTnLst>
                                    <p:animMotion origin="layout" path="M -4.16667E-6 -1.85185E-6 L -4.16667E-6 -0.22037 " pathEditMode="relative" ptsTypes="AA">
                                      <p:cBhvr>
                                        <p:cTn id="9" dur="2000" fill="hold"/>
                                        <p:tgtEl>
                                          <p:spTgt spid="19"/>
                                        </p:tgtEl>
                                        <p:attrNameLst>
                                          <p:attrName>ppt_x</p:attrName>
                                          <p:attrName>ppt_y</p:attrName>
                                        </p:attrNameLst>
                                      </p:cBhvr>
                                    </p:animMotion>
                                  </p:childTnLst>
                                </p:cTn>
                              </p:par>
                            </p:childTnLst>
                          </p:cTn>
                        </p:par>
                        <p:par>
                          <p:cTn id="10" fill="hold">
                            <p:stCondLst>
                              <p:cond delay="2000"/>
                            </p:stCondLst>
                            <p:childTnLst>
                              <p:par>
                                <p:cTn id="11" presetID="2" presetClass="entr" presetSubtype="4"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ppt_x"/>
                                          </p:val>
                                        </p:tav>
                                        <p:tav tm="100000">
                                          <p:val>
                                            <p:strVal val="#ppt_x"/>
                                          </p:val>
                                        </p:tav>
                                      </p:tavLst>
                                    </p:anim>
                                    <p:anim calcmode="lin" valueType="num">
                                      <p:cBhvr additive="base">
                                        <p:cTn id="30" dur="500" fill="hold"/>
                                        <p:tgtEl>
                                          <p:spTgt spid="27"/>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5" presetClass="entr" presetSubtype="10" fill="hold"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checkerboard(across)">
                                      <p:cBhvr>
                                        <p:cTn id="34" dur="500"/>
                                        <p:tgtEl>
                                          <p:spTgt spid="29"/>
                                        </p:tgtEl>
                                      </p:cBhvr>
                                    </p:animEffect>
                                  </p:childTnLst>
                                </p:cTn>
                              </p:par>
                              <p:par>
                                <p:cTn id="35" presetID="5" presetClass="exit" presetSubtype="10" fill="hold" nodeType="withEffect">
                                  <p:stCondLst>
                                    <p:cond delay="0"/>
                                  </p:stCondLst>
                                  <p:childTnLst>
                                    <p:animEffect transition="out" filter="checkerboard(across)">
                                      <p:cBhvr>
                                        <p:cTn id="36" dur="500"/>
                                        <p:tgtEl>
                                          <p:spTgt spid="19"/>
                                        </p:tgtEl>
                                      </p:cBhvr>
                                    </p:animEffect>
                                    <p:set>
                                      <p:cBhvr>
                                        <p:cTn id="37"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P spid="25" grpId="0" animBg="1"/>
      <p:bldP spid="2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Concentration feedback</a:t>
            </a:r>
            <a:endParaRPr lang="en-GB" dirty="0"/>
          </a:p>
        </p:txBody>
      </p:sp>
      <p:sp>
        <p:nvSpPr>
          <p:cNvPr id="4" name="TextBox 3">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lvl="0">
              <a:spcBef>
                <a:spcPct val="20000"/>
              </a:spcBef>
              <a:defRPr/>
            </a:pPr>
            <a:r>
              <a:rPr lang="en-GB" sz="3000" dirty="0" smtClean="0">
                <a:solidFill>
                  <a:schemeClr val="bg1"/>
                </a:solidFill>
                <a:latin typeface="Arial" pitchFamily="34" charset="0"/>
                <a:cs typeface="Arial" pitchFamily="34" charset="0"/>
              </a:rPr>
              <a:t>Y</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ou</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can calculate the concentration by using moles / volume (dm</a:t>
            </a:r>
            <a:r>
              <a:rPr kumimoji="0" lang="en-GB" sz="3000" b="0" i="0" u="none" strike="noStrike" kern="1200" cap="none" spc="0" normalizeH="0" baseline="30000" noProof="0" dirty="0" smtClean="0">
                <a:ln>
                  <a:noFill/>
                </a:ln>
                <a:solidFill>
                  <a:schemeClr val="bg1"/>
                </a:solidFill>
                <a:effectLst/>
                <a:uLnTx/>
                <a:uFillTx/>
                <a:latin typeface="Arial" pitchFamily="34" charset="0"/>
                <a:ea typeface="+mn-ea"/>
                <a:cs typeface="Arial" pitchFamily="34" charset="0"/>
              </a:rPr>
              <a:t>3</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57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baseline="0" dirty="0" smtClean="0">
                <a:ln>
                  <a:noFill/>
                </a:ln>
                <a:solidFill>
                  <a:schemeClr val="bg1"/>
                </a:solidFill>
                <a:effectLst/>
                <a:latin typeface="Calibri" pitchFamily="34" charset="0"/>
                <a:cs typeface="Arial" pitchFamily="34" charset="0"/>
              </a:rPr>
              <a:t>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lang="en-GB" sz="2000" dirty="0" err="1">
                <a:solidFill>
                  <a:schemeClr val="bg1"/>
                </a:solidFill>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301208"/>
            <a:ext cx="6336704" cy="923330"/>
          </a:xfrm>
          <a:prstGeom prst="rect">
            <a:avLst/>
          </a:prstGeom>
          <a:noFill/>
        </p:spPr>
        <p:txBody>
          <a:bodyPr wrap="square" rtlCol="0">
            <a:spAutoFit/>
          </a:bodyPr>
          <a:lstStyle/>
          <a:p>
            <a:r>
              <a:rPr lang="en-GB" b="1" dirty="0" smtClean="0">
                <a:solidFill>
                  <a:schemeClr val="bg1"/>
                </a:solidFill>
              </a:rPr>
              <a:t>Well done. Now select the correct calculation to work out the concentration of H</a:t>
            </a:r>
            <a:r>
              <a:rPr lang="en-GB" b="1" baseline="-25000" dirty="0" smtClean="0">
                <a:solidFill>
                  <a:schemeClr val="bg1"/>
                </a:solidFill>
              </a:rPr>
              <a:t>2</a:t>
            </a:r>
            <a:r>
              <a:rPr lang="en-GB" b="1" dirty="0" smtClean="0">
                <a:solidFill>
                  <a:schemeClr val="bg1"/>
                </a:solidFill>
              </a:rPr>
              <a:t>SO</a:t>
            </a:r>
            <a:r>
              <a:rPr lang="en-GB" b="1" baseline="-25000" dirty="0" smtClean="0">
                <a:solidFill>
                  <a:schemeClr val="bg1"/>
                </a:solidFill>
              </a:rPr>
              <a:t>4</a:t>
            </a:r>
            <a:r>
              <a:rPr lang="en-GB" b="1" dirty="0" smtClean="0">
                <a:solidFill>
                  <a:schemeClr val="bg1"/>
                </a:solidFill>
              </a:rPr>
              <a:t>,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baseline="-25000" dirty="0" smtClean="0">
              <a:solidFill>
                <a:schemeClr val="bg1"/>
              </a:solidFill>
            </a:endParaRPr>
          </a:p>
          <a:p>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8" name="Text Box 5"/>
          <p:cNvSpPr txBox="1">
            <a:spLocks noChangeArrowheads="1"/>
          </p:cNvSpPr>
          <p:nvPr/>
        </p:nvSpPr>
        <p:spPr bwMode="auto">
          <a:xfrm>
            <a:off x="6300192" y="20608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400" b="0" i="0" u="none" strike="noStrike" cap="none" normalizeH="0" baseline="-25000" dirty="0" smtClean="0">
                <a:ln>
                  <a:noFill/>
                </a:ln>
                <a:solidFill>
                  <a:schemeClr val="bg1"/>
                </a:solidFill>
                <a:effectLst/>
                <a:latin typeface="Calibri" pitchFamily="34" charset="0"/>
                <a:cs typeface="Arial" pitchFamily="34" charset="0"/>
              </a:rPr>
              <a:t>2</a:t>
            </a:r>
            <a:r>
              <a:rPr kumimoji="0" lang="en-GB" sz="1400" b="0" i="0" u="none" strike="noStrike" cap="none" normalizeH="0" baseline="0" dirty="0" smtClean="0">
                <a:ln>
                  <a:noFill/>
                </a:ln>
                <a:solidFill>
                  <a:schemeClr val="bg1"/>
                </a:solidFill>
                <a:effectLst/>
                <a:latin typeface="Calibri" pitchFamily="34" charset="0"/>
                <a:cs typeface="Arial" pitchFamily="34" charset="0"/>
              </a:rPr>
              <a:t>SO</a:t>
            </a:r>
            <a:r>
              <a:rPr kumimoji="0" lang="en-GB" sz="1400" b="0" i="0" u="none" strike="noStrike" cap="none" normalizeH="0" baseline="-25000" dirty="0" smtClean="0">
                <a:ln>
                  <a:noFill/>
                </a:ln>
                <a:solidFill>
                  <a:schemeClr val="bg1"/>
                </a:solidFill>
                <a:effectLst/>
                <a:latin typeface="Calibri" pitchFamily="34" charset="0"/>
                <a:cs typeface="Arial" pitchFamily="34" charset="0"/>
              </a:rPr>
              <a:t>4</a:t>
            </a:r>
            <a:r>
              <a:rPr kumimoji="0" lang="en-GB" sz="1400" b="0" i="0" u="none" strike="noStrike" cap="none" normalizeH="0" baseline="0" dirty="0" smtClean="0">
                <a:ln>
                  <a:noFill/>
                </a:ln>
                <a:solidFill>
                  <a:schemeClr val="bg1"/>
                </a:solidFill>
                <a:effectLst/>
                <a:latin typeface="Calibri" pitchFamily="34" charset="0"/>
                <a:cs typeface="Arial" pitchFamily="34" charset="0"/>
              </a:rPr>
              <a:t> = 0.008125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Box 21"/>
          <p:cNvSpPr txBox="1"/>
          <p:nvPr/>
        </p:nvSpPr>
        <p:spPr>
          <a:xfrm>
            <a:off x="395536" y="2708920"/>
            <a:ext cx="1656184" cy="369332"/>
          </a:xfrm>
          <a:prstGeom prst="rect">
            <a:avLst/>
          </a:prstGeom>
          <a:noFill/>
        </p:spPr>
        <p:txBody>
          <a:bodyPr wrap="square" rtlCol="0">
            <a:spAutoFit/>
          </a:bodyPr>
          <a:lstStyle/>
          <a:p>
            <a:r>
              <a:rPr lang="en-GB" dirty="0" smtClean="0">
                <a:solidFill>
                  <a:schemeClr val="bg1"/>
                </a:solidFill>
              </a:rPr>
              <a:t>Calculation</a:t>
            </a:r>
            <a:endParaRPr lang="en-GB" dirty="0">
              <a:solidFill>
                <a:schemeClr val="bg1"/>
              </a:solidFill>
            </a:endParaRPr>
          </a:p>
        </p:txBody>
      </p:sp>
      <p:sp>
        <p:nvSpPr>
          <p:cNvPr id="23" name="TextBox 22">
            <a:hlinkClick r:id="rId4" action="ppaction://hlinksldjump"/>
          </p:cNvPr>
          <p:cNvSpPr txBox="1"/>
          <p:nvPr/>
        </p:nvSpPr>
        <p:spPr>
          <a:xfrm>
            <a:off x="395536" y="3140968"/>
            <a:ext cx="2160240" cy="369332"/>
          </a:xfrm>
          <a:prstGeom prst="rect">
            <a:avLst/>
          </a:prstGeom>
          <a:noFill/>
          <a:ln>
            <a:solidFill>
              <a:schemeClr val="bg1"/>
            </a:solidFill>
          </a:ln>
        </p:spPr>
        <p:txBody>
          <a:bodyPr wrap="square" rtlCol="0">
            <a:spAutoFit/>
          </a:bodyPr>
          <a:lstStyle/>
          <a:p>
            <a:r>
              <a:rPr lang="en-GB" dirty="0" smtClean="0">
                <a:solidFill>
                  <a:schemeClr val="bg1"/>
                </a:solidFill>
              </a:rPr>
              <a:t>0.008125 / 31</a:t>
            </a:r>
            <a:endParaRPr lang="en-GB" dirty="0">
              <a:solidFill>
                <a:schemeClr val="bg1"/>
              </a:solidFill>
            </a:endParaRPr>
          </a:p>
        </p:txBody>
      </p:sp>
      <p:sp>
        <p:nvSpPr>
          <p:cNvPr id="24" name="TextBox 23">
            <a:hlinkClick r:id="" action="ppaction://hlinkshowjump?jump=nextslide"/>
          </p:cNvPr>
          <p:cNvSpPr txBox="1"/>
          <p:nvPr/>
        </p:nvSpPr>
        <p:spPr>
          <a:xfrm>
            <a:off x="395536" y="3789040"/>
            <a:ext cx="2160240" cy="369332"/>
          </a:xfrm>
          <a:prstGeom prst="rect">
            <a:avLst/>
          </a:prstGeom>
          <a:noFill/>
          <a:ln>
            <a:solidFill>
              <a:schemeClr val="bg1"/>
            </a:solidFill>
          </a:ln>
        </p:spPr>
        <p:txBody>
          <a:bodyPr wrap="square" rtlCol="0">
            <a:spAutoFit/>
          </a:bodyPr>
          <a:lstStyle/>
          <a:p>
            <a:r>
              <a:rPr lang="en-GB" dirty="0" smtClean="0">
                <a:solidFill>
                  <a:schemeClr val="bg1"/>
                </a:solidFill>
              </a:rPr>
              <a:t>0.031 / 0.008125</a:t>
            </a:r>
            <a:endParaRPr lang="en-GB" dirty="0">
              <a:solidFill>
                <a:schemeClr val="bg1"/>
              </a:solidFill>
            </a:endParaRPr>
          </a:p>
        </p:txBody>
      </p:sp>
      <p:sp>
        <p:nvSpPr>
          <p:cNvPr id="25" name="TextBox 24">
            <a:hlinkClick r:id="" action="ppaction://hlinkshowjump?jump=nextslide"/>
          </p:cNvPr>
          <p:cNvSpPr txBox="1"/>
          <p:nvPr/>
        </p:nvSpPr>
        <p:spPr>
          <a:xfrm>
            <a:off x="395536" y="4365104"/>
            <a:ext cx="2160240" cy="369332"/>
          </a:xfrm>
          <a:prstGeom prst="rect">
            <a:avLst/>
          </a:prstGeom>
          <a:noFill/>
          <a:ln>
            <a:solidFill>
              <a:schemeClr val="bg1"/>
            </a:solidFill>
          </a:ln>
        </p:spPr>
        <p:txBody>
          <a:bodyPr wrap="square" rtlCol="0">
            <a:spAutoFit/>
          </a:bodyPr>
          <a:lstStyle/>
          <a:p>
            <a:r>
              <a:rPr lang="en-GB" dirty="0" smtClean="0">
                <a:solidFill>
                  <a:schemeClr val="bg1"/>
                </a:solidFill>
              </a:rPr>
              <a:t>0.008125 x 0.0310</a:t>
            </a:r>
            <a:endParaRPr lang="en-GB" dirty="0">
              <a:solidFill>
                <a:schemeClr val="bg1"/>
              </a:solidFill>
            </a:endParaRPr>
          </a:p>
        </p:txBody>
      </p:sp>
      <p:sp>
        <p:nvSpPr>
          <p:cNvPr id="27" name="TextBox 26">
            <a:hlinkClick r:id="" action="ppaction://hlinkshowjump?jump=nextslide"/>
          </p:cNvPr>
          <p:cNvSpPr txBox="1"/>
          <p:nvPr/>
        </p:nvSpPr>
        <p:spPr>
          <a:xfrm>
            <a:off x="395536" y="4941168"/>
            <a:ext cx="2160240" cy="369332"/>
          </a:xfrm>
          <a:prstGeom prst="rect">
            <a:avLst/>
          </a:prstGeom>
          <a:noFill/>
          <a:ln>
            <a:solidFill>
              <a:schemeClr val="bg1"/>
            </a:solidFill>
          </a:ln>
        </p:spPr>
        <p:txBody>
          <a:bodyPr wrap="square" rtlCol="0">
            <a:spAutoFit/>
          </a:bodyPr>
          <a:lstStyle/>
          <a:p>
            <a:r>
              <a:rPr lang="en-GB" dirty="0" smtClean="0">
                <a:solidFill>
                  <a:schemeClr val="bg1"/>
                </a:solidFill>
              </a:rPr>
              <a:t>0.008125 / 0.0310</a:t>
            </a:r>
            <a:endParaRPr lang="en-GB" dirty="0">
              <a:solidFill>
                <a:schemeClr val="bg1"/>
              </a:solidFill>
            </a:endParaRPr>
          </a:p>
        </p:txBody>
      </p:sp>
      <p:grpSp>
        <p:nvGrpSpPr>
          <p:cNvPr id="29" name="Group 28"/>
          <p:cNvGrpSpPr/>
          <p:nvPr/>
        </p:nvGrpSpPr>
        <p:grpSpPr>
          <a:xfrm>
            <a:off x="3275856" y="2492896"/>
            <a:ext cx="2659385" cy="982935"/>
            <a:chOff x="3275856" y="2492896"/>
            <a:chExt cx="2659385" cy="982935"/>
          </a:xfrm>
        </p:grpSpPr>
        <p:sp>
          <p:nvSpPr>
            <p:cNvPr id="21" name="Text Box 13"/>
            <p:cNvSpPr txBox="1">
              <a:spLocks noChangeArrowheads="1"/>
            </p:cNvSpPr>
            <p:nvPr/>
          </p:nvSpPr>
          <p:spPr bwMode="auto">
            <a:xfrm>
              <a:off x="3275856" y="2492896"/>
              <a:ext cx="2659385" cy="982935"/>
            </a:xfrm>
            <a:prstGeom prst="rect">
              <a:avLst/>
            </a:prstGeom>
            <a:solidFill>
              <a:srgbClr val="FFFFFF">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26" name="Text Box 4"/>
            <p:cNvSpPr txBox="1">
              <a:spLocks noChangeArrowheads="1"/>
            </p:cNvSpPr>
            <p:nvPr/>
          </p:nvSpPr>
          <p:spPr bwMode="auto">
            <a:xfrm>
              <a:off x="3995936" y="2780928"/>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gr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par>
                                <p:cTn id="8" presetID="5" presetClass="exit" presetSubtype="10" fill="hold" grpId="0" nodeType="withEffect">
                                  <p:stCondLst>
                                    <p:cond delay="0"/>
                                  </p:stCondLst>
                                  <p:childTnLst>
                                    <p:animEffect transition="out" filter="checkerboard(across)">
                                      <p:cBhvr>
                                        <p:cTn id="9" dur="500"/>
                                        <p:tgtEl>
                                          <p:spTgt spid="22"/>
                                        </p:tgtEl>
                                      </p:cBhvr>
                                    </p:animEffect>
                                    <p:set>
                                      <p:cBhvr>
                                        <p:cTn id="10" dur="1" fill="hold">
                                          <p:stCondLst>
                                            <p:cond delay="499"/>
                                          </p:stCondLst>
                                        </p:cTn>
                                        <p:tgtEl>
                                          <p:spTgt spid="22"/>
                                        </p:tgtEl>
                                        <p:attrNameLst>
                                          <p:attrName>style.visibility</p:attrName>
                                        </p:attrNameLst>
                                      </p:cBhvr>
                                      <p:to>
                                        <p:strVal val="hidden"/>
                                      </p:to>
                                    </p:set>
                                  </p:childTnLst>
                                </p:cTn>
                              </p:par>
                              <p:par>
                                <p:cTn id="11" presetID="5" presetClass="exit" presetSubtype="10" fill="hold" grpId="0" nodeType="withEffect">
                                  <p:stCondLst>
                                    <p:cond delay="0"/>
                                  </p:stCondLst>
                                  <p:childTnLst>
                                    <p:animEffect transition="out" filter="checkerboard(across)">
                                      <p:cBhvr>
                                        <p:cTn id="12" dur="500"/>
                                        <p:tgtEl>
                                          <p:spTgt spid="23"/>
                                        </p:tgtEl>
                                      </p:cBhvr>
                                    </p:animEffect>
                                    <p:set>
                                      <p:cBhvr>
                                        <p:cTn id="13" dur="1" fill="hold">
                                          <p:stCondLst>
                                            <p:cond delay="499"/>
                                          </p:stCondLst>
                                        </p:cTn>
                                        <p:tgtEl>
                                          <p:spTgt spid="23"/>
                                        </p:tgtEl>
                                        <p:attrNameLst>
                                          <p:attrName>style.visibility</p:attrName>
                                        </p:attrNameLst>
                                      </p:cBhvr>
                                      <p:to>
                                        <p:strVal val="hidden"/>
                                      </p:to>
                                    </p:set>
                                  </p:childTnLst>
                                </p:cTn>
                              </p:par>
                              <p:par>
                                <p:cTn id="14" presetID="5" presetClass="exit" presetSubtype="10" fill="hold" grpId="0" nodeType="withEffect">
                                  <p:stCondLst>
                                    <p:cond delay="0"/>
                                  </p:stCondLst>
                                  <p:childTnLst>
                                    <p:animEffect transition="out" filter="checkerboard(across)">
                                      <p:cBhvr>
                                        <p:cTn id="15" dur="500"/>
                                        <p:tgtEl>
                                          <p:spTgt spid="24"/>
                                        </p:tgtEl>
                                      </p:cBhvr>
                                    </p:animEffect>
                                    <p:set>
                                      <p:cBhvr>
                                        <p:cTn id="16" dur="1" fill="hold">
                                          <p:stCondLst>
                                            <p:cond delay="499"/>
                                          </p:stCondLst>
                                        </p:cTn>
                                        <p:tgtEl>
                                          <p:spTgt spid="24"/>
                                        </p:tgtEl>
                                        <p:attrNameLst>
                                          <p:attrName>style.visibility</p:attrName>
                                        </p:attrNameLst>
                                      </p:cBhvr>
                                      <p:to>
                                        <p:strVal val="hidden"/>
                                      </p:to>
                                    </p:set>
                                  </p:childTnLst>
                                </p:cTn>
                              </p:par>
                              <p:par>
                                <p:cTn id="17" presetID="5" presetClass="exit" presetSubtype="10" fill="hold" grpId="0" nodeType="withEffect">
                                  <p:stCondLst>
                                    <p:cond delay="0"/>
                                  </p:stCondLst>
                                  <p:childTnLst>
                                    <p:animEffect transition="out" filter="checkerboard(across)">
                                      <p:cBhvr>
                                        <p:cTn id="18" dur="500"/>
                                        <p:tgtEl>
                                          <p:spTgt spid="25"/>
                                        </p:tgtEl>
                                      </p:cBhvr>
                                    </p:animEffect>
                                    <p:set>
                                      <p:cBhvr>
                                        <p:cTn id="19" dur="1" fill="hold">
                                          <p:stCondLst>
                                            <p:cond delay="499"/>
                                          </p:stCondLst>
                                        </p:cTn>
                                        <p:tgtEl>
                                          <p:spTgt spid="25"/>
                                        </p:tgtEl>
                                        <p:attrNameLst>
                                          <p:attrName>style.visibility</p:attrName>
                                        </p:attrNameLst>
                                      </p:cBhvr>
                                      <p:to>
                                        <p:strVal val="hidden"/>
                                      </p:to>
                                    </p:set>
                                  </p:childTnLst>
                                </p:cTn>
                              </p:par>
                              <p:par>
                                <p:cTn id="20" presetID="0" presetClass="path" presetSubtype="0" accel="50000" decel="50000" fill="hold" grpId="0" nodeType="withEffect">
                                  <p:stCondLst>
                                    <p:cond delay="0"/>
                                  </p:stCondLst>
                                  <p:childTnLst>
                                    <p:animMotion origin="layout" path="M -6.94444E-6 3.7037E-7 L 0.36232 -0.2206 " pathEditMode="relative" ptsTypes="AA">
                                      <p:cBhvr>
                                        <p:cTn id="21" dur="2000" fill="hold"/>
                                        <p:tgtEl>
                                          <p:spTgt spid="2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P spid="25" grpId="0" animBg="1"/>
      <p:bldP spid="2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344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a:t>
            </a:r>
            <a:r>
              <a:rPr kumimoji="0" lang="en-GB" sz="20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2000" b="0" i="0" u="none" strike="noStrike" cap="none" normalizeH="0" dirty="0" smtClean="0">
                <a:ln>
                  <a:noFill/>
                </a:ln>
                <a:solidFill>
                  <a:schemeClr val="bg1"/>
                </a:solidFill>
                <a:effectLst/>
                <a:latin typeface="Calibri" pitchFamily="34" charset="0"/>
                <a:cs typeface="Arial" pitchFamily="34" charset="0"/>
              </a:rPr>
              <a:t> </a:t>
            </a:r>
            <a:r>
              <a:rPr kumimoji="0" lang="en-GB" sz="2000" b="0" i="0" u="none" strike="noStrike" cap="none" normalizeH="0" baseline="0" dirty="0" smtClean="0">
                <a:ln>
                  <a:noFill/>
                </a:ln>
                <a:solidFill>
                  <a:schemeClr val="bg1"/>
                </a:solidFill>
                <a:effectLst/>
                <a:latin typeface="Calibri" pitchFamily="34" charset="0"/>
                <a:cs typeface="Arial" pitchFamily="34" charset="0"/>
              </a:rPr>
              <a:t>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a:t>
            </a:r>
            <a:r>
              <a:rPr lang="en-GB" sz="2000" dirty="0" err="1">
                <a:solidFill>
                  <a:schemeClr val="bg1"/>
                </a:solidFill>
                <a:latin typeface="Calibri" pitchFamily="34" charset="0"/>
                <a:cs typeface="Arial" pitchFamily="34" charset="0"/>
              </a:rPr>
              <a:t>mol</a:t>
            </a:r>
            <a:r>
              <a:rPr lang="en-GB" sz="2000" dirty="0">
                <a:solidFill>
                  <a:schemeClr val="bg1"/>
                </a:solidFill>
                <a:latin typeface="Calibri" pitchFamily="34" charset="0"/>
                <a:cs typeface="Arial" pitchFamily="34" charset="0"/>
              </a:rPr>
              <a:t> dm</a:t>
            </a:r>
            <a:r>
              <a:rPr lang="en-GB" sz="2000" baseline="30000" dirty="0">
                <a:solidFill>
                  <a:schemeClr val="bg1"/>
                </a:solidFill>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301208"/>
            <a:ext cx="6336704" cy="923330"/>
          </a:xfrm>
          <a:prstGeom prst="rect">
            <a:avLst/>
          </a:prstGeom>
          <a:noFill/>
        </p:spPr>
        <p:txBody>
          <a:bodyPr wrap="square" rtlCol="0">
            <a:spAutoFit/>
          </a:bodyPr>
          <a:lstStyle/>
          <a:p>
            <a:r>
              <a:rPr lang="en-GB" b="1" dirty="0" smtClean="0">
                <a:solidFill>
                  <a:schemeClr val="bg1"/>
                </a:solidFill>
              </a:rPr>
              <a:t>Well done. You now know what you were asked for: the concentration of H</a:t>
            </a:r>
            <a:r>
              <a:rPr lang="en-GB" b="1" baseline="-25000" dirty="0" smtClean="0">
                <a:solidFill>
                  <a:schemeClr val="bg1"/>
                </a:solidFill>
              </a:rPr>
              <a:t>2</a:t>
            </a:r>
            <a:r>
              <a:rPr lang="en-GB" b="1" dirty="0" smtClean="0">
                <a:solidFill>
                  <a:schemeClr val="bg1"/>
                </a:solidFill>
              </a:rPr>
              <a:t>SO</a:t>
            </a:r>
            <a:r>
              <a:rPr lang="en-GB" b="1" baseline="-25000" dirty="0" smtClean="0">
                <a:solidFill>
                  <a:schemeClr val="bg1"/>
                </a:solidFill>
              </a:rPr>
              <a:t>4</a:t>
            </a:r>
            <a:r>
              <a:rPr lang="en-GB" b="1" dirty="0" smtClean="0">
                <a:solidFill>
                  <a:schemeClr val="bg1"/>
                </a:solidFill>
              </a:rPr>
              <a:t>. To move on, </a:t>
            </a:r>
            <a:r>
              <a:rPr lang="en-GB" b="1" dirty="0" smtClean="0">
                <a:solidFill>
                  <a:srgbClr val="0070C0"/>
                </a:solidFill>
              </a:rPr>
              <a:t>click </a:t>
            </a:r>
            <a:r>
              <a:rPr lang="en-GB" b="1" dirty="0">
                <a:solidFill>
                  <a:schemeClr val="bg2">
                    <a:lumMod val="60000"/>
                    <a:lumOff val="40000"/>
                  </a:schemeClr>
                </a:solidFill>
              </a:rPr>
              <a:t>Next</a:t>
            </a:r>
            <a:r>
              <a:rPr lang="en-GB" b="1" dirty="0">
                <a:solidFill>
                  <a:schemeClr val="bg1"/>
                </a:solidFill>
              </a:rPr>
              <a:t>.</a:t>
            </a:r>
            <a:endParaRPr lang="en-GB" b="1" baseline="-25000" dirty="0" smtClean="0">
              <a:solidFill>
                <a:schemeClr val="bg1"/>
              </a:solidFill>
            </a:endParaRPr>
          </a:p>
          <a:p>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0" name="Text Box 3"/>
          <p:cNvSpPr txBox="1">
            <a:spLocks noChangeArrowheads="1"/>
          </p:cNvSpPr>
          <p:nvPr/>
        </p:nvSpPr>
        <p:spPr bwMode="auto">
          <a:xfrm>
            <a:off x="6300192" y="3861048"/>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8" name="Text Box 5"/>
          <p:cNvSpPr txBox="1">
            <a:spLocks noChangeArrowheads="1"/>
          </p:cNvSpPr>
          <p:nvPr/>
        </p:nvSpPr>
        <p:spPr bwMode="auto">
          <a:xfrm>
            <a:off x="6300192" y="20608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4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400" b="0" i="0" u="none" strike="noStrike" cap="none" normalizeH="0" baseline="-25000" dirty="0" smtClean="0">
                <a:ln>
                  <a:noFill/>
                </a:ln>
                <a:solidFill>
                  <a:schemeClr val="bg1"/>
                </a:solidFill>
                <a:effectLst/>
                <a:latin typeface="Calibri" pitchFamily="34" charset="0"/>
                <a:cs typeface="Arial" pitchFamily="34" charset="0"/>
              </a:rPr>
              <a:t>2</a:t>
            </a:r>
            <a:r>
              <a:rPr kumimoji="0" lang="en-GB" sz="1400" b="0" i="0" u="none" strike="noStrike" cap="none" normalizeH="0" baseline="0" dirty="0" smtClean="0">
                <a:ln>
                  <a:noFill/>
                </a:ln>
                <a:solidFill>
                  <a:schemeClr val="bg1"/>
                </a:solidFill>
                <a:effectLst/>
                <a:latin typeface="Calibri" pitchFamily="34" charset="0"/>
                <a:cs typeface="Arial" pitchFamily="34" charset="0"/>
              </a:rPr>
              <a:t>SO</a:t>
            </a:r>
            <a:r>
              <a:rPr kumimoji="0" lang="en-GB" sz="1400" b="0" i="0" u="none" strike="noStrike" cap="none" normalizeH="0" baseline="-25000" dirty="0" smtClean="0">
                <a:ln>
                  <a:noFill/>
                </a:ln>
                <a:solidFill>
                  <a:schemeClr val="bg1"/>
                </a:solidFill>
                <a:effectLst/>
                <a:latin typeface="Calibri" pitchFamily="34" charset="0"/>
                <a:cs typeface="Arial" pitchFamily="34" charset="0"/>
              </a:rPr>
              <a:t>4</a:t>
            </a:r>
            <a:r>
              <a:rPr kumimoji="0" lang="en-GB" sz="1400" b="0" i="0" u="none" strike="noStrike" cap="none" normalizeH="0" baseline="0" dirty="0" smtClean="0">
                <a:ln>
                  <a:noFill/>
                </a:ln>
                <a:solidFill>
                  <a:schemeClr val="bg1"/>
                </a:solidFill>
                <a:effectLst/>
                <a:latin typeface="Calibri" pitchFamily="34" charset="0"/>
                <a:cs typeface="Arial" pitchFamily="34" charset="0"/>
              </a:rPr>
              <a:t> = 0.008125</a:t>
            </a:r>
            <a:r>
              <a:rPr kumimoji="0" lang="en-GB" sz="1400" b="0" i="0" u="none" strike="noStrike" cap="none" normalizeH="0" dirty="0" smtClean="0">
                <a:ln>
                  <a:noFill/>
                </a:ln>
                <a:solidFill>
                  <a:schemeClr val="bg1"/>
                </a:solidFill>
                <a:effectLst/>
                <a:latin typeface="Calibri" pitchFamily="34" charset="0"/>
                <a:cs typeface="Arial" pitchFamily="34" charset="0"/>
              </a:rPr>
              <a:t> </a:t>
            </a:r>
            <a:r>
              <a:rPr kumimoji="0" lang="en-GB" sz="1400" b="0" i="0" u="none" strike="noStrike" cap="none" normalizeH="0" baseline="0" dirty="0" smtClean="0">
                <a:ln>
                  <a:noFill/>
                </a:ln>
                <a:solidFill>
                  <a:schemeClr val="bg1"/>
                </a:solidFill>
                <a:effectLst/>
                <a:latin typeface="Calibri"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grpSp>
        <p:nvGrpSpPr>
          <p:cNvPr id="29" name="Group 28"/>
          <p:cNvGrpSpPr/>
          <p:nvPr/>
        </p:nvGrpSpPr>
        <p:grpSpPr>
          <a:xfrm>
            <a:off x="3275856" y="1916832"/>
            <a:ext cx="2664295" cy="1943100"/>
            <a:chOff x="3275856" y="1916832"/>
            <a:chExt cx="2664295" cy="1943100"/>
          </a:xfrm>
        </p:grpSpPr>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grpSp>
          <p:nvGrpSpPr>
            <p:cNvPr id="2" name="Group 28"/>
            <p:cNvGrpSpPr/>
            <p:nvPr/>
          </p:nvGrpSpPr>
          <p:grpSpPr>
            <a:xfrm>
              <a:off x="3275856" y="2492896"/>
              <a:ext cx="2659385" cy="982935"/>
              <a:chOff x="3275856" y="2492896"/>
              <a:chExt cx="2659385" cy="982935"/>
            </a:xfrm>
          </p:grpSpPr>
          <p:sp>
            <p:nvSpPr>
              <p:cNvPr id="21" name="Text Box 13"/>
              <p:cNvSpPr txBox="1">
                <a:spLocks noChangeArrowheads="1"/>
              </p:cNvSpPr>
              <p:nvPr/>
            </p:nvSpPr>
            <p:spPr bwMode="auto">
              <a:xfrm>
                <a:off x="3275856" y="2492896"/>
                <a:ext cx="2659385" cy="982935"/>
              </a:xfrm>
              <a:prstGeom prst="rect">
                <a:avLst/>
              </a:prstGeom>
              <a:solidFill>
                <a:srgbClr val="FFFFFF">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26" name="Text Box 4"/>
              <p:cNvSpPr txBox="1">
                <a:spLocks noChangeArrowheads="1"/>
              </p:cNvSpPr>
              <p:nvPr/>
            </p:nvSpPr>
            <p:spPr bwMode="auto">
              <a:xfrm>
                <a:off x="3995936" y="2780928"/>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mol</a:t>
                </a:r>
                <a:r>
                  <a:rPr kumimoji="0" lang="en-GB" sz="1100" b="0" i="0" u="none" strike="noStrike" cap="none" normalizeH="0" baseline="0" dirty="0" smtClean="0">
                    <a:ln>
                      <a:noFill/>
                    </a:ln>
                    <a:solidFill>
                      <a:schemeClr val="bg1"/>
                    </a:solidFill>
                    <a:effectLst/>
                    <a:latin typeface="Calibri" pitchFamily="34" charset="0"/>
                    <a:cs typeface="Arial" pitchFamily="34" charset="0"/>
                  </a:rPr>
                  <a:t>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grpSp>
        <p:sp>
          <p:nvSpPr>
            <p:cNvPr id="19" name="TextBox 18">
              <a:hlinkClick r:id="" action="ppaction://hlinkshowjump?jump=nextslide"/>
            </p:cNvPr>
            <p:cNvSpPr txBox="1"/>
            <p:nvPr/>
          </p:nvSpPr>
          <p:spPr>
            <a:xfrm>
              <a:off x="3546140" y="3428806"/>
              <a:ext cx="2114922" cy="369332"/>
            </a:xfrm>
            <a:prstGeom prst="rect">
              <a:avLst/>
            </a:prstGeom>
            <a:noFill/>
            <a:ln>
              <a:solidFill>
                <a:schemeClr val="bg1"/>
              </a:solidFill>
            </a:ln>
          </p:spPr>
          <p:txBody>
            <a:bodyPr wrap="square" rtlCol="0">
              <a:spAutoFit/>
            </a:bodyPr>
            <a:lstStyle/>
            <a:p>
              <a:r>
                <a:rPr lang="en-GB" dirty="0" smtClean="0">
                  <a:solidFill>
                    <a:schemeClr val="bg1"/>
                  </a:solidFill>
                </a:rPr>
                <a:t>0.008125 / 0.0310</a:t>
              </a:r>
              <a:endParaRPr lang="en-GB" dirty="0">
                <a:solidFill>
                  <a:schemeClr val="bg1"/>
                </a:solidFill>
              </a:endParaRPr>
            </a:p>
          </p:txBody>
        </p:sp>
      </p:grpSp>
      <p:sp>
        <p:nvSpPr>
          <p:cNvPr id="30" name="Text Box 4"/>
          <p:cNvSpPr txBox="1">
            <a:spLocks noChangeArrowheads="1"/>
          </p:cNvSpPr>
          <p:nvPr/>
        </p:nvSpPr>
        <p:spPr bwMode="auto">
          <a:xfrm>
            <a:off x="6300192" y="2780928"/>
            <a:ext cx="2448272" cy="10801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b="1"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b="1" i="0" u="none" strike="noStrike" cap="none" normalizeH="0" baseline="-25000" dirty="0" smtClean="0">
                <a:ln>
                  <a:noFill/>
                </a:ln>
                <a:solidFill>
                  <a:schemeClr val="bg1"/>
                </a:solidFill>
                <a:effectLst/>
                <a:latin typeface="Calibri" pitchFamily="34" charset="0"/>
                <a:cs typeface="Arial" pitchFamily="34" charset="0"/>
              </a:rPr>
              <a:t>2</a:t>
            </a:r>
            <a:r>
              <a:rPr kumimoji="0" lang="en-GB" b="1" i="0" u="none" strike="noStrike" cap="none" normalizeH="0" baseline="0" dirty="0" smtClean="0">
                <a:ln>
                  <a:noFill/>
                </a:ln>
                <a:solidFill>
                  <a:schemeClr val="bg1"/>
                </a:solidFill>
                <a:effectLst/>
                <a:latin typeface="Calibri" pitchFamily="34" charset="0"/>
                <a:cs typeface="Arial" pitchFamily="34" charset="0"/>
              </a:rPr>
              <a:t>SO</a:t>
            </a:r>
            <a:r>
              <a:rPr kumimoji="0" lang="en-GB" b="1" i="0" u="none" strike="noStrike" cap="none" normalizeH="0" baseline="-25000" dirty="0" smtClean="0">
                <a:ln>
                  <a:noFill/>
                </a:ln>
                <a:solidFill>
                  <a:schemeClr val="bg1"/>
                </a:solidFill>
                <a:effectLst/>
                <a:latin typeface="Calibri" pitchFamily="34" charset="0"/>
                <a:cs typeface="Arial" pitchFamily="34" charset="0"/>
              </a:rPr>
              <a:t>4</a:t>
            </a:r>
            <a:r>
              <a:rPr kumimoji="0" lang="en-GB" b="1" i="0" u="none" strike="noStrike" cap="none" normalizeH="0" baseline="0" dirty="0" smtClean="0">
                <a:ln>
                  <a:noFill/>
                </a:ln>
                <a:solidFill>
                  <a:schemeClr val="bg1"/>
                </a:solidFill>
                <a:effectLst/>
                <a:latin typeface="Calibri" pitchFamily="34" charset="0"/>
                <a:cs typeface="Arial" pitchFamily="34" charset="0"/>
              </a:rPr>
              <a:t> =</a:t>
            </a:r>
            <a:r>
              <a:rPr kumimoji="0" lang="en-GB" b="1" i="0" u="none" strike="noStrike" cap="none" normalizeH="0" dirty="0" smtClean="0">
                <a:ln>
                  <a:noFill/>
                </a:ln>
                <a:solidFill>
                  <a:schemeClr val="bg1"/>
                </a:solidFill>
                <a:effectLst/>
                <a:latin typeface="Calibri" pitchFamily="34" charset="0"/>
                <a:cs typeface="Arial" pitchFamily="34" charset="0"/>
              </a:rPr>
              <a:t>  0.262 </a:t>
            </a:r>
            <a:r>
              <a:rPr kumimoji="0" lang="en-GB" b="1" i="0" u="none" strike="noStrike" cap="none" normalizeH="0" baseline="0" dirty="0" err="1" smtClean="0">
                <a:ln>
                  <a:noFill/>
                </a:ln>
                <a:solidFill>
                  <a:schemeClr val="bg1"/>
                </a:solidFill>
                <a:effectLst/>
                <a:latin typeface="Calibri" pitchFamily="34" charset="0"/>
                <a:cs typeface="Arial" pitchFamily="34" charset="0"/>
              </a:rPr>
              <a:t>mol</a:t>
            </a:r>
            <a:r>
              <a:rPr kumimoji="0" lang="en-GB" b="1" i="0" u="none" strike="noStrike" cap="none" normalizeH="0" dirty="0" smtClean="0">
                <a:ln>
                  <a:noFill/>
                </a:ln>
                <a:solidFill>
                  <a:schemeClr val="bg1"/>
                </a:solidFill>
                <a:effectLst/>
                <a:latin typeface="Calibri" pitchFamily="34" charset="0"/>
                <a:cs typeface="Arial" pitchFamily="34" charset="0"/>
              </a:rPr>
              <a:t> </a:t>
            </a:r>
            <a:r>
              <a:rPr kumimoji="0" lang="en-GB" b="1" i="0" u="none" strike="noStrike" cap="none" normalizeH="0" baseline="0" dirty="0" smtClean="0">
                <a:ln>
                  <a:noFill/>
                </a:ln>
                <a:solidFill>
                  <a:schemeClr val="bg1"/>
                </a:solidFill>
                <a:effectLst/>
                <a:latin typeface="Calibri" pitchFamily="34" charset="0"/>
                <a:cs typeface="Arial" pitchFamily="34" charset="0"/>
              </a:rPr>
              <a:t>dm</a:t>
            </a:r>
            <a:r>
              <a:rPr kumimoji="0" lang="en-GB" b="1" i="0" u="none" strike="noStrike" cap="none" normalizeH="0" baseline="30000" dirty="0" smtClean="0">
                <a:ln>
                  <a:noFill/>
                </a:ln>
                <a:solidFill>
                  <a:schemeClr val="bg1"/>
                </a:solidFill>
                <a:effectLst/>
                <a:latin typeface="Calibri" pitchFamily="34" charset="0"/>
                <a:cs typeface="Arial" pitchFamily="34" charset="0"/>
              </a:rPr>
              <a:t>-3</a:t>
            </a:r>
            <a:endParaRPr kumimoji="0" lang="en-GB" b="1"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xit" presetSubtype="10" fill="hold" grpId="0" nodeType="afterEffect">
                                  <p:stCondLst>
                                    <p:cond delay="0"/>
                                  </p:stCondLst>
                                  <p:childTnLst>
                                    <p:animEffect transition="out" filter="checkerboard(across)">
                                      <p:cBhvr>
                                        <p:cTn id="6" dur="500"/>
                                        <p:tgtEl>
                                          <p:spTgt spid="18"/>
                                        </p:tgtEl>
                                      </p:cBhvr>
                                    </p:animEffect>
                                    <p:set>
                                      <p:cBhvr>
                                        <p:cTn id="7" dur="1" fill="hold">
                                          <p:stCondLst>
                                            <p:cond delay="499"/>
                                          </p:stCondLst>
                                        </p:cTn>
                                        <p:tgtEl>
                                          <p:spTgt spid="18"/>
                                        </p:tgtEl>
                                        <p:attrNameLst>
                                          <p:attrName>style.visibility</p:attrName>
                                        </p:attrNameLst>
                                      </p:cBhvr>
                                      <p:to>
                                        <p:strVal val="hidden"/>
                                      </p:to>
                                    </p:set>
                                  </p:childTnLst>
                                </p:cTn>
                              </p:par>
                              <p:par>
                                <p:cTn id="8" presetID="5" presetClass="exit" presetSubtype="10" fill="hold" grpId="0" nodeType="withEffect">
                                  <p:stCondLst>
                                    <p:cond delay="0"/>
                                  </p:stCondLst>
                                  <p:childTnLst>
                                    <p:animEffect transition="out" filter="checkerboard(across)">
                                      <p:cBhvr>
                                        <p:cTn id="9" dur="500"/>
                                        <p:tgtEl>
                                          <p:spTgt spid="20"/>
                                        </p:tgtEl>
                                      </p:cBhvr>
                                    </p:animEffect>
                                    <p:set>
                                      <p:cBhvr>
                                        <p:cTn id="10" dur="1" fill="hold">
                                          <p:stCondLst>
                                            <p:cond delay="499"/>
                                          </p:stCondLst>
                                        </p:cTn>
                                        <p:tgtEl>
                                          <p:spTgt spid="20"/>
                                        </p:tgtEl>
                                        <p:attrNameLst>
                                          <p:attrName>style.visibility</p:attrName>
                                        </p:attrNameLst>
                                      </p:cBhvr>
                                      <p:to>
                                        <p:strVal val="hidden"/>
                                      </p:to>
                                    </p:set>
                                  </p:childTnLst>
                                </p:cTn>
                              </p:par>
                              <p:par>
                                <p:cTn id="11" presetID="0" presetClass="path" presetSubtype="0" accel="50000" decel="50000" fill="hold" nodeType="withEffect">
                                  <p:stCondLst>
                                    <p:cond delay="0"/>
                                  </p:stCondLst>
                                  <p:childTnLst>
                                    <p:animMotion origin="layout" path="M 3.05556E-6 2.59259E-6 L 0.31493 2.59259E-6 " pathEditMode="relative" ptsTypes="AA">
                                      <p:cBhvr>
                                        <p:cTn id="12" dur="2000" fill="hold"/>
                                        <p:tgtEl>
                                          <p:spTgt spid="29"/>
                                        </p:tgtEl>
                                        <p:attrNameLst>
                                          <p:attrName>ppt_x</p:attrName>
                                          <p:attrName>ppt_y</p:attrName>
                                        </p:attrNameLst>
                                      </p:cBhvr>
                                    </p:animMotion>
                                  </p:childTnLst>
                                </p:cTn>
                              </p:par>
                            </p:childTnLst>
                          </p:cTn>
                        </p:par>
                        <p:par>
                          <p:cTn id="13" fill="hold">
                            <p:stCondLst>
                              <p:cond delay="2000"/>
                            </p:stCondLst>
                            <p:childTnLst>
                              <p:par>
                                <p:cTn id="14" presetID="5" presetClass="entr" presetSubtype="10"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checkerboard(across)">
                                      <p:cBhvr>
                                        <p:cTn id="16" dur="500"/>
                                        <p:tgtEl>
                                          <p:spTgt spid="30"/>
                                        </p:tgtEl>
                                      </p:cBhvr>
                                    </p:animEffect>
                                  </p:childTnLst>
                                </p:cTn>
                              </p:par>
                              <p:par>
                                <p:cTn id="17" presetID="5" presetClass="entr" presetSubtype="10" fill="hold" nodeType="withEffect">
                                  <p:stCondLst>
                                    <p:cond delay="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checkerboard(across)">
                                      <p:cBhvr>
                                        <p:cTn id="19"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8" grpId="0" animBg="1"/>
      <p:bldP spid="3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9006" y="446807"/>
            <a:ext cx="7651426" cy="5358457"/>
          </a:xfrm>
        </p:spPr>
        <p:txBody>
          <a:bodyPr>
            <a:normAutofit fontScale="90000"/>
          </a:bodyPr>
          <a:lstStyle/>
          <a:p>
            <a:r>
              <a:rPr lang="en-GB" dirty="0" smtClean="0"/>
              <a:t>Well Done! You have completed the question.</a:t>
            </a:r>
            <a:br>
              <a:rPr lang="en-GB" dirty="0" smtClean="0"/>
            </a:br>
            <a:r>
              <a:rPr lang="en-GB" dirty="0" smtClean="0"/>
              <a:t>Keeping track of what you know and therefore what you can immediately work out is an important skill in problem solving. You should develop your skills to the point where you are doing this automatically in your head.</a:t>
            </a:r>
            <a:endParaRPr lang="en-GB" dirty="0"/>
          </a:p>
        </p:txBody>
      </p:sp>
      <p:sp>
        <p:nvSpPr>
          <p:cNvPr id="5" name="TextBox 4">
            <a:hlinkClick r:id="" action="ppaction://hlinkshowjump?jump=nextslide"/>
          </p:cNvPr>
          <p:cNvSpPr txBox="1"/>
          <p:nvPr/>
        </p:nvSpPr>
        <p:spPr>
          <a:xfrm>
            <a:off x="7236296" y="5733256"/>
            <a:ext cx="1512168" cy="6480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 question</a:t>
            </a:r>
            <a:endParaRPr lang="en-GB" dirty="0"/>
          </a:p>
        </p:txBody>
      </p:sp>
      <p:pic>
        <p:nvPicPr>
          <p:cNvPr id="4" name="Picture 2" descr="C:\Users\Tim\AppData\Local\Temp\Rar$DI08.016\2.png"/>
          <p:cNvPicPr>
            <a:picLocks noChangeAspect="1" noChangeArrowheads="1"/>
          </p:cNvPicPr>
          <p:nvPr/>
        </p:nvPicPr>
        <p:blipFill>
          <a:blip r:embed="rId3" cstate="print"/>
          <a:srcRect/>
          <a:stretch>
            <a:fillRect/>
          </a:stretch>
        </p:blipFill>
        <p:spPr bwMode="auto">
          <a:xfrm>
            <a:off x="8244408" y="188640"/>
            <a:ext cx="685800" cy="857250"/>
          </a:xfrm>
          <a:prstGeom prst="rect">
            <a:avLst/>
          </a:prstGeom>
          <a:noFill/>
        </p:spPr>
      </p:pic>
    </p:spTree>
  </p:cSld>
  <p:clrMapOvr>
    <a:masterClrMapping/>
  </p:clrMapOvr>
  <p:transition advClick="0">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Knowing what you know and don’t know</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3" name="Subtitle 2"/>
          <p:cNvSpPr txBox="1">
            <a:spLocks/>
          </p:cNvSpPr>
          <p:nvPr/>
        </p:nvSpPr>
        <p:spPr>
          <a:xfrm>
            <a:off x="539552" y="1988840"/>
            <a:ext cx="7385248" cy="4032448"/>
          </a:xfrm>
          <a:prstGeom prst="rect">
            <a:avLst/>
          </a:prstGeom>
        </p:spPr>
        <p:txBody>
          <a:bodyPr vert="horz" lIns="91440" tIns="45720" rIns="91440" bIns="45720" rtlCol="0">
            <a:normAutofit fontScale="92500" lnSpcReduction="1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In the next slide</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you will be given a typical quantitative chemistry problem to solve. A very powerful technique is to sort the information into “what I know now”, “what I can immediately work out” and “what I have been asked for” – this will point the way through the calculation. You will do this sorting on screen here, but should do it in your head or on paper when you use this skill afterwards.</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pic>
        <p:nvPicPr>
          <p:cNvPr id="6" name="Picture 2" descr="C:\Users\Tim\AppData\Local\Temp\Rar$DI08.016\2.png"/>
          <p:cNvPicPr>
            <a:picLocks noChangeAspect="1" noChangeArrowheads="1"/>
          </p:cNvPicPr>
          <p:nvPr/>
        </p:nvPicPr>
        <p:blipFill>
          <a:blip r:embed="rId3" cstate="print"/>
          <a:srcRect/>
          <a:stretch>
            <a:fillRect/>
          </a:stretch>
        </p:blipFill>
        <p:spPr bwMode="auto">
          <a:xfrm>
            <a:off x="8244408" y="188640"/>
            <a:ext cx="685800" cy="857250"/>
          </a:xfrm>
          <a:prstGeom prst="rect">
            <a:avLst/>
          </a:prstGeom>
          <a:noFill/>
        </p:spPr>
      </p:pic>
    </p:spTree>
  </p:cSld>
  <p:clrMapOvr>
    <a:masterClrMapping/>
  </p:clrMapOvr>
  <p:transition advClick="0">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Knowing what you know and don’t know</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fontScale="92500" lnSpcReduction="1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Question 2. An </a:t>
            </a:r>
            <a:r>
              <a:rPr kumimoji="0" lang="en-GB" sz="3000" b="1"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impure</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sample of zinc powder with a mass of 5.84 g was reacted with hydrochloric acid until the reaction was complete. The hydrogen gas produced had a volume of </a:t>
            </a:r>
            <a:b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b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1.53 dm</a:t>
            </a:r>
            <a:r>
              <a:rPr kumimoji="0" lang="en-GB" sz="3000" b="0" i="0" u="none" strike="noStrike" kern="1200" cap="none" spc="0" normalizeH="0" baseline="30000" noProof="0" dirty="0" smtClean="0">
                <a:ln>
                  <a:noFill/>
                </a:ln>
                <a:solidFill>
                  <a:schemeClr val="bg1"/>
                </a:solidFill>
                <a:effectLst/>
                <a:uLnTx/>
                <a:uFillTx/>
                <a:latin typeface="Arial" pitchFamily="34" charset="0"/>
                <a:ea typeface="+mn-ea"/>
                <a:cs typeface="Arial" pitchFamily="34" charset="0"/>
              </a:rPr>
              <a:t>3</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Calculate the percentage purity of the zinc (assume 1 mole of gas occupies 24 dm</a:t>
            </a:r>
            <a:r>
              <a:rPr kumimoji="0" lang="en-GB" sz="3000" b="0" i="0" u="none" strike="noStrike" kern="1200" cap="none" spc="0" normalizeH="0" baseline="30000" noProof="0" dirty="0" smtClean="0">
                <a:ln>
                  <a:noFill/>
                </a:ln>
                <a:solidFill>
                  <a:schemeClr val="bg1"/>
                </a:solidFill>
                <a:effectLst/>
                <a:uLnTx/>
                <a:uFillTx/>
                <a:latin typeface="Arial" pitchFamily="34" charset="0"/>
                <a:ea typeface="+mn-ea"/>
                <a:cs typeface="Arial" pitchFamily="34" charset="0"/>
              </a:rPr>
              <a:t>3</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under the conditions used for the reaction).</a:t>
            </a:r>
            <a:r>
              <a:rPr kumimoji="0" lang="en-GB" sz="30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pic>
        <p:nvPicPr>
          <p:cNvPr id="6" name="Picture 2" descr="C:\Users\Tim\AppData\Local\Temp\Rar$DI08.016\2.png"/>
          <p:cNvPicPr>
            <a:picLocks noChangeAspect="1" noChangeArrowheads="1"/>
          </p:cNvPicPr>
          <p:nvPr/>
        </p:nvPicPr>
        <p:blipFill>
          <a:blip r:embed="rId3" cstate="print"/>
          <a:srcRect/>
          <a:stretch>
            <a:fillRect/>
          </a:stretch>
        </p:blipFill>
        <p:spPr bwMode="auto">
          <a:xfrm>
            <a:off x="8244408" y="188640"/>
            <a:ext cx="685800" cy="857250"/>
          </a:xfrm>
          <a:prstGeom prst="rect">
            <a:avLst/>
          </a:prstGeom>
          <a:noFill/>
        </p:spPr>
      </p:pic>
    </p:spTree>
  </p:cSld>
  <p:clrMapOvr>
    <a:masterClrMapping/>
  </p:clrMapOvr>
  <p:transition advClick="0">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smtClean="0">
                <a:solidFill>
                  <a:schemeClr val="bg1"/>
                </a:solidFill>
              </a:rPr>
              <a:t>Q2. An </a:t>
            </a:r>
            <a:r>
              <a:rPr lang="en-GB" sz="1400" b="1" dirty="0" smtClean="0">
                <a:solidFill>
                  <a:schemeClr val="bg1"/>
                </a:solidFill>
              </a:rPr>
              <a:t>impure</a:t>
            </a:r>
            <a:r>
              <a:rPr lang="en-GB" sz="1400" dirty="0" smtClean="0">
                <a:solidFill>
                  <a:schemeClr val="bg1"/>
                </a:solidFill>
              </a:rPr>
              <a:t> sample of zinc powder with a mass of 5.84 g was reacted with hydrochloric acid until the reaction was complete. The hydrogen gas produced had a volume of </a:t>
            </a:r>
            <a:br>
              <a:rPr lang="en-GB" sz="1400" dirty="0" smtClean="0">
                <a:solidFill>
                  <a:schemeClr val="bg1"/>
                </a:solidFill>
              </a:rPr>
            </a:br>
            <a:r>
              <a:rPr lang="en-GB" sz="1400" dirty="0" smtClean="0">
                <a:solidFill>
                  <a:schemeClr val="bg1"/>
                </a:solidFill>
              </a:rPr>
              <a:t>1.53 dm</a:t>
            </a:r>
            <a:r>
              <a:rPr lang="en-GB" sz="1400" baseline="30000" dirty="0" smtClean="0">
                <a:solidFill>
                  <a:schemeClr val="bg1"/>
                </a:solidFill>
              </a:rPr>
              <a:t>3</a:t>
            </a:r>
            <a:r>
              <a:rPr lang="en-GB" sz="1400" dirty="0" smtClean="0">
                <a:solidFill>
                  <a:schemeClr val="bg1"/>
                </a:solidFill>
              </a:rPr>
              <a:t>. Calculate the percentage purity of the zinc (assume 1 mole of gas occupies </a:t>
            </a:r>
            <a:br>
              <a:rPr lang="en-GB" sz="1400" dirty="0" smtClean="0">
                <a:solidFill>
                  <a:schemeClr val="bg1"/>
                </a:solidFill>
              </a:rPr>
            </a:br>
            <a:r>
              <a:rPr lang="en-GB" sz="1400" dirty="0" smtClean="0">
                <a:solidFill>
                  <a:schemeClr val="bg1"/>
                </a:solidFill>
              </a:rPr>
              <a:t>24 dm</a:t>
            </a:r>
            <a:r>
              <a:rPr lang="en-GB" sz="1400" baseline="30000" dirty="0" smtClean="0">
                <a:solidFill>
                  <a:schemeClr val="bg1"/>
                </a:solidFill>
              </a:rPr>
              <a:t>3</a:t>
            </a:r>
            <a:r>
              <a:rPr lang="en-GB" sz="1400" dirty="0" smtClean="0">
                <a:solidFill>
                  <a:schemeClr val="bg1"/>
                </a:solidFill>
              </a:rPr>
              <a:t> under the conditions used for the reaction).</a:t>
            </a:r>
            <a:endParaRPr lang="en-GB" sz="1400" dirty="0">
              <a:solidFill>
                <a:schemeClr val="bg1"/>
              </a:solidFill>
            </a:endParaRPr>
          </a:p>
        </p:txBody>
      </p:sp>
      <p:sp>
        <p:nvSpPr>
          <p:cNvPr id="7" name="Text Box 2"/>
          <p:cNvSpPr txBox="1">
            <a:spLocks noChangeArrowheads="1"/>
          </p:cNvSpPr>
          <p:nvPr/>
        </p:nvSpPr>
        <p:spPr bwMode="auto">
          <a:xfrm>
            <a:off x="179512" y="2996952"/>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p:cNvSpPr txBox="1">
            <a:spLocks noChangeArrowheads="1"/>
          </p:cNvSpPr>
          <p:nvPr/>
        </p:nvSpPr>
        <p:spPr bwMode="auto">
          <a:xfrm>
            <a:off x="179512" y="2204864"/>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7"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1" name="Text Box 5"/>
          <p:cNvSpPr txBox="1">
            <a:spLocks noChangeArrowheads="1"/>
          </p:cNvSpPr>
          <p:nvPr/>
        </p:nvSpPr>
        <p:spPr bwMode="auto">
          <a:xfrm>
            <a:off x="1691680" y="38610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5"/>
          <p:cNvSpPr txBox="1">
            <a:spLocks noChangeArrowheads="1"/>
          </p:cNvSpPr>
          <p:nvPr/>
        </p:nvSpPr>
        <p:spPr bwMode="auto">
          <a:xfrm>
            <a:off x="1691680" y="458112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1691680" y="141277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smtClean="0">
                <a:solidFill>
                  <a:schemeClr val="bg1"/>
                </a:solidFill>
                <a:latin typeface="Arial" pitchFamily="34" charset="0"/>
                <a:cs typeface="Arial" pitchFamily="34" charset="0"/>
              </a:rPr>
              <a:t>A</a:t>
            </a:r>
            <a:r>
              <a:rPr lang="en-GB" sz="1100" baseline="-25000" dirty="0" err="1" smtClean="0">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115616" y="5517232"/>
            <a:ext cx="6336704" cy="646331"/>
          </a:xfrm>
          <a:prstGeom prst="rect">
            <a:avLst/>
          </a:prstGeom>
          <a:noFill/>
        </p:spPr>
        <p:txBody>
          <a:bodyPr wrap="square" rtlCol="0">
            <a:spAutoFit/>
          </a:bodyPr>
          <a:lstStyle/>
          <a:p>
            <a:r>
              <a:rPr lang="en-GB" b="1" dirty="0" smtClean="0">
                <a:solidFill>
                  <a:schemeClr val="bg1"/>
                </a:solidFill>
              </a:rPr>
              <a:t>Click on the correct group of items of info to move them to the “What I know now” box.</a:t>
            </a:r>
            <a:endParaRPr lang="en-GB" b="1" dirty="0">
              <a:solidFill>
                <a:schemeClr val="bg1"/>
              </a:solidFill>
            </a:endParaRPr>
          </a:p>
        </p:txBody>
      </p:sp>
      <p:sp>
        <p:nvSpPr>
          <p:cNvPr id="8" name="Text Box 4"/>
          <p:cNvSpPr txBox="1">
            <a:spLocks noChangeArrowheads="1"/>
          </p:cNvSpPr>
          <p:nvPr/>
        </p:nvSpPr>
        <p:spPr bwMode="auto">
          <a:xfrm>
            <a:off x="1698452" y="3027363"/>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smtClean="0">
                <a:solidFill>
                  <a:schemeClr val="bg1"/>
                </a:solidFill>
                <a:cs typeface="Arial" pitchFamily="34" charset="0"/>
              </a:rPr>
              <a:t>Volume of  H</a:t>
            </a:r>
            <a:r>
              <a:rPr lang="en-GB" sz="1100" baseline="-25000" dirty="0" smtClean="0">
                <a:solidFill>
                  <a:schemeClr val="bg1"/>
                </a:solidFill>
                <a:cs typeface="Arial" pitchFamily="34" charset="0"/>
              </a:rPr>
              <a:t>2</a:t>
            </a:r>
            <a:r>
              <a:rPr lang="en-GB" sz="1100" dirty="0" smtClean="0">
                <a:solidFill>
                  <a:schemeClr val="bg1"/>
                </a:solidFill>
                <a:cs typeface="Arial" pitchFamily="34" charset="0"/>
              </a:rPr>
              <a:t> = </a:t>
            </a:r>
            <a:r>
              <a:rPr lang="en-GB" sz="1100" dirty="0" smtClean="0">
                <a:solidFill>
                  <a:schemeClr val="bg1"/>
                </a:solidFill>
              </a:rPr>
              <a:t>1.53 dm</a:t>
            </a:r>
            <a:r>
              <a:rPr lang="en-GB" sz="1100" baseline="30000" dirty="0" smtClean="0">
                <a:solidFill>
                  <a:schemeClr val="bg1"/>
                </a:solidFill>
              </a:rPr>
              <a:t>3</a:t>
            </a:r>
            <a:endParaRPr lang="en-GB" sz="1100" dirty="0" smtClean="0">
              <a:solidFill>
                <a:schemeClr val="bg1"/>
              </a:solidFill>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1" name="Text Box 12"/>
          <p:cNvSpPr txBox="1">
            <a:spLocks noChangeArrowheads="1"/>
          </p:cNvSpPr>
          <p:nvPr/>
        </p:nvSpPr>
        <p:spPr bwMode="auto">
          <a:xfrm>
            <a:off x="1691680" y="2132856"/>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0" name="Text Box 8"/>
          <p:cNvSpPr txBox="1">
            <a:spLocks noChangeArrowheads="1"/>
          </p:cNvSpPr>
          <p:nvPr/>
        </p:nvSpPr>
        <p:spPr bwMode="auto">
          <a:xfrm>
            <a:off x="179512"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4" name="Rectangle 23">
            <a:hlinkClick r:id="rId4" action="ppaction://hlinksldjump"/>
          </p:cNvPr>
          <p:cNvSpPr/>
          <p:nvPr/>
        </p:nvSpPr>
        <p:spPr>
          <a:xfrm>
            <a:off x="0" y="2060848"/>
            <a:ext cx="1547664" cy="244827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hlinkClick r:id="rId5" action="ppaction://hlinksldjump"/>
          </p:cNvPr>
          <p:cNvSpPr/>
          <p:nvPr/>
        </p:nvSpPr>
        <p:spPr>
          <a:xfrm>
            <a:off x="1619672" y="1340768"/>
            <a:ext cx="1584176" cy="2376264"/>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hlinkClick r:id="rId4" action="ppaction://hlinksldjump"/>
          </p:cNvPr>
          <p:cNvSpPr/>
          <p:nvPr/>
        </p:nvSpPr>
        <p:spPr>
          <a:xfrm>
            <a:off x="1619672" y="3789040"/>
            <a:ext cx="1584176" cy="1584176"/>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What I know now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The question tells you the volume of hydrogen produced</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and the mass of impure zinc. You also know the relative atomic </a:t>
            </a:r>
            <a:r>
              <a:rPr kumimoji="0" lang="en-GB" sz="3000" b="0" i="0" u="none" strike="noStrike" kern="1200" cap="none" spc="0" normalizeH="0" noProof="0" dirty="0" err="1" smtClean="0">
                <a:ln>
                  <a:noFill/>
                </a:ln>
                <a:solidFill>
                  <a:schemeClr val="bg1"/>
                </a:solidFill>
                <a:effectLst/>
                <a:uLnTx/>
                <a:uFillTx/>
                <a:latin typeface="Arial" pitchFamily="34" charset="0"/>
                <a:ea typeface="+mn-ea"/>
                <a:cs typeface="Arial" pitchFamily="34" charset="0"/>
              </a:rPr>
              <a:t>mas</a:t>
            </a:r>
            <a:r>
              <a:rPr lang="en-GB" sz="3000" dirty="0" smtClean="0">
                <a:solidFill>
                  <a:schemeClr val="bg1"/>
                </a:solidFill>
                <a:latin typeface="Arial" pitchFamily="34" charset="0"/>
                <a:cs typeface="Arial" pitchFamily="34" charset="0"/>
              </a:rPr>
              <a:t>s of zinc. Keeping a clear record of what you know about a question is a key part of the skill we are learning here.</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7" name="Text Box 2">
            <a:hlinkClick r:id="rId3" action="ppaction://hlinksldjump"/>
          </p:cNvPr>
          <p:cNvSpPr txBox="1">
            <a:spLocks noChangeArrowheads="1"/>
          </p:cNvSpPr>
          <p:nvPr/>
        </p:nvSpPr>
        <p:spPr bwMode="auto">
          <a:xfrm>
            <a:off x="179512" y="2996952"/>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a:hlinkClick r:id="rId3" action="ppaction://hlinksldjump"/>
          </p:cNvPr>
          <p:cNvSpPr txBox="1">
            <a:spLocks noChangeArrowheads="1"/>
          </p:cNvSpPr>
          <p:nvPr/>
        </p:nvSpPr>
        <p:spPr bwMode="auto">
          <a:xfrm>
            <a:off x="179512" y="2204864"/>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7"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4"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1" name="Text Box 5">
            <a:hlinkClick r:id="rId3" action="ppaction://hlinksldjump"/>
          </p:cNvPr>
          <p:cNvSpPr txBox="1">
            <a:spLocks noChangeArrowheads="1"/>
          </p:cNvSpPr>
          <p:nvPr/>
        </p:nvSpPr>
        <p:spPr bwMode="auto">
          <a:xfrm>
            <a:off x="1691680" y="38610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5">
            <a:hlinkClick r:id="rId3" action="ppaction://hlinksldjump"/>
          </p:cNvPr>
          <p:cNvSpPr txBox="1">
            <a:spLocks noChangeArrowheads="1"/>
          </p:cNvSpPr>
          <p:nvPr/>
        </p:nvSpPr>
        <p:spPr bwMode="auto">
          <a:xfrm>
            <a:off x="1691680" y="458112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1691680" y="141277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115616" y="5517232"/>
            <a:ext cx="6336704" cy="646331"/>
          </a:xfrm>
          <a:prstGeom prst="rect">
            <a:avLst/>
          </a:prstGeom>
          <a:noFill/>
        </p:spPr>
        <p:txBody>
          <a:bodyPr wrap="square" rtlCol="0">
            <a:spAutoFit/>
          </a:bodyPr>
          <a:lstStyle/>
          <a:p>
            <a:r>
              <a:rPr lang="en-GB" b="1" dirty="0" smtClean="0">
                <a:solidFill>
                  <a:schemeClr val="bg1"/>
                </a:solidFill>
              </a:rPr>
              <a:t>Click on the correct item of info to move it to the “What I have been asked for” box,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dirty="0">
              <a:solidFill>
                <a:srgbClr val="0070C0"/>
              </a:solidFill>
            </a:endParaRPr>
          </a:p>
        </p:txBody>
      </p:sp>
      <p:sp>
        <p:nvSpPr>
          <p:cNvPr id="8" name="Text Box 4"/>
          <p:cNvSpPr txBox="1">
            <a:spLocks noChangeArrowheads="1"/>
          </p:cNvSpPr>
          <p:nvPr/>
        </p:nvSpPr>
        <p:spPr bwMode="auto">
          <a:xfrm>
            <a:off x="1698452" y="3027363"/>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smtClean="0">
                <a:solidFill>
                  <a:schemeClr val="bg1"/>
                </a:solidFill>
                <a:cs typeface="Arial" pitchFamily="34" charset="0"/>
              </a:rPr>
              <a:t>Volume of  H</a:t>
            </a:r>
            <a:r>
              <a:rPr lang="en-GB" sz="1100" baseline="-25000" dirty="0" smtClean="0">
                <a:solidFill>
                  <a:schemeClr val="bg1"/>
                </a:solidFill>
                <a:cs typeface="Arial" pitchFamily="34" charset="0"/>
              </a:rPr>
              <a:t>2</a:t>
            </a:r>
            <a:r>
              <a:rPr lang="en-GB" sz="1100" dirty="0" smtClean="0">
                <a:solidFill>
                  <a:schemeClr val="bg1"/>
                </a:solidFill>
                <a:cs typeface="Arial" pitchFamily="34" charset="0"/>
              </a:rPr>
              <a:t> = </a:t>
            </a:r>
            <a:r>
              <a:rPr lang="en-GB" sz="1100" dirty="0" smtClean="0">
                <a:solidFill>
                  <a:schemeClr val="bg1"/>
                </a:solidFill>
              </a:rPr>
              <a:t>1.53 dm</a:t>
            </a:r>
            <a:r>
              <a:rPr lang="en-GB" sz="1100" baseline="30000" dirty="0" smtClean="0">
                <a:solidFill>
                  <a:schemeClr val="bg1"/>
                </a:solidFill>
              </a:rPr>
              <a:t>3</a:t>
            </a:r>
            <a:endParaRPr lang="en-GB" sz="1100" dirty="0" smtClean="0">
              <a:solidFill>
                <a:schemeClr val="bg1"/>
              </a:solidFill>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1" name="Text Box 12"/>
          <p:cNvSpPr txBox="1">
            <a:spLocks noChangeArrowheads="1"/>
          </p:cNvSpPr>
          <p:nvPr/>
        </p:nvSpPr>
        <p:spPr bwMode="auto">
          <a:xfrm>
            <a:off x="1691680" y="2132856"/>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0" name="Text Box 8">
            <a:hlinkClick r:id="rId5" action="ppaction://hlinksldjump"/>
          </p:cNvPr>
          <p:cNvSpPr txBox="1">
            <a:spLocks noChangeArrowheads="1"/>
          </p:cNvSpPr>
          <p:nvPr/>
        </p:nvSpPr>
        <p:spPr bwMode="auto">
          <a:xfrm>
            <a:off x="179512"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7" name="TextBox 26"/>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4" name="Rectangle 23"/>
          <p:cNvSpPr/>
          <p:nvPr/>
        </p:nvSpPr>
        <p:spPr>
          <a:xfrm>
            <a:off x="0" y="2060848"/>
            <a:ext cx="1547664" cy="244827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1619672" y="1340768"/>
            <a:ext cx="1584176" cy="2376264"/>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1619672" y="3789040"/>
            <a:ext cx="1584176" cy="1584176"/>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2642873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par>
                                <p:cTn id="8" presetID="5" presetClass="exit" presetSubtype="10" fill="hold" grpId="0" nodeType="withEffect">
                                  <p:stCondLst>
                                    <p:cond delay="0"/>
                                  </p:stCondLst>
                                  <p:childTnLst>
                                    <p:animEffect transition="out" filter="checkerboard(across)">
                                      <p:cBhvr>
                                        <p:cTn id="9" dur="500"/>
                                        <p:tgtEl>
                                          <p:spTgt spid="18"/>
                                        </p:tgtEl>
                                      </p:cBhvr>
                                    </p:animEffect>
                                    <p:set>
                                      <p:cBhvr>
                                        <p:cTn id="10" dur="1" fill="hold">
                                          <p:stCondLst>
                                            <p:cond delay="499"/>
                                          </p:stCondLst>
                                        </p:cTn>
                                        <p:tgtEl>
                                          <p:spTgt spid="18"/>
                                        </p:tgtEl>
                                        <p:attrNameLst>
                                          <p:attrName>style.visibility</p:attrName>
                                        </p:attrNameLst>
                                      </p:cBhvr>
                                      <p:to>
                                        <p:strVal val="hidden"/>
                                      </p:to>
                                    </p:set>
                                  </p:childTnLst>
                                </p:cTn>
                              </p:par>
                              <p:par>
                                <p:cTn id="11" presetID="0" presetClass="path" presetSubtype="0" accel="50000" decel="50000" fill="hold" grpId="0" nodeType="withEffect">
                                  <p:stCondLst>
                                    <p:cond delay="0"/>
                                  </p:stCondLst>
                                  <p:childTnLst>
                                    <p:animMotion origin="layout" path="M 3.88889E-6 4.81481E-6 L 0.48611 0.05277 " pathEditMode="relative" rAng="0" ptsTypes="AA">
                                      <p:cBhvr>
                                        <p:cTn id="12" dur="2000" fill="hold"/>
                                        <p:tgtEl>
                                          <p:spTgt spid="23"/>
                                        </p:tgtEl>
                                        <p:attrNameLst>
                                          <p:attrName>ppt_x</p:attrName>
                                          <p:attrName>ppt_y</p:attrName>
                                        </p:attrNameLst>
                                      </p:cBhvr>
                                      <p:rCtr x="24300" y="2600"/>
                                    </p:animMotion>
                                  </p:childTnLst>
                                </p:cTn>
                              </p:par>
                              <p:par>
                                <p:cTn id="13" presetID="0" presetClass="path" presetSubtype="0" accel="50000" decel="50000" fill="hold" grpId="0" nodeType="withEffect">
                                  <p:stCondLst>
                                    <p:cond delay="0"/>
                                  </p:stCondLst>
                                  <p:childTnLst>
                                    <p:animMotion origin="layout" path="M 3.88889E-6 0 L 0.48611 0.04722 " pathEditMode="relative" rAng="0" ptsTypes="AA">
                                      <p:cBhvr>
                                        <p:cTn id="14" dur="2000" fill="hold"/>
                                        <p:tgtEl>
                                          <p:spTgt spid="11"/>
                                        </p:tgtEl>
                                        <p:attrNameLst>
                                          <p:attrName>ppt_x</p:attrName>
                                          <p:attrName>ppt_y</p:attrName>
                                        </p:attrNameLst>
                                      </p:cBhvr>
                                      <p:rCtr x="24300" y="2400"/>
                                    </p:animMotion>
                                  </p:childTnLst>
                                </p:cTn>
                              </p:par>
                              <p:par>
                                <p:cTn id="15" presetID="0" presetClass="path" presetSubtype="0" accel="50000" decel="50000" fill="hold" grpId="0" nodeType="withEffect">
                                  <p:stCondLst>
                                    <p:cond delay="0"/>
                                  </p:stCondLst>
                                  <p:childTnLst>
                                    <p:animMotion origin="layout" path="M -2.22222E-6 -4.81481E-6 L 0.4882 0.05232 " pathEditMode="relative" ptsTypes="AA">
                                      <p:cBhvr>
                                        <p:cTn id="16" dur="2000" fill="hold"/>
                                        <p:tgtEl>
                                          <p:spTgt spid="8"/>
                                        </p:tgtEl>
                                        <p:attrNameLst>
                                          <p:attrName>ppt_x</p:attrName>
                                          <p:attrName>ppt_y</p:attrName>
                                        </p:attrNameLst>
                                      </p:cBhvr>
                                    </p:animMotion>
                                  </p:childTnLst>
                                </p:cTn>
                              </p:par>
                              <p:par>
                                <p:cTn id="17" presetID="5" presetClass="exit" presetSubtype="10" fill="hold" grpId="0" nodeType="withEffect">
                                  <p:stCondLst>
                                    <p:cond delay="0"/>
                                  </p:stCondLst>
                                  <p:childTnLst>
                                    <p:animEffect transition="out" filter="checkerboard(across)">
                                      <p:cBhvr>
                                        <p:cTn id="18" dur="500"/>
                                        <p:tgtEl>
                                          <p:spTgt spid="19"/>
                                        </p:tgtEl>
                                      </p:cBhvr>
                                    </p:animEffect>
                                    <p:set>
                                      <p:cBhvr>
                                        <p:cTn id="19" dur="1" fill="hold">
                                          <p:stCondLst>
                                            <p:cond delay="499"/>
                                          </p:stCondLst>
                                        </p:cTn>
                                        <p:tgtEl>
                                          <p:spTgt spid="19"/>
                                        </p:tgtEl>
                                        <p:attrNameLst>
                                          <p:attrName>style.visibility</p:attrName>
                                        </p:attrNameLst>
                                      </p:cBhvr>
                                      <p:to>
                                        <p:strVal val="hidden"/>
                                      </p:to>
                                    </p:set>
                                  </p:childTnLst>
                                </p:cTn>
                              </p:par>
                              <p:par>
                                <p:cTn id="20" presetID="5" presetClass="exit" presetSubtype="10" fill="hold" grpId="0" nodeType="withEffect">
                                  <p:stCondLst>
                                    <p:cond delay="0"/>
                                  </p:stCondLst>
                                  <p:childTnLst>
                                    <p:animEffect transition="out" filter="checkerboard(across)">
                                      <p:cBhvr>
                                        <p:cTn id="21" dur="500"/>
                                        <p:tgtEl>
                                          <p:spTgt spid="24"/>
                                        </p:tgtEl>
                                      </p:cBhvr>
                                    </p:animEffect>
                                    <p:set>
                                      <p:cBhvr>
                                        <p:cTn id="22"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8" grpId="0" animBg="1"/>
      <p:bldP spid="11" grpId="0" animBg="1"/>
      <p:bldP spid="24" grpId="0" animBg="1"/>
      <p:bldP spid="18" grpId="0" animBg="1"/>
      <p:bldP spid="1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What I have been asked for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The question asks you to calculate the percentage purity of the zinc</a:t>
            </a:r>
            <a:r>
              <a:rPr lang="en-GB" sz="3000" dirty="0" smtClean="0">
                <a:solidFill>
                  <a:schemeClr val="bg1"/>
                </a:solidFill>
                <a:latin typeface="Arial" pitchFamily="34" charset="0"/>
                <a:cs typeface="Arial" pitchFamily="34" charset="0"/>
              </a:rPr>
              <a:t>.</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It is important to remember what you</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have been asked for as this will determine what you work out as the steps towards this.</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7" name="Text Box 2"/>
          <p:cNvSpPr txBox="1">
            <a:spLocks noChangeArrowheads="1"/>
          </p:cNvSpPr>
          <p:nvPr/>
        </p:nvSpPr>
        <p:spPr bwMode="auto">
          <a:xfrm>
            <a:off x="179512" y="2996952"/>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p:cNvSpPr txBox="1">
            <a:spLocks noChangeArrowheads="1"/>
          </p:cNvSpPr>
          <p:nvPr/>
        </p:nvSpPr>
        <p:spPr bwMode="auto">
          <a:xfrm>
            <a:off x="179512" y="2204864"/>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7"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1" name="Text Box 5"/>
          <p:cNvSpPr txBox="1">
            <a:spLocks noChangeArrowheads="1"/>
          </p:cNvSpPr>
          <p:nvPr/>
        </p:nvSpPr>
        <p:spPr bwMode="auto">
          <a:xfrm>
            <a:off x="1691680" y="38610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5"/>
          <p:cNvSpPr txBox="1">
            <a:spLocks noChangeArrowheads="1"/>
          </p:cNvSpPr>
          <p:nvPr/>
        </p:nvSpPr>
        <p:spPr bwMode="auto">
          <a:xfrm>
            <a:off x="1691680" y="458112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6228184" y="177281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115616" y="5517232"/>
            <a:ext cx="6336704" cy="646331"/>
          </a:xfrm>
          <a:prstGeom prst="rect">
            <a:avLst/>
          </a:prstGeom>
          <a:noFill/>
        </p:spPr>
        <p:txBody>
          <a:bodyPr wrap="square" rtlCol="0">
            <a:spAutoFit/>
          </a:bodyPr>
          <a:lstStyle/>
          <a:p>
            <a:r>
              <a:rPr lang="en-GB" b="1" dirty="0" smtClean="0">
                <a:solidFill>
                  <a:schemeClr val="bg1"/>
                </a:solidFill>
              </a:rPr>
              <a:t>Click on the correct item of info to move it to the “What I have been asked for” box,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dirty="0">
              <a:solidFill>
                <a:srgbClr val="0070C0"/>
              </a:solidFill>
            </a:endParaRPr>
          </a:p>
        </p:txBody>
      </p:sp>
      <p:sp>
        <p:nvSpPr>
          <p:cNvPr id="26" name="TextBox 25">
            <a:hlinkClick r:id="rId4"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8" name="Text Box 4"/>
          <p:cNvSpPr txBox="1">
            <a:spLocks noChangeArrowheads="1"/>
          </p:cNvSpPr>
          <p:nvPr/>
        </p:nvSpPr>
        <p:spPr bwMode="auto">
          <a:xfrm>
            <a:off x="6234956" y="3387403"/>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smtClean="0">
                <a:solidFill>
                  <a:schemeClr val="bg1"/>
                </a:solidFill>
                <a:cs typeface="Arial" pitchFamily="34" charset="0"/>
              </a:rPr>
              <a:t>Volume of  H</a:t>
            </a:r>
            <a:r>
              <a:rPr lang="en-GB" sz="1100" baseline="-25000" dirty="0" smtClean="0">
                <a:solidFill>
                  <a:schemeClr val="bg1"/>
                </a:solidFill>
                <a:cs typeface="Arial" pitchFamily="34" charset="0"/>
              </a:rPr>
              <a:t>2</a:t>
            </a:r>
            <a:r>
              <a:rPr lang="en-GB" sz="1100" dirty="0" smtClean="0">
                <a:solidFill>
                  <a:schemeClr val="bg1"/>
                </a:solidFill>
                <a:cs typeface="Arial" pitchFamily="34" charset="0"/>
              </a:rPr>
              <a:t> = </a:t>
            </a:r>
            <a:r>
              <a:rPr lang="en-GB" sz="1100" dirty="0" smtClean="0">
                <a:solidFill>
                  <a:schemeClr val="bg1"/>
                </a:solidFill>
              </a:rPr>
              <a:t>1.53 dm</a:t>
            </a:r>
            <a:r>
              <a:rPr lang="en-GB" sz="1100" baseline="30000" dirty="0" smtClean="0">
                <a:solidFill>
                  <a:schemeClr val="bg1"/>
                </a:solidFill>
              </a:rPr>
              <a:t>3</a:t>
            </a:r>
            <a:endParaRPr lang="en-GB" sz="1100" dirty="0" smtClean="0">
              <a:solidFill>
                <a:schemeClr val="bg1"/>
              </a:solidFill>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1" name="Text Box 12"/>
          <p:cNvSpPr txBox="1">
            <a:spLocks noChangeArrowheads="1"/>
          </p:cNvSpPr>
          <p:nvPr/>
        </p:nvSpPr>
        <p:spPr bwMode="auto">
          <a:xfrm>
            <a:off x="6228184" y="2492896"/>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0" name="Text Box 8"/>
          <p:cNvSpPr txBox="1">
            <a:spLocks noChangeArrowheads="1"/>
          </p:cNvSpPr>
          <p:nvPr/>
        </p:nvSpPr>
        <p:spPr bwMode="auto">
          <a:xfrm>
            <a:off x="179512"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childTnLst>
                          </p:cTn>
                        </p:par>
                        <p:par>
                          <p:cTn id="8" fill="hold">
                            <p:stCondLst>
                              <p:cond delay="500"/>
                            </p:stCondLst>
                            <p:childTnLst>
                              <p:par>
                                <p:cTn id="9" presetID="49" presetClass="path" presetSubtype="0" accel="50000" decel="50000" fill="hold" grpId="0" nodeType="afterEffect">
                                  <p:stCondLst>
                                    <p:cond delay="0"/>
                                  </p:stCondLst>
                                  <p:childTnLst>
                                    <p:animMotion origin="layout" path="M -4.72222E-6 -2.96296E-6 L 0.40747 0.15787 " pathEditMode="relative" rAng="0" ptsTypes="AA">
                                      <p:cBhvr>
                                        <p:cTn id="10" dur="2000" fill="hold"/>
                                        <p:tgtEl>
                                          <p:spTgt spid="20"/>
                                        </p:tgtEl>
                                        <p:attrNameLst>
                                          <p:attrName>ppt_x</p:attrName>
                                          <p:attrName>ppt_y</p:attrName>
                                        </p:attrNameLst>
                                      </p:cBhvr>
                                      <p:rCtr x="20400" y="7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7" name="Text Box 2">
            <a:hlinkClick r:id="rId3" action="ppaction://hlinksldjump"/>
          </p:cNvPr>
          <p:cNvSpPr txBox="1">
            <a:spLocks noChangeArrowheads="1"/>
          </p:cNvSpPr>
          <p:nvPr/>
        </p:nvSpPr>
        <p:spPr bwMode="auto">
          <a:xfrm>
            <a:off x="251520" y="2996952"/>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a:hlinkClick r:id="rId4" action="ppaction://hlinksldjump"/>
          </p:cNvPr>
          <p:cNvSpPr txBox="1">
            <a:spLocks noChangeArrowheads="1"/>
          </p:cNvSpPr>
          <p:nvPr/>
        </p:nvSpPr>
        <p:spPr bwMode="auto">
          <a:xfrm>
            <a:off x="251520" y="213285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7"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5"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a:hlinkClick r:id="rId6" action="ppaction://hlinksldjump"/>
          </p:cNvPr>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1" name="Text Box 5">
            <a:hlinkClick r:id="rId7" action="ppaction://hlinksldjump"/>
          </p:cNvPr>
          <p:cNvSpPr txBox="1">
            <a:spLocks noChangeArrowheads="1"/>
          </p:cNvSpPr>
          <p:nvPr/>
        </p:nvSpPr>
        <p:spPr bwMode="auto">
          <a:xfrm>
            <a:off x="1691680" y="38610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5">
            <a:hlinkClick r:id="rId8" action="ppaction://hlinksldjump"/>
          </p:cNvPr>
          <p:cNvSpPr txBox="1">
            <a:spLocks noChangeArrowheads="1"/>
          </p:cNvSpPr>
          <p:nvPr/>
        </p:nvSpPr>
        <p:spPr bwMode="auto">
          <a:xfrm>
            <a:off x="1691680" y="465313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6372200"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115616" y="5517232"/>
            <a:ext cx="6336704" cy="646331"/>
          </a:xfrm>
          <a:prstGeom prst="rect">
            <a:avLst/>
          </a:prstGeom>
          <a:noFill/>
        </p:spPr>
        <p:txBody>
          <a:bodyPr wrap="square" rtlCol="0">
            <a:spAutoFit/>
          </a:bodyPr>
          <a:lstStyle/>
          <a:p>
            <a:r>
              <a:rPr lang="en-GB" b="1" dirty="0" smtClean="0">
                <a:solidFill>
                  <a:schemeClr val="bg1"/>
                </a:solidFill>
              </a:rPr>
              <a:t>Click on the correct item of info to move it to the "What I can immediately work out” box.</a:t>
            </a:r>
            <a:endParaRPr lang="en-GB" b="1" dirty="0">
              <a:solidFill>
                <a:schemeClr val="bg1"/>
              </a:solidFill>
            </a:endParaRPr>
          </a:p>
        </p:txBody>
      </p:sp>
      <p:sp>
        <p:nvSpPr>
          <p:cNvPr id="8" name="Text Box 4"/>
          <p:cNvSpPr txBox="1">
            <a:spLocks noChangeArrowheads="1"/>
          </p:cNvSpPr>
          <p:nvPr/>
        </p:nvSpPr>
        <p:spPr bwMode="auto">
          <a:xfrm>
            <a:off x="6372200" y="2924944"/>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smtClean="0">
                <a:solidFill>
                  <a:schemeClr val="bg1"/>
                </a:solidFill>
                <a:cs typeface="Arial" pitchFamily="34" charset="0"/>
              </a:rPr>
              <a:t>Volume of  H</a:t>
            </a:r>
            <a:r>
              <a:rPr lang="en-GB" sz="1100" baseline="-25000" dirty="0" smtClean="0">
                <a:solidFill>
                  <a:schemeClr val="bg1"/>
                </a:solidFill>
                <a:cs typeface="Arial" pitchFamily="34" charset="0"/>
              </a:rPr>
              <a:t>2</a:t>
            </a:r>
            <a:r>
              <a:rPr lang="en-GB" sz="1100" dirty="0" smtClean="0">
                <a:solidFill>
                  <a:schemeClr val="bg1"/>
                </a:solidFill>
                <a:cs typeface="Arial" pitchFamily="34" charset="0"/>
              </a:rPr>
              <a:t> = </a:t>
            </a:r>
            <a:r>
              <a:rPr lang="en-GB" sz="1100" dirty="0" smtClean="0">
                <a:solidFill>
                  <a:schemeClr val="bg1"/>
                </a:solidFill>
              </a:rPr>
              <a:t>1.53 dm</a:t>
            </a:r>
            <a:r>
              <a:rPr lang="en-GB" sz="1100" baseline="30000" dirty="0" smtClean="0">
                <a:solidFill>
                  <a:schemeClr val="bg1"/>
                </a:solidFill>
              </a:rPr>
              <a:t>3</a:t>
            </a:r>
            <a:endParaRPr lang="en-GB" sz="1100" dirty="0" smtClean="0">
              <a:solidFill>
                <a:schemeClr val="bg1"/>
              </a:solidFill>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1" name="Text Box 12"/>
          <p:cNvSpPr txBox="1">
            <a:spLocks noChangeArrowheads="1"/>
          </p:cNvSpPr>
          <p:nvPr/>
        </p:nvSpPr>
        <p:spPr bwMode="auto">
          <a:xfrm>
            <a:off x="6372200"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7" name="Text Box 2"/>
          <p:cNvSpPr txBox="1">
            <a:spLocks noChangeArrowheads="1"/>
          </p:cNvSpPr>
          <p:nvPr/>
        </p:nvSpPr>
        <p:spPr bwMode="auto">
          <a:xfrm>
            <a:off x="179512" y="141277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p:cNvSpPr txBox="1">
            <a:spLocks noChangeArrowheads="1"/>
          </p:cNvSpPr>
          <p:nvPr/>
        </p:nvSpPr>
        <p:spPr bwMode="auto">
          <a:xfrm>
            <a:off x="1698452" y="135255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2" name="Text Box 5"/>
          <p:cNvSpPr txBox="1">
            <a:spLocks noChangeArrowheads="1"/>
          </p:cNvSpPr>
          <p:nvPr/>
        </p:nvSpPr>
        <p:spPr bwMode="auto">
          <a:xfrm>
            <a:off x="1691680" y="213285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6372200"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115616" y="5517232"/>
            <a:ext cx="6336704" cy="646331"/>
          </a:xfrm>
          <a:prstGeom prst="rect">
            <a:avLst/>
          </a:prstGeom>
          <a:noFill/>
        </p:spPr>
        <p:txBody>
          <a:bodyPr wrap="square" rtlCol="0">
            <a:spAutoFit/>
          </a:bodyPr>
          <a:lstStyle/>
          <a:p>
            <a:r>
              <a:rPr lang="en-GB" b="1" dirty="0" smtClean="0">
                <a:solidFill>
                  <a:schemeClr val="bg1"/>
                </a:solidFill>
              </a:rPr>
              <a:t>Well done. Now select the correct calculation to calculate the number of moles of hydrogen.</a:t>
            </a:r>
            <a:endParaRPr lang="en-GB" b="1" dirty="0">
              <a:solidFill>
                <a:schemeClr val="bg1"/>
              </a:solidFill>
            </a:endParaRPr>
          </a:p>
        </p:txBody>
      </p:sp>
      <p:sp>
        <p:nvSpPr>
          <p:cNvPr id="8" name="Text Box 4"/>
          <p:cNvSpPr txBox="1">
            <a:spLocks noChangeArrowheads="1"/>
          </p:cNvSpPr>
          <p:nvPr/>
        </p:nvSpPr>
        <p:spPr bwMode="auto">
          <a:xfrm>
            <a:off x="6372200" y="2924944"/>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smtClean="0">
                <a:solidFill>
                  <a:schemeClr val="bg1"/>
                </a:solidFill>
                <a:cs typeface="Arial" pitchFamily="34" charset="0"/>
              </a:rPr>
              <a:t>Volume of  H</a:t>
            </a:r>
            <a:r>
              <a:rPr lang="en-GB" sz="1100" baseline="-25000" dirty="0" smtClean="0">
                <a:solidFill>
                  <a:schemeClr val="bg1"/>
                </a:solidFill>
                <a:cs typeface="Arial" pitchFamily="34" charset="0"/>
              </a:rPr>
              <a:t>2</a:t>
            </a:r>
            <a:r>
              <a:rPr lang="en-GB" sz="1100" dirty="0" smtClean="0">
                <a:solidFill>
                  <a:schemeClr val="bg1"/>
                </a:solidFill>
                <a:cs typeface="Arial" pitchFamily="34" charset="0"/>
              </a:rPr>
              <a:t> = </a:t>
            </a:r>
            <a:r>
              <a:rPr lang="en-GB" sz="1100" dirty="0" smtClean="0">
                <a:solidFill>
                  <a:schemeClr val="bg1"/>
                </a:solidFill>
              </a:rPr>
              <a:t>1.53 dm</a:t>
            </a:r>
            <a:r>
              <a:rPr lang="en-GB" sz="1100" baseline="30000" dirty="0" smtClean="0">
                <a:solidFill>
                  <a:schemeClr val="bg1"/>
                </a:solidFill>
              </a:rPr>
              <a:t>3</a:t>
            </a:r>
            <a:endParaRPr lang="en-GB" sz="1100" dirty="0" smtClean="0">
              <a:solidFill>
                <a:schemeClr val="bg1"/>
              </a:solidFill>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1" name="Text Box 12"/>
          <p:cNvSpPr txBox="1">
            <a:spLocks noChangeArrowheads="1"/>
          </p:cNvSpPr>
          <p:nvPr/>
        </p:nvSpPr>
        <p:spPr bwMode="auto">
          <a:xfrm>
            <a:off x="6372200"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8" name="TextBox 17"/>
          <p:cNvSpPr txBox="1"/>
          <p:nvPr/>
        </p:nvSpPr>
        <p:spPr>
          <a:xfrm>
            <a:off x="395536" y="2852936"/>
            <a:ext cx="1656184" cy="369332"/>
          </a:xfrm>
          <a:prstGeom prst="rect">
            <a:avLst/>
          </a:prstGeom>
          <a:noFill/>
        </p:spPr>
        <p:txBody>
          <a:bodyPr wrap="square" rtlCol="0">
            <a:spAutoFit/>
          </a:bodyPr>
          <a:lstStyle/>
          <a:p>
            <a:r>
              <a:rPr lang="en-GB" dirty="0" smtClean="0">
                <a:solidFill>
                  <a:schemeClr val="bg1"/>
                </a:solidFill>
              </a:rPr>
              <a:t>Calculation</a:t>
            </a:r>
            <a:endParaRPr lang="en-GB" dirty="0">
              <a:solidFill>
                <a:schemeClr val="bg1"/>
              </a:solidFill>
            </a:endParaRPr>
          </a:p>
        </p:txBody>
      </p:sp>
      <p:sp>
        <p:nvSpPr>
          <p:cNvPr id="19" name="TextBox 18">
            <a:hlinkClick r:id="rId4" action="ppaction://hlinksldjump"/>
          </p:cNvPr>
          <p:cNvSpPr txBox="1"/>
          <p:nvPr/>
        </p:nvSpPr>
        <p:spPr>
          <a:xfrm>
            <a:off x="251520" y="3356992"/>
            <a:ext cx="1152128" cy="369332"/>
          </a:xfrm>
          <a:prstGeom prst="rect">
            <a:avLst/>
          </a:prstGeom>
          <a:noFill/>
          <a:ln>
            <a:solidFill>
              <a:schemeClr val="bg1"/>
            </a:solidFill>
          </a:ln>
        </p:spPr>
        <p:txBody>
          <a:bodyPr wrap="square" rtlCol="0">
            <a:spAutoFit/>
          </a:bodyPr>
          <a:lstStyle/>
          <a:p>
            <a:r>
              <a:rPr lang="en-GB" dirty="0" smtClean="0">
                <a:solidFill>
                  <a:schemeClr val="bg1"/>
                </a:solidFill>
              </a:rPr>
              <a:t>1.53 / 2</a:t>
            </a:r>
            <a:endParaRPr lang="en-GB" dirty="0">
              <a:solidFill>
                <a:schemeClr val="bg1"/>
              </a:solidFill>
            </a:endParaRPr>
          </a:p>
        </p:txBody>
      </p:sp>
      <p:sp>
        <p:nvSpPr>
          <p:cNvPr id="24" name="TextBox 23">
            <a:hlinkClick r:id="rId5" action="ppaction://hlinksldjump"/>
          </p:cNvPr>
          <p:cNvSpPr txBox="1"/>
          <p:nvPr/>
        </p:nvSpPr>
        <p:spPr>
          <a:xfrm>
            <a:off x="251520" y="3933056"/>
            <a:ext cx="1152128" cy="369332"/>
          </a:xfrm>
          <a:prstGeom prst="rect">
            <a:avLst/>
          </a:prstGeom>
          <a:noFill/>
          <a:ln>
            <a:solidFill>
              <a:schemeClr val="bg1"/>
            </a:solidFill>
          </a:ln>
        </p:spPr>
        <p:txBody>
          <a:bodyPr wrap="square" rtlCol="0">
            <a:spAutoFit/>
          </a:bodyPr>
          <a:lstStyle/>
          <a:p>
            <a:r>
              <a:rPr lang="en-GB" dirty="0" smtClean="0">
                <a:solidFill>
                  <a:schemeClr val="bg1"/>
                </a:solidFill>
              </a:rPr>
              <a:t>1.53 / 24</a:t>
            </a:r>
            <a:endParaRPr lang="en-GB" dirty="0">
              <a:solidFill>
                <a:schemeClr val="bg1"/>
              </a:solidFill>
            </a:endParaRPr>
          </a:p>
        </p:txBody>
      </p:sp>
      <p:sp>
        <p:nvSpPr>
          <p:cNvPr id="26" name="TextBox 25">
            <a:hlinkClick r:id="rId4" action="ppaction://hlinksldjump"/>
          </p:cNvPr>
          <p:cNvSpPr txBox="1"/>
          <p:nvPr/>
        </p:nvSpPr>
        <p:spPr>
          <a:xfrm>
            <a:off x="1547664" y="3356992"/>
            <a:ext cx="1080120" cy="369332"/>
          </a:xfrm>
          <a:prstGeom prst="rect">
            <a:avLst/>
          </a:prstGeom>
          <a:noFill/>
          <a:ln>
            <a:solidFill>
              <a:schemeClr val="bg1"/>
            </a:solidFill>
          </a:ln>
        </p:spPr>
        <p:txBody>
          <a:bodyPr wrap="square" rtlCol="0">
            <a:spAutoFit/>
          </a:bodyPr>
          <a:lstStyle/>
          <a:p>
            <a:r>
              <a:rPr lang="en-GB" dirty="0" smtClean="0">
                <a:solidFill>
                  <a:schemeClr val="bg1"/>
                </a:solidFill>
              </a:rPr>
              <a:t>2 / 1.53</a:t>
            </a:r>
            <a:endParaRPr lang="en-GB" dirty="0">
              <a:solidFill>
                <a:schemeClr val="bg1"/>
              </a:solidFill>
            </a:endParaRPr>
          </a:p>
        </p:txBody>
      </p:sp>
      <p:sp>
        <p:nvSpPr>
          <p:cNvPr id="28" name="TextBox 27">
            <a:hlinkClick r:id="rId4" action="ppaction://hlinksldjump"/>
          </p:cNvPr>
          <p:cNvSpPr txBox="1"/>
          <p:nvPr/>
        </p:nvSpPr>
        <p:spPr>
          <a:xfrm>
            <a:off x="251520" y="4509120"/>
            <a:ext cx="1152128" cy="369332"/>
          </a:xfrm>
          <a:prstGeom prst="rect">
            <a:avLst/>
          </a:prstGeom>
          <a:noFill/>
          <a:ln>
            <a:solidFill>
              <a:schemeClr val="bg1"/>
            </a:solidFill>
          </a:ln>
        </p:spPr>
        <p:txBody>
          <a:bodyPr wrap="square" rtlCol="0">
            <a:spAutoFit/>
          </a:bodyPr>
          <a:lstStyle/>
          <a:p>
            <a:r>
              <a:rPr lang="en-GB" dirty="0" smtClean="0">
                <a:solidFill>
                  <a:schemeClr val="bg1"/>
                </a:solidFill>
              </a:rPr>
              <a:t>5.84 / 2</a:t>
            </a:r>
            <a:endParaRPr lang="en-GB" dirty="0">
              <a:solidFill>
                <a:schemeClr val="bg1"/>
              </a:solidFill>
            </a:endParaRPr>
          </a:p>
        </p:txBody>
      </p:sp>
      <p:sp>
        <p:nvSpPr>
          <p:cNvPr id="29" name="Text Box 5">
            <a:hlinkClick r:id="rId6" action="ppaction://hlinksldjump"/>
          </p:cNvPr>
          <p:cNvSpPr txBox="1">
            <a:spLocks noChangeArrowheads="1"/>
          </p:cNvSpPr>
          <p:nvPr/>
        </p:nvSpPr>
        <p:spPr bwMode="auto">
          <a:xfrm>
            <a:off x="1691680" y="38610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afterEffect">
                                  <p:stCondLst>
                                    <p:cond delay="0"/>
                                  </p:stCondLst>
                                  <p:childTnLst>
                                    <p:animMotion origin="layout" path="M -6.66667E-6 -2.96296E-6 L 0.24409 -0.14699 " pathEditMode="relative" ptsTypes="AA">
                                      <p:cBhvr>
                                        <p:cTn id="6" dur="2000" fill="hold"/>
                                        <p:tgtEl>
                                          <p:spTgt spid="29"/>
                                        </p:tgtEl>
                                        <p:attrNameLst>
                                          <p:attrName>ppt_x</p:attrName>
                                          <p:attrName>ppt_y</p:attrName>
                                        </p:attrNameLst>
                                      </p:cBhvr>
                                    </p:animMotion>
                                  </p:childTnLst>
                                </p:cTn>
                              </p:par>
                            </p:childTnLst>
                          </p:cTn>
                        </p:par>
                        <p:par>
                          <p:cTn id="7" fill="hold">
                            <p:stCondLst>
                              <p:cond delay="2000"/>
                            </p:stCondLst>
                            <p:childTnLst>
                              <p:par>
                                <p:cTn id="8" presetID="5" presetClass="entr" presetSubtype="10" fill="hold" nodeType="afterEffect">
                                  <p:stCondLst>
                                    <p:cond delay="0"/>
                                  </p:stCondLst>
                                  <p:childTnLst>
                                    <p:set>
                                      <p:cBhvr>
                                        <p:cTn id="9" dur="1" fill="hold">
                                          <p:stCondLst>
                                            <p:cond delay="0"/>
                                          </p:stCondLst>
                                        </p:cTn>
                                        <p:tgtEl>
                                          <p:spTgt spid="25">
                                            <p:txEl>
                                              <p:pRg st="0" end="0"/>
                                            </p:txEl>
                                          </p:spTgt>
                                        </p:tgtEl>
                                        <p:attrNameLst>
                                          <p:attrName>style.visibility</p:attrName>
                                        </p:attrNameLst>
                                      </p:cBhvr>
                                      <p:to>
                                        <p:strVal val="visible"/>
                                      </p:to>
                                    </p:set>
                                    <p:animEffect transition="in" filter="checkerboard(across)">
                                      <p:cBhvr>
                                        <p:cTn id="10" dur="500"/>
                                        <p:tgtEl>
                                          <p:spTgt spid="25">
                                            <p:txEl>
                                              <p:pRg st="0" end="0"/>
                                            </p:txEl>
                                          </p:spTgt>
                                        </p:tgtEl>
                                      </p:cBhvr>
                                    </p:animEffect>
                                  </p:childTnLst>
                                </p:cTn>
                              </p:par>
                            </p:childTnLst>
                          </p:cTn>
                        </p:par>
                        <p:par>
                          <p:cTn id="11" fill="hold">
                            <p:stCondLst>
                              <p:cond delay="2500"/>
                            </p:stCondLst>
                            <p:childTnLst>
                              <p:par>
                                <p:cTn id="12" presetID="2" presetClass="entr" presetSubtype="4"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ppt_x"/>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ppt_x"/>
                                          </p:val>
                                        </p:tav>
                                        <p:tav tm="100000">
                                          <p:val>
                                            <p:strVal val="#ppt_x"/>
                                          </p:val>
                                        </p:tav>
                                      </p:tavLst>
                                    </p:anim>
                                    <p:anim calcmode="lin" valueType="num">
                                      <p:cBhvr additive="base">
                                        <p:cTn id="23" dur="500" fill="hold"/>
                                        <p:tgtEl>
                                          <p:spTgt spid="2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ppt_x"/>
                                          </p:val>
                                        </p:tav>
                                        <p:tav tm="100000">
                                          <p:val>
                                            <p:strVal val="#ppt_x"/>
                                          </p:val>
                                        </p:tav>
                                      </p:tavLst>
                                    </p:anim>
                                    <p:anim calcmode="lin" valueType="num">
                                      <p:cBhvr additive="base">
                                        <p:cTn id="27" dur="50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4" grpId="0" animBg="1"/>
      <p:bldP spid="26" grpId="0" animBg="1"/>
      <p:bldP spid="28" grpId="0" animBg="1"/>
      <p:bldP spid="29"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Mole ratio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Let’s work</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out the mole ratio when we are ready to use it.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Percentage purity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hlinkClick r:id="rId3" action="ppaction://hlinksldjump"/>
              </a:rPr>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You do not have enough info to calculate this yet – you will need to know the mass of pure zinc first.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Knowing what you know and don’t know</a:t>
            </a:r>
            <a:endParaRPr lang="en-GB" dirty="0"/>
          </a:p>
        </p:txBody>
      </p:sp>
      <p:sp>
        <p:nvSpPr>
          <p:cNvPr id="3" name="Subtitle 2"/>
          <p:cNvSpPr>
            <a:spLocks noGrp="1"/>
          </p:cNvSpPr>
          <p:nvPr>
            <p:ph type="subTitle" idx="1"/>
          </p:nvPr>
        </p:nvSpPr>
        <p:spPr>
          <a:xfrm>
            <a:off x="1259632" y="2564904"/>
            <a:ext cx="6624736" cy="3073896"/>
          </a:xfrm>
        </p:spPr>
        <p:txBody>
          <a:bodyPr>
            <a:normAutofit lnSpcReduction="10000"/>
          </a:bodyPr>
          <a:lstStyle/>
          <a:p>
            <a:r>
              <a:rPr lang="en-GB" dirty="0" smtClean="0">
                <a:solidFill>
                  <a:schemeClr val="bg1"/>
                </a:solidFill>
              </a:rPr>
              <a:t>Question 1. </a:t>
            </a:r>
            <a:r>
              <a:rPr lang="en-GB" dirty="0" smtClean="0">
                <a:solidFill>
                  <a:schemeClr val="bg1"/>
                </a:solidFill>
                <a:latin typeface="Calibri" pitchFamily="34" charset="0"/>
                <a:cs typeface="Arial" pitchFamily="34" charset="0"/>
              </a:rPr>
              <a:t>25.0 cm</a:t>
            </a:r>
            <a:r>
              <a:rPr lang="en-GB" baseline="30000" dirty="0" smtClean="0">
                <a:solidFill>
                  <a:schemeClr val="bg1"/>
                </a:solidFill>
                <a:latin typeface="Calibri" pitchFamily="34" charset="0"/>
                <a:cs typeface="Arial" pitchFamily="34" charset="0"/>
              </a:rPr>
              <a:t>3</a:t>
            </a:r>
            <a:r>
              <a:rPr lang="en-GB" dirty="0" smtClean="0">
                <a:solidFill>
                  <a:schemeClr val="bg1"/>
                </a:solidFill>
                <a:latin typeface="Calibri" pitchFamily="34" charset="0"/>
                <a:cs typeface="Arial" pitchFamily="34" charset="0"/>
              </a:rPr>
              <a:t> of 0.650 mol dm</a:t>
            </a:r>
            <a:r>
              <a:rPr lang="en-GB" baseline="30000" dirty="0" smtClean="0">
                <a:solidFill>
                  <a:schemeClr val="bg1"/>
                </a:solidFill>
                <a:latin typeface="Calibri" pitchFamily="34" charset="0"/>
                <a:cs typeface="Arial" pitchFamily="34" charset="0"/>
              </a:rPr>
              <a:t>-3</a:t>
            </a:r>
            <a:r>
              <a:rPr lang="en-GB" dirty="0" smtClean="0">
                <a:solidFill>
                  <a:schemeClr val="bg1"/>
                </a:solidFill>
                <a:latin typeface="Calibri" pitchFamily="34" charset="0"/>
                <a:cs typeface="Arial" pitchFamily="34" charset="0"/>
              </a:rPr>
              <a:t> sodium hydroxide solution required </a:t>
            </a:r>
            <a:br>
              <a:rPr lang="en-GB" dirty="0" smtClean="0">
                <a:solidFill>
                  <a:schemeClr val="bg1"/>
                </a:solidFill>
                <a:latin typeface="Calibri" pitchFamily="34" charset="0"/>
                <a:cs typeface="Arial" pitchFamily="34" charset="0"/>
              </a:rPr>
            </a:br>
            <a:r>
              <a:rPr lang="en-GB" dirty="0" smtClean="0">
                <a:solidFill>
                  <a:schemeClr val="bg1"/>
                </a:solidFill>
                <a:latin typeface="Calibri" pitchFamily="34" charset="0"/>
                <a:cs typeface="Arial" pitchFamily="34" charset="0"/>
              </a:rPr>
              <a:t>31.0 cm</a:t>
            </a:r>
            <a:r>
              <a:rPr lang="en-GB" baseline="30000" dirty="0" smtClean="0">
                <a:solidFill>
                  <a:schemeClr val="bg1"/>
                </a:solidFill>
                <a:latin typeface="Calibri" pitchFamily="34" charset="0"/>
                <a:cs typeface="Arial" pitchFamily="34" charset="0"/>
              </a:rPr>
              <a:t>3</a:t>
            </a:r>
            <a:r>
              <a:rPr lang="en-GB" dirty="0" smtClean="0">
                <a:solidFill>
                  <a:schemeClr val="bg1"/>
                </a:solidFill>
                <a:latin typeface="Calibri" pitchFamily="34" charset="0"/>
                <a:cs typeface="Arial" pitchFamily="34" charset="0"/>
              </a:rPr>
              <a:t> of sulfuric acid to change the colour of the methyl orange indicator from yellow to red. Calculate the concentration of sulfuric acid in </a:t>
            </a:r>
            <a:br>
              <a:rPr lang="en-GB" dirty="0" smtClean="0">
                <a:solidFill>
                  <a:schemeClr val="bg1"/>
                </a:solidFill>
                <a:latin typeface="Calibri" pitchFamily="34" charset="0"/>
                <a:cs typeface="Arial" pitchFamily="34" charset="0"/>
              </a:rPr>
            </a:br>
            <a:r>
              <a:rPr lang="en-GB" dirty="0" smtClean="0">
                <a:solidFill>
                  <a:schemeClr val="bg1"/>
                </a:solidFill>
                <a:latin typeface="Calibri" pitchFamily="34" charset="0"/>
                <a:cs typeface="Arial" pitchFamily="34" charset="0"/>
              </a:rPr>
              <a:t>mol dm</a:t>
            </a:r>
            <a:r>
              <a:rPr lang="en-GB" baseline="30000" dirty="0" smtClean="0">
                <a:solidFill>
                  <a:schemeClr val="bg1"/>
                </a:solidFill>
                <a:latin typeface="Calibri" pitchFamily="34" charset="0"/>
                <a:cs typeface="Arial" pitchFamily="34" charset="0"/>
              </a:rPr>
              <a:t>-3</a:t>
            </a:r>
            <a:r>
              <a:rPr lang="en-GB" dirty="0" smtClean="0">
                <a:solidFill>
                  <a:schemeClr val="bg1"/>
                </a:solidFill>
                <a:latin typeface="Times New Roman" pitchFamily="18" charset="0"/>
                <a:cs typeface="Arial" pitchFamily="34" charset="0"/>
              </a:rPr>
              <a:t>.</a:t>
            </a:r>
            <a:endParaRPr lang="en-GB" dirty="0">
              <a:solidFill>
                <a:schemeClr val="bg1"/>
              </a:solidFill>
            </a:endParaRPr>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pic>
        <p:nvPicPr>
          <p:cNvPr id="5" name="Picture 2" descr="C:\Users\Tim\AppData\Local\Temp\Rar$DI08.016\2.png"/>
          <p:cNvPicPr>
            <a:picLocks noChangeAspect="1" noChangeArrowheads="1"/>
          </p:cNvPicPr>
          <p:nvPr/>
        </p:nvPicPr>
        <p:blipFill>
          <a:blip r:embed="rId3" cstate="print"/>
          <a:srcRect/>
          <a:stretch>
            <a:fillRect/>
          </a:stretch>
        </p:blipFill>
        <p:spPr bwMode="auto">
          <a:xfrm>
            <a:off x="8244408" y="188640"/>
            <a:ext cx="685800" cy="857250"/>
          </a:xfrm>
          <a:prstGeom prst="rect">
            <a:avLst/>
          </a:prstGeom>
          <a:noFill/>
        </p:spPr>
      </p:pic>
    </p:spTree>
  </p:cSld>
  <p:clrMapOvr>
    <a:masterClrMapping/>
  </p:clrMapOvr>
  <p:transition advClick="0">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Mass of pure zinc</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hlinkClick r:id="rId3" action="ppaction://hlinksldjump"/>
              </a:rPr>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You do not have enough info to calculate this yet – you will need to know the number of moles of pure zinc first.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Moles of pure zinc</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hlinkClick r:id="rId3" action="ppaction://hlinksldjump"/>
              </a:rPr>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You do not have enough info to calculate this yet – you will need to know the number of moles of hydrogen first.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Calculation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lvl="0">
              <a:spcBef>
                <a:spcPct val="20000"/>
              </a:spcBef>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Hydrogen is a gas. The question tells us to assume that 1 mole of gas occupies </a:t>
            </a:r>
            <a:r>
              <a:rPr lang="en-GB" sz="3000" dirty="0" smtClean="0">
                <a:solidFill>
                  <a:schemeClr val="bg1"/>
                </a:solidFill>
                <a:latin typeface="Arial" pitchFamily="34" charset="0"/>
                <a:cs typeface="Arial" pitchFamily="34" charset="0"/>
              </a:rPr>
              <a:t>24 dm</a:t>
            </a:r>
            <a:r>
              <a:rPr lang="en-GB" sz="3000" baseline="30000" dirty="0" smtClean="0">
                <a:solidFill>
                  <a:schemeClr val="bg1"/>
                </a:solidFill>
                <a:latin typeface="Arial" pitchFamily="34" charset="0"/>
                <a:cs typeface="Arial" pitchFamily="34" charset="0"/>
              </a:rPr>
              <a:t>3</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under the conditions used,</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so you need to use the equation:</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moles = volume (dm</a:t>
            </a:r>
            <a:r>
              <a:rPr kumimoji="0" lang="en-GB" sz="3000" b="0" i="0" u="none" strike="noStrike" kern="1200" cap="none" spc="0" normalizeH="0" baseline="30000" noProof="0" dirty="0" smtClean="0">
                <a:ln>
                  <a:noFill/>
                </a:ln>
                <a:solidFill>
                  <a:schemeClr val="bg1"/>
                </a:solidFill>
                <a:effectLst/>
                <a:uLnTx/>
                <a:uFillTx/>
                <a:latin typeface="Arial" pitchFamily="34" charset="0"/>
                <a:ea typeface="+mn-ea"/>
                <a:cs typeface="Arial" pitchFamily="34" charset="0"/>
              </a:rPr>
              <a:t>3</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r>
              <a:rPr lang="en-GB" sz="3000" dirty="0" smtClean="0">
                <a:solidFill>
                  <a:schemeClr val="bg1"/>
                </a:solidFill>
                <a:latin typeface="Arial" pitchFamily="34" charset="0"/>
                <a:cs typeface="Arial" pitchFamily="34" charset="0"/>
              </a:rPr>
              <a:t>/ 24</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7" name="Text Box 2">
            <a:hlinkClick r:id="rId3" action="ppaction://hlinksldjump"/>
          </p:cNvPr>
          <p:cNvSpPr txBox="1">
            <a:spLocks noChangeArrowheads="1"/>
          </p:cNvSpPr>
          <p:nvPr/>
        </p:nvSpPr>
        <p:spPr bwMode="auto">
          <a:xfrm>
            <a:off x="179512" y="141277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a:hlinkClick r:id="" action="ppaction://hlinkshowjump?jump=nextslide"/>
          </p:cNvPr>
          <p:cNvSpPr txBox="1">
            <a:spLocks noChangeArrowheads="1"/>
          </p:cNvSpPr>
          <p:nvPr/>
        </p:nvSpPr>
        <p:spPr bwMode="auto">
          <a:xfrm>
            <a:off x="1698452" y="135255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4"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a:hlinkClick r:id="" action="ppaction://hlinkshowjump?jump=nextslide"/>
          </p:cNvPr>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1" name="Text Box 5">
            <a:hlinkClick r:id="" action="ppaction://hlinkshowjump?jump=nextslide"/>
          </p:cNvPr>
          <p:cNvSpPr txBox="1">
            <a:spLocks noChangeArrowheads="1"/>
          </p:cNvSpPr>
          <p:nvPr/>
        </p:nvSpPr>
        <p:spPr bwMode="auto">
          <a:xfrm>
            <a:off x="3851920" y="285293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a:t>
            </a:r>
            <a:r>
              <a:rPr kumimoji="0" lang="en-GB" sz="1100" b="0" i="0" u="none" strike="noStrike" cap="none" normalizeH="0" baseline="0" dirty="0" smtClean="0">
                <a:ln>
                  <a:noFill/>
                </a:ln>
                <a:solidFill>
                  <a:schemeClr val="bg1"/>
                </a:solidFill>
                <a:effectLst/>
                <a:latin typeface="Arial" pitchFamily="34" charset="0"/>
                <a:cs typeface="Arial" pitchFamily="34" charset="0"/>
              </a:rPr>
              <a:t> = 0.06375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5">
            <a:hlinkClick r:id="rId3" action="ppaction://hlinksldjump"/>
          </p:cNvPr>
          <p:cNvSpPr txBox="1">
            <a:spLocks noChangeArrowheads="1"/>
          </p:cNvSpPr>
          <p:nvPr/>
        </p:nvSpPr>
        <p:spPr bwMode="auto">
          <a:xfrm>
            <a:off x="1691680" y="213285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8">
            <a:hlinkClick r:id="rId3" action="ppaction://hlinksldjump"/>
          </p:cNvPr>
          <p:cNvSpPr txBox="1">
            <a:spLocks noChangeArrowheads="1"/>
          </p:cNvSpPr>
          <p:nvPr/>
        </p:nvSpPr>
        <p:spPr bwMode="auto">
          <a:xfrm>
            <a:off x="6372200"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115616" y="5517232"/>
            <a:ext cx="5688632" cy="1200329"/>
          </a:xfrm>
          <a:prstGeom prst="rect">
            <a:avLst/>
          </a:prstGeom>
          <a:noFill/>
        </p:spPr>
        <p:txBody>
          <a:bodyPr wrap="square" rtlCol="0">
            <a:spAutoFit/>
          </a:bodyPr>
          <a:lstStyle/>
          <a:p>
            <a:r>
              <a:rPr lang="en-GB" b="1" dirty="0" smtClean="0">
                <a:solidFill>
                  <a:schemeClr val="bg1"/>
                </a:solidFill>
              </a:rPr>
              <a:t>Well done. Now to make room in your working memory, click on the used item to move it to the bin, then select the next item to immediately work out.</a:t>
            </a:r>
            <a:endParaRPr lang="en-GB" b="1" dirty="0">
              <a:solidFill>
                <a:schemeClr val="bg1"/>
              </a:solidFill>
            </a:endParaRPr>
          </a:p>
        </p:txBody>
      </p:sp>
      <p:sp>
        <p:nvSpPr>
          <p:cNvPr id="8" name="Text Box 4">
            <a:hlinkClick r:id="rId5" action="ppaction://hlinksldjump"/>
          </p:cNvPr>
          <p:cNvSpPr txBox="1">
            <a:spLocks noChangeArrowheads="1"/>
          </p:cNvSpPr>
          <p:nvPr/>
        </p:nvSpPr>
        <p:spPr bwMode="auto">
          <a:xfrm>
            <a:off x="6372200" y="2924944"/>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smtClean="0">
                <a:solidFill>
                  <a:schemeClr val="bg1"/>
                </a:solidFill>
                <a:cs typeface="Arial" pitchFamily="34" charset="0"/>
              </a:rPr>
              <a:t>Volume of  H</a:t>
            </a:r>
            <a:r>
              <a:rPr lang="en-GB" sz="1100" baseline="-25000" dirty="0" smtClean="0">
                <a:solidFill>
                  <a:schemeClr val="bg1"/>
                </a:solidFill>
                <a:cs typeface="Arial" pitchFamily="34" charset="0"/>
              </a:rPr>
              <a:t>2</a:t>
            </a:r>
            <a:r>
              <a:rPr lang="en-GB" sz="1100" dirty="0" smtClean="0">
                <a:solidFill>
                  <a:schemeClr val="bg1"/>
                </a:solidFill>
                <a:cs typeface="Arial" pitchFamily="34" charset="0"/>
              </a:rPr>
              <a:t> = </a:t>
            </a:r>
            <a:r>
              <a:rPr lang="en-GB" sz="1100" dirty="0" smtClean="0">
                <a:solidFill>
                  <a:schemeClr val="bg1"/>
                </a:solidFill>
              </a:rPr>
              <a:t>1.53 dm</a:t>
            </a:r>
            <a:r>
              <a:rPr lang="en-GB" sz="1100" baseline="30000" dirty="0" smtClean="0">
                <a:solidFill>
                  <a:schemeClr val="bg1"/>
                </a:solidFill>
              </a:rPr>
              <a:t>3</a:t>
            </a:r>
            <a:endParaRPr lang="en-GB" sz="1100" dirty="0" smtClean="0">
              <a:solidFill>
                <a:schemeClr val="bg1"/>
              </a:solidFill>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1" name="Text Box 12">
            <a:hlinkClick r:id="rId3" action="ppaction://hlinksldjump"/>
          </p:cNvPr>
          <p:cNvSpPr txBox="1">
            <a:spLocks noChangeArrowheads="1"/>
          </p:cNvSpPr>
          <p:nvPr/>
        </p:nvSpPr>
        <p:spPr bwMode="auto">
          <a:xfrm>
            <a:off x="6372200"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Used item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lvl="0">
              <a:spcBef>
                <a:spcPct val="20000"/>
              </a:spcBef>
              <a:defRPr/>
            </a:pPr>
            <a:r>
              <a:rPr lang="en-GB" sz="3000" dirty="0">
                <a:solidFill>
                  <a:schemeClr val="bg1"/>
                </a:solidFill>
                <a:latin typeface="Arial" pitchFamily="34" charset="0"/>
                <a:cs typeface="Arial" pitchFamily="34" charset="0"/>
              </a:rPr>
              <a:t>Y</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ou</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used the equation:</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moles = volume (dm</a:t>
            </a:r>
            <a:r>
              <a:rPr kumimoji="0" lang="en-GB" sz="3000" b="0" i="0" u="none" strike="noStrike" kern="1200" cap="none" spc="0" normalizeH="0" baseline="30000" noProof="0" dirty="0" smtClean="0">
                <a:ln>
                  <a:noFill/>
                </a:ln>
                <a:solidFill>
                  <a:schemeClr val="bg1"/>
                </a:solidFill>
                <a:effectLst/>
                <a:uLnTx/>
                <a:uFillTx/>
                <a:latin typeface="Arial" pitchFamily="34" charset="0"/>
                <a:ea typeface="+mn-ea"/>
                <a:cs typeface="Arial" pitchFamily="34" charset="0"/>
              </a:rPr>
              <a:t>3</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r>
              <a:rPr lang="en-GB" sz="3000" dirty="0" smtClean="0">
                <a:solidFill>
                  <a:schemeClr val="bg1"/>
                </a:solidFill>
                <a:latin typeface="Arial" pitchFamily="34" charset="0"/>
                <a:cs typeface="Arial" pitchFamily="34" charset="0"/>
              </a:rPr>
              <a:t>/ 24</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So the item you used was the volume of hydrogen.</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7" name="Text Box 2">
            <a:hlinkClick r:id="rId3" action="ppaction://hlinksldjump"/>
          </p:cNvPr>
          <p:cNvSpPr txBox="1">
            <a:spLocks noChangeArrowheads="1"/>
          </p:cNvSpPr>
          <p:nvPr/>
        </p:nvSpPr>
        <p:spPr bwMode="auto">
          <a:xfrm>
            <a:off x="179512" y="141277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a:hlinkClick r:id="rId4" action="ppaction://hlinksldjump"/>
          </p:cNvPr>
          <p:cNvSpPr txBox="1">
            <a:spLocks noChangeArrowheads="1"/>
          </p:cNvSpPr>
          <p:nvPr/>
        </p:nvSpPr>
        <p:spPr bwMode="auto">
          <a:xfrm>
            <a:off x="1714480" y="135729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5"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a:hlinkClick r:id="rId6" action="ppaction://hlinksldjump"/>
          </p:cNvPr>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1" name="Text Box 5"/>
          <p:cNvSpPr txBox="1">
            <a:spLocks noChangeArrowheads="1"/>
          </p:cNvSpPr>
          <p:nvPr/>
        </p:nvSpPr>
        <p:spPr bwMode="auto">
          <a:xfrm>
            <a:off x="3851920" y="285293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a:t>
            </a:r>
            <a:r>
              <a:rPr kumimoji="0" lang="en-GB" sz="1100" b="0" i="0" u="none" strike="noStrike" cap="none" normalizeH="0" baseline="0" dirty="0" smtClean="0">
                <a:ln>
                  <a:noFill/>
                </a:ln>
                <a:solidFill>
                  <a:schemeClr val="bg1"/>
                </a:solidFill>
                <a:effectLst/>
                <a:latin typeface="Arial" pitchFamily="34" charset="0"/>
                <a:cs typeface="Arial" pitchFamily="34" charset="0"/>
              </a:rPr>
              <a:t> = 0.06375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5">
            <a:hlinkClick r:id="rId7" action="ppaction://hlinksldjump"/>
          </p:cNvPr>
          <p:cNvSpPr txBox="1">
            <a:spLocks noChangeArrowheads="1"/>
          </p:cNvSpPr>
          <p:nvPr/>
        </p:nvSpPr>
        <p:spPr bwMode="auto">
          <a:xfrm>
            <a:off x="1691680" y="213285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6372200"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115616" y="5517232"/>
            <a:ext cx="6264696" cy="923330"/>
          </a:xfrm>
          <a:prstGeom prst="rect">
            <a:avLst/>
          </a:prstGeom>
          <a:noFill/>
        </p:spPr>
        <p:txBody>
          <a:bodyPr wrap="square" rtlCol="0">
            <a:spAutoFit/>
          </a:bodyPr>
          <a:lstStyle/>
          <a:p>
            <a:r>
              <a:rPr lang="en-GB" b="1" dirty="0" smtClean="0">
                <a:solidFill>
                  <a:schemeClr val="bg1"/>
                </a:solidFill>
              </a:rPr>
              <a:t>Well done. Now to make room in your working memory, click on the used item to move it to the bin, </a:t>
            </a:r>
            <a:r>
              <a:rPr lang="en-GB" b="1" dirty="0" smtClean="0">
                <a:solidFill>
                  <a:srgbClr val="0070C0"/>
                </a:solidFill>
              </a:rPr>
              <a:t>then </a:t>
            </a:r>
            <a:br>
              <a:rPr lang="en-GB" b="1" dirty="0" smtClean="0">
                <a:solidFill>
                  <a:srgbClr val="0070C0"/>
                </a:solidFill>
              </a:rPr>
            </a:br>
            <a:r>
              <a:rPr lang="en-GB" b="1" dirty="0" smtClean="0">
                <a:solidFill>
                  <a:srgbClr val="0070C0"/>
                </a:solidFill>
              </a:rPr>
              <a:t>select the next item to immediately work out</a:t>
            </a:r>
            <a:r>
              <a:rPr lang="en-GB" b="1" dirty="0" smtClean="0">
                <a:solidFill>
                  <a:schemeClr val="bg1"/>
                </a:solidFill>
              </a:rPr>
              <a:t>.</a:t>
            </a:r>
            <a:endParaRPr lang="en-GB" b="1" dirty="0">
              <a:solidFill>
                <a:schemeClr val="bg1"/>
              </a:solidFill>
            </a:endParaRPr>
          </a:p>
        </p:txBody>
      </p:sp>
      <p:sp>
        <p:nvSpPr>
          <p:cNvPr id="8" name="Text Box 4"/>
          <p:cNvSpPr txBox="1">
            <a:spLocks noChangeArrowheads="1"/>
          </p:cNvSpPr>
          <p:nvPr/>
        </p:nvSpPr>
        <p:spPr bwMode="auto">
          <a:xfrm>
            <a:off x="6372200" y="2924944"/>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smtClean="0">
                <a:solidFill>
                  <a:schemeClr val="bg1"/>
                </a:solidFill>
                <a:cs typeface="Arial" pitchFamily="34" charset="0"/>
              </a:rPr>
              <a:t>Volume of  H</a:t>
            </a:r>
            <a:r>
              <a:rPr lang="en-GB" sz="1100" baseline="-25000" dirty="0" smtClean="0">
                <a:solidFill>
                  <a:schemeClr val="bg1"/>
                </a:solidFill>
                <a:cs typeface="Arial" pitchFamily="34" charset="0"/>
              </a:rPr>
              <a:t>2</a:t>
            </a:r>
            <a:r>
              <a:rPr lang="en-GB" sz="1100" dirty="0" smtClean="0">
                <a:solidFill>
                  <a:schemeClr val="bg1"/>
                </a:solidFill>
                <a:cs typeface="Arial" pitchFamily="34" charset="0"/>
              </a:rPr>
              <a:t> = </a:t>
            </a:r>
            <a:r>
              <a:rPr lang="en-GB" sz="1100" dirty="0" smtClean="0">
                <a:solidFill>
                  <a:schemeClr val="bg1"/>
                </a:solidFill>
              </a:rPr>
              <a:t>1.53 dm</a:t>
            </a:r>
            <a:r>
              <a:rPr lang="en-GB" sz="1100" baseline="30000" dirty="0" smtClean="0">
                <a:solidFill>
                  <a:schemeClr val="bg1"/>
                </a:solidFill>
              </a:rPr>
              <a:t>3</a:t>
            </a:r>
            <a:endParaRPr lang="en-GB" sz="1100" dirty="0" smtClean="0">
              <a:solidFill>
                <a:schemeClr val="bg1"/>
              </a:solidFill>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1" name="Text Box 12"/>
          <p:cNvSpPr txBox="1">
            <a:spLocks noChangeArrowheads="1"/>
          </p:cNvSpPr>
          <p:nvPr/>
        </p:nvSpPr>
        <p:spPr bwMode="auto">
          <a:xfrm>
            <a:off x="6372200"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9" name="TextBox 28">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Tree>
    <p:extLst>
      <p:ext uri="{BB962C8B-B14F-4D97-AF65-F5344CB8AC3E}">
        <p14:creationId xmlns:p14="http://schemas.microsoft.com/office/powerpoint/2010/main" val="352642873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par>
                                <p:cTn id="8" presetID="0" presetClass="path" presetSubtype="0" accel="50000" decel="50000" fill="hold" grpId="0" nodeType="withEffect">
                                  <p:stCondLst>
                                    <p:cond delay="0"/>
                                  </p:stCondLst>
                                  <p:childTnLst>
                                    <p:animMotion origin="layout" path="M 5.83333E-6 3.7037E-6 L -0.67725 0.43055 " pathEditMode="relative" ptsTypes="AA">
                                      <p:cBhvr>
                                        <p:cTn id="9" dur="2000" fill="hold"/>
                                        <p:tgtEl>
                                          <p:spTgt spid="8"/>
                                        </p:tgtEl>
                                        <p:attrNameLst>
                                          <p:attrName>ppt_x</p:attrName>
                                          <p:attrName>ppt_y</p:attrName>
                                        </p:attrNameLst>
                                      </p:cBhvr>
                                    </p:animMotion>
                                  </p:childTnLst>
                                </p:cTn>
                              </p:par>
                            </p:childTnLst>
                          </p:cTn>
                        </p:par>
                        <p:par>
                          <p:cTn id="10" fill="hold">
                            <p:stCondLst>
                              <p:cond delay="2000"/>
                            </p:stCondLst>
                            <p:childTnLst>
                              <p:par>
                                <p:cTn id="11" presetID="5" presetClass="exit" presetSubtype="10" fill="hold" grpId="1" nodeType="afterEffect">
                                  <p:stCondLst>
                                    <p:cond delay="0"/>
                                  </p:stCondLst>
                                  <p:childTnLst>
                                    <p:animEffect transition="out" filter="checkerboard(across)">
                                      <p:cBhvr>
                                        <p:cTn id="12" dur="500"/>
                                        <p:tgtEl>
                                          <p:spTgt spid="8"/>
                                        </p:tgtEl>
                                      </p:cBhvr>
                                    </p:animEffect>
                                    <p:set>
                                      <p:cBhvr>
                                        <p:cTn id="13" dur="1" fill="hold">
                                          <p:stCondLst>
                                            <p:cond delay="499"/>
                                          </p:stCondLst>
                                        </p:cTn>
                                        <p:tgtEl>
                                          <p:spTgt spid="8"/>
                                        </p:tgtEl>
                                        <p:attrNameLst>
                                          <p:attrName>style.visibility</p:attrName>
                                        </p:attrNameLst>
                                      </p:cBhvr>
                                      <p:to>
                                        <p:strVal val="hidden"/>
                                      </p:to>
                                    </p:set>
                                  </p:childTnLst>
                                </p:cTn>
                              </p:par>
                            </p:childTnLst>
                          </p:cTn>
                        </p:par>
                        <p:par>
                          <p:cTn id="14" fill="hold">
                            <p:stCondLst>
                              <p:cond delay="2500"/>
                            </p:stCondLst>
                            <p:childTnLst>
                              <p:par>
                                <p:cTn id="15" presetID="0" presetClass="path" presetSubtype="0" accel="50000" decel="50000" fill="hold" grpId="0" nodeType="afterEffect">
                                  <p:stCondLst>
                                    <p:cond delay="0"/>
                                  </p:stCondLst>
                                  <p:childTnLst>
                                    <p:animMotion origin="layout" path="M 0 0 L 0.2757 0.01042 " pathEditMode="relative" ptsTypes="AA">
                                      <p:cBhvr>
                                        <p:cTn id="16" dur="2000" fill="hold"/>
                                        <p:tgtEl>
                                          <p:spTgt spid="2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8" grpId="0" animBg="1"/>
      <p:bldP spid="8"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7" name="Text Box 2"/>
          <p:cNvSpPr txBox="1">
            <a:spLocks noChangeArrowheads="1"/>
          </p:cNvSpPr>
          <p:nvPr/>
        </p:nvSpPr>
        <p:spPr bwMode="auto">
          <a:xfrm>
            <a:off x="179512" y="141277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p:cNvSpPr txBox="1">
            <a:spLocks noChangeArrowheads="1"/>
          </p:cNvSpPr>
          <p:nvPr/>
        </p:nvSpPr>
        <p:spPr bwMode="auto">
          <a:xfrm>
            <a:off x="1698452" y="135255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1" name="Text Box 5"/>
          <p:cNvSpPr txBox="1">
            <a:spLocks noChangeArrowheads="1"/>
          </p:cNvSpPr>
          <p:nvPr/>
        </p:nvSpPr>
        <p:spPr bwMode="auto">
          <a:xfrm>
            <a:off x="6372200" y="299695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 0.06375 mol</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5"/>
          <p:cNvSpPr txBox="1">
            <a:spLocks noChangeArrowheads="1"/>
          </p:cNvSpPr>
          <p:nvPr/>
        </p:nvSpPr>
        <p:spPr bwMode="auto">
          <a:xfrm>
            <a:off x="1691680" y="213285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6372200"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115616" y="5517232"/>
            <a:ext cx="6336704" cy="646331"/>
          </a:xfrm>
          <a:prstGeom prst="rect">
            <a:avLst/>
          </a:prstGeom>
          <a:noFill/>
        </p:spPr>
        <p:txBody>
          <a:bodyPr wrap="square" rtlCol="0">
            <a:spAutoFit/>
          </a:bodyPr>
          <a:lstStyle/>
          <a:p>
            <a:r>
              <a:rPr lang="en-GB" b="1" dirty="0" smtClean="0">
                <a:solidFill>
                  <a:schemeClr val="bg1"/>
                </a:solidFill>
              </a:rPr>
              <a:t>Well done. Now select the correct mole ratio of </a:t>
            </a:r>
            <a:br>
              <a:rPr lang="en-GB" b="1" dirty="0" smtClean="0">
                <a:solidFill>
                  <a:schemeClr val="bg1"/>
                </a:solidFill>
              </a:rPr>
            </a:br>
            <a:r>
              <a:rPr lang="en-GB" b="1" dirty="0" smtClean="0">
                <a:solidFill>
                  <a:schemeClr val="bg1"/>
                </a:solidFill>
              </a:rPr>
              <a:t>Zn : H</a:t>
            </a:r>
            <a:r>
              <a:rPr lang="en-GB" b="1" baseline="-25000" dirty="0" smtClean="0">
                <a:solidFill>
                  <a:schemeClr val="bg1"/>
                </a:solidFill>
              </a:rPr>
              <a:t>2</a:t>
            </a:r>
            <a:r>
              <a:rPr lang="en-GB" b="1" dirty="0" smtClean="0">
                <a:solidFill>
                  <a:schemeClr val="bg1"/>
                </a:solidFill>
              </a:rPr>
              <a:t>.</a:t>
            </a:r>
            <a:endParaRPr lang="en-GB" b="1" dirty="0">
              <a:solidFill>
                <a:schemeClr val="bg1"/>
              </a:solidFill>
            </a:endParaRPr>
          </a:p>
        </p:txBody>
      </p:sp>
      <p:sp>
        <p:nvSpPr>
          <p:cNvPr id="11" name="Text Box 12"/>
          <p:cNvSpPr txBox="1">
            <a:spLocks noChangeArrowheads="1"/>
          </p:cNvSpPr>
          <p:nvPr/>
        </p:nvSpPr>
        <p:spPr bwMode="auto">
          <a:xfrm>
            <a:off x="6372200"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8" name="TextBox 17"/>
          <p:cNvSpPr txBox="1"/>
          <p:nvPr/>
        </p:nvSpPr>
        <p:spPr>
          <a:xfrm>
            <a:off x="251520" y="2852936"/>
            <a:ext cx="2880320" cy="923330"/>
          </a:xfrm>
          <a:prstGeom prst="rect">
            <a:avLst/>
          </a:prstGeom>
          <a:noFill/>
        </p:spPr>
        <p:txBody>
          <a:bodyPr wrap="square" rtlCol="0">
            <a:spAutoFit/>
          </a:bodyPr>
          <a:lstStyle/>
          <a:p>
            <a:r>
              <a:rPr lang="en-GB" dirty="0" smtClean="0">
                <a:solidFill>
                  <a:schemeClr val="bg1"/>
                </a:solidFill>
              </a:rPr>
              <a:t>Mole ratio from the balanced equation</a:t>
            </a:r>
          </a:p>
          <a:p>
            <a:r>
              <a:rPr lang="en-GB" dirty="0" smtClean="0">
                <a:solidFill>
                  <a:schemeClr val="bg1"/>
                </a:solidFill>
              </a:rPr>
              <a:t>Zn + 2HCl </a:t>
            </a:r>
            <a:r>
              <a:rPr lang="en-GB" dirty="0" smtClean="0">
                <a:solidFill>
                  <a:schemeClr val="bg1"/>
                </a:solidFill>
                <a:sym typeface="Symbol"/>
              </a:rPr>
              <a:t></a:t>
            </a:r>
            <a:r>
              <a:rPr lang="en-GB" dirty="0" smtClean="0">
                <a:solidFill>
                  <a:schemeClr val="bg1"/>
                </a:solidFill>
                <a:sym typeface="Wingdings" pitchFamily="2" charset="2"/>
              </a:rPr>
              <a:t> ZnCl</a:t>
            </a:r>
            <a:r>
              <a:rPr lang="en-GB" baseline="-25000" dirty="0" smtClean="0">
                <a:solidFill>
                  <a:schemeClr val="bg1"/>
                </a:solidFill>
                <a:sym typeface="Wingdings" pitchFamily="2" charset="2"/>
              </a:rPr>
              <a:t>2</a:t>
            </a:r>
            <a:r>
              <a:rPr lang="en-GB" dirty="0" smtClean="0">
                <a:solidFill>
                  <a:schemeClr val="bg1"/>
                </a:solidFill>
                <a:sym typeface="Wingdings" pitchFamily="2" charset="2"/>
              </a:rPr>
              <a:t> + H</a:t>
            </a:r>
            <a:r>
              <a:rPr lang="en-GB" baseline="-25000" dirty="0" smtClean="0">
                <a:solidFill>
                  <a:schemeClr val="bg1"/>
                </a:solidFill>
                <a:sym typeface="Wingdings" pitchFamily="2" charset="2"/>
              </a:rPr>
              <a:t>2</a:t>
            </a:r>
            <a:endParaRPr lang="en-GB" baseline="-25000" dirty="0">
              <a:solidFill>
                <a:schemeClr val="bg1"/>
              </a:solidFill>
            </a:endParaRPr>
          </a:p>
        </p:txBody>
      </p:sp>
      <p:sp>
        <p:nvSpPr>
          <p:cNvPr id="19" name="TextBox 18">
            <a:hlinkClick r:id="rId4" action="ppaction://hlinksldjump"/>
          </p:cNvPr>
          <p:cNvSpPr txBox="1"/>
          <p:nvPr/>
        </p:nvSpPr>
        <p:spPr>
          <a:xfrm>
            <a:off x="323528" y="3933056"/>
            <a:ext cx="720080" cy="369332"/>
          </a:xfrm>
          <a:prstGeom prst="rect">
            <a:avLst/>
          </a:prstGeom>
          <a:noFill/>
          <a:ln>
            <a:solidFill>
              <a:schemeClr val="bg1"/>
            </a:solidFill>
          </a:ln>
        </p:spPr>
        <p:txBody>
          <a:bodyPr wrap="square" rtlCol="0">
            <a:spAutoFit/>
          </a:bodyPr>
          <a:lstStyle/>
          <a:p>
            <a:r>
              <a:rPr lang="en-GB" dirty="0" smtClean="0">
                <a:solidFill>
                  <a:schemeClr val="bg1"/>
                </a:solidFill>
              </a:rPr>
              <a:t>1 : 2</a:t>
            </a:r>
            <a:endParaRPr lang="en-GB" dirty="0">
              <a:solidFill>
                <a:schemeClr val="bg1"/>
              </a:solidFill>
            </a:endParaRPr>
          </a:p>
        </p:txBody>
      </p:sp>
      <p:sp>
        <p:nvSpPr>
          <p:cNvPr id="24" name="TextBox 23">
            <a:hlinkClick r:id="rId4" action="ppaction://hlinksldjump"/>
          </p:cNvPr>
          <p:cNvSpPr txBox="1"/>
          <p:nvPr/>
        </p:nvSpPr>
        <p:spPr>
          <a:xfrm>
            <a:off x="323528" y="4437112"/>
            <a:ext cx="720080" cy="369332"/>
          </a:xfrm>
          <a:prstGeom prst="rect">
            <a:avLst/>
          </a:prstGeom>
          <a:noFill/>
          <a:ln>
            <a:solidFill>
              <a:schemeClr val="bg1"/>
            </a:solidFill>
          </a:ln>
        </p:spPr>
        <p:txBody>
          <a:bodyPr wrap="square" rtlCol="0">
            <a:spAutoFit/>
          </a:bodyPr>
          <a:lstStyle/>
          <a:p>
            <a:r>
              <a:rPr lang="en-GB" dirty="0" smtClean="0">
                <a:solidFill>
                  <a:schemeClr val="bg1"/>
                </a:solidFill>
              </a:rPr>
              <a:t>2 : 1</a:t>
            </a:r>
            <a:endParaRPr lang="en-GB" dirty="0">
              <a:solidFill>
                <a:schemeClr val="bg1"/>
              </a:solidFill>
            </a:endParaRPr>
          </a:p>
        </p:txBody>
      </p:sp>
      <p:sp>
        <p:nvSpPr>
          <p:cNvPr id="26" name="TextBox 25">
            <a:hlinkClick r:id="rId5" action="ppaction://hlinksldjump"/>
          </p:cNvPr>
          <p:cNvSpPr txBox="1"/>
          <p:nvPr/>
        </p:nvSpPr>
        <p:spPr>
          <a:xfrm>
            <a:off x="1331640" y="3933056"/>
            <a:ext cx="720080" cy="369332"/>
          </a:xfrm>
          <a:prstGeom prst="rect">
            <a:avLst/>
          </a:prstGeom>
          <a:noFill/>
          <a:ln>
            <a:solidFill>
              <a:schemeClr val="bg1"/>
            </a:solidFill>
          </a:ln>
        </p:spPr>
        <p:txBody>
          <a:bodyPr wrap="square" rtlCol="0">
            <a:spAutoFit/>
          </a:bodyPr>
          <a:lstStyle/>
          <a:p>
            <a:r>
              <a:rPr lang="en-GB" dirty="0" smtClean="0">
                <a:solidFill>
                  <a:schemeClr val="bg1"/>
                </a:solidFill>
              </a:rPr>
              <a:t>1 : 1</a:t>
            </a:r>
            <a:endParaRPr lang="en-GB" dirty="0">
              <a:solidFill>
                <a:schemeClr val="bg1"/>
              </a:solidFill>
            </a:endParaRPr>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4.16667E-6 -4.81481E-6 L 0.25191 0.13635 " pathEditMode="relative" ptsTypes="AA">
                                      <p:cBhvr>
                                        <p:cTn id="6" dur="2000" fill="hold"/>
                                        <p:tgtEl>
                                          <p:spTgt spid="22"/>
                                        </p:tgtEl>
                                        <p:attrNameLst>
                                          <p:attrName>ppt_x</p:attrName>
                                          <p:attrName>ppt_y</p:attrName>
                                        </p:attrNameLst>
                                      </p:cBhvr>
                                    </p:animMotion>
                                  </p:childTnLst>
                                </p:cTn>
                              </p:par>
                            </p:childTnLst>
                          </p:cTn>
                        </p:par>
                        <p:par>
                          <p:cTn id="7" fill="hold">
                            <p:stCondLst>
                              <p:cond delay="2000"/>
                            </p:stCondLst>
                            <p:childTnLst>
                              <p:par>
                                <p:cTn id="8" presetID="5" presetClass="entr" presetSubtype="10" fill="hold" nodeType="afterEffect">
                                  <p:stCondLst>
                                    <p:cond delay="0"/>
                                  </p:stCondLst>
                                  <p:childTnLst>
                                    <p:set>
                                      <p:cBhvr>
                                        <p:cTn id="9" dur="1" fill="hold">
                                          <p:stCondLst>
                                            <p:cond delay="0"/>
                                          </p:stCondLst>
                                        </p:cTn>
                                        <p:tgtEl>
                                          <p:spTgt spid="25">
                                            <p:txEl>
                                              <p:pRg st="0" end="0"/>
                                            </p:txEl>
                                          </p:spTgt>
                                        </p:tgtEl>
                                        <p:attrNameLst>
                                          <p:attrName>style.visibility</p:attrName>
                                        </p:attrNameLst>
                                      </p:cBhvr>
                                      <p:to>
                                        <p:strVal val="visible"/>
                                      </p:to>
                                    </p:set>
                                    <p:animEffect transition="in" filter="checkerboard(across)">
                                      <p:cBhvr>
                                        <p:cTn id="10" dur="500"/>
                                        <p:tgtEl>
                                          <p:spTgt spid="25">
                                            <p:txEl>
                                              <p:pRg st="0" end="0"/>
                                            </p:txEl>
                                          </p:spTgt>
                                        </p:tgtEl>
                                      </p:cBhvr>
                                    </p:animEffect>
                                  </p:childTnLst>
                                </p:cTn>
                              </p:par>
                            </p:childTnLst>
                          </p:cTn>
                        </p:par>
                        <p:par>
                          <p:cTn id="11" fill="hold">
                            <p:stCondLst>
                              <p:cond delay="2500"/>
                            </p:stCondLst>
                            <p:childTnLst>
                              <p:par>
                                <p:cTn id="12" presetID="2" presetClass="entr" presetSubtype="4"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ppt_x"/>
                                          </p:val>
                                        </p:tav>
                                        <p:tav tm="100000">
                                          <p:val>
                                            <p:strVal val="#ppt_x"/>
                                          </p:val>
                                        </p:tav>
                                      </p:tavLst>
                                    </p:anim>
                                    <p:anim calcmode="lin" valueType="num">
                                      <p:cBhvr additive="base">
                                        <p:cTn id="15" dur="500" fill="hold"/>
                                        <p:tgtEl>
                                          <p:spTgt spid="18"/>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ppt_x"/>
                                          </p:val>
                                        </p:tav>
                                        <p:tav tm="100000">
                                          <p:val>
                                            <p:strVal val="#ppt_x"/>
                                          </p:val>
                                        </p:tav>
                                      </p:tavLst>
                                    </p:anim>
                                    <p:anim calcmode="lin" valueType="num">
                                      <p:cBhvr additive="base">
                                        <p:cTn id="19" dur="50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ppt_x"/>
                                          </p:val>
                                        </p:tav>
                                        <p:tav tm="100000">
                                          <p:val>
                                            <p:strVal val="#ppt_x"/>
                                          </p:val>
                                        </p:tav>
                                      </p:tavLst>
                                    </p:anim>
                                    <p:anim calcmode="lin" valueType="num">
                                      <p:cBhvr additive="base">
                                        <p:cTn id="23" dur="500" fill="hold"/>
                                        <p:tgtEl>
                                          <p:spTgt spid="2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8" grpId="0"/>
      <p:bldP spid="19" grpId="0" animBg="1"/>
      <p:bldP spid="24" grpId="0" animBg="1"/>
      <p:bldP spid="26"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Mass of pure zinc</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You do not have enough info to calculate this yet – you will need to know the number of moles of pure zinc first.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Percentage purity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You do not have enough info to calculate this yet – you will need to know the mass of pure zinc first.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Moles of pure zinc</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You do not have enough info to calculate this yet – you will need to know the mole</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ratio </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first.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1"/>
          <p:cNvSpPr txBox="1">
            <a:spLocks noChangeArrowheads="1"/>
          </p:cNvSpPr>
          <p:nvPr/>
        </p:nvSpPr>
        <p:spPr bwMode="auto">
          <a:xfrm>
            <a:off x="1187624" y="0"/>
            <a:ext cx="7956376" cy="1230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mol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mol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lang="en-GB" sz="2000" dirty="0">
                <a:solidFill>
                  <a:schemeClr val="bg1"/>
                </a:solidFill>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Text Box 2"/>
          <p:cNvSpPr txBox="1">
            <a:spLocks noChangeArrowheads="1"/>
          </p:cNvSpPr>
          <p:nvPr/>
        </p:nvSpPr>
        <p:spPr bwMode="auto">
          <a:xfrm>
            <a:off x="95523" y="2876922"/>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lang="en-GB" sz="1100" dirty="0" smtClean="0">
                <a:solidFill>
                  <a:schemeClr val="bg1"/>
                </a:solidFill>
                <a:latin typeface="Calibri" pitchFamily="34" charset="0"/>
                <a:cs typeface="Arial" pitchFamily="34" charset="0"/>
              </a:rPr>
              <a:t> </a:t>
            </a:r>
            <a:br>
              <a:rPr lang="en-GB" sz="1100" dirty="0" smtClean="0">
                <a:solidFill>
                  <a:schemeClr val="bg1"/>
                </a:solidFill>
                <a:latin typeface="Calibri" pitchFamily="34" charset="0"/>
                <a:cs typeface="Arial" pitchFamily="34" charset="0"/>
              </a:rPr>
            </a:br>
            <a:r>
              <a:rPr lang="en-GB" sz="1100" dirty="0" smtClean="0">
                <a:solidFill>
                  <a:schemeClr val="bg1"/>
                </a:solidFill>
                <a:latin typeface="Calibri" pitchFamily="34" charset="0"/>
                <a:cs typeface="Arial" pitchFamily="34" charset="0"/>
              </a:rPr>
              <a:t>0.650 </a:t>
            </a:r>
            <a:r>
              <a:rPr kumimoji="0" lang="en-GB" sz="1100" b="0" i="0" u="none" strike="noStrike" cap="none" normalizeH="0" baseline="0" dirty="0" smtClean="0">
                <a:ln>
                  <a:noFill/>
                </a:ln>
                <a:solidFill>
                  <a:schemeClr val="bg1"/>
                </a:solidFill>
                <a:effectLst/>
                <a:latin typeface="Calibri" pitchFamily="34" charset="0"/>
                <a:cs typeface="Arial" pitchFamily="34" charset="0"/>
              </a:rPr>
              <a:t>mol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3"/>
          <p:cNvSpPr txBox="1">
            <a:spLocks noChangeArrowheads="1"/>
          </p:cNvSpPr>
          <p:nvPr/>
        </p:nvSpPr>
        <p:spPr bwMode="auto">
          <a:xfrm>
            <a:off x="95523" y="3600822"/>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4" name="Text Box 4"/>
          <p:cNvSpPr txBox="1">
            <a:spLocks noChangeArrowheads="1"/>
          </p:cNvSpPr>
          <p:nvPr/>
        </p:nvSpPr>
        <p:spPr bwMode="auto">
          <a:xfrm>
            <a:off x="1590948" y="3675435"/>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5" name="Text Box 5"/>
          <p:cNvSpPr txBox="1">
            <a:spLocks noChangeArrowheads="1"/>
          </p:cNvSpPr>
          <p:nvPr/>
        </p:nvSpPr>
        <p:spPr bwMode="auto">
          <a:xfrm>
            <a:off x="1590948" y="2887386"/>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6" name="Text Box 6"/>
          <p:cNvSpPr txBox="1">
            <a:spLocks noChangeArrowheads="1"/>
          </p:cNvSpPr>
          <p:nvPr/>
        </p:nvSpPr>
        <p:spPr bwMode="auto">
          <a:xfrm>
            <a:off x="1590948" y="200062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9" name="Text Box 12"/>
          <p:cNvSpPr txBox="1">
            <a:spLocks noChangeArrowheads="1"/>
          </p:cNvSpPr>
          <p:nvPr/>
        </p:nvSpPr>
        <p:spPr bwMode="auto">
          <a:xfrm>
            <a:off x="78060" y="196252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dirty="0" smtClean="0">
                <a:ln>
                  <a:noFill/>
                </a:ln>
                <a:solidFill>
                  <a:schemeClr val="bg1"/>
                </a:solidFill>
                <a:effectLst/>
                <a:latin typeface="Calibri" pitchFamily="34" charset="0"/>
                <a:cs typeface="Arial" pitchFamily="34" charset="0"/>
              </a:rPr>
              <a:t> 0.0250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7"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15616" y="5517232"/>
            <a:ext cx="6336704" cy="646331"/>
          </a:xfrm>
          <a:prstGeom prst="rect">
            <a:avLst/>
          </a:prstGeom>
          <a:noFill/>
        </p:spPr>
        <p:txBody>
          <a:bodyPr wrap="square" rtlCol="0">
            <a:spAutoFit/>
          </a:bodyPr>
          <a:lstStyle/>
          <a:p>
            <a:r>
              <a:rPr lang="en-GB" b="1" dirty="0" smtClean="0">
                <a:solidFill>
                  <a:schemeClr val="bg1"/>
                </a:solidFill>
              </a:rPr>
              <a:t>Click on the correct group of items of info to move them to the “What I know now” box, </a:t>
            </a:r>
            <a:r>
              <a:rPr lang="en-GB" b="1" dirty="0" smtClean="0">
                <a:solidFill>
                  <a:schemeClr val="bg2">
                    <a:lumMod val="60000"/>
                    <a:lumOff val="40000"/>
                  </a:schemeClr>
                </a:solidFill>
              </a:rPr>
              <a:t>then click Next</a:t>
            </a:r>
            <a:r>
              <a:rPr lang="en-GB" b="1" dirty="0" smtClean="0">
                <a:solidFill>
                  <a:schemeClr val="bg1"/>
                </a:solidFill>
              </a:rPr>
              <a:t>.</a:t>
            </a:r>
            <a:endParaRPr lang="en-GB" b="1" dirty="0">
              <a:solidFill>
                <a:schemeClr val="bg1"/>
              </a:solidFill>
            </a:endParaRPr>
          </a:p>
        </p:txBody>
      </p:sp>
      <p:sp>
        <p:nvSpPr>
          <p:cNvPr id="39" name="Rectangle 38">
            <a:hlinkClick r:id="rId4" action="ppaction://hlinksldjump"/>
          </p:cNvPr>
          <p:cNvSpPr/>
          <p:nvPr/>
        </p:nvSpPr>
        <p:spPr>
          <a:xfrm>
            <a:off x="0" y="1844824"/>
            <a:ext cx="1475656" cy="244827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Rectangle 39">
            <a:hlinkClick r:id="" action="ppaction://hlinkshowjump?jump=nextslide"/>
          </p:cNvPr>
          <p:cNvSpPr/>
          <p:nvPr/>
        </p:nvSpPr>
        <p:spPr>
          <a:xfrm>
            <a:off x="1547664" y="1844824"/>
            <a:ext cx="1475656" cy="244827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Mole ratio feedback</a:t>
            </a:r>
            <a:endParaRPr lang="en-GB" dirty="0"/>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fontScale="77500" lnSpcReduction="20000"/>
          </a:bodyPr>
          <a:lstStyle/>
          <a:p>
            <a:pPr>
              <a:spcBef>
                <a:spcPct val="20000"/>
              </a:spcBef>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The equation is:</a:t>
            </a:r>
          </a:p>
          <a:p>
            <a:pPr>
              <a:spcBef>
                <a:spcPct val="20000"/>
              </a:spcBef>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r>
              <a:rPr lang="en-GB" sz="3200" dirty="0" smtClean="0">
                <a:solidFill>
                  <a:schemeClr val="bg1"/>
                </a:solidFill>
              </a:rPr>
              <a:t>Zn + 2HCl </a:t>
            </a:r>
            <a:r>
              <a:rPr lang="en-GB" sz="3200" dirty="0" smtClean="0">
                <a:solidFill>
                  <a:schemeClr val="bg1"/>
                </a:solidFill>
                <a:sym typeface="Symbol"/>
              </a:rPr>
              <a:t></a:t>
            </a:r>
            <a:r>
              <a:rPr lang="en-GB" sz="3200" dirty="0" smtClean="0">
                <a:solidFill>
                  <a:schemeClr val="bg1"/>
                </a:solidFill>
                <a:sym typeface="Wingdings" pitchFamily="2" charset="2"/>
              </a:rPr>
              <a:t> ZnCl</a:t>
            </a:r>
            <a:r>
              <a:rPr lang="en-GB" sz="3200" baseline="-25000" dirty="0" smtClean="0">
                <a:solidFill>
                  <a:schemeClr val="bg1"/>
                </a:solidFill>
                <a:sym typeface="Wingdings" pitchFamily="2" charset="2"/>
              </a:rPr>
              <a:t>2</a:t>
            </a:r>
            <a:r>
              <a:rPr lang="en-GB" sz="3200" dirty="0" smtClean="0">
                <a:solidFill>
                  <a:schemeClr val="bg1"/>
                </a:solidFill>
                <a:sym typeface="Wingdings" pitchFamily="2" charset="2"/>
              </a:rPr>
              <a:t> + H</a:t>
            </a:r>
            <a:r>
              <a:rPr lang="en-GB" sz="3200" baseline="-25000" dirty="0" smtClean="0">
                <a:solidFill>
                  <a:schemeClr val="bg1"/>
                </a:solidFill>
                <a:sym typeface="Wingdings" pitchFamily="2" charset="2"/>
              </a:rPr>
              <a:t>2</a:t>
            </a:r>
          </a:p>
          <a:p>
            <a:pPr>
              <a:spcBef>
                <a:spcPct val="20000"/>
              </a:spcBef>
              <a:defRPr/>
            </a:pPr>
            <a:r>
              <a:rPr lang="en-GB" sz="3200" dirty="0" smtClean="0">
                <a:solidFill>
                  <a:schemeClr val="bg1"/>
                </a:solidFill>
                <a:sym typeface="Wingdings" pitchFamily="2" charset="2"/>
              </a:rPr>
              <a:t>The mole ratio comes from the balancing numbers – so the ratio</a:t>
            </a:r>
          </a:p>
          <a:p>
            <a:pPr>
              <a:spcBef>
                <a:spcPct val="20000"/>
              </a:spcBef>
              <a:defRPr/>
            </a:pPr>
            <a:r>
              <a:rPr lang="en-GB" sz="3200" dirty="0" smtClean="0">
                <a:solidFill>
                  <a:schemeClr val="bg1"/>
                </a:solidFill>
              </a:rPr>
              <a:t>  Zn  : </a:t>
            </a:r>
            <a:r>
              <a:rPr lang="en-GB" sz="3200" dirty="0" err="1" smtClean="0">
                <a:solidFill>
                  <a:schemeClr val="bg1"/>
                </a:solidFill>
              </a:rPr>
              <a:t>HCl</a:t>
            </a:r>
            <a:r>
              <a:rPr lang="en-GB" sz="3200" dirty="0" smtClean="0">
                <a:solidFill>
                  <a:schemeClr val="bg1"/>
                </a:solidFill>
              </a:rPr>
              <a:t> :</a:t>
            </a:r>
            <a:r>
              <a:rPr lang="en-GB" sz="3200" dirty="0" smtClean="0">
                <a:solidFill>
                  <a:schemeClr val="bg1"/>
                </a:solidFill>
                <a:sym typeface="Wingdings" pitchFamily="2" charset="2"/>
              </a:rPr>
              <a:t> ZnCl</a:t>
            </a:r>
            <a:r>
              <a:rPr lang="en-GB" sz="3200" baseline="-25000" dirty="0" smtClean="0">
                <a:solidFill>
                  <a:schemeClr val="bg1"/>
                </a:solidFill>
                <a:sym typeface="Wingdings" pitchFamily="2" charset="2"/>
              </a:rPr>
              <a:t>2</a:t>
            </a:r>
            <a:r>
              <a:rPr lang="en-GB" sz="3200" dirty="0" smtClean="0">
                <a:solidFill>
                  <a:schemeClr val="bg1"/>
                </a:solidFill>
                <a:sym typeface="Wingdings" pitchFamily="2" charset="2"/>
              </a:rPr>
              <a:t> : H</a:t>
            </a:r>
            <a:r>
              <a:rPr lang="en-GB" sz="3200" baseline="-25000" dirty="0" smtClean="0">
                <a:solidFill>
                  <a:schemeClr val="bg1"/>
                </a:solidFill>
                <a:sym typeface="Wingdings" pitchFamily="2" charset="2"/>
              </a:rPr>
              <a:t>2</a:t>
            </a:r>
            <a:endParaRPr lang="en-GB" sz="3200" dirty="0" smtClean="0">
              <a:solidFill>
                <a:schemeClr val="bg1"/>
              </a:solidFill>
              <a:sym typeface="Wingdings" pitchFamily="2" charset="2"/>
            </a:endParaRPr>
          </a:p>
          <a:p>
            <a:pPr>
              <a:spcBef>
                <a:spcPct val="20000"/>
              </a:spcBef>
              <a:defRPr/>
            </a:pPr>
            <a:r>
              <a:rPr lang="en-GB" sz="3200" dirty="0" smtClean="0">
                <a:solidFill>
                  <a:schemeClr val="bg1"/>
                </a:solidFill>
                <a:sym typeface="Wingdings" pitchFamily="2" charset="2"/>
              </a:rPr>
              <a:t>= 1   :   2   :    1 </a:t>
            </a:r>
            <a:r>
              <a:rPr lang="en-GB" sz="3200" dirty="0">
                <a:solidFill>
                  <a:schemeClr val="bg1"/>
                </a:solidFill>
                <a:sym typeface="Wingdings" pitchFamily="2" charset="2"/>
              </a:rPr>
              <a:t> </a:t>
            </a:r>
            <a:r>
              <a:rPr lang="en-GB" sz="3200" dirty="0" smtClean="0">
                <a:solidFill>
                  <a:schemeClr val="bg1"/>
                </a:solidFill>
                <a:sym typeface="Wingdings" pitchFamily="2" charset="2"/>
              </a:rPr>
              <a:t>   :  1</a:t>
            </a:r>
          </a:p>
          <a:p>
            <a:pPr>
              <a:spcBef>
                <a:spcPct val="20000"/>
              </a:spcBef>
              <a:defRPr/>
            </a:pPr>
            <a:r>
              <a:rPr lang="en-GB" sz="3200" dirty="0" smtClean="0">
                <a:solidFill>
                  <a:schemeClr val="bg1"/>
                </a:solidFill>
                <a:sym typeface="Wingdings" pitchFamily="2" charset="2"/>
              </a:rPr>
              <a:t>From this you can get the H</a:t>
            </a:r>
            <a:r>
              <a:rPr lang="en-GB" sz="3200" baseline="-25000" dirty="0" smtClean="0">
                <a:solidFill>
                  <a:schemeClr val="bg1"/>
                </a:solidFill>
                <a:sym typeface="Wingdings" pitchFamily="2" charset="2"/>
              </a:rPr>
              <a:t>2</a:t>
            </a:r>
            <a:r>
              <a:rPr lang="en-GB" sz="3200" dirty="0" smtClean="0">
                <a:solidFill>
                  <a:schemeClr val="bg1"/>
                </a:solidFill>
                <a:sym typeface="Wingdings" pitchFamily="2" charset="2"/>
              </a:rPr>
              <a:t> : Zn mole ratio.</a:t>
            </a:r>
          </a:p>
          <a:p>
            <a:pPr>
              <a:spcBef>
                <a:spcPct val="20000"/>
              </a:spcBef>
              <a:defRPr/>
            </a:pPr>
            <a:endParaRPr lang="en-GB" sz="3200" dirty="0" smtClean="0">
              <a:solidFill>
                <a:schemeClr val="bg1"/>
              </a:solidFill>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7" name="Text Box 2">
            <a:hlinkClick r:id="rId3" action="ppaction://hlinksldjump"/>
          </p:cNvPr>
          <p:cNvSpPr txBox="1">
            <a:spLocks noChangeArrowheads="1"/>
          </p:cNvSpPr>
          <p:nvPr/>
        </p:nvSpPr>
        <p:spPr bwMode="auto">
          <a:xfrm>
            <a:off x="179512" y="141277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a:hlinkClick r:id="rId4" action="ppaction://hlinksldjump"/>
          </p:cNvPr>
          <p:cNvSpPr txBox="1">
            <a:spLocks noChangeArrowheads="1"/>
          </p:cNvSpPr>
          <p:nvPr/>
        </p:nvSpPr>
        <p:spPr bwMode="auto">
          <a:xfrm>
            <a:off x="1698452" y="135255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5"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1" name="Text Box 5"/>
          <p:cNvSpPr txBox="1">
            <a:spLocks noChangeArrowheads="1"/>
          </p:cNvSpPr>
          <p:nvPr/>
        </p:nvSpPr>
        <p:spPr bwMode="auto">
          <a:xfrm>
            <a:off x="6372200" y="299695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 0.06375 mol</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5"/>
          <p:cNvSpPr txBox="1">
            <a:spLocks noChangeArrowheads="1"/>
          </p:cNvSpPr>
          <p:nvPr/>
        </p:nvSpPr>
        <p:spPr bwMode="auto">
          <a:xfrm>
            <a:off x="3923928" y="3140968"/>
            <a:ext cx="1080120" cy="93610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p>
          <a:p>
            <a:pPr lvl="0" fontAlgn="base">
              <a:spcBef>
                <a:spcPct val="0"/>
              </a:spcBef>
              <a:spcAft>
                <a:spcPts val="1000"/>
              </a:spcAft>
            </a:pPr>
            <a:r>
              <a:rPr lang="en-GB" sz="1100" dirty="0" smtClean="0">
                <a:solidFill>
                  <a:schemeClr val="bg1"/>
                </a:solidFill>
                <a:latin typeface="Arial" pitchFamily="34" charset="0"/>
                <a:cs typeface="Arial" pitchFamily="34" charset="0"/>
              </a:rPr>
              <a:t> 1   :    1</a:t>
            </a:r>
          </a:p>
          <a:p>
            <a:pPr lvl="0" fontAlgn="base">
              <a:spcBef>
                <a:spcPct val="0"/>
              </a:spcBef>
              <a:spcAft>
                <a:spcPts val="1000"/>
              </a:spcAft>
            </a:pP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6372200"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115616" y="5517232"/>
            <a:ext cx="6336704" cy="646331"/>
          </a:xfrm>
          <a:prstGeom prst="rect">
            <a:avLst/>
          </a:prstGeom>
          <a:noFill/>
        </p:spPr>
        <p:txBody>
          <a:bodyPr wrap="square" rtlCol="0">
            <a:spAutoFit/>
          </a:bodyPr>
          <a:lstStyle/>
          <a:p>
            <a:r>
              <a:rPr lang="en-GB" b="1" dirty="0" smtClean="0">
                <a:solidFill>
                  <a:schemeClr val="bg1"/>
                </a:solidFill>
              </a:rPr>
              <a:t>Well done. Now select the correct item to immediately work out.</a:t>
            </a:r>
            <a:endParaRPr lang="en-GB" b="1" dirty="0">
              <a:solidFill>
                <a:schemeClr val="bg1"/>
              </a:solidFill>
            </a:endParaRPr>
          </a:p>
        </p:txBody>
      </p:sp>
      <p:sp>
        <p:nvSpPr>
          <p:cNvPr id="11" name="Text Box 12"/>
          <p:cNvSpPr txBox="1">
            <a:spLocks noChangeArrowheads="1"/>
          </p:cNvSpPr>
          <p:nvPr/>
        </p:nvSpPr>
        <p:spPr bwMode="auto">
          <a:xfrm>
            <a:off x="6372200"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1.38889E-6 -1.48148E-6 L 0.41736 -0.07338 " pathEditMode="relative" rAng="0" ptsTypes="AA">
                                      <p:cBhvr>
                                        <p:cTn id="10" dur="2000" fill="hold"/>
                                        <p:tgtEl>
                                          <p:spTgt spid="22"/>
                                        </p:tgtEl>
                                        <p:attrNameLst>
                                          <p:attrName>ppt_x</p:attrName>
                                          <p:attrName>ppt_y</p:attrName>
                                        </p:attrNameLst>
                                      </p:cBhvr>
                                      <p:rCtr x="20900" y="-37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Mass of pure zinc</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You do not have enough info to calculate this yet – you will need to know the number of moles of pure zinc first.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7" name="Text Box 2">
            <a:hlinkClick r:id="rId3" action="ppaction://hlinksldjump"/>
          </p:cNvPr>
          <p:cNvSpPr txBox="1">
            <a:spLocks noChangeArrowheads="1"/>
          </p:cNvSpPr>
          <p:nvPr/>
        </p:nvSpPr>
        <p:spPr bwMode="auto">
          <a:xfrm>
            <a:off x="179512" y="141277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4"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1" name="Text Box 5"/>
          <p:cNvSpPr txBox="1">
            <a:spLocks noChangeArrowheads="1"/>
          </p:cNvSpPr>
          <p:nvPr/>
        </p:nvSpPr>
        <p:spPr bwMode="auto">
          <a:xfrm>
            <a:off x="6372200" y="299695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a:t>
            </a:r>
            <a:r>
              <a:rPr kumimoji="0" lang="en-GB" sz="1100" b="0" i="0" u="none" strike="noStrike" cap="none" normalizeH="0" baseline="0" dirty="0" smtClean="0">
                <a:ln>
                  <a:noFill/>
                </a:ln>
                <a:solidFill>
                  <a:schemeClr val="bg1"/>
                </a:solidFill>
                <a:effectLst/>
                <a:latin typeface="Arial" pitchFamily="34" charset="0"/>
                <a:cs typeface="Arial" pitchFamily="34" charset="0"/>
              </a:rPr>
              <a:t>mol) = 0.06375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5"/>
          <p:cNvSpPr txBox="1">
            <a:spLocks noChangeArrowheads="1"/>
          </p:cNvSpPr>
          <p:nvPr/>
        </p:nvSpPr>
        <p:spPr bwMode="auto">
          <a:xfrm>
            <a:off x="7740352" y="2636912"/>
            <a:ext cx="1080120" cy="93610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p>
          <a:p>
            <a:pPr lvl="0" fontAlgn="base">
              <a:spcBef>
                <a:spcPct val="0"/>
              </a:spcBef>
              <a:spcAft>
                <a:spcPts val="1000"/>
              </a:spcAft>
            </a:pPr>
            <a:r>
              <a:rPr lang="en-GB" sz="1100" dirty="0" smtClean="0">
                <a:solidFill>
                  <a:schemeClr val="bg1"/>
                </a:solidFill>
                <a:latin typeface="Arial" pitchFamily="34" charset="0"/>
                <a:cs typeface="Arial" pitchFamily="34" charset="0"/>
              </a:rPr>
              <a:t> 1   :    1</a:t>
            </a:r>
          </a:p>
          <a:p>
            <a:pPr lvl="0" fontAlgn="base">
              <a:spcBef>
                <a:spcPct val="0"/>
              </a:spcBef>
              <a:spcAft>
                <a:spcPts val="1000"/>
              </a:spcAft>
            </a:pP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6372200"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115616" y="5517232"/>
            <a:ext cx="6336704" cy="646331"/>
          </a:xfrm>
          <a:prstGeom prst="rect">
            <a:avLst/>
          </a:prstGeom>
          <a:noFill/>
        </p:spPr>
        <p:txBody>
          <a:bodyPr wrap="square" rtlCol="0">
            <a:spAutoFit/>
          </a:bodyPr>
          <a:lstStyle/>
          <a:p>
            <a:r>
              <a:rPr lang="en-GB" b="1" dirty="0" smtClean="0">
                <a:solidFill>
                  <a:schemeClr val="bg1"/>
                </a:solidFill>
              </a:rPr>
              <a:t>Well done. Now select the correct calculation for the number of moles of zinc.</a:t>
            </a:r>
            <a:endParaRPr lang="en-GB" b="1" dirty="0">
              <a:solidFill>
                <a:schemeClr val="bg1"/>
              </a:solidFill>
            </a:endParaRPr>
          </a:p>
        </p:txBody>
      </p:sp>
      <p:sp>
        <p:nvSpPr>
          <p:cNvPr id="11" name="Text Box 12"/>
          <p:cNvSpPr txBox="1">
            <a:spLocks noChangeArrowheads="1"/>
          </p:cNvSpPr>
          <p:nvPr/>
        </p:nvSpPr>
        <p:spPr bwMode="auto">
          <a:xfrm>
            <a:off x="6372200"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p:cNvSpPr txBox="1">
            <a:spLocks noChangeArrowheads="1"/>
          </p:cNvSpPr>
          <p:nvPr/>
        </p:nvSpPr>
        <p:spPr bwMode="auto">
          <a:xfrm>
            <a:off x="1698452" y="135255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Box 15"/>
          <p:cNvSpPr txBox="1"/>
          <p:nvPr/>
        </p:nvSpPr>
        <p:spPr>
          <a:xfrm>
            <a:off x="395536" y="2852936"/>
            <a:ext cx="1656184" cy="369332"/>
          </a:xfrm>
          <a:prstGeom prst="rect">
            <a:avLst/>
          </a:prstGeom>
          <a:noFill/>
        </p:spPr>
        <p:txBody>
          <a:bodyPr wrap="square" rtlCol="0">
            <a:spAutoFit/>
          </a:bodyPr>
          <a:lstStyle/>
          <a:p>
            <a:r>
              <a:rPr lang="en-GB" dirty="0" smtClean="0">
                <a:solidFill>
                  <a:schemeClr val="bg1"/>
                </a:solidFill>
              </a:rPr>
              <a:t>Calculation</a:t>
            </a:r>
            <a:endParaRPr lang="en-GB" dirty="0">
              <a:solidFill>
                <a:schemeClr val="bg1"/>
              </a:solidFill>
            </a:endParaRPr>
          </a:p>
        </p:txBody>
      </p:sp>
      <p:sp>
        <p:nvSpPr>
          <p:cNvPr id="17" name="TextBox 16">
            <a:hlinkClick r:id="rId5" action="ppaction://hlinksldjump"/>
          </p:cNvPr>
          <p:cNvSpPr txBox="1"/>
          <p:nvPr/>
        </p:nvSpPr>
        <p:spPr>
          <a:xfrm>
            <a:off x="395536" y="3284984"/>
            <a:ext cx="1440160" cy="369332"/>
          </a:xfrm>
          <a:prstGeom prst="rect">
            <a:avLst/>
          </a:prstGeom>
          <a:noFill/>
          <a:ln>
            <a:solidFill>
              <a:schemeClr val="bg1"/>
            </a:solidFill>
          </a:ln>
        </p:spPr>
        <p:txBody>
          <a:bodyPr wrap="square" rtlCol="0">
            <a:spAutoFit/>
          </a:bodyPr>
          <a:lstStyle/>
          <a:p>
            <a:r>
              <a:rPr lang="en-GB" dirty="0" smtClean="0">
                <a:solidFill>
                  <a:schemeClr val="bg1"/>
                </a:solidFill>
              </a:rPr>
              <a:t>5.84 / 65.4</a:t>
            </a:r>
            <a:endParaRPr lang="en-GB" dirty="0">
              <a:solidFill>
                <a:schemeClr val="bg1"/>
              </a:solidFill>
            </a:endParaRPr>
          </a:p>
        </p:txBody>
      </p:sp>
      <p:sp>
        <p:nvSpPr>
          <p:cNvPr id="18" name="TextBox 17">
            <a:hlinkClick r:id="rId5" action="ppaction://hlinksldjump"/>
          </p:cNvPr>
          <p:cNvSpPr txBox="1"/>
          <p:nvPr/>
        </p:nvSpPr>
        <p:spPr>
          <a:xfrm>
            <a:off x="395536" y="3933056"/>
            <a:ext cx="1440160" cy="369332"/>
          </a:xfrm>
          <a:prstGeom prst="rect">
            <a:avLst/>
          </a:prstGeom>
          <a:noFill/>
          <a:ln>
            <a:solidFill>
              <a:schemeClr val="bg1"/>
            </a:solidFill>
          </a:ln>
        </p:spPr>
        <p:txBody>
          <a:bodyPr wrap="square" rtlCol="0">
            <a:spAutoFit/>
          </a:bodyPr>
          <a:lstStyle/>
          <a:p>
            <a:r>
              <a:rPr lang="en-GB" dirty="0" smtClean="0">
                <a:solidFill>
                  <a:schemeClr val="bg1"/>
                </a:solidFill>
              </a:rPr>
              <a:t>65.4 / 5.84</a:t>
            </a:r>
            <a:endParaRPr lang="en-GB" dirty="0">
              <a:solidFill>
                <a:schemeClr val="bg1"/>
              </a:solidFill>
            </a:endParaRPr>
          </a:p>
        </p:txBody>
      </p:sp>
      <p:sp>
        <p:nvSpPr>
          <p:cNvPr id="19" name="TextBox 18">
            <a:hlinkClick r:id="rId6" action="ppaction://hlinksldjump"/>
          </p:cNvPr>
          <p:cNvSpPr txBox="1"/>
          <p:nvPr/>
        </p:nvSpPr>
        <p:spPr>
          <a:xfrm>
            <a:off x="395536" y="4509120"/>
            <a:ext cx="1440160" cy="369332"/>
          </a:xfrm>
          <a:prstGeom prst="rect">
            <a:avLst/>
          </a:prstGeom>
          <a:noFill/>
          <a:ln>
            <a:solidFill>
              <a:schemeClr val="bg1"/>
            </a:solidFill>
          </a:ln>
        </p:spPr>
        <p:txBody>
          <a:bodyPr wrap="square" rtlCol="0">
            <a:spAutoFit/>
          </a:bodyPr>
          <a:lstStyle/>
          <a:p>
            <a:r>
              <a:rPr lang="en-GB" dirty="0" smtClean="0">
                <a:solidFill>
                  <a:schemeClr val="bg1"/>
                </a:solidFill>
              </a:rPr>
              <a:t>0.06375 x 1</a:t>
            </a:r>
            <a:endParaRPr lang="en-GB" dirty="0">
              <a:solidFill>
                <a:schemeClr val="bg1"/>
              </a:solidFill>
            </a:endParaRPr>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5.27778E-6 -1.11111E-6 L 0.23629 0.25208 " pathEditMode="relative" ptsTypes="AA">
                                      <p:cBhvr>
                                        <p:cTn id="10" dur="2000" fill="hold"/>
                                        <p:tgtEl>
                                          <p:spTgt spid="9"/>
                                        </p:tgtEl>
                                        <p:attrNameLst>
                                          <p:attrName>ppt_x</p:attrName>
                                          <p:attrName>ppt_y</p:attrName>
                                        </p:attrNameLst>
                                      </p:cBhvr>
                                    </p:animMotion>
                                  </p:childTnLst>
                                </p:cTn>
                              </p:par>
                            </p:childTnLst>
                          </p:cTn>
                        </p:par>
                        <p:par>
                          <p:cTn id="11" fill="hold">
                            <p:stCondLst>
                              <p:cond delay="2500"/>
                            </p:stCondLst>
                            <p:childTnLst>
                              <p:par>
                                <p:cTn id="12" presetID="2" presetClass="entr" presetSubtype="4"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ppt_x"/>
                                          </p:val>
                                        </p:tav>
                                        <p:tav tm="100000">
                                          <p:val>
                                            <p:strVal val="#ppt_x"/>
                                          </p:val>
                                        </p:tav>
                                      </p:tavLst>
                                    </p:anim>
                                    <p:anim calcmode="lin" valueType="num">
                                      <p:cBhvr additive="base">
                                        <p:cTn id="15" dur="500" fill="hold"/>
                                        <p:tgtEl>
                                          <p:spTgt spid="16"/>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p:bldP spid="17" grpId="0" animBg="1"/>
      <p:bldP spid="18" grpId="0" animBg="1"/>
      <p:bldP spid="19"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Moles of pure zinc calculation</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Since the mass we have is of the impure zinc you cannot use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moles</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 mass / M</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r</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to calculate the number of moles. You need to use the number of moles of hydrogen and the mole ratio.</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
          <p:cNvSpPr txBox="1">
            <a:spLocks noChangeArrowheads="1"/>
          </p:cNvSpPr>
          <p:nvPr/>
        </p:nvSpPr>
        <p:spPr bwMode="auto">
          <a:xfrm>
            <a:off x="6228184"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a:t>
            </a:r>
            <a:r>
              <a:rPr kumimoji="0" lang="en-GB" sz="1100" b="0" i="0" u="none" strike="noStrike" cap="none" normalizeH="0" baseline="0" dirty="0" smtClean="0">
                <a:ln>
                  <a:noFill/>
                </a:ln>
                <a:solidFill>
                  <a:schemeClr val="bg1"/>
                </a:solidFill>
                <a:effectLst/>
                <a:latin typeface="Arial" pitchFamily="34" charset="0"/>
                <a:cs typeface="Arial" pitchFamily="34" charset="0"/>
              </a:rPr>
              <a:t>= 0.06375 </a:t>
            </a:r>
            <a:r>
              <a:rPr lang="en-GB" sz="1100" dirty="0" smtClean="0">
                <a:solidFill>
                  <a:schemeClr val="bg1"/>
                </a:solidFill>
                <a:latin typeface="Arial" pitchFamily="34" charset="0"/>
                <a:cs typeface="Arial" pitchFamily="34" charset="0"/>
              </a:rPr>
              <a:t>mol</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5"/>
          <p:cNvSpPr txBox="1">
            <a:spLocks noChangeArrowheads="1"/>
          </p:cNvSpPr>
          <p:nvPr/>
        </p:nvSpPr>
        <p:spPr bwMode="auto">
          <a:xfrm>
            <a:off x="7668344" y="3501008"/>
            <a:ext cx="1080120" cy="93610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p>
          <a:p>
            <a:pPr lvl="0" fontAlgn="base">
              <a:spcBef>
                <a:spcPct val="0"/>
              </a:spcBef>
              <a:spcAft>
                <a:spcPts val="1000"/>
              </a:spcAft>
            </a:pPr>
            <a:r>
              <a:rPr lang="en-GB" sz="1100" dirty="0" smtClean="0">
                <a:solidFill>
                  <a:schemeClr val="bg1"/>
                </a:solidFill>
                <a:latin typeface="Arial" pitchFamily="34" charset="0"/>
                <a:cs typeface="Arial" pitchFamily="34" charset="0"/>
              </a:rPr>
              <a:t> 1   :    1</a:t>
            </a:r>
          </a:p>
          <a:p>
            <a:pPr lvl="0" fontAlgn="base">
              <a:spcBef>
                <a:spcPct val="0"/>
              </a:spcBef>
              <a:spcAft>
                <a:spcPts val="1000"/>
              </a:spcAft>
            </a:pP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7" name="Rectangle 16">
            <a:hlinkClick r:id="rId3" action="ppaction://hlinksldjump"/>
          </p:cNvPr>
          <p:cNvSpPr/>
          <p:nvPr/>
        </p:nvSpPr>
        <p:spPr>
          <a:xfrm>
            <a:off x="6156176" y="3429000"/>
            <a:ext cx="2664296" cy="1152128"/>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7" name="Text Box 2">
            <a:hlinkClick r:id="rId4" action="ppaction://hlinksldjump"/>
          </p:cNvPr>
          <p:cNvSpPr txBox="1">
            <a:spLocks noChangeArrowheads="1"/>
          </p:cNvSpPr>
          <p:nvPr/>
        </p:nvSpPr>
        <p:spPr bwMode="auto">
          <a:xfrm>
            <a:off x="179512" y="141277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5"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7524328" y="1844824"/>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331640" y="5517232"/>
            <a:ext cx="5688632" cy="1200329"/>
          </a:xfrm>
          <a:prstGeom prst="rect">
            <a:avLst/>
          </a:prstGeom>
          <a:noFill/>
        </p:spPr>
        <p:txBody>
          <a:bodyPr wrap="square" rtlCol="0">
            <a:spAutoFit/>
          </a:bodyPr>
          <a:lstStyle/>
          <a:p>
            <a:r>
              <a:rPr lang="en-GB" b="1" dirty="0" smtClean="0">
                <a:solidFill>
                  <a:schemeClr val="bg1"/>
                </a:solidFill>
              </a:rPr>
              <a:t>Well done. Now select the group items of information that you have used, to be moved to the bin to make room for the latest information, </a:t>
            </a:r>
            <a:r>
              <a:rPr lang="en-GB" b="1" dirty="0" smtClean="0">
                <a:solidFill>
                  <a:srgbClr val="0070C0"/>
                </a:solidFill>
              </a:rPr>
              <a:t>then select what to immediately work out</a:t>
            </a:r>
            <a:r>
              <a:rPr lang="en-GB" b="1" dirty="0" smtClean="0">
                <a:solidFill>
                  <a:schemeClr val="bg1"/>
                </a:solidFill>
              </a:rPr>
              <a:t>.</a:t>
            </a:r>
            <a:endParaRPr lang="en-GB" b="1" dirty="0">
              <a:solidFill>
                <a:schemeClr val="bg1"/>
              </a:solidFill>
            </a:endParaRPr>
          </a:p>
        </p:txBody>
      </p:sp>
      <p:sp>
        <p:nvSpPr>
          <p:cNvPr id="11" name="Text Box 12"/>
          <p:cNvSpPr txBox="1">
            <a:spLocks noChangeArrowheads="1"/>
          </p:cNvSpPr>
          <p:nvPr/>
        </p:nvSpPr>
        <p:spPr bwMode="auto">
          <a:xfrm>
            <a:off x="6084168" y="1844824"/>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p:cNvSpPr txBox="1">
            <a:spLocks noChangeArrowheads="1"/>
          </p:cNvSpPr>
          <p:nvPr/>
        </p:nvSpPr>
        <p:spPr bwMode="auto">
          <a:xfrm>
            <a:off x="3923928" y="314096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 0.06375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Rectangle 15">
            <a:hlinkClick r:id="rId6" action="ppaction://hlinksldjump"/>
          </p:cNvPr>
          <p:cNvSpPr/>
          <p:nvPr/>
        </p:nvSpPr>
        <p:spPr>
          <a:xfrm>
            <a:off x="6084168" y="1700808"/>
            <a:ext cx="2808312" cy="1152128"/>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2642873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Used item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lvl="0">
              <a:spcBef>
                <a:spcPct val="20000"/>
              </a:spcBef>
              <a:defRPr/>
            </a:pPr>
            <a:r>
              <a:rPr lang="en-GB" sz="3000" dirty="0">
                <a:solidFill>
                  <a:schemeClr val="bg1"/>
                </a:solidFill>
                <a:latin typeface="Arial" pitchFamily="34" charset="0"/>
                <a:cs typeface="Arial" pitchFamily="34" charset="0"/>
              </a:rPr>
              <a:t>Y</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ou</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used the number of moles of hydrogen</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and the mole ratio.</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
          <p:cNvSpPr txBox="1">
            <a:spLocks noChangeArrowheads="1"/>
          </p:cNvSpPr>
          <p:nvPr/>
        </p:nvSpPr>
        <p:spPr bwMode="auto">
          <a:xfrm>
            <a:off x="6228184"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 </a:t>
            </a:r>
            <a:r>
              <a:rPr kumimoji="0" lang="en-GB" sz="1100" b="0" i="0" u="none" strike="noStrike" cap="none" normalizeH="0" baseline="0" dirty="0" smtClean="0">
                <a:ln>
                  <a:noFill/>
                </a:ln>
                <a:solidFill>
                  <a:schemeClr val="bg1"/>
                </a:solidFill>
                <a:effectLst/>
                <a:latin typeface="Arial" pitchFamily="34" charset="0"/>
                <a:cs typeface="Arial" pitchFamily="34" charset="0"/>
              </a:rPr>
              <a:t>= 0.06375 </a:t>
            </a:r>
            <a:r>
              <a:rPr lang="en-GB" sz="1100" dirty="0" smtClean="0">
                <a:solidFill>
                  <a:schemeClr val="bg1"/>
                </a:solidFill>
                <a:latin typeface="Arial" pitchFamily="34" charset="0"/>
                <a:cs typeface="Arial" pitchFamily="34" charset="0"/>
              </a:rPr>
              <a:t>mol</a:t>
            </a: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5"/>
          <p:cNvSpPr txBox="1">
            <a:spLocks noChangeArrowheads="1"/>
          </p:cNvSpPr>
          <p:nvPr/>
        </p:nvSpPr>
        <p:spPr bwMode="auto">
          <a:xfrm>
            <a:off x="7668344" y="3501008"/>
            <a:ext cx="1080120" cy="93610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smtClean="0">
                <a:solidFill>
                  <a:schemeClr val="bg1"/>
                </a:solidFill>
                <a:latin typeface="Arial" pitchFamily="34" charset="0"/>
                <a:cs typeface="Arial" pitchFamily="34" charset="0"/>
              </a:rPr>
              <a:t>Zn  :  H</a:t>
            </a:r>
            <a:r>
              <a:rPr lang="en-GB" sz="1100" baseline="-25000" dirty="0" smtClean="0">
                <a:solidFill>
                  <a:schemeClr val="bg1"/>
                </a:solidFill>
                <a:latin typeface="Arial" pitchFamily="34" charset="0"/>
                <a:cs typeface="Arial" pitchFamily="34" charset="0"/>
              </a:rPr>
              <a:t>2</a:t>
            </a:r>
          </a:p>
          <a:p>
            <a:pPr lvl="0" fontAlgn="base">
              <a:spcBef>
                <a:spcPct val="0"/>
              </a:spcBef>
              <a:spcAft>
                <a:spcPts val="1000"/>
              </a:spcAft>
            </a:pPr>
            <a:r>
              <a:rPr lang="en-GB" sz="1100" dirty="0" smtClean="0">
                <a:solidFill>
                  <a:schemeClr val="bg1"/>
                </a:solidFill>
                <a:latin typeface="Arial" pitchFamily="34" charset="0"/>
                <a:cs typeface="Arial" pitchFamily="34" charset="0"/>
              </a:rPr>
              <a:t> 1   :    1</a:t>
            </a:r>
          </a:p>
          <a:p>
            <a:pPr lvl="0" fontAlgn="base">
              <a:spcBef>
                <a:spcPct val="0"/>
              </a:spcBef>
              <a:spcAft>
                <a:spcPts val="1000"/>
              </a:spcAft>
            </a:pPr>
            <a:endParaRPr kumimoji="0" lang="en-GB" sz="1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7" name="Rectangle 16"/>
          <p:cNvSpPr/>
          <p:nvPr/>
        </p:nvSpPr>
        <p:spPr>
          <a:xfrm>
            <a:off x="6156176" y="3429000"/>
            <a:ext cx="2664296" cy="1152128"/>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Box 8"/>
          <p:cNvSpPr txBox="1">
            <a:spLocks noChangeArrowheads="1"/>
          </p:cNvSpPr>
          <p:nvPr/>
        </p:nvSpPr>
        <p:spPr bwMode="auto">
          <a:xfrm>
            <a:off x="7524328" y="1844824"/>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11" name="Text Box 12"/>
          <p:cNvSpPr txBox="1">
            <a:spLocks noChangeArrowheads="1"/>
          </p:cNvSpPr>
          <p:nvPr/>
        </p:nvSpPr>
        <p:spPr bwMode="auto">
          <a:xfrm>
            <a:off x="6084168" y="1844824"/>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Rectangle 15"/>
          <p:cNvSpPr/>
          <p:nvPr/>
        </p:nvSpPr>
        <p:spPr>
          <a:xfrm>
            <a:off x="6084168" y="1700808"/>
            <a:ext cx="2808312" cy="1152128"/>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7" name="Text Box 2">
            <a:hlinkClick r:id="rId3" action="ppaction://hlinksldjump"/>
          </p:cNvPr>
          <p:cNvSpPr txBox="1">
            <a:spLocks noChangeArrowheads="1"/>
          </p:cNvSpPr>
          <p:nvPr/>
        </p:nvSpPr>
        <p:spPr bwMode="auto">
          <a:xfrm>
            <a:off x="179512" y="141277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4"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a:hlinkClick r:id="rId5" action="ppaction://hlinksldjump"/>
          </p:cNvPr>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331640" y="5517232"/>
            <a:ext cx="5688632" cy="1200329"/>
          </a:xfrm>
          <a:prstGeom prst="rect">
            <a:avLst/>
          </a:prstGeom>
          <a:noFill/>
        </p:spPr>
        <p:txBody>
          <a:bodyPr wrap="square" rtlCol="0">
            <a:spAutoFit/>
          </a:bodyPr>
          <a:lstStyle/>
          <a:p>
            <a:r>
              <a:rPr lang="en-GB" b="1" dirty="0" smtClean="0">
                <a:solidFill>
                  <a:schemeClr val="bg1"/>
                </a:solidFill>
              </a:rPr>
              <a:t>Well done. Now select the group items of information that you have used, to be moved to the bin to make room for the latest information, </a:t>
            </a:r>
            <a:r>
              <a:rPr lang="en-GB" b="1" dirty="0" smtClean="0">
                <a:solidFill>
                  <a:srgbClr val="0070C0"/>
                </a:solidFill>
              </a:rPr>
              <a:t>then select what to immediately work out</a:t>
            </a:r>
            <a:r>
              <a:rPr lang="en-GB" b="1" dirty="0" smtClean="0">
                <a:solidFill>
                  <a:schemeClr val="bg1"/>
                </a:solidFill>
              </a:rPr>
              <a:t>.</a:t>
            </a:r>
            <a:endParaRPr lang="en-GB" b="1" dirty="0">
              <a:solidFill>
                <a:schemeClr val="bg1"/>
              </a:solidFill>
            </a:endParaRPr>
          </a:p>
        </p:txBody>
      </p:sp>
      <p:sp>
        <p:nvSpPr>
          <p:cNvPr id="9" name="Text Box 6"/>
          <p:cNvSpPr txBox="1">
            <a:spLocks noChangeArrowheads="1"/>
          </p:cNvSpPr>
          <p:nvPr/>
        </p:nvSpPr>
        <p:spPr bwMode="auto">
          <a:xfrm>
            <a:off x="3923928" y="314096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 0.06375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par>
                                <p:cTn id="8" presetID="5" presetClass="exit" presetSubtype="10" fill="hold" grpId="0" nodeType="withEffect">
                                  <p:stCondLst>
                                    <p:cond delay="0"/>
                                  </p:stCondLst>
                                  <p:childTnLst>
                                    <p:animEffect transition="out" filter="checkerboard(across)">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par>
                                <p:cTn id="11" presetID="5" presetClass="exit" presetSubtype="10" fill="hold" grpId="0" nodeType="withEffect">
                                  <p:stCondLst>
                                    <p:cond delay="0"/>
                                  </p:stCondLst>
                                  <p:childTnLst>
                                    <p:animEffect transition="out" filter="checkerboard(across)">
                                      <p:cBhvr>
                                        <p:cTn id="12" dur="500"/>
                                        <p:tgtEl>
                                          <p:spTgt spid="17"/>
                                        </p:tgtEl>
                                      </p:cBhvr>
                                    </p:animEffect>
                                    <p:set>
                                      <p:cBhvr>
                                        <p:cTn id="13" dur="1" fill="hold">
                                          <p:stCondLst>
                                            <p:cond delay="499"/>
                                          </p:stCondLst>
                                        </p:cTn>
                                        <p:tgtEl>
                                          <p:spTgt spid="17"/>
                                        </p:tgtEl>
                                        <p:attrNameLst>
                                          <p:attrName>style.visibility</p:attrName>
                                        </p:attrNameLst>
                                      </p:cBhvr>
                                      <p:to>
                                        <p:strVal val="hidden"/>
                                      </p:to>
                                    </p:set>
                                  </p:childTnLst>
                                </p:cTn>
                              </p:par>
                              <p:par>
                                <p:cTn id="14" presetID="0" presetClass="path" presetSubtype="0" accel="50000" decel="50000" fill="hold" grpId="0" nodeType="withEffect">
                                  <p:stCondLst>
                                    <p:cond delay="0"/>
                                  </p:stCondLst>
                                  <p:childTnLst>
                                    <p:animMotion origin="layout" path="M -2.77778E-7 5.18519E-6 L -0.66944 0.32547 " pathEditMode="relative" ptsTypes="AA">
                                      <p:cBhvr>
                                        <p:cTn id="15" dur="2000" fill="hold"/>
                                        <p:tgtEl>
                                          <p:spTgt spid="21"/>
                                        </p:tgtEl>
                                        <p:attrNameLst>
                                          <p:attrName>ppt_x</p:attrName>
                                          <p:attrName>ppt_y</p:attrName>
                                        </p:attrNameLst>
                                      </p:cBhvr>
                                    </p:animMotion>
                                  </p:childTnLst>
                                </p:cTn>
                              </p:par>
                              <p:par>
                                <p:cTn id="16" presetID="0" presetClass="path" presetSubtype="0" accel="50000" decel="50000" fill="hold" grpId="0" nodeType="withEffect">
                                  <p:stCondLst>
                                    <p:cond delay="0"/>
                                  </p:stCondLst>
                                  <p:childTnLst>
                                    <p:animMotion origin="layout" path="M -5.55556E-7 2.59259E-6 L -0.81111 0.3463 " pathEditMode="relative" ptsTypes="AA">
                                      <p:cBhvr>
                                        <p:cTn id="17" dur="2000" fill="hold"/>
                                        <p:tgtEl>
                                          <p:spTgt spid="22"/>
                                        </p:tgtEl>
                                        <p:attrNameLst>
                                          <p:attrName>ppt_x</p:attrName>
                                          <p:attrName>ppt_y</p:attrName>
                                        </p:attrNameLst>
                                      </p:cBhvr>
                                    </p:animMotion>
                                  </p:childTnLst>
                                </p:cTn>
                              </p:par>
                            </p:childTnLst>
                          </p:cTn>
                        </p:par>
                        <p:par>
                          <p:cTn id="18" fill="hold">
                            <p:stCondLst>
                              <p:cond delay="2000"/>
                            </p:stCondLst>
                            <p:childTnLst>
                              <p:par>
                                <p:cTn id="19" presetID="5" presetClass="exit" presetSubtype="10" fill="hold" grpId="1" nodeType="afterEffect">
                                  <p:stCondLst>
                                    <p:cond delay="0"/>
                                  </p:stCondLst>
                                  <p:childTnLst>
                                    <p:animEffect transition="out" filter="checkerboard(across)">
                                      <p:cBhvr>
                                        <p:cTn id="20" dur="500"/>
                                        <p:tgtEl>
                                          <p:spTgt spid="22"/>
                                        </p:tgtEl>
                                      </p:cBhvr>
                                    </p:animEffect>
                                    <p:set>
                                      <p:cBhvr>
                                        <p:cTn id="21" dur="1" fill="hold">
                                          <p:stCondLst>
                                            <p:cond delay="499"/>
                                          </p:stCondLst>
                                        </p:cTn>
                                        <p:tgtEl>
                                          <p:spTgt spid="22"/>
                                        </p:tgtEl>
                                        <p:attrNameLst>
                                          <p:attrName>style.visibility</p:attrName>
                                        </p:attrNameLst>
                                      </p:cBhvr>
                                      <p:to>
                                        <p:strVal val="hidden"/>
                                      </p:to>
                                    </p:set>
                                  </p:childTnLst>
                                </p:cTn>
                              </p:par>
                              <p:par>
                                <p:cTn id="22" presetID="5" presetClass="exit" presetSubtype="10" fill="hold" grpId="1" nodeType="withEffect">
                                  <p:stCondLst>
                                    <p:cond delay="0"/>
                                  </p:stCondLst>
                                  <p:childTnLst>
                                    <p:animEffect transition="out" filter="checkerboard(across)">
                                      <p:cBhvr>
                                        <p:cTn id="23" dur="500"/>
                                        <p:tgtEl>
                                          <p:spTgt spid="21"/>
                                        </p:tgtEl>
                                      </p:cBhvr>
                                    </p:animEffect>
                                    <p:set>
                                      <p:cBhvr>
                                        <p:cTn id="24" dur="1" fill="hold">
                                          <p:stCondLst>
                                            <p:cond delay="499"/>
                                          </p:stCondLst>
                                        </p:cTn>
                                        <p:tgtEl>
                                          <p:spTgt spid="21"/>
                                        </p:tgtEl>
                                        <p:attrNameLst>
                                          <p:attrName>style.visibility</p:attrName>
                                        </p:attrNameLst>
                                      </p:cBhvr>
                                      <p:to>
                                        <p:strVal val="hidden"/>
                                      </p:to>
                                    </p:set>
                                  </p:childTnLst>
                                </p:cTn>
                              </p:par>
                              <p:par>
                                <p:cTn id="25" presetID="0" presetClass="path" presetSubtype="0" accel="50000" decel="50000" fill="hold" grpId="0" nodeType="withEffect">
                                  <p:stCondLst>
                                    <p:cond delay="0"/>
                                  </p:stCondLst>
                                  <p:childTnLst>
                                    <p:animMotion origin="layout" path="M -3.33333E-6 1.48148E-6 L 0.24202 -0.04167 " pathEditMode="relative" rAng="0" ptsTypes="AA">
                                      <p:cBhvr>
                                        <p:cTn id="26" dur="2000" fill="hold"/>
                                        <p:tgtEl>
                                          <p:spTgt spid="9"/>
                                        </p:tgtEl>
                                        <p:attrNameLst>
                                          <p:attrName>ppt_x</p:attrName>
                                          <p:attrName>ppt_y</p:attrName>
                                        </p:attrNameLst>
                                      </p:cBhvr>
                                      <p:rCtr x="12100" y="-2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2" grpId="1" animBg="1"/>
      <p:bldP spid="17" grpId="0" animBg="1"/>
      <p:bldP spid="16" grpId="0" animBg="1"/>
      <p:bldP spid="9"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Percentage purity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You do not have enough info to calculate this yet – you will need to know the mass of pure zinc first.</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6372200" y="37890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331640" y="5517232"/>
            <a:ext cx="5688632" cy="646331"/>
          </a:xfrm>
          <a:prstGeom prst="rect">
            <a:avLst/>
          </a:prstGeom>
          <a:noFill/>
        </p:spPr>
        <p:txBody>
          <a:bodyPr wrap="square" rtlCol="0">
            <a:spAutoFit/>
          </a:bodyPr>
          <a:lstStyle/>
          <a:p>
            <a:r>
              <a:rPr lang="en-GB" b="1" dirty="0" smtClean="0">
                <a:solidFill>
                  <a:schemeClr val="bg1"/>
                </a:solidFill>
              </a:rPr>
              <a:t>Well done. Now select the correct calculation to work out the mass of pure zinc.</a:t>
            </a:r>
            <a:endParaRPr lang="en-GB" b="1" dirty="0">
              <a:solidFill>
                <a:schemeClr val="bg1"/>
              </a:solidFill>
            </a:endParaRPr>
          </a:p>
        </p:txBody>
      </p:sp>
      <p:sp>
        <p:nvSpPr>
          <p:cNvPr id="11" name="Text Box 12"/>
          <p:cNvSpPr txBox="1">
            <a:spLocks noChangeArrowheads="1"/>
          </p:cNvSpPr>
          <p:nvPr/>
        </p:nvSpPr>
        <p:spPr bwMode="auto">
          <a:xfrm>
            <a:off x="6372200"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p:cNvSpPr txBox="1">
            <a:spLocks noChangeArrowheads="1"/>
          </p:cNvSpPr>
          <p:nvPr/>
        </p:nvSpPr>
        <p:spPr bwMode="auto">
          <a:xfrm>
            <a:off x="6372200" y="30689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 0.06375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7" name="Text Box 2">
            <a:hlinkClick r:id="rId4" action="ppaction://hlinksldjump"/>
          </p:cNvPr>
          <p:cNvSpPr txBox="1">
            <a:spLocks noChangeArrowheads="1"/>
          </p:cNvSpPr>
          <p:nvPr/>
        </p:nvSpPr>
        <p:spPr bwMode="auto">
          <a:xfrm>
            <a:off x="179512" y="141277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Box 15"/>
          <p:cNvSpPr txBox="1"/>
          <p:nvPr/>
        </p:nvSpPr>
        <p:spPr>
          <a:xfrm>
            <a:off x="395536" y="2852936"/>
            <a:ext cx="1656184" cy="369332"/>
          </a:xfrm>
          <a:prstGeom prst="rect">
            <a:avLst/>
          </a:prstGeom>
          <a:noFill/>
        </p:spPr>
        <p:txBody>
          <a:bodyPr wrap="square" rtlCol="0">
            <a:spAutoFit/>
          </a:bodyPr>
          <a:lstStyle/>
          <a:p>
            <a:r>
              <a:rPr lang="en-GB" dirty="0" smtClean="0">
                <a:solidFill>
                  <a:schemeClr val="bg1"/>
                </a:solidFill>
              </a:rPr>
              <a:t>Calculation</a:t>
            </a:r>
            <a:endParaRPr lang="en-GB" dirty="0">
              <a:solidFill>
                <a:schemeClr val="bg1"/>
              </a:solidFill>
            </a:endParaRPr>
          </a:p>
        </p:txBody>
      </p:sp>
      <p:sp>
        <p:nvSpPr>
          <p:cNvPr id="17" name="TextBox 16">
            <a:hlinkClick r:id="rId5" action="ppaction://hlinksldjump"/>
          </p:cNvPr>
          <p:cNvSpPr txBox="1"/>
          <p:nvPr/>
        </p:nvSpPr>
        <p:spPr>
          <a:xfrm>
            <a:off x="395536" y="3284984"/>
            <a:ext cx="1728192" cy="369332"/>
          </a:xfrm>
          <a:prstGeom prst="rect">
            <a:avLst/>
          </a:prstGeom>
          <a:noFill/>
          <a:ln>
            <a:solidFill>
              <a:schemeClr val="bg1"/>
            </a:solidFill>
          </a:ln>
        </p:spPr>
        <p:txBody>
          <a:bodyPr wrap="square" rtlCol="0">
            <a:spAutoFit/>
          </a:bodyPr>
          <a:lstStyle/>
          <a:p>
            <a:r>
              <a:rPr lang="en-GB" dirty="0" smtClean="0">
                <a:solidFill>
                  <a:schemeClr val="bg1"/>
                </a:solidFill>
              </a:rPr>
              <a:t>5.84 / 65.4</a:t>
            </a:r>
            <a:endParaRPr lang="en-GB" dirty="0">
              <a:solidFill>
                <a:schemeClr val="bg1"/>
              </a:solidFill>
            </a:endParaRPr>
          </a:p>
        </p:txBody>
      </p:sp>
      <p:sp>
        <p:nvSpPr>
          <p:cNvPr id="18" name="TextBox 17">
            <a:hlinkClick r:id="rId5" action="ppaction://hlinksldjump"/>
          </p:cNvPr>
          <p:cNvSpPr txBox="1"/>
          <p:nvPr/>
        </p:nvSpPr>
        <p:spPr>
          <a:xfrm>
            <a:off x="395536" y="3933056"/>
            <a:ext cx="1728192" cy="369332"/>
          </a:xfrm>
          <a:prstGeom prst="rect">
            <a:avLst/>
          </a:prstGeom>
          <a:noFill/>
          <a:ln>
            <a:solidFill>
              <a:schemeClr val="bg1"/>
            </a:solidFill>
          </a:ln>
        </p:spPr>
        <p:txBody>
          <a:bodyPr wrap="square" rtlCol="0">
            <a:spAutoFit/>
          </a:bodyPr>
          <a:lstStyle/>
          <a:p>
            <a:r>
              <a:rPr lang="en-GB" dirty="0" smtClean="0">
                <a:solidFill>
                  <a:schemeClr val="bg1"/>
                </a:solidFill>
              </a:rPr>
              <a:t>65.4 / 5.84</a:t>
            </a:r>
            <a:endParaRPr lang="en-GB" dirty="0">
              <a:solidFill>
                <a:schemeClr val="bg1"/>
              </a:solidFill>
            </a:endParaRPr>
          </a:p>
        </p:txBody>
      </p:sp>
      <p:sp>
        <p:nvSpPr>
          <p:cNvPr id="19" name="TextBox 18">
            <a:hlinkClick r:id="rId6" action="ppaction://hlinksldjump"/>
          </p:cNvPr>
          <p:cNvSpPr txBox="1"/>
          <p:nvPr/>
        </p:nvSpPr>
        <p:spPr>
          <a:xfrm>
            <a:off x="395536" y="4509120"/>
            <a:ext cx="1728192" cy="369332"/>
          </a:xfrm>
          <a:prstGeom prst="rect">
            <a:avLst/>
          </a:prstGeom>
          <a:noFill/>
          <a:ln>
            <a:solidFill>
              <a:schemeClr val="bg1"/>
            </a:solidFill>
          </a:ln>
        </p:spPr>
        <p:txBody>
          <a:bodyPr wrap="square" rtlCol="0">
            <a:spAutoFit/>
          </a:bodyPr>
          <a:lstStyle/>
          <a:p>
            <a:r>
              <a:rPr lang="en-GB" dirty="0" smtClean="0">
                <a:solidFill>
                  <a:schemeClr val="bg1"/>
                </a:solidFill>
              </a:rPr>
              <a:t>0.06375 x 65.4</a:t>
            </a:r>
            <a:endParaRPr lang="en-GB" dirty="0">
              <a:solidFill>
                <a:schemeClr val="bg1"/>
              </a:solidFill>
            </a:endParaRPr>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3.33333E-6 4.07407E-6 L 0.40955 0.25208 " pathEditMode="relative" ptsTypes="AA">
                                      <p:cBhvr>
                                        <p:cTn id="10" dur="2000" fill="hold"/>
                                        <p:tgtEl>
                                          <p:spTgt spid="7"/>
                                        </p:tgtEl>
                                        <p:attrNameLst>
                                          <p:attrName>ppt_x</p:attrName>
                                          <p:attrName>ppt_y</p:attrName>
                                        </p:attrNameLst>
                                      </p:cBhvr>
                                    </p:animMotion>
                                  </p:childTnLst>
                                </p:cTn>
                              </p:par>
                            </p:childTnLst>
                          </p:cTn>
                        </p:par>
                        <p:par>
                          <p:cTn id="11" fill="hold">
                            <p:stCondLst>
                              <p:cond delay="2500"/>
                            </p:stCondLst>
                            <p:childTnLst>
                              <p:par>
                                <p:cTn id="12" presetID="2" presetClass="entr" presetSubtype="4"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ppt_x"/>
                                          </p:val>
                                        </p:tav>
                                        <p:tav tm="100000">
                                          <p:val>
                                            <p:strVal val="#ppt_x"/>
                                          </p:val>
                                        </p:tav>
                                      </p:tavLst>
                                    </p:anim>
                                    <p:anim calcmode="lin" valueType="num">
                                      <p:cBhvr additive="base">
                                        <p:cTn id="15" dur="500" fill="hold"/>
                                        <p:tgtEl>
                                          <p:spTgt spid="16"/>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What I know now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The question tells you the volume and concentration of </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NaOH</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as well as the volume of H</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2</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SO</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4</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r>
              <a:rPr lang="en-GB" sz="3000" dirty="0" smtClean="0">
                <a:solidFill>
                  <a:schemeClr val="bg1"/>
                </a:solidFill>
                <a:latin typeface="Arial" pitchFamily="34" charset="0"/>
                <a:cs typeface="Arial" pitchFamily="34" charset="0"/>
              </a:rPr>
              <a:t>Keeping a clear record of what you know from a question is a key part of the skill we are learning here.</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6" name="TextBox 5">
            <a:hlinkClick r:id="" action="ppaction://hlinkshowjump?jump=previous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Tree>
  </p:cSld>
  <p:clrMapOvr>
    <a:masterClrMapping/>
  </p:clrMapOvr>
  <p:transition advClick="0">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Mass of pure zinc calculation</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Since the mass we have is of the impure zinc you cannot use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moles</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 mass / M</a:t>
            </a:r>
            <a:r>
              <a:rPr kumimoji="0" lang="en-GB" sz="3000" b="0" i="0" u="none" strike="noStrike" kern="1200" cap="none" spc="0" normalizeH="0" baseline="-25000" noProof="0" dirty="0" smtClean="0">
                <a:ln>
                  <a:noFill/>
                </a:ln>
                <a:solidFill>
                  <a:schemeClr val="bg1"/>
                </a:solidFill>
                <a:effectLst/>
                <a:uLnTx/>
                <a:uFillTx/>
                <a:latin typeface="Arial" pitchFamily="34" charset="0"/>
                <a:ea typeface="+mn-ea"/>
                <a:cs typeface="Arial" pitchFamily="34" charset="0"/>
              </a:rPr>
              <a:t>r</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to calculate the number of moles. You need to use the number of moles of zinc and the molar mass of zinc.</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3000" dirty="0" smtClean="0">
                <a:solidFill>
                  <a:schemeClr val="bg1"/>
                </a:solidFill>
                <a:latin typeface="Arial" pitchFamily="34" charset="0"/>
                <a:cs typeface="Arial" pitchFamily="34" charset="0"/>
              </a:rPr>
              <a:t>mass</a:t>
            </a:r>
            <a:r>
              <a:rPr lang="en-GB" sz="3000" baseline="0" dirty="0" smtClean="0">
                <a:solidFill>
                  <a:schemeClr val="bg1"/>
                </a:solidFill>
                <a:latin typeface="Arial" pitchFamily="34" charset="0"/>
                <a:cs typeface="Arial" pitchFamily="34" charset="0"/>
              </a:rPr>
              <a:t> = moles x </a:t>
            </a:r>
            <a:r>
              <a:rPr lang="en-GB" sz="3000" baseline="0" dirty="0" err="1" smtClean="0">
                <a:solidFill>
                  <a:schemeClr val="bg1"/>
                </a:solidFill>
                <a:latin typeface="Arial" pitchFamily="34" charset="0"/>
                <a:cs typeface="Arial" pitchFamily="34" charset="0"/>
              </a:rPr>
              <a:t>A</a:t>
            </a:r>
            <a:r>
              <a:rPr lang="en-GB" sz="3000" baseline="-25000" dirty="0" err="1" smtClean="0">
                <a:solidFill>
                  <a:schemeClr val="bg1"/>
                </a:solidFill>
                <a:latin typeface="Arial" pitchFamily="34" charset="0"/>
                <a:cs typeface="Arial" pitchFamily="34" charset="0"/>
              </a:rPr>
              <a:t>r</a:t>
            </a:r>
            <a:endParaRPr kumimoji="0" lang="en-GB" sz="3000" b="0" i="0" u="none" strike="noStrike" kern="1200" cap="none" spc="0" normalizeH="0" baseline="-25000" noProof="0" dirty="0">
              <a:ln>
                <a:noFill/>
              </a:ln>
              <a:solidFill>
                <a:schemeClr val="tx1"/>
              </a:solidFill>
              <a:effectLst/>
              <a:uLnTx/>
              <a:uFillTx/>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6372200" y="38610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259632" y="5517232"/>
            <a:ext cx="5688632" cy="1200329"/>
          </a:xfrm>
          <a:prstGeom prst="rect">
            <a:avLst/>
          </a:prstGeom>
          <a:noFill/>
        </p:spPr>
        <p:txBody>
          <a:bodyPr wrap="square" rtlCol="0">
            <a:spAutoFit/>
          </a:bodyPr>
          <a:lstStyle/>
          <a:p>
            <a:r>
              <a:rPr lang="en-GB" b="1" dirty="0" smtClean="0">
                <a:solidFill>
                  <a:schemeClr val="bg1"/>
                </a:solidFill>
              </a:rPr>
              <a:t>Well done. Now select the item or group of items of information that you have used, to be moved to the bin to make room for the latest information, </a:t>
            </a:r>
            <a:r>
              <a:rPr lang="en-GB" b="1" dirty="0" smtClean="0">
                <a:solidFill>
                  <a:srgbClr val="0070C0"/>
                </a:solidFill>
              </a:rPr>
              <a:t>then select what to immediately work out</a:t>
            </a:r>
            <a:r>
              <a:rPr lang="en-GB" b="1" dirty="0" smtClean="0">
                <a:solidFill>
                  <a:schemeClr val="bg1"/>
                </a:solidFill>
              </a:rPr>
              <a:t>.</a:t>
            </a:r>
            <a:endParaRPr lang="en-GB" b="1" dirty="0">
              <a:solidFill>
                <a:schemeClr val="bg1"/>
              </a:solidFill>
            </a:endParaRPr>
          </a:p>
        </p:txBody>
      </p:sp>
      <p:sp>
        <p:nvSpPr>
          <p:cNvPr id="11" name="Text Box 12"/>
          <p:cNvSpPr txBox="1">
            <a:spLocks noChangeArrowheads="1"/>
          </p:cNvSpPr>
          <p:nvPr/>
        </p:nvSpPr>
        <p:spPr bwMode="auto">
          <a:xfrm>
            <a:off x="6372200"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p:cNvSpPr txBox="1">
            <a:spLocks noChangeArrowheads="1"/>
          </p:cNvSpPr>
          <p:nvPr/>
        </p:nvSpPr>
        <p:spPr bwMode="auto">
          <a:xfrm>
            <a:off x="6372200" y="30689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 0.06375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7" name="Text Box 2"/>
          <p:cNvSpPr txBox="1">
            <a:spLocks noChangeArrowheads="1"/>
          </p:cNvSpPr>
          <p:nvPr/>
        </p:nvSpPr>
        <p:spPr bwMode="auto">
          <a:xfrm>
            <a:off x="3923928" y="3140968"/>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a:t>
            </a:r>
            <a:r>
              <a:rPr lang="en-GB" sz="1100" dirty="0" smtClean="0">
                <a:solidFill>
                  <a:schemeClr val="bg1"/>
                </a:solidFill>
                <a:latin typeface="Arial" pitchFamily="34" charset="0"/>
                <a:cs typeface="Arial" pitchFamily="34" charset="0"/>
              </a:rPr>
              <a:t>= 3.98 </a:t>
            </a:r>
            <a:r>
              <a:rPr kumimoji="0" lang="en-GB" sz="1100" b="0" i="0" u="none" strike="noStrike" cap="none" normalizeH="0" baseline="0" dirty="0" smtClean="0">
                <a:ln>
                  <a:noFill/>
                </a:ln>
                <a:solidFill>
                  <a:schemeClr val="bg1"/>
                </a:solidFill>
                <a:effectLst/>
                <a:latin typeface="Arial" pitchFamily="34" charset="0"/>
                <a:cs typeface="Arial" pitchFamily="34" charset="0"/>
              </a:rPr>
              <a:t>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8" name="Rectangle 17">
            <a:hlinkClick r:id="rId4" action="ppaction://hlinksldjump"/>
          </p:cNvPr>
          <p:cNvSpPr/>
          <p:nvPr/>
        </p:nvSpPr>
        <p:spPr>
          <a:xfrm>
            <a:off x="6300192" y="1772816"/>
            <a:ext cx="1656184" cy="100811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hlinkClick r:id="rId5" action="ppaction://hlinksldjump"/>
          </p:cNvPr>
          <p:cNvSpPr/>
          <p:nvPr/>
        </p:nvSpPr>
        <p:spPr>
          <a:xfrm>
            <a:off x="6300192" y="2924944"/>
            <a:ext cx="1656184" cy="172819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Used item feedback</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lvl="0">
              <a:spcBef>
                <a:spcPct val="20000"/>
              </a:spcBef>
              <a:defRPr/>
            </a:pPr>
            <a:r>
              <a:rPr lang="en-GB" sz="3000" dirty="0">
                <a:solidFill>
                  <a:schemeClr val="bg1"/>
                </a:solidFill>
                <a:latin typeface="Arial" pitchFamily="34" charset="0"/>
                <a:cs typeface="Arial" pitchFamily="34" charset="0"/>
              </a:rPr>
              <a:t>Y</a:t>
            </a:r>
            <a:r>
              <a:rPr kumimoji="0" lang="en-GB" sz="3000" b="0" i="0" u="none" strike="noStrike" kern="1200" cap="none" spc="0" normalizeH="0" baseline="0" noProof="0" dirty="0" err="1" smtClean="0">
                <a:ln>
                  <a:noFill/>
                </a:ln>
                <a:solidFill>
                  <a:schemeClr val="bg1"/>
                </a:solidFill>
                <a:effectLst/>
                <a:uLnTx/>
                <a:uFillTx/>
                <a:latin typeface="Arial" pitchFamily="34" charset="0"/>
                <a:ea typeface="+mn-ea"/>
                <a:cs typeface="Arial" pitchFamily="34" charset="0"/>
              </a:rPr>
              <a:t>ou</a:t>
            </a: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used the number of moles of zinc</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and its relative atomic mass.</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advClick="0">
    <p:wipe dir="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0" name="Text Box 8">
            <a:hlinkClick r:id="rId4" action="ppaction://hlinksldjump"/>
          </p:cNvPr>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3" name="Text Box 8"/>
          <p:cNvSpPr txBox="1">
            <a:spLocks noChangeArrowheads="1"/>
          </p:cNvSpPr>
          <p:nvPr/>
        </p:nvSpPr>
        <p:spPr bwMode="auto">
          <a:xfrm>
            <a:off x="6372200" y="3861048"/>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1100" dirty="0" err="1">
                <a:solidFill>
                  <a:schemeClr val="bg1"/>
                </a:solidFill>
                <a:latin typeface="Arial" pitchFamily="34" charset="0"/>
                <a:cs typeface="Arial" pitchFamily="34" charset="0"/>
              </a:rPr>
              <a:t>A</a:t>
            </a:r>
            <a:r>
              <a:rPr lang="en-GB" sz="1100" baseline="-25000" dirty="0" err="1">
                <a:solidFill>
                  <a:schemeClr val="bg1"/>
                </a:solidFill>
                <a:latin typeface="Arial" pitchFamily="34" charset="0"/>
                <a:cs typeface="Arial" pitchFamily="34" charset="0"/>
              </a:rPr>
              <a:t>r</a:t>
            </a:r>
            <a:r>
              <a:rPr kumimoji="0" lang="en-GB" sz="1100" b="0" i="0" u="none" strike="noStrike" cap="none" normalizeH="0" baseline="0" dirty="0" smtClean="0">
                <a:ln>
                  <a:noFill/>
                </a:ln>
                <a:solidFill>
                  <a:schemeClr val="bg1"/>
                </a:solidFill>
                <a:effectLst/>
                <a:latin typeface="Arial" pitchFamily="34" charset="0"/>
                <a:cs typeface="Arial" pitchFamily="34" charset="0"/>
              </a:rPr>
              <a:t> of </a:t>
            </a:r>
            <a:r>
              <a:rPr lang="en-GB" sz="1100" dirty="0" smtClean="0">
                <a:solidFill>
                  <a:schemeClr val="bg1"/>
                </a:solidFill>
                <a:latin typeface="Arial" pitchFamily="34" charset="0"/>
                <a:cs typeface="Arial" pitchFamily="34" charset="0"/>
              </a:rPr>
              <a:t>Zn = 65.4</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
        <p:nvSpPr>
          <p:cNvPr id="25" name="TextBox 24"/>
          <p:cNvSpPr txBox="1"/>
          <p:nvPr/>
        </p:nvSpPr>
        <p:spPr>
          <a:xfrm>
            <a:off x="1259632" y="5517232"/>
            <a:ext cx="5688632" cy="1200329"/>
          </a:xfrm>
          <a:prstGeom prst="rect">
            <a:avLst/>
          </a:prstGeom>
          <a:noFill/>
        </p:spPr>
        <p:txBody>
          <a:bodyPr wrap="square" rtlCol="0">
            <a:spAutoFit/>
          </a:bodyPr>
          <a:lstStyle/>
          <a:p>
            <a:r>
              <a:rPr lang="en-GB" b="1" dirty="0" smtClean="0">
                <a:solidFill>
                  <a:schemeClr val="bg1"/>
                </a:solidFill>
              </a:rPr>
              <a:t>Well done. Now select the item or group of items of information that you have used, to be moved to the bin to make room for the latest information, </a:t>
            </a:r>
            <a:r>
              <a:rPr lang="en-GB" b="1" dirty="0" smtClean="0">
                <a:solidFill>
                  <a:srgbClr val="0070C0"/>
                </a:solidFill>
              </a:rPr>
              <a:t>then select what to immediately work out</a:t>
            </a:r>
            <a:r>
              <a:rPr lang="en-GB" b="1" dirty="0" smtClean="0">
                <a:solidFill>
                  <a:schemeClr val="bg1"/>
                </a:solidFill>
              </a:rPr>
              <a:t>.</a:t>
            </a:r>
            <a:endParaRPr lang="en-GB" b="1" dirty="0">
              <a:solidFill>
                <a:schemeClr val="bg1"/>
              </a:solidFill>
            </a:endParaRPr>
          </a:p>
        </p:txBody>
      </p:sp>
      <p:sp>
        <p:nvSpPr>
          <p:cNvPr id="11" name="Text Box 12"/>
          <p:cNvSpPr txBox="1">
            <a:spLocks noChangeArrowheads="1"/>
          </p:cNvSpPr>
          <p:nvPr/>
        </p:nvSpPr>
        <p:spPr bwMode="auto">
          <a:xfrm>
            <a:off x="6372200"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Text Box 6"/>
          <p:cNvSpPr txBox="1">
            <a:spLocks noChangeArrowheads="1"/>
          </p:cNvSpPr>
          <p:nvPr/>
        </p:nvSpPr>
        <p:spPr bwMode="auto">
          <a:xfrm>
            <a:off x="6372200" y="30689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moles of </a:t>
            </a:r>
            <a:r>
              <a:rPr lang="en-GB" sz="1100" dirty="0" smtClean="0">
                <a:solidFill>
                  <a:schemeClr val="bg1"/>
                </a:solidFill>
                <a:latin typeface="Arial" pitchFamily="34" charset="0"/>
                <a:cs typeface="Arial" pitchFamily="34" charset="0"/>
              </a:rPr>
              <a:t>Zn = 0.06375 </a:t>
            </a:r>
            <a:r>
              <a:rPr kumimoji="0" lang="en-GB" sz="1100" b="0" i="0" u="none" strike="noStrike" cap="none" normalizeH="0" baseline="0" dirty="0" smtClean="0">
                <a:ln>
                  <a:noFill/>
                </a:ln>
                <a:solidFill>
                  <a:schemeClr val="bg1"/>
                </a:solidFill>
                <a:effectLst/>
                <a:latin typeface="Arial" pitchFamily="34" charset="0"/>
                <a:cs typeface="Arial" pitchFamily="34" charset="0"/>
              </a:rPr>
              <a:t>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7" name="Text Box 2"/>
          <p:cNvSpPr txBox="1">
            <a:spLocks noChangeArrowheads="1"/>
          </p:cNvSpPr>
          <p:nvPr/>
        </p:nvSpPr>
        <p:spPr bwMode="auto">
          <a:xfrm>
            <a:off x="3923928" y="3140968"/>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a:t>
            </a:r>
            <a:r>
              <a:rPr lang="en-GB" sz="1100" dirty="0" smtClean="0">
                <a:solidFill>
                  <a:schemeClr val="bg1"/>
                </a:solidFill>
                <a:latin typeface="Arial" pitchFamily="34" charset="0"/>
                <a:cs typeface="Arial" pitchFamily="34" charset="0"/>
              </a:rPr>
              <a:t>= 3.98 </a:t>
            </a:r>
            <a:r>
              <a:rPr kumimoji="0" lang="en-GB" sz="1100" b="0" i="0" u="none" strike="noStrike" cap="none" normalizeH="0" baseline="0" dirty="0" smtClean="0">
                <a:ln>
                  <a:noFill/>
                </a:ln>
                <a:solidFill>
                  <a:schemeClr val="bg1"/>
                </a:solidFill>
                <a:effectLst/>
                <a:latin typeface="Arial" pitchFamily="34" charset="0"/>
                <a:cs typeface="Arial" pitchFamily="34" charset="0"/>
              </a:rPr>
              <a:t>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Rectangle 15"/>
          <p:cNvSpPr/>
          <p:nvPr/>
        </p:nvSpPr>
        <p:spPr>
          <a:xfrm>
            <a:off x="6300192" y="1772816"/>
            <a:ext cx="1656184" cy="100811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6300192" y="2924944"/>
            <a:ext cx="1656184" cy="172819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par>
                                <p:cTn id="8" presetID="5" presetClass="exit" presetSubtype="10" fill="hold" grpId="0" nodeType="withEffect">
                                  <p:stCondLst>
                                    <p:cond delay="0"/>
                                  </p:stCondLst>
                                  <p:childTnLst>
                                    <p:animEffect transition="out" filter="checkerboard(across)">
                                      <p:cBhvr>
                                        <p:cTn id="9" dur="500"/>
                                        <p:tgtEl>
                                          <p:spTgt spid="17"/>
                                        </p:tgtEl>
                                      </p:cBhvr>
                                    </p:animEffect>
                                    <p:set>
                                      <p:cBhvr>
                                        <p:cTn id="10" dur="1" fill="hold">
                                          <p:stCondLst>
                                            <p:cond delay="499"/>
                                          </p:stCondLst>
                                        </p:cTn>
                                        <p:tgtEl>
                                          <p:spTgt spid="17"/>
                                        </p:tgtEl>
                                        <p:attrNameLst>
                                          <p:attrName>style.visibility</p:attrName>
                                        </p:attrNameLst>
                                      </p:cBhvr>
                                      <p:to>
                                        <p:strVal val="hidden"/>
                                      </p:to>
                                    </p:set>
                                  </p:childTnLst>
                                </p:cTn>
                              </p:par>
                              <p:par>
                                <p:cTn id="11" presetID="5" presetClass="exit" presetSubtype="10" fill="hold" grpId="0" nodeType="withEffect">
                                  <p:stCondLst>
                                    <p:cond delay="0"/>
                                  </p:stCondLst>
                                  <p:childTnLst>
                                    <p:animEffect transition="out" filter="checkerboard(across)">
                                      <p:cBhvr>
                                        <p:cTn id="12" dur="500"/>
                                        <p:tgtEl>
                                          <p:spTgt spid="16"/>
                                        </p:tgtEl>
                                      </p:cBhvr>
                                    </p:animEffect>
                                    <p:set>
                                      <p:cBhvr>
                                        <p:cTn id="13" dur="1" fill="hold">
                                          <p:stCondLst>
                                            <p:cond delay="499"/>
                                          </p:stCondLst>
                                        </p:cTn>
                                        <p:tgtEl>
                                          <p:spTgt spid="16"/>
                                        </p:tgtEl>
                                        <p:attrNameLst>
                                          <p:attrName>style.visibility</p:attrName>
                                        </p:attrNameLst>
                                      </p:cBhvr>
                                      <p:to>
                                        <p:strVal val="hidden"/>
                                      </p:to>
                                    </p:set>
                                  </p:childTnLst>
                                </p:cTn>
                              </p:par>
                              <p:par>
                                <p:cTn id="14" presetID="0" presetClass="path" presetSubtype="0" accel="50000" decel="50000" fill="hold" grpId="0" nodeType="withEffect">
                                  <p:stCondLst>
                                    <p:cond delay="0"/>
                                  </p:stCondLst>
                                  <p:childTnLst>
                                    <p:animMotion origin="layout" path="M 5.83333E-6 -2.96296E-6 L -0.67725 0.40949 " pathEditMode="relative" ptsTypes="AA">
                                      <p:cBhvr>
                                        <p:cTn id="15" dur="2000" fill="hold"/>
                                        <p:tgtEl>
                                          <p:spTgt spid="9"/>
                                        </p:tgtEl>
                                        <p:attrNameLst>
                                          <p:attrName>ppt_x</p:attrName>
                                          <p:attrName>ppt_y</p:attrName>
                                        </p:attrNameLst>
                                      </p:cBhvr>
                                    </p:animMotion>
                                  </p:childTnLst>
                                </p:cTn>
                              </p:par>
                              <p:par>
                                <p:cTn id="16" presetID="0" presetClass="path" presetSubtype="0" accel="50000" decel="50000" fill="hold" grpId="0" nodeType="withEffect">
                                  <p:stCondLst>
                                    <p:cond delay="0"/>
                                  </p:stCondLst>
                                  <p:childTnLst>
                                    <p:animMotion origin="layout" path="M 5.83333E-6 -1.48148E-6 L -0.67725 0.30463 " pathEditMode="relative" ptsTypes="AA">
                                      <p:cBhvr>
                                        <p:cTn id="17" dur="2000" fill="hold"/>
                                        <p:tgtEl>
                                          <p:spTgt spid="23"/>
                                        </p:tgtEl>
                                        <p:attrNameLst>
                                          <p:attrName>ppt_x</p:attrName>
                                          <p:attrName>ppt_y</p:attrName>
                                        </p:attrNameLst>
                                      </p:cBhvr>
                                    </p:animMotion>
                                  </p:childTnLst>
                                </p:cTn>
                              </p:par>
                            </p:childTnLst>
                          </p:cTn>
                        </p:par>
                        <p:par>
                          <p:cTn id="18" fill="hold">
                            <p:stCondLst>
                              <p:cond delay="2000"/>
                            </p:stCondLst>
                            <p:childTnLst>
                              <p:par>
                                <p:cTn id="19" presetID="5" presetClass="exit" presetSubtype="10" fill="hold" grpId="1" nodeType="afterEffect">
                                  <p:stCondLst>
                                    <p:cond delay="0"/>
                                  </p:stCondLst>
                                  <p:childTnLst>
                                    <p:animEffect transition="out" filter="checkerboard(across)">
                                      <p:cBhvr>
                                        <p:cTn id="20" dur="500"/>
                                        <p:tgtEl>
                                          <p:spTgt spid="9"/>
                                        </p:tgtEl>
                                      </p:cBhvr>
                                    </p:animEffect>
                                    <p:set>
                                      <p:cBhvr>
                                        <p:cTn id="21" dur="1" fill="hold">
                                          <p:stCondLst>
                                            <p:cond delay="499"/>
                                          </p:stCondLst>
                                        </p:cTn>
                                        <p:tgtEl>
                                          <p:spTgt spid="9"/>
                                        </p:tgtEl>
                                        <p:attrNameLst>
                                          <p:attrName>style.visibility</p:attrName>
                                        </p:attrNameLst>
                                      </p:cBhvr>
                                      <p:to>
                                        <p:strVal val="hidden"/>
                                      </p:to>
                                    </p:set>
                                  </p:childTnLst>
                                </p:cTn>
                              </p:par>
                              <p:par>
                                <p:cTn id="22" presetID="5" presetClass="exit" presetSubtype="10" fill="hold" grpId="1" nodeType="withEffect">
                                  <p:stCondLst>
                                    <p:cond delay="0"/>
                                  </p:stCondLst>
                                  <p:childTnLst>
                                    <p:animEffect transition="out" filter="checkerboard(across)">
                                      <p:cBhvr>
                                        <p:cTn id="23" dur="500"/>
                                        <p:tgtEl>
                                          <p:spTgt spid="23"/>
                                        </p:tgtEl>
                                      </p:cBhvr>
                                    </p:animEffect>
                                    <p:set>
                                      <p:cBhvr>
                                        <p:cTn id="24" dur="1" fill="hold">
                                          <p:stCondLst>
                                            <p:cond delay="499"/>
                                          </p:stCondLst>
                                        </p:cTn>
                                        <p:tgtEl>
                                          <p:spTgt spid="23"/>
                                        </p:tgtEl>
                                        <p:attrNameLst>
                                          <p:attrName>style.visibility</p:attrName>
                                        </p:attrNameLst>
                                      </p:cBhvr>
                                      <p:to>
                                        <p:strVal val="hidden"/>
                                      </p:to>
                                    </p:set>
                                  </p:childTnLst>
                                </p:cTn>
                              </p:par>
                            </p:childTnLst>
                          </p:cTn>
                        </p:par>
                        <p:par>
                          <p:cTn id="25" fill="hold">
                            <p:stCondLst>
                              <p:cond delay="2500"/>
                            </p:stCondLst>
                            <p:childTnLst>
                              <p:par>
                                <p:cTn id="26" presetID="0" presetClass="path" presetSubtype="0" accel="50000" decel="50000" fill="hold" grpId="0" nodeType="afterEffect">
                                  <p:stCondLst>
                                    <p:cond delay="0"/>
                                  </p:stCondLst>
                                  <p:childTnLst>
                                    <p:animMotion origin="layout" path="M 5.83333E-6 4.07407E-6 L 0.27553 -0.01042 " pathEditMode="relative" ptsTypes="AA">
                                      <p:cBhvr>
                                        <p:cTn id="27" dur="2000" fill="hold"/>
                                        <p:tgtEl>
                                          <p:spTgt spid="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9" grpId="0" animBg="1"/>
      <p:bldP spid="9" grpId="1" animBg="1"/>
      <p:bldP spid="7" grpId="0" animBg="1"/>
      <p:bldP spid="16" grpId="0" animBg="1"/>
      <p:bldP spid="17"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1"/>
          <p:cNvSpPr txBox="1">
            <a:spLocks noChangeArrowheads="1"/>
          </p:cNvSpPr>
          <p:nvPr/>
        </p:nvSpPr>
        <p:spPr bwMode="auto">
          <a:xfrm>
            <a:off x="1835696" y="0"/>
            <a:ext cx="7308304"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sz="1400" dirty="0">
                <a:solidFill>
                  <a:schemeClr val="bg1"/>
                </a:solidFill>
              </a:rPr>
              <a:t>Q2. An </a:t>
            </a:r>
            <a:r>
              <a:rPr lang="en-GB" sz="1400" b="1" dirty="0">
                <a:solidFill>
                  <a:schemeClr val="bg1"/>
                </a:solidFill>
              </a:rPr>
              <a:t>impure</a:t>
            </a:r>
            <a:r>
              <a:rPr lang="en-GB" sz="1400" dirty="0">
                <a:solidFill>
                  <a:schemeClr val="bg1"/>
                </a:solidFill>
              </a:rPr>
              <a:t> sample of zinc powder with a mass of 5.84 g was reacted with hydrochloric acid until the reaction was complete. The hydrogen gas produced had a volume of </a:t>
            </a:r>
            <a:br>
              <a:rPr lang="en-GB" sz="1400" dirty="0">
                <a:solidFill>
                  <a:schemeClr val="bg1"/>
                </a:solidFill>
              </a:rPr>
            </a:br>
            <a:r>
              <a:rPr lang="en-GB" sz="1400" dirty="0">
                <a:solidFill>
                  <a:schemeClr val="bg1"/>
                </a:solidFill>
              </a:rPr>
              <a:t>1.53 dm</a:t>
            </a:r>
            <a:r>
              <a:rPr lang="en-GB" sz="1400" baseline="30000" dirty="0">
                <a:solidFill>
                  <a:schemeClr val="bg1"/>
                </a:solidFill>
              </a:rPr>
              <a:t>3</a:t>
            </a:r>
            <a:r>
              <a:rPr lang="en-GB" sz="1400" dirty="0">
                <a:solidFill>
                  <a:schemeClr val="bg1"/>
                </a:solidFill>
              </a:rPr>
              <a:t>. Calculate the percentage purity of the zinc (assume 1 mole of gas occupies </a:t>
            </a:r>
            <a:br>
              <a:rPr lang="en-GB" sz="1400" dirty="0">
                <a:solidFill>
                  <a:schemeClr val="bg1"/>
                </a:solidFill>
              </a:rPr>
            </a:br>
            <a:r>
              <a:rPr lang="en-GB" sz="1400" dirty="0">
                <a:solidFill>
                  <a:schemeClr val="bg1"/>
                </a:solidFill>
              </a:rPr>
              <a:t>24 dm</a:t>
            </a:r>
            <a:r>
              <a:rPr lang="en-GB" sz="1400" baseline="30000" dirty="0">
                <a:solidFill>
                  <a:schemeClr val="bg1"/>
                </a:solidFill>
              </a:rPr>
              <a:t>3</a:t>
            </a:r>
            <a:r>
              <a:rPr lang="en-GB" sz="1400" dirty="0">
                <a:solidFill>
                  <a:schemeClr val="bg1"/>
                </a:solidFill>
              </a:rPr>
              <a:t> under the conditions used for the reaction).</a:t>
            </a:r>
          </a:p>
        </p:txBody>
      </p:sp>
      <p:sp>
        <p:nvSpPr>
          <p:cNvPr id="10" name="Text Box 10"/>
          <p:cNvSpPr txBox="1">
            <a:spLocks noChangeArrowheads="1"/>
          </p:cNvSpPr>
          <p:nvPr/>
        </p:nvSpPr>
        <p:spPr bwMode="auto">
          <a:xfrm>
            <a:off x="6012160" y="1268760"/>
            <a:ext cx="2925638" cy="3816424"/>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know now</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altLang="zh-CN" sz="14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lang="en-GB" altLang="zh-CN" sz="1400" b="1" dirty="0" smtClean="0">
                <a:solidFill>
                  <a:schemeClr val="bg1"/>
                </a:solidFill>
                <a:latin typeface="Arial" pitchFamily="34" charset="0"/>
                <a:cs typeface="Arial" pitchFamily="34" charset="0"/>
              </a:rPr>
              <a:t>	</a:t>
            </a:r>
            <a:endParaRPr kumimoji="0" lang="en-GB" altLang="zh-CN" sz="1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2" name="Text Box 13"/>
          <p:cNvSpPr txBox="1">
            <a:spLocks noChangeArrowheads="1"/>
          </p:cNvSpPr>
          <p:nvPr/>
        </p:nvSpPr>
        <p:spPr bwMode="auto">
          <a:xfrm>
            <a:off x="3419872" y="4509120"/>
            <a:ext cx="2520280"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have been asked for</a:t>
            </a:r>
          </a:p>
          <a:p>
            <a:pPr marL="0" marR="0" lvl="0" indent="0" algn="just" defTabSz="914400" rtl="0" eaLnBrk="1" fontAlgn="base" latinLnBrk="0" hangingPunct="1">
              <a:lnSpc>
                <a:spcPct val="100000"/>
              </a:lnSpc>
              <a:spcBef>
                <a:spcPct val="0"/>
              </a:spcBef>
              <a:spcAft>
                <a:spcPts val="600"/>
              </a:spcAft>
              <a:buClrTx/>
              <a:buSzTx/>
              <a:buFontTx/>
              <a:buNone/>
              <a:tabLst/>
            </a:pPr>
            <a:endParaRPr lang="en-GB" sz="1100" b="1" dirty="0" smtClean="0">
              <a:solidFill>
                <a:schemeClr val="bg1"/>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ts val="600"/>
              </a:spcAft>
              <a:buClrTx/>
              <a:buSzTx/>
              <a:buFontTx/>
              <a:buNone/>
              <a:tabLst/>
            </a:pPr>
            <a:r>
              <a:rPr kumimoji="0" lang="en-GB" sz="1400" b="1" i="0" u="none" strike="noStrike" cap="none" normalizeH="0" baseline="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 Box 14"/>
          <p:cNvSpPr txBox="1">
            <a:spLocks noChangeArrowheads="1"/>
          </p:cNvSpPr>
          <p:nvPr/>
        </p:nvSpPr>
        <p:spPr bwMode="auto">
          <a:xfrm>
            <a:off x="3275856" y="1916832"/>
            <a:ext cx="2664296" cy="2448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4"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15" name="TextBox 14"/>
          <p:cNvSpPr txBox="1"/>
          <p:nvPr/>
        </p:nvSpPr>
        <p:spPr>
          <a:xfrm>
            <a:off x="683568" y="836712"/>
            <a:ext cx="792088"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25" name="TextBox 24"/>
          <p:cNvSpPr txBox="1"/>
          <p:nvPr/>
        </p:nvSpPr>
        <p:spPr>
          <a:xfrm>
            <a:off x="1331640" y="5517232"/>
            <a:ext cx="5688632" cy="646331"/>
          </a:xfrm>
          <a:prstGeom prst="rect">
            <a:avLst/>
          </a:prstGeom>
          <a:noFill/>
        </p:spPr>
        <p:txBody>
          <a:bodyPr wrap="square" rtlCol="0">
            <a:spAutoFit/>
          </a:bodyPr>
          <a:lstStyle/>
          <a:p>
            <a:r>
              <a:rPr lang="en-GB" b="1" dirty="0" smtClean="0">
                <a:solidFill>
                  <a:schemeClr val="bg1"/>
                </a:solidFill>
              </a:rPr>
              <a:t>Well done. Now select the calculation for percentage purity.</a:t>
            </a:r>
            <a:endParaRPr lang="en-GB" b="1" dirty="0">
              <a:solidFill>
                <a:schemeClr val="bg1"/>
              </a:solidFill>
            </a:endParaRPr>
          </a:p>
        </p:txBody>
      </p:sp>
      <p:sp>
        <p:nvSpPr>
          <p:cNvPr id="11" name="Text Box 12"/>
          <p:cNvSpPr txBox="1">
            <a:spLocks noChangeArrowheads="1"/>
          </p:cNvSpPr>
          <p:nvPr/>
        </p:nvSpPr>
        <p:spPr bwMode="auto">
          <a:xfrm>
            <a:off x="6372200"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impure zinc = 5.84 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7" name="Text Box 2">
            <a:hlinkClick r:id="rId4" action="ppaction://hlinksldjump"/>
          </p:cNvPr>
          <p:cNvSpPr txBox="1">
            <a:spLocks noChangeArrowheads="1"/>
          </p:cNvSpPr>
          <p:nvPr/>
        </p:nvSpPr>
        <p:spPr bwMode="auto">
          <a:xfrm>
            <a:off x="6444208" y="3068960"/>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Mass of pure zinc </a:t>
            </a:r>
            <a:r>
              <a:rPr lang="en-GB" sz="1100" dirty="0" smtClean="0">
                <a:solidFill>
                  <a:schemeClr val="bg1"/>
                </a:solidFill>
                <a:latin typeface="Arial" pitchFamily="34" charset="0"/>
                <a:cs typeface="Arial" pitchFamily="34" charset="0"/>
              </a:rPr>
              <a:t>= 3.98 </a:t>
            </a:r>
            <a:r>
              <a:rPr kumimoji="0" lang="en-GB" sz="1100" b="0" i="0" u="none" strike="noStrike" cap="none" normalizeH="0" baseline="0" dirty="0" smtClean="0">
                <a:ln>
                  <a:noFill/>
                </a:ln>
                <a:solidFill>
                  <a:schemeClr val="bg1"/>
                </a:solidFill>
                <a:effectLst/>
                <a:latin typeface="Arial" pitchFamily="34" charset="0"/>
                <a:cs typeface="Arial" pitchFamily="34" charset="0"/>
              </a:rPr>
              <a:t>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Box 15"/>
          <p:cNvSpPr txBox="1"/>
          <p:nvPr/>
        </p:nvSpPr>
        <p:spPr>
          <a:xfrm>
            <a:off x="395536" y="2852936"/>
            <a:ext cx="1656184" cy="369332"/>
          </a:xfrm>
          <a:prstGeom prst="rect">
            <a:avLst/>
          </a:prstGeom>
          <a:noFill/>
        </p:spPr>
        <p:txBody>
          <a:bodyPr wrap="square" rtlCol="0">
            <a:spAutoFit/>
          </a:bodyPr>
          <a:lstStyle/>
          <a:p>
            <a:r>
              <a:rPr lang="en-GB" dirty="0" smtClean="0">
                <a:solidFill>
                  <a:schemeClr val="bg1"/>
                </a:solidFill>
              </a:rPr>
              <a:t>Calculation</a:t>
            </a:r>
            <a:endParaRPr lang="en-GB" dirty="0">
              <a:solidFill>
                <a:schemeClr val="bg1"/>
              </a:solidFill>
            </a:endParaRPr>
          </a:p>
        </p:txBody>
      </p:sp>
      <p:sp>
        <p:nvSpPr>
          <p:cNvPr id="17" name="TextBox 16">
            <a:hlinkClick r:id="rId5" action="ppaction://hlinksldjump"/>
          </p:cNvPr>
          <p:cNvSpPr txBox="1"/>
          <p:nvPr/>
        </p:nvSpPr>
        <p:spPr>
          <a:xfrm>
            <a:off x="323528" y="3429000"/>
            <a:ext cx="2088232" cy="369332"/>
          </a:xfrm>
          <a:prstGeom prst="rect">
            <a:avLst/>
          </a:prstGeom>
          <a:noFill/>
          <a:ln>
            <a:solidFill>
              <a:schemeClr val="bg1"/>
            </a:solidFill>
          </a:ln>
        </p:spPr>
        <p:txBody>
          <a:bodyPr wrap="square" rtlCol="0">
            <a:spAutoFit/>
          </a:bodyPr>
          <a:lstStyle/>
          <a:p>
            <a:r>
              <a:rPr lang="en-GB" dirty="0" smtClean="0">
                <a:solidFill>
                  <a:schemeClr val="bg1"/>
                </a:solidFill>
              </a:rPr>
              <a:t>(5.84 / 3.98) x 100</a:t>
            </a:r>
            <a:endParaRPr lang="en-GB" dirty="0">
              <a:solidFill>
                <a:schemeClr val="bg1"/>
              </a:solidFill>
            </a:endParaRPr>
          </a:p>
        </p:txBody>
      </p:sp>
      <p:sp>
        <p:nvSpPr>
          <p:cNvPr id="18" name="TextBox 17">
            <a:hlinkClick r:id="rId5" action="ppaction://hlinksldjump"/>
          </p:cNvPr>
          <p:cNvSpPr txBox="1"/>
          <p:nvPr/>
        </p:nvSpPr>
        <p:spPr>
          <a:xfrm>
            <a:off x="323528" y="4005064"/>
            <a:ext cx="2088232" cy="369332"/>
          </a:xfrm>
          <a:prstGeom prst="rect">
            <a:avLst/>
          </a:prstGeom>
          <a:noFill/>
          <a:ln>
            <a:solidFill>
              <a:schemeClr val="bg1"/>
            </a:solidFill>
          </a:ln>
        </p:spPr>
        <p:txBody>
          <a:bodyPr wrap="square" rtlCol="0">
            <a:spAutoFit/>
          </a:bodyPr>
          <a:lstStyle/>
          <a:p>
            <a:r>
              <a:rPr lang="en-GB" dirty="0" smtClean="0">
                <a:solidFill>
                  <a:schemeClr val="bg1"/>
                </a:solidFill>
              </a:rPr>
              <a:t>5.84 / 3.98</a:t>
            </a:r>
            <a:endParaRPr lang="en-GB" dirty="0">
              <a:solidFill>
                <a:schemeClr val="bg1"/>
              </a:solidFill>
            </a:endParaRPr>
          </a:p>
        </p:txBody>
      </p:sp>
      <p:sp>
        <p:nvSpPr>
          <p:cNvPr id="19" name="TextBox 18">
            <a:hlinkClick r:id="rId6" action="ppaction://hlinksldjump"/>
          </p:cNvPr>
          <p:cNvSpPr txBox="1"/>
          <p:nvPr/>
        </p:nvSpPr>
        <p:spPr>
          <a:xfrm>
            <a:off x="323528" y="4509120"/>
            <a:ext cx="2088232" cy="369332"/>
          </a:xfrm>
          <a:prstGeom prst="rect">
            <a:avLst/>
          </a:prstGeom>
          <a:noFill/>
          <a:ln>
            <a:solidFill>
              <a:schemeClr val="bg1"/>
            </a:solidFill>
          </a:ln>
        </p:spPr>
        <p:txBody>
          <a:bodyPr wrap="square" rtlCol="0">
            <a:spAutoFit/>
          </a:bodyPr>
          <a:lstStyle/>
          <a:p>
            <a:r>
              <a:rPr lang="en-GB" dirty="0" smtClean="0">
                <a:solidFill>
                  <a:schemeClr val="bg1"/>
                </a:solidFill>
              </a:rPr>
              <a:t>(3.98 / 5.84) x 100</a:t>
            </a:r>
            <a:endParaRPr lang="en-GB" dirty="0">
              <a:solidFill>
                <a:schemeClr val="bg1"/>
              </a:solidFill>
            </a:endParaRPr>
          </a:p>
        </p:txBody>
      </p:sp>
      <p:sp>
        <p:nvSpPr>
          <p:cNvPr id="22" name="TextBox 21">
            <a:hlinkClick r:id="rId5" action="ppaction://hlinksldjump"/>
          </p:cNvPr>
          <p:cNvSpPr txBox="1"/>
          <p:nvPr/>
        </p:nvSpPr>
        <p:spPr>
          <a:xfrm>
            <a:off x="323528" y="5013176"/>
            <a:ext cx="2088232" cy="369332"/>
          </a:xfrm>
          <a:prstGeom prst="rect">
            <a:avLst/>
          </a:prstGeom>
          <a:noFill/>
          <a:ln>
            <a:solidFill>
              <a:schemeClr val="bg1"/>
            </a:solidFill>
          </a:ln>
        </p:spPr>
        <p:txBody>
          <a:bodyPr wrap="square" rtlCol="0">
            <a:spAutoFit/>
          </a:bodyPr>
          <a:lstStyle/>
          <a:p>
            <a:r>
              <a:rPr lang="en-GB" dirty="0" smtClean="0">
                <a:solidFill>
                  <a:schemeClr val="bg1"/>
                </a:solidFill>
              </a:rPr>
              <a:t>3.98 / 5.84</a:t>
            </a:r>
            <a:endParaRPr lang="en-GB" dirty="0">
              <a:solidFill>
                <a:schemeClr val="bg1"/>
              </a:solidFill>
            </a:endParaRPr>
          </a:p>
        </p:txBody>
      </p:sp>
      <p:sp>
        <p:nvSpPr>
          <p:cNvPr id="21" name="Text Box 8"/>
          <p:cNvSpPr txBox="1">
            <a:spLocks noChangeArrowheads="1"/>
          </p:cNvSpPr>
          <p:nvPr/>
        </p:nvSpPr>
        <p:spPr bwMode="auto">
          <a:xfrm>
            <a:off x="3779912" y="486916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Percentage purity</a:t>
            </a:r>
            <a:endParaRPr kumimoji="0" lang="en-US" sz="1800" b="0" i="0" u="none" strike="noStrike" cap="none" normalizeH="0" baseline="-2500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val="3526428734"/>
      </p:ext>
    </p:extLst>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checkerboard(across)">
                                      <p:cBhvr>
                                        <p:cTn id="7" dur="500"/>
                                        <p:tgtEl>
                                          <p:spTgt spid="25">
                                            <p:txEl>
                                              <p:pRg st="0" end="0"/>
                                            </p:txEl>
                                          </p:spTgt>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par>
                                <p:cTn id="29" presetID="0" presetClass="path" presetSubtype="0" accel="50000" decel="50000" fill="hold" grpId="0" nodeType="withEffect">
                                  <p:stCondLst>
                                    <p:cond delay="0"/>
                                  </p:stCondLst>
                                  <p:childTnLst>
                                    <p:animMotion origin="layout" path="M 3.33333E-6 -2.96296E-6 L 0.0158 -0.27314 " pathEditMode="relative" ptsTypes="AA">
                                      <p:cBhvr>
                                        <p:cTn id="30" dur="2000" fill="hold"/>
                                        <p:tgtEl>
                                          <p:spTgt spid="2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P spid="19" grpId="0" animBg="1"/>
      <p:bldP spid="22" grpId="0" animBg="1"/>
      <p:bldP spid="21"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Percentage purity of zinc calculation</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4" name="TextBox 3">
            <a:hlinkClick r:id="rId3" action="ppaction://hlinksldjump"/>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Back</a:t>
            </a:r>
            <a:endParaRPr lang="en-GB" dirty="0"/>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The equation you</a:t>
            </a:r>
            <a:r>
              <a:rPr kumimoji="0" lang="en-GB" sz="3000" b="0" i="0" u="none" strike="noStrike" kern="1200" cap="none" spc="0" normalizeH="0" noProof="0" dirty="0" smtClean="0">
                <a:ln>
                  <a:noFill/>
                </a:ln>
                <a:solidFill>
                  <a:schemeClr val="bg1"/>
                </a:solidFill>
                <a:effectLst/>
                <a:uLnTx/>
                <a:uFillTx/>
                <a:latin typeface="Arial" pitchFamily="34" charset="0"/>
                <a:ea typeface="+mn-ea"/>
                <a:cs typeface="Arial" pitchFamily="34" charset="0"/>
              </a:rPr>
              <a:t> need to use is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3000" baseline="0" dirty="0" smtClean="0">
                <a:solidFill>
                  <a:schemeClr val="bg1"/>
                </a:solidFill>
                <a:latin typeface="Arial" pitchFamily="34" charset="0"/>
                <a:cs typeface="Arial" pitchFamily="34" charset="0"/>
              </a:rPr>
              <a:t>%</a:t>
            </a:r>
            <a:r>
              <a:rPr lang="en-GB" sz="3000" dirty="0" smtClean="0">
                <a:solidFill>
                  <a:schemeClr val="bg1"/>
                </a:solidFill>
                <a:latin typeface="Arial" pitchFamily="34" charset="0"/>
                <a:cs typeface="Arial" pitchFamily="34" charset="0"/>
              </a:rPr>
              <a:t> purity = </a:t>
            </a:r>
            <a:r>
              <a:rPr lang="en-GB" sz="3000" u="sng" dirty="0" smtClean="0">
                <a:solidFill>
                  <a:schemeClr val="bg1"/>
                </a:solidFill>
                <a:latin typeface="Arial" pitchFamily="34" charset="0"/>
                <a:cs typeface="Arial" pitchFamily="34" charset="0"/>
              </a:rPr>
              <a:t>mass of pure zinc</a:t>
            </a:r>
            <a:endParaRPr lang="en-GB" sz="3000" dirty="0" smtClean="0">
              <a:solidFill>
                <a:schemeClr val="bg1"/>
              </a:solidFill>
              <a:latin typeface="Arial" pitchFamily="34" charset="0"/>
              <a:cs typeface="Arial"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0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rPr>
              <a:t>		</a:t>
            </a: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5" name="TextBox 4"/>
          <p:cNvSpPr txBox="1"/>
          <p:nvPr/>
        </p:nvSpPr>
        <p:spPr>
          <a:xfrm>
            <a:off x="6588224" y="2924944"/>
            <a:ext cx="1751348" cy="553998"/>
          </a:xfrm>
          <a:prstGeom prst="rect">
            <a:avLst/>
          </a:prstGeom>
          <a:noFill/>
        </p:spPr>
        <p:txBody>
          <a:bodyPr wrap="square" rtlCol="0">
            <a:spAutoFit/>
          </a:bodyPr>
          <a:lstStyle/>
          <a:p>
            <a:r>
              <a:rPr lang="en-GB" sz="3000" dirty="0" smtClean="0">
                <a:solidFill>
                  <a:schemeClr val="bg1"/>
                </a:solidFill>
              </a:rPr>
              <a:t>x 100</a:t>
            </a:r>
            <a:r>
              <a:rPr lang="en-GB" sz="3000" dirty="0" smtClean="0"/>
              <a:t>100</a:t>
            </a:r>
            <a:endParaRPr lang="en-GB" sz="3000" dirty="0"/>
          </a:p>
        </p:txBody>
      </p:sp>
      <p:sp>
        <p:nvSpPr>
          <p:cNvPr id="6" name="TextBox 5"/>
          <p:cNvSpPr txBox="1"/>
          <p:nvPr/>
        </p:nvSpPr>
        <p:spPr>
          <a:xfrm>
            <a:off x="3131840" y="3201943"/>
            <a:ext cx="3672408" cy="553998"/>
          </a:xfrm>
          <a:prstGeom prst="rect">
            <a:avLst/>
          </a:prstGeom>
          <a:noFill/>
        </p:spPr>
        <p:txBody>
          <a:bodyPr wrap="square" rtlCol="0">
            <a:spAutoFit/>
          </a:bodyPr>
          <a:lstStyle/>
          <a:p>
            <a:r>
              <a:rPr lang="en-GB" sz="3000" dirty="0">
                <a:solidFill>
                  <a:schemeClr val="bg1"/>
                </a:solidFill>
              </a:rPr>
              <a:t>m</a:t>
            </a:r>
            <a:r>
              <a:rPr lang="en-GB" sz="3000" dirty="0" smtClean="0">
                <a:solidFill>
                  <a:schemeClr val="bg1"/>
                </a:solidFill>
              </a:rPr>
              <a:t>ass of impure zinc</a:t>
            </a:r>
            <a:endParaRPr lang="en-GB" sz="3000" dirty="0">
              <a:solidFill>
                <a:schemeClr val="bg1"/>
              </a:solidFill>
            </a:endParaRPr>
          </a:p>
        </p:txBody>
      </p:sp>
    </p:spTree>
  </p:cSld>
  <p:clrMapOvr>
    <a:masterClrMapping/>
  </p:clrMapOvr>
  <p:transition advClick="0">
    <p:wipe dir="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lstStyle/>
          <a:p>
            <a:r>
              <a:rPr lang="en-GB" dirty="0" smtClean="0"/>
              <a:t>Percentage purity of zinc calculation</a:t>
            </a:r>
            <a:endParaRPr lang="en-GB" dirty="0"/>
          </a:p>
        </p:txBody>
      </p:sp>
      <p:sp>
        <p:nvSpPr>
          <p:cNvPr id="3" name="Subtitle 2"/>
          <p:cNvSpPr>
            <a:spLocks noGrp="1"/>
          </p:cNvSpPr>
          <p:nvPr>
            <p:ph type="subTitle" idx="1"/>
          </p:nvPr>
        </p:nvSpPr>
        <p:spPr>
          <a:xfrm>
            <a:off x="1371600" y="2564904"/>
            <a:ext cx="6400800" cy="3073896"/>
          </a:xfrm>
        </p:spPr>
        <p:txBody>
          <a:bodyPr>
            <a:normAutofit fontScale="85000" lnSpcReduction="20000"/>
          </a:bodyPr>
          <a:lstStyle/>
          <a:p>
            <a:r>
              <a:rPr lang="en-GB" dirty="0" smtClean="0">
                <a:solidFill>
                  <a:schemeClr val="tx1"/>
                </a:solidFill>
              </a:rPr>
              <a:t>Question 2. An </a:t>
            </a:r>
            <a:r>
              <a:rPr lang="en-GB" b="1" dirty="0" smtClean="0">
                <a:solidFill>
                  <a:schemeClr val="tx1"/>
                </a:solidFill>
              </a:rPr>
              <a:t>impure</a:t>
            </a:r>
            <a:r>
              <a:rPr lang="en-GB" dirty="0" smtClean="0">
                <a:solidFill>
                  <a:schemeClr val="tx1"/>
                </a:solidFill>
              </a:rPr>
              <a:t> sample of zinc powder with a mass of 5.84 g was reacted with hydrochloric acid until the reaction was complete. The hydrogen gas produced had a volume of 1.53 dm</a:t>
            </a:r>
            <a:r>
              <a:rPr lang="en-GB" baseline="30000" dirty="0" smtClean="0">
                <a:solidFill>
                  <a:schemeClr val="tx1"/>
                </a:solidFill>
              </a:rPr>
              <a:t>3</a:t>
            </a:r>
            <a:r>
              <a:rPr lang="en-GB" dirty="0" smtClean="0">
                <a:solidFill>
                  <a:schemeClr val="tx1"/>
                </a:solidFill>
              </a:rPr>
              <a:t>. Calculate the percentage purity of the zinc.</a:t>
            </a:r>
          </a:p>
          <a:p>
            <a:r>
              <a:rPr lang="en-GB" dirty="0" smtClean="0">
                <a:solidFill>
                  <a:schemeClr val="tx1"/>
                </a:solidFill>
              </a:rPr>
              <a:t>(assume 1 mol of gas occupies 24 dm</a:t>
            </a:r>
            <a:r>
              <a:rPr lang="en-GB" baseline="30000" dirty="0" smtClean="0">
                <a:solidFill>
                  <a:schemeClr val="tx1"/>
                </a:solidFill>
              </a:rPr>
              <a:t>3</a:t>
            </a:r>
            <a:r>
              <a:rPr lang="en-GB" dirty="0" smtClean="0">
                <a:solidFill>
                  <a:schemeClr val="tx1"/>
                </a:solidFill>
              </a:rPr>
              <a:t> under the conditions used for the reaction)</a:t>
            </a:r>
            <a:endParaRPr lang="en-GB" dirty="0">
              <a:solidFill>
                <a:schemeClr val="tx1"/>
              </a:solidFill>
            </a:endParaRPr>
          </a:p>
        </p:txBody>
      </p:sp>
      <p:sp>
        <p:nvSpPr>
          <p:cNvPr id="23" name="Subtitle 2"/>
          <p:cNvSpPr txBox="1">
            <a:spLocks/>
          </p:cNvSpPr>
          <p:nvPr/>
        </p:nvSpPr>
        <p:spPr>
          <a:xfrm>
            <a:off x="1524000" y="2204864"/>
            <a:ext cx="6400800" cy="3816424"/>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6" name="TextBox 5">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7" name="Rectangle 6"/>
          <p:cNvSpPr/>
          <p:nvPr/>
        </p:nvSpPr>
        <p:spPr>
          <a:xfrm>
            <a:off x="467544" y="2690336"/>
            <a:ext cx="7128792" cy="2554545"/>
          </a:xfrm>
          <a:prstGeom prst="rect">
            <a:avLst/>
          </a:prstGeom>
        </p:spPr>
        <p:txBody>
          <a:bodyPr wrap="square">
            <a:spAutoFit/>
          </a:bodyPr>
          <a:lstStyle/>
          <a:p>
            <a:r>
              <a:rPr lang="en-GB" sz="3200" dirty="0" smtClean="0">
                <a:solidFill>
                  <a:schemeClr val="bg1"/>
                </a:solidFill>
              </a:rPr>
              <a:t>Well done. You have completed this question by keeping track of what you know and what you could immediately work out from what you know.</a:t>
            </a:r>
          </a:p>
          <a:p>
            <a:r>
              <a:rPr lang="en-GB" sz="3200" dirty="0" smtClean="0">
                <a:solidFill>
                  <a:schemeClr val="bg1"/>
                </a:solidFill>
              </a:rPr>
              <a:t>The percentage purity was 68.2%.</a:t>
            </a:r>
            <a:r>
              <a:rPr lang="en-GB" dirty="0" smtClean="0"/>
              <a:t>%</a:t>
            </a:r>
            <a:endParaRPr lang="en-GB" dirty="0"/>
          </a:p>
        </p:txBody>
      </p:sp>
      <p:pic>
        <p:nvPicPr>
          <p:cNvPr id="8" name="Picture 2" descr="C:\Users\Tim\AppData\Local\Temp\Rar$DI08.016\2.png"/>
          <p:cNvPicPr>
            <a:picLocks noChangeAspect="1" noChangeArrowheads="1"/>
          </p:cNvPicPr>
          <p:nvPr/>
        </p:nvPicPr>
        <p:blipFill>
          <a:blip r:embed="rId3" cstate="print"/>
          <a:srcRect/>
          <a:stretch>
            <a:fillRect/>
          </a:stretch>
        </p:blipFill>
        <p:spPr bwMode="auto">
          <a:xfrm>
            <a:off x="8244408" y="188640"/>
            <a:ext cx="685800" cy="857250"/>
          </a:xfrm>
          <a:prstGeom prst="rect">
            <a:avLst/>
          </a:prstGeom>
          <a:noFill/>
        </p:spPr>
      </p:pic>
    </p:spTree>
  </p:cSld>
  <p:clrMapOvr>
    <a:masterClrMapping/>
  </p:clrMapOvr>
  <p:transition advClick="0">
    <p:wipe dir="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467544" y="1191295"/>
            <a:ext cx="7772400" cy="1470025"/>
          </a:xfrm>
        </p:spPr>
        <p:txBody>
          <a:bodyPr/>
          <a:lstStyle/>
          <a:p>
            <a:r>
              <a:rPr lang="en-GB" dirty="0" smtClean="0"/>
              <a:t>Knowing what you know and don’t know</a:t>
            </a:r>
            <a:endParaRPr lang="en-GB" dirty="0">
              <a:solidFill>
                <a:srgbClr val="4F758B"/>
              </a:solidFill>
              <a:latin typeface="Arial" pitchFamily="34" charset="0"/>
              <a:cs typeface="Arial" pitchFamily="34" charset="0"/>
            </a:endParaRPr>
          </a:p>
        </p:txBody>
      </p:sp>
      <p:sp>
        <p:nvSpPr>
          <p:cNvPr id="4" name="TextBox 3">
            <a:hlinkClick r:id="" action="ppaction://hlinkshowjump?jump=endshow"/>
          </p:cNvPr>
          <p:cNvSpPr txBox="1"/>
          <p:nvPr/>
        </p:nvSpPr>
        <p:spPr>
          <a:xfrm>
            <a:off x="7308304" y="6237312"/>
            <a:ext cx="792088"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End</a:t>
            </a:r>
            <a:endParaRPr lang="en-GB" dirty="0"/>
          </a:p>
        </p:txBody>
      </p:sp>
      <p:sp>
        <p:nvSpPr>
          <p:cNvPr id="8" name="TextBox 7"/>
          <p:cNvSpPr txBox="1"/>
          <p:nvPr/>
        </p:nvSpPr>
        <p:spPr>
          <a:xfrm>
            <a:off x="1115616" y="2492896"/>
            <a:ext cx="6336704" cy="2246769"/>
          </a:xfrm>
          <a:prstGeom prst="rect">
            <a:avLst/>
          </a:prstGeom>
          <a:noFill/>
        </p:spPr>
        <p:txBody>
          <a:bodyPr wrap="square" rtlCol="0">
            <a:spAutoFit/>
          </a:bodyPr>
          <a:lstStyle/>
          <a:p>
            <a:r>
              <a:rPr lang="en-GB" sz="2800" dirty="0" smtClean="0"/>
              <a:t>You have now finished the knowing what you know and don’t know skill. There are two other skills to learn:</a:t>
            </a:r>
          </a:p>
          <a:p>
            <a:r>
              <a:rPr lang="en-GB" sz="2800" dirty="0" smtClean="0">
                <a:solidFill>
                  <a:schemeClr val="tx2"/>
                </a:solidFill>
              </a:rPr>
              <a:t>Tabulating the information</a:t>
            </a:r>
          </a:p>
          <a:p>
            <a:r>
              <a:rPr lang="en-GB" sz="2800" dirty="0" smtClean="0">
                <a:solidFill>
                  <a:schemeClr val="tx2"/>
                </a:solidFill>
              </a:rPr>
              <a:t>Storyboarding</a:t>
            </a:r>
            <a:endParaRPr lang="en-GB" sz="2800" dirty="0">
              <a:solidFill>
                <a:schemeClr val="tx2"/>
              </a:solidFill>
            </a:endParaRPr>
          </a:p>
        </p:txBody>
      </p:sp>
      <p:pic>
        <p:nvPicPr>
          <p:cNvPr id="5" name="Picture 2" descr="C:\Users\Tim\AppData\Local\Temp\Rar$DI08.016\2.png"/>
          <p:cNvPicPr>
            <a:picLocks noChangeAspect="1" noChangeArrowheads="1"/>
          </p:cNvPicPr>
          <p:nvPr/>
        </p:nvPicPr>
        <p:blipFill>
          <a:blip r:embed="rId3" cstate="print"/>
          <a:srcRect/>
          <a:stretch>
            <a:fillRect/>
          </a:stretch>
        </p:blipFill>
        <p:spPr bwMode="auto">
          <a:xfrm>
            <a:off x="251520" y="188640"/>
            <a:ext cx="685800" cy="857250"/>
          </a:xfrm>
          <a:prstGeom prst="rect">
            <a:avLst/>
          </a:prstGeom>
          <a:noFill/>
        </p:spPr>
      </p:pic>
    </p:spTree>
    <p:extLst>
      <p:ext uri="{BB962C8B-B14F-4D97-AF65-F5344CB8AC3E}">
        <p14:creationId xmlns:p14="http://schemas.microsoft.com/office/powerpoint/2010/main" val="2438550135"/>
      </p:ext>
    </p:extLst>
  </p:cSld>
  <p:clrMapOvr>
    <a:masterClrMapping/>
  </p:clrMapOvr>
  <p:transition advClick="0">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1"/>
          <p:cNvSpPr txBox="1">
            <a:spLocks noChangeArrowheads="1"/>
          </p:cNvSpPr>
          <p:nvPr/>
        </p:nvSpPr>
        <p:spPr bwMode="auto">
          <a:xfrm>
            <a:off x="1187624" y="0"/>
            <a:ext cx="7956376" cy="120397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mol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mol 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dirty="0" smtClean="0">
                <a:ln>
                  <a:noFill/>
                </a:ln>
                <a:solidFill>
                  <a:schemeClr val="bg1"/>
                </a:solidFill>
                <a:effectLst/>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Text Box 4"/>
          <p:cNvSpPr txBox="1">
            <a:spLocks noChangeArrowheads="1"/>
          </p:cNvSpPr>
          <p:nvPr/>
        </p:nvSpPr>
        <p:spPr bwMode="auto">
          <a:xfrm>
            <a:off x="1590948" y="3675435"/>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r>
              <a:rPr kumimoji="0" lang="en-GB" sz="1100" b="0" i="0" u="none" strike="noStrike" cap="none" normalizeH="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5" name="Text Box 5"/>
          <p:cNvSpPr txBox="1">
            <a:spLocks noChangeArrowheads="1"/>
          </p:cNvSpPr>
          <p:nvPr/>
        </p:nvSpPr>
        <p:spPr bwMode="auto">
          <a:xfrm>
            <a:off x="1590948" y="291502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6" name="Text Box 6"/>
          <p:cNvSpPr txBox="1">
            <a:spLocks noChangeArrowheads="1"/>
          </p:cNvSpPr>
          <p:nvPr/>
        </p:nvSpPr>
        <p:spPr bwMode="auto">
          <a:xfrm>
            <a:off x="1590948" y="200062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7"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3"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15616" y="5517232"/>
            <a:ext cx="6336704" cy="646331"/>
          </a:xfrm>
          <a:prstGeom prst="rect">
            <a:avLst/>
          </a:prstGeom>
          <a:noFill/>
        </p:spPr>
        <p:txBody>
          <a:bodyPr wrap="square" rtlCol="0">
            <a:spAutoFit/>
          </a:bodyPr>
          <a:lstStyle/>
          <a:p>
            <a:r>
              <a:rPr lang="en-GB" b="1" dirty="0" smtClean="0">
                <a:solidFill>
                  <a:schemeClr val="bg1"/>
                </a:solidFill>
              </a:rPr>
              <a:t>Click on the correct group of items of info to move them to the “What I know now” box, </a:t>
            </a:r>
            <a:r>
              <a:rPr lang="en-GB" b="1" dirty="0" smtClean="0">
                <a:solidFill>
                  <a:schemeClr val="bg2">
                    <a:lumMod val="60000"/>
                    <a:lumOff val="40000"/>
                  </a:schemeClr>
                </a:solidFill>
              </a:rPr>
              <a:t>then click </a:t>
            </a:r>
            <a:r>
              <a:rPr lang="en-GB" b="1" dirty="0">
                <a:solidFill>
                  <a:schemeClr val="bg2">
                    <a:lumMod val="60000"/>
                    <a:lumOff val="40000"/>
                  </a:schemeClr>
                </a:solidFill>
              </a:rPr>
              <a:t>Next</a:t>
            </a:r>
            <a:r>
              <a:rPr lang="en-GB" b="1" dirty="0">
                <a:solidFill>
                  <a:schemeClr val="bg1"/>
                </a:solidFill>
              </a:rPr>
              <a:t>.</a:t>
            </a: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29" name="Text Box 12"/>
          <p:cNvSpPr txBox="1">
            <a:spLocks noChangeArrowheads="1"/>
          </p:cNvSpPr>
          <p:nvPr/>
        </p:nvSpPr>
        <p:spPr bwMode="auto">
          <a:xfrm>
            <a:off x="78060" y="196252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dirty="0" smtClean="0">
                <a:ln>
                  <a:noFill/>
                </a:ln>
                <a:solidFill>
                  <a:schemeClr val="bg1"/>
                </a:solidFill>
                <a:effectLst/>
                <a:latin typeface="Calibri" pitchFamily="34" charset="0"/>
                <a:cs typeface="Arial" pitchFamily="34" charset="0"/>
              </a:rPr>
              <a:t> 0.0250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Text Box 2"/>
          <p:cNvSpPr txBox="1">
            <a:spLocks noChangeArrowheads="1"/>
          </p:cNvSpPr>
          <p:nvPr/>
        </p:nvSpPr>
        <p:spPr bwMode="auto">
          <a:xfrm>
            <a:off x="95523" y="2876922"/>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lang="en-GB" sz="1100" dirty="0" smtClean="0">
                <a:solidFill>
                  <a:schemeClr val="bg1"/>
                </a:solidFill>
                <a:latin typeface="Calibri" pitchFamily="34" charset="0"/>
                <a:cs typeface="Arial" pitchFamily="34" charset="0"/>
              </a:rPr>
              <a:t> </a:t>
            </a:r>
            <a:br>
              <a:rPr lang="en-GB" sz="1100" dirty="0" smtClean="0">
                <a:solidFill>
                  <a:schemeClr val="bg1"/>
                </a:solidFill>
                <a:latin typeface="Calibri" pitchFamily="34" charset="0"/>
                <a:cs typeface="Arial" pitchFamily="34" charset="0"/>
              </a:rPr>
            </a:br>
            <a:r>
              <a:rPr lang="en-GB" sz="1100" dirty="0" smtClean="0">
                <a:solidFill>
                  <a:schemeClr val="bg1"/>
                </a:solidFill>
                <a:latin typeface="Calibri" pitchFamily="34" charset="0"/>
                <a:cs typeface="Arial" pitchFamily="34" charset="0"/>
              </a:rPr>
              <a:t>0.650 </a:t>
            </a:r>
            <a:r>
              <a:rPr kumimoji="0" lang="en-GB" sz="1100" b="0" i="0" u="none" strike="noStrike" cap="none" normalizeH="0" baseline="0" dirty="0" smtClean="0">
                <a:ln>
                  <a:noFill/>
                </a:ln>
                <a:solidFill>
                  <a:schemeClr val="bg1"/>
                </a:solidFill>
                <a:effectLst/>
                <a:latin typeface="Calibri" pitchFamily="34" charset="0"/>
                <a:cs typeface="Arial" pitchFamily="34" charset="0"/>
              </a:rPr>
              <a:t>mol</a:t>
            </a:r>
            <a:r>
              <a:rPr kumimoji="0" lang="en-GB" sz="1100" b="0" i="0" u="none" strike="noStrike" cap="none" normalizeH="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3" name="Text Box 3"/>
          <p:cNvSpPr txBox="1">
            <a:spLocks noChangeArrowheads="1"/>
          </p:cNvSpPr>
          <p:nvPr/>
        </p:nvSpPr>
        <p:spPr bwMode="auto">
          <a:xfrm>
            <a:off x="95523" y="3600822"/>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8" name="Text Box 5">
            <a:hlinkClick r:id="rId4" action="ppaction://hlinksldjump"/>
          </p:cNvPr>
          <p:cNvSpPr txBox="1">
            <a:spLocks noChangeArrowheads="1"/>
          </p:cNvSpPr>
          <p:nvPr/>
        </p:nvSpPr>
        <p:spPr bwMode="auto">
          <a:xfrm>
            <a:off x="107504" y="443711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9" name="Rectangle 38">
            <a:hlinkClick r:id="rId5" action="ppaction://hlinksldjump"/>
          </p:cNvPr>
          <p:cNvSpPr/>
          <p:nvPr/>
        </p:nvSpPr>
        <p:spPr>
          <a:xfrm>
            <a:off x="0" y="1844824"/>
            <a:ext cx="1475656" cy="244827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hlinkClick r:id="rId5" action="ppaction://hlinksldjump"/>
          </p:cNvPr>
          <p:cNvSpPr/>
          <p:nvPr/>
        </p:nvSpPr>
        <p:spPr>
          <a:xfrm>
            <a:off x="1547664" y="1844824"/>
            <a:ext cx="1475656" cy="244827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childTnLst>
                          </p:cTn>
                        </p:par>
                        <p:par>
                          <p:cTn id="8" fill="hold">
                            <p:stCondLst>
                              <p:cond delay="500"/>
                            </p:stCondLst>
                            <p:childTnLst>
                              <p:par>
                                <p:cTn id="9" presetID="5" presetClass="exit" presetSubtype="10" fill="hold" grpId="0" nodeType="afterEffect">
                                  <p:stCondLst>
                                    <p:cond delay="0"/>
                                  </p:stCondLst>
                                  <p:childTnLst>
                                    <p:animEffect transition="out" filter="checkerboard(across)">
                                      <p:cBhvr>
                                        <p:cTn id="10" dur="500"/>
                                        <p:tgtEl>
                                          <p:spTgt spid="39"/>
                                        </p:tgtEl>
                                      </p:cBhvr>
                                    </p:animEffect>
                                    <p:set>
                                      <p:cBhvr>
                                        <p:cTn id="11" dur="1" fill="hold">
                                          <p:stCondLst>
                                            <p:cond delay="499"/>
                                          </p:stCondLst>
                                        </p:cTn>
                                        <p:tgtEl>
                                          <p:spTgt spid="39"/>
                                        </p:tgtEl>
                                        <p:attrNameLst>
                                          <p:attrName>style.visibility</p:attrName>
                                        </p:attrNameLst>
                                      </p:cBhvr>
                                      <p:to>
                                        <p:strVal val="hidden"/>
                                      </p:to>
                                    </p:set>
                                  </p:childTnLst>
                                </p:cTn>
                              </p:par>
                              <p:par>
                                <p:cTn id="12" presetID="5" presetClass="exit" presetSubtype="10" fill="hold" grpId="0" nodeType="withEffect">
                                  <p:stCondLst>
                                    <p:cond delay="0"/>
                                  </p:stCondLst>
                                  <p:childTnLst>
                                    <p:animEffect transition="out" filter="checkerboard(across)">
                                      <p:cBhvr>
                                        <p:cTn id="13" dur="500"/>
                                        <p:tgtEl>
                                          <p:spTgt spid="40"/>
                                        </p:tgtEl>
                                      </p:cBhvr>
                                    </p:animEffect>
                                    <p:set>
                                      <p:cBhvr>
                                        <p:cTn id="14" dur="1" fill="hold">
                                          <p:stCondLst>
                                            <p:cond delay="499"/>
                                          </p:stCondLst>
                                        </p:cTn>
                                        <p:tgtEl>
                                          <p:spTgt spid="40"/>
                                        </p:tgtEl>
                                        <p:attrNameLst>
                                          <p:attrName>style.visibility</p:attrName>
                                        </p:attrNameLst>
                                      </p:cBhvr>
                                      <p:to>
                                        <p:strVal val="hidden"/>
                                      </p:to>
                                    </p:set>
                                  </p:childTnLst>
                                </p:cTn>
                              </p:par>
                              <p:par>
                                <p:cTn id="15" presetID="0" presetClass="path" presetSubtype="0" accel="50000" decel="50000" fill="hold" grpId="0" nodeType="withEffect">
                                  <p:stCondLst>
                                    <p:cond delay="0"/>
                                  </p:stCondLst>
                                  <p:childTnLst>
                                    <p:animMotion origin="layout" path="M -3.61111E-6 5.55112E-17 L 0.67848 -0.00116 " pathEditMode="relative" rAng="0" ptsTypes="AA">
                                      <p:cBhvr>
                                        <p:cTn id="16" dur="2000" fill="hold"/>
                                        <p:tgtEl>
                                          <p:spTgt spid="29"/>
                                        </p:tgtEl>
                                        <p:attrNameLst>
                                          <p:attrName>ppt_x</p:attrName>
                                          <p:attrName>ppt_y</p:attrName>
                                        </p:attrNameLst>
                                      </p:cBhvr>
                                      <p:rCtr x="33900" y="-100"/>
                                    </p:animMotion>
                                  </p:childTnLst>
                                </p:cTn>
                              </p:par>
                              <p:par>
                                <p:cTn id="17" presetID="0" presetClass="path" presetSubtype="0" accel="50000" decel="50000" fill="hold" grpId="0" nodeType="withEffect">
                                  <p:stCondLst>
                                    <p:cond delay="0"/>
                                  </p:stCondLst>
                                  <p:childTnLst>
                                    <p:animMotion origin="layout" path="M -3.33333E-6 3.33333E-6 L 0.67657 0.00185 " pathEditMode="relative" rAng="0" ptsTypes="AA">
                                      <p:cBhvr>
                                        <p:cTn id="18" dur="2000" fill="hold"/>
                                        <p:tgtEl>
                                          <p:spTgt spid="22"/>
                                        </p:tgtEl>
                                        <p:attrNameLst>
                                          <p:attrName>ppt_x</p:attrName>
                                          <p:attrName>ppt_y</p:attrName>
                                        </p:attrNameLst>
                                      </p:cBhvr>
                                      <p:rCtr x="33800" y="100"/>
                                    </p:animMotion>
                                  </p:childTnLst>
                                </p:cTn>
                              </p:par>
                              <p:par>
                                <p:cTn id="19" presetID="0" presetClass="path" presetSubtype="0" accel="50000" decel="50000" fill="hold" grpId="0" nodeType="withEffect">
                                  <p:stCondLst>
                                    <p:cond delay="0"/>
                                  </p:stCondLst>
                                  <p:childTnLst>
                                    <p:animMotion origin="layout" path="M 4.44444E-6 -2.22222E-6 L 0.67726 -2.22222E-6 " pathEditMode="relative" ptsTypes="AA">
                                      <p:cBhvr>
                                        <p:cTn id="20" dur="2000" fill="hold"/>
                                        <p:tgtEl>
                                          <p:spTgt spid="2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2" grpId="0" animBg="1"/>
      <p:bldP spid="23" grpId="0" animBg="1"/>
      <p:bldP spid="39" grpId="0" animBg="1"/>
      <p:bldP spid="4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10"/>
          <p:cNvSpPr txBox="1">
            <a:spLocks noChangeArrowheads="1"/>
          </p:cNvSpPr>
          <p:nvPr/>
        </p:nvSpPr>
        <p:spPr bwMode="auto">
          <a:xfrm>
            <a:off x="6038850" y="1268760"/>
            <a:ext cx="2925638" cy="3960440"/>
          </a:xfrm>
          <a:prstGeom prst="rect">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dirty="0" smtClean="0">
                <a:ln>
                  <a:noFill/>
                </a:ln>
                <a:solidFill>
                  <a:schemeClr val="bg1"/>
                </a:solidFill>
                <a:effectLst/>
                <a:latin typeface="Arial" pitchFamily="34" charset="0"/>
                <a:cs typeface="Arial" pitchFamily="34" charset="0"/>
              </a:rPr>
              <a:t> What I know now</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 (specific to this question)</a:t>
            </a:r>
          </a:p>
          <a:p>
            <a:pPr marL="0" marR="0" lvl="0" indent="0" algn="l"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a:ln>
                <a:noFill/>
              </a:ln>
              <a:solidFill>
                <a:schemeClr val="bg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lang="en-GB" sz="1100" dirty="0" smtClean="0">
              <a:solidFill>
                <a:schemeClr val="bg1"/>
              </a:solidFill>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1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4" name="Text Box 11"/>
          <p:cNvSpPr txBox="1">
            <a:spLocks noChangeArrowheads="1"/>
          </p:cNvSpPr>
          <p:nvPr/>
        </p:nvSpPr>
        <p:spPr bwMode="auto">
          <a:xfrm>
            <a:off x="1187624" y="0"/>
            <a:ext cx="7956376" cy="1230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2000" b="0" i="0" u="none" strike="noStrike" cap="none" normalizeH="0" baseline="0" dirty="0" smtClean="0">
                <a:ln>
                  <a:noFill/>
                </a:ln>
                <a:solidFill>
                  <a:schemeClr val="bg1"/>
                </a:solidFill>
                <a:effectLst/>
                <a:latin typeface="Calibri" pitchFamily="34" charset="0"/>
                <a:cs typeface="Arial" pitchFamily="34" charset="0"/>
              </a:rPr>
              <a:t>Q1. 25.0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0.650 mol</a:t>
            </a:r>
            <a:r>
              <a:rPr kumimoji="0" lang="en-GB" sz="2000" b="0" i="0" u="none" strike="noStrike" cap="none" normalizeH="0" dirty="0" smtClean="0">
                <a:ln>
                  <a:noFill/>
                </a:ln>
                <a:solidFill>
                  <a:schemeClr val="bg1"/>
                </a:solidFill>
                <a:effectLst/>
                <a:latin typeface="Calibri" pitchFamily="34" charset="0"/>
                <a:cs typeface="Arial" pitchFamily="34" charset="0"/>
              </a:rPr>
              <a:t> </a:t>
            </a:r>
            <a:r>
              <a:rPr kumimoji="0" lang="en-GB" sz="2000" b="0" i="0" u="none" strike="noStrike" cap="none" normalizeH="0" baseline="0" dirty="0" smtClean="0">
                <a:ln>
                  <a:noFill/>
                </a:ln>
                <a:solidFill>
                  <a:schemeClr val="bg1"/>
                </a:solidFill>
                <a:effectLst/>
                <a:latin typeface="Calibri" pitchFamily="34" charset="0"/>
                <a:cs typeface="Arial" pitchFamily="34" charset="0"/>
              </a:rPr>
              <a:t>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sodium hydroxide solution required </a:t>
            </a:r>
            <a:br>
              <a:rPr kumimoji="0" lang="en-GB" sz="2000" b="0" i="0" u="none" strike="noStrike" cap="none" normalizeH="0" baseline="0" dirty="0" smtClean="0">
                <a:ln>
                  <a:noFill/>
                </a:ln>
                <a:solidFill>
                  <a:schemeClr val="bg1"/>
                </a:solidFill>
                <a:effectLst/>
                <a:latin typeface="Calibri" pitchFamily="34" charset="0"/>
                <a:cs typeface="Arial" pitchFamily="34" charset="0"/>
              </a:rPr>
            </a:br>
            <a:r>
              <a:rPr kumimoji="0" lang="en-GB" sz="2000" b="0" i="0" u="none" strike="noStrike" cap="none" normalizeH="0" baseline="0" dirty="0" smtClean="0">
                <a:ln>
                  <a:noFill/>
                </a:ln>
                <a:solidFill>
                  <a:schemeClr val="bg1"/>
                </a:solidFill>
                <a:effectLst/>
                <a:latin typeface="Calibri" pitchFamily="34" charset="0"/>
                <a:cs typeface="Arial" pitchFamily="34" charset="0"/>
              </a:rPr>
              <a:t>31.0 cm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baseline="0" dirty="0" smtClean="0">
                <a:ln>
                  <a:noFill/>
                </a:ln>
                <a:solidFill>
                  <a:schemeClr val="bg1"/>
                </a:solidFill>
                <a:effectLst/>
                <a:latin typeface="Calibri" pitchFamily="34" charset="0"/>
                <a:cs typeface="Arial" pitchFamily="34" charset="0"/>
              </a:rPr>
              <a:t> of sulfuric acid to change the colour of the methyl orange indicator from yellow to red. Calculate the concentration of sulfuric acid in mol</a:t>
            </a:r>
            <a:r>
              <a:rPr kumimoji="0" lang="en-GB" sz="2000" b="0" i="0" u="none" strike="noStrike" cap="none" normalizeH="0" dirty="0" smtClean="0">
                <a:ln>
                  <a:noFill/>
                </a:ln>
                <a:solidFill>
                  <a:schemeClr val="bg1"/>
                </a:solidFill>
                <a:effectLst/>
                <a:latin typeface="Calibri" pitchFamily="34" charset="0"/>
                <a:cs typeface="Arial" pitchFamily="34" charset="0"/>
              </a:rPr>
              <a:t> </a:t>
            </a:r>
            <a:r>
              <a:rPr kumimoji="0" lang="en-GB" sz="2000" b="0" i="0" u="none" strike="noStrike" cap="none" normalizeH="0" baseline="0" dirty="0" smtClean="0">
                <a:ln>
                  <a:noFill/>
                </a:ln>
                <a:solidFill>
                  <a:schemeClr val="bg1"/>
                </a:solidFill>
                <a:effectLst/>
                <a:latin typeface="Calibri" pitchFamily="34" charset="0"/>
                <a:cs typeface="Arial" pitchFamily="34" charset="0"/>
              </a:rPr>
              <a:t>dm</a:t>
            </a:r>
            <a:r>
              <a:rPr kumimoji="0" lang="en-GB" sz="2000" b="0" i="0" u="none" strike="noStrike" cap="none" normalizeH="0" baseline="30000" dirty="0" smtClean="0">
                <a:ln>
                  <a:noFill/>
                </a:ln>
                <a:solidFill>
                  <a:schemeClr val="bg1"/>
                </a:solidFill>
                <a:effectLst/>
                <a:latin typeface="Calibri" pitchFamily="34" charset="0"/>
                <a:cs typeface="Arial" pitchFamily="34" charset="0"/>
              </a:rPr>
              <a:t>-3</a:t>
            </a:r>
            <a:r>
              <a:rPr kumimoji="0" lang="en-GB" sz="2000" b="0" i="0" u="none" strike="noStrike" cap="none" normalizeH="0" dirty="0" smtClean="0">
                <a:ln>
                  <a:noFill/>
                </a:ln>
                <a:solidFill>
                  <a:schemeClr val="bg1"/>
                </a:solidFill>
                <a:effectLst/>
                <a:latin typeface="Calibri" pitchFamily="34" charset="0"/>
                <a:cs typeface="Arial" pitchFamily="34" charset="0"/>
              </a:rPr>
              <a:t>.</a:t>
            </a:r>
            <a:r>
              <a:rPr kumimoji="0" lang="en-GB" sz="1100" b="0" i="0" u="none" strike="noStrike" cap="none" normalizeH="0" baseline="0" dirty="0" smtClean="0">
                <a:ln>
                  <a:noFill/>
                </a:ln>
                <a:solidFill>
                  <a:schemeClr val="tx1"/>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Text Box 4">
            <a:hlinkClick r:id="rId3" action="ppaction://hlinksldjump"/>
          </p:cNvPr>
          <p:cNvSpPr txBox="1">
            <a:spLocks noChangeArrowheads="1"/>
          </p:cNvSpPr>
          <p:nvPr/>
        </p:nvSpPr>
        <p:spPr bwMode="auto">
          <a:xfrm>
            <a:off x="1590948" y="3675435"/>
            <a:ext cx="1333500" cy="5445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r>
              <a:rPr kumimoji="0" lang="en-GB" sz="1100" b="0" i="0" u="none" strike="noStrike" cap="none" normalizeH="0" dirty="0" smtClean="0">
                <a:ln>
                  <a:noFill/>
                </a:ln>
                <a:solidFill>
                  <a:schemeClr val="bg1"/>
                </a:solidFill>
                <a:effectLst/>
                <a:latin typeface="Calibri" pitchFamily="34" charset="0"/>
                <a:cs typeface="Arial" pitchFamily="34" charset="0"/>
              </a:rPr>
              <a:t>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5" name="Text Box 5">
            <a:hlinkClick r:id="" action="ppaction://hlinkshowjump?jump=nextslide"/>
          </p:cNvPr>
          <p:cNvSpPr txBox="1">
            <a:spLocks noChangeArrowheads="1"/>
          </p:cNvSpPr>
          <p:nvPr/>
        </p:nvSpPr>
        <p:spPr bwMode="auto">
          <a:xfrm>
            <a:off x="1590948" y="295312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6" name="Text Box 6">
            <a:hlinkClick r:id="" action="ppaction://hlinkshowjump?jump=nextslide"/>
          </p:cNvPr>
          <p:cNvSpPr txBox="1">
            <a:spLocks noChangeArrowheads="1"/>
          </p:cNvSpPr>
          <p:nvPr/>
        </p:nvSpPr>
        <p:spPr bwMode="auto">
          <a:xfrm>
            <a:off x="1590948" y="2000622"/>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moles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(mol)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0" name="Text Box 13"/>
          <p:cNvSpPr txBox="1">
            <a:spLocks noChangeArrowheads="1"/>
          </p:cNvSpPr>
          <p:nvPr/>
        </p:nvSpPr>
        <p:spPr bwMode="auto">
          <a:xfrm>
            <a:off x="3275856" y="4005064"/>
            <a:ext cx="2659385" cy="9829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have been asked for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1" name="Text Box 14"/>
          <p:cNvSpPr txBox="1">
            <a:spLocks noChangeArrowheads="1"/>
          </p:cNvSpPr>
          <p:nvPr/>
        </p:nvSpPr>
        <p:spPr bwMode="auto">
          <a:xfrm>
            <a:off x="3275856" y="1916832"/>
            <a:ext cx="2664295" cy="194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600"/>
              </a:spcAft>
              <a:buClrTx/>
              <a:buSzTx/>
              <a:buFontTx/>
              <a:buNone/>
              <a:tabLst/>
            </a:pPr>
            <a:r>
              <a:rPr kumimoji="0" lang="en-GB" altLang="zh-CN" sz="1400" b="1" i="0" u="none" strike="noStrike" cap="none" normalizeH="0" baseline="0" smtClean="0">
                <a:ln>
                  <a:noFill/>
                </a:ln>
                <a:solidFill>
                  <a:schemeClr val="bg1"/>
                </a:solidFill>
                <a:effectLst/>
                <a:latin typeface="Arial" pitchFamily="34" charset="0"/>
                <a:cs typeface="Arial" pitchFamily="34" charset="0"/>
              </a:rPr>
              <a:t>What I can immediately work out</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pic>
        <p:nvPicPr>
          <p:cNvPr id="32" name="Picture 16" descr="C:\Users\Tim\AppData\Local\Microsoft\Windows\Temporary Internet Files\Content.IE5\OEKCGP0A\MC900326894[1].wmf"/>
          <p:cNvPicPr>
            <a:picLocks noChangeAspect="1" noChangeArrowheads="1"/>
          </p:cNvPicPr>
          <p:nvPr/>
        </p:nvPicPr>
        <p:blipFill>
          <a:blip r:embed="rId4" cstate="print"/>
          <a:srcRect/>
          <a:stretch>
            <a:fillRect/>
          </a:stretch>
        </p:blipFill>
        <p:spPr bwMode="auto">
          <a:xfrm>
            <a:off x="251520" y="5805264"/>
            <a:ext cx="913486" cy="913486"/>
          </a:xfrm>
          <a:prstGeom prst="rect">
            <a:avLst/>
          </a:prstGeom>
          <a:noFill/>
        </p:spPr>
      </p:pic>
      <p:sp>
        <p:nvSpPr>
          <p:cNvPr id="33" name="TextBox 32"/>
          <p:cNvSpPr txBox="1"/>
          <p:nvPr/>
        </p:nvSpPr>
        <p:spPr>
          <a:xfrm>
            <a:off x="0" y="1484784"/>
            <a:ext cx="3168352" cy="369332"/>
          </a:xfrm>
          <a:prstGeom prst="rect">
            <a:avLst/>
          </a:prstGeom>
          <a:noFill/>
        </p:spPr>
        <p:txBody>
          <a:bodyPr wrap="square" rtlCol="0">
            <a:spAutoFit/>
          </a:bodyPr>
          <a:lstStyle/>
          <a:p>
            <a:r>
              <a:rPr lang="en-GB" dirty="0" smtClean="0">
                <a:solidFill>
                  <a:schemeClr val="bg1"/>
                </a:solidFill>
              </a:rPr>
              <a:t>Info</a:t>
            </a:r>
            <a:endParaRPr lang="en-GB" dirty="0">
              <a:solidFill>
                <a:schemeClr val="bg1"/>
              </a:solidFill>
            </a:endParaRPr>
          </a:p>
        </p:txBody>
      </p:sp>
      <p:sp>
        <p:nvSpPr>
          <p:cNvPr id="41" name="TextBox 40"/>
          <p:cNvSpPr txBox="1"/>
          <p:nvPr/>
        </p:nvSpPr>
        <p:spPr>
          <a:xfrm>
            <a:off x="1187624" y="5517232"/>
            <a:ext cx="6336704" cy="646331"/>
          </a:xfrm>
          <a:prstGeom prst="rect">
            <a:avLst/>
          </a:prstGeom>
          <a:noFill/>
        </p:spPr>
        <p:txBody>
          <a:bodyPr wrap="square" rtlCol="0">
            <a:spAutoFit/>
          </a:bodyPr>
          <a:lstStyle/>
          <a:p>
            <a:r>
              <a:rPr lang="en-GB" b="1" dirty="0" smtClean="0">
                <a:solidFill>
                  <a:schemeClr val="bg1"/>
                </a:solidFill>
              </a:rPr>
              <a:t>Click on the correct item of info to move it to the “What I have been asked for” box, </a:t>
            </a:r>
            <a:r>
              <a:rPr lang="en-GB" b="1" dirty="0" smtClean="0">
                <a:solidFill>
                  <a:srgbClr val="0070C0"/>
                </a:solidFill>
              </a:rPr>
              <a:t>then click </a:t>
            </a:r>
            <a:r>
              <a:rPr lang="en-GB" b="1" dirty="0">
                <a:solidFill>
                  <a:schemeClr val="bg2">
                    <a:lumMod val="60000"/>
                    <a:lumOff val="40000"/>
                  </a:schemeClr>
                </a:solidFill>
              </a:rPr>
              <a:t>Next</a:t>
            </a:r>
            <a:r>
              <a:rPr lang="en-GB" b="1" dirty="0">
                <a:solidFill>
                  <a:schemeClr val="bg1"/>
                </a:solidFill>
              </a:rPr>
              <a:t>.</a:t>
            </a:r>
            <a:endParaRPr lang="en-GB" b="1" dirty="0">
              <a:solidFill>
                <a:srgbClr val="0070C0"/>
              </a:solidFill>
            </a:endParaRPr>
          </a:p>
        </p:txBody>
      </p:sp>
      <p:sp>
        <p:nvSpPr>
          <p:cNvPr id="17" name="TextBox 16">
            <a:hlinkClick r:id="" action="ppaction://hlinkshowjump?jump=nextslide"/>
          </p:cNvPr>
          <p:cNvSpPr txBox="1"/>
          <p:nvPr/>
        </p:nvSpPr>
        <p:spPr>
          <a:xfrm>
            <a:off x="7236296" y="6237312"/>
            <a:ext cx="720080"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dirty="0" smtClean="0"/>
              <a:t>Next</a:t>
            </a:r>
            <a:endParaRPr lang="en-GB" dirty="0"/>
          </a:p>
        </p:txBody>
      </p:sp>
      <p:sp>
        <p:nvSpPr>
          <p:cNvPr id="18" name="Text Box 12"/>
          <p:cNvSpPr txBox="1">
            <a:spLocks noChangeArrowheads="1"/>
          </p:cNvSpPr>
          <p:nvPr/>
        </p:nvSpPr>
        <p:spPr bwMode="auto">
          <a:xfrm>
            <a:off x="6300192" y="1916832"/>
            <a:ext cx="1333500" cy="790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kumimoji="0" lang="en-GB" sz="1100" b="0" i="0" u="none" strike="noStrike" cap="none" normalizeH="0" dirty="0" smtClean="0">
                <a:ln>
                  <a:noFill/>
                </a:ln>
                <a:solidFill>
                  <a:schemeClr val="bg1"/>
                </a:solidFill>
                <a:effectLst/>
                <a:latin typeface="Calibri" pitchFamily="34" charset="0"/>
                <a:cs typeface="Arial" pitchFamily="34" charset="0"/>
              </a:rPr>
              <a:t> 0.0250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9" name="Text Box 2"/>
          <p:cNvSpPr txBox="1">
            <a:spLocks noChangeArrowheads="1"/>
          </p:cNvSpPr>
          <p:nvPr/>
        </p:nvSpPr>
        <p:spPr bwMode="auto">
          <a:xfrm>
            <a:off x="6300192" y="2852936"/>
            <a:ext cx="133350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concentration of </a:t>
            </a:r>
            <a:r>
              <a:rPr kumimoji="0" lang="en-GB" sz="1100" b="0" i="0" u="none" strike="noStrike" cap="none" normalizeH="0" baseline="0" dirty="0" err="1" smtClean="0">
                <a:ln>
                  <a:noFill/>
                </a:ln>
                <a:solidFill>
                  <a:schemeClr val="bg1"/>
                </a:solidFill>
                <a:effectLst/>
                <a:latin typeface="Calibri" pitchFamily="34" charset="0"/>
                <a:cs typeface="Arial" pitchFamily="34" charset="0"/>
              </a:rPr>
              <a:t>NaOH</a:t>
            </a:r>
            <a:r>
              <a:rPr kumimoji="0" lang="en-GB" sz="1100" b="0" i="0" u="none" strike="noStrike" cap="none" normalizeH="0" baseline="0" dirty="0" smtClean="0">
                <a:ln>
                  <a:noFill/>
                </a:ln>
                <a:solidFill>
                  <a:schemeClr val="bg1"/>
                </a:solidFill>
                <a:effectLst/>
                <a:latin typeface="Calibri" pitchFamily="34" charset="0"/>
                <a:cs typeface="Arial" pitchFamily="34" charset="0"/>
              </a:rPr>
              <a:t>  =</a:t>
            </a:r>
            <a:r>
              <a:rPr lang="en-GB" sz="1100" dirty="0" smtClean="0">
                <a:solidFill>
                  <a:schemeClr val="bg1"/>
                </a:solidFill>
                <a:latin typeface="Calibri" pitchFamily="34" charset="0"/>
                <a:cs typeface="Arial" pitchFamily="34" charset="0"/>
              </a:rPr>
              <a:t> </a:t>
            </a:r>
            <a:br>
              <a:rPr lang="en-GB" sz="1100" dirty="0" smtClean="0">
                <a:solidFill>
                  <a:schemeClr val="bg1"/>
                </a:solidFill>
                <a:latin typeface="Calibri" pitchFamily="34" charset="0"/>
                <a:cs typeface="Arial" pitchFamily="34" charset="0"/>
              </a:rPr>
            </a:br>
            <a:r>
              <a:rPr lang="en-GB" sz="1100" dirty="0" smtClean="0">
                <a:solidFill>
                  <a:schemeClr val="bg1"/>
                </a:solidFill>
                <a:latin typeface="Calibri" pitchFamily="34" charset="0"/>
                <a:cs typeface="Arial" pitchFamily="34" charset="0"/>
              </a:rPr>
              <a:t>0.650 </a:t>
            </a:r>
            <a:r>
              <a:rPr kumimoji="0" lang="en-GB" sz="1100" b="0" i="0" u="none" strike="noStrike" cap="none" normalizeH="0" baseline="0" dirty="0" smtClean="0">
                <a:ln>
                  <a:noFill/>
                </a:ln>
                <a:solidFill>
                  <a:schemeClr val="bg1"/>
                </a:solidFill>
                <a:effectLst/>
                <a:latin typeface="Calibri" pitchFamily="34" charset="0"/>
                <a:cs typeface="Arial" pitchFamily="34" charset="0"/>
              </a:rPr>
              <a:t>mol 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0" name="Text Box 3"/>
          <p:cNvSpPr txBox="1">
            <a:spLocks noChangeArrowheads="1"/>
          </p:cNvSpPr>
          <p:nvPr/>
        </p:nvSpPr>
        <p:spPr bwMode="auto">
          <a:xfrm>
            <a:off x="6300192" y="3573016"/>
            <a:ext cx="1333500" cy="619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bg1"/>
                </a:solidFill>
                <a:effectLst/>
                <a:latin typeface="Calibri" pitchFamily="34" charset="0"/>
                <a:cs typeface="Arial" pitchFamily="34" charset="0"/>
              </a:rPr>
              <a:t>volume of H</a:t>
            </a:r>
            <a:r>
              <a:rPr kumimoji="0" lang="en-GB" sz="1100" b="0" i="0" u="none" strike="noStrike" cap="none" normalizeH="0" baseline="-25000" dirty="0" smtClean="0">
                <a:ln>
                  <a:noFill/>
                </a:ln>
                <a:solidFill>
                  <a:schemeClr val="bg1"/>
                </a:solidFill>
                <a:effectLst/>
                <a:latin typeface="Calibri" pitchFamily="34" charset="0"/>
                <a:cs typeface="Arial" pitchFamily="34" charset="0"/>
              </a:rPr>
              <a:t>2</a:t>
            </a:r>
            <a:r>
              <a:rPr kumimoji="0" lang="en-GB" sz="1100" b="0" i="0" u="none" strike="noStrike" cap="none" normalizeH="0" baseline="0" dirty="0" smtClean="0">
                <a:ln>
                  <a:noFill/>
                </a:ln>
                <a:solidFill>
                  <a:schemeClr val="bg1"/>
                </a:solidFill>
                <a:effectLst/>
                <a:latin typeface="Calibri" pitchFamily="34" charset="0"/>
                <a:cs typeface="Arial" pitchFamily="34" charset="0"/>
              </a:rPr>
              <a:t>SO</a:t>
            </a:r>
            <a:r>
              <a:rPr kumimoji="0" lang="en-GB" sz="1100" b="0" i="0" u="none" strike="noStrike" cap="none" normalizeH="0" baseline="-25000" dirty="0" smtClean="0">
                <a:ln>
                  <a:noFill/>
                </a:ln>
                <a:solidFill>
                  <a:schemeClr val="bg1"/>
                </a:solidFill>
                <a:effectLst/>
                <a:latin typeface="Calibri" pitchFamily="34" charset="0"/>
                <a:cs typeface="Arial" pitchFamily="34" charset="0"/>
              </a:rPr>
              <a:t>4 </a:t>
            </a:r>
            <a:r>
              <a:rPr kumimoji="0" lang="en-GB" sz="1100" b="0" i="0" u="none" strike="noStrike" cap="none" normalizeH="0" dirty="0" smtClean="0">
                <a:ln>
                  <a:noFill/>
                </a:ln>
                <a:solidFill>
                  <a:schemeClr val="bg1"/>
                </a:solidFill>
                <a:effectLst/>
                <a:latin typeface="Calibri" pitchFamily="34" charset="0"/>
                <a:cs typeface="Arial" pitchFamily="34" charset="0"/>
              </a:rPr>
              <a:t> = 0.0310 </a:t>
            </a:r>
            <a:r>
              <a:rPr kumimoji="0" lang="en-GB" sz="1100" b="0" i="0" u="none" strike="noStrike" cap="none" normalizeH="0" baseline="0" dirty="0" smtClean="0">
                <a:ln>
                  <a:noFill/>
                </a:ln>
                <a:solidFill>
                  <a:schemeClr val="bg1"/>
                </a:solidFill>
                <a:effectLst/>
                <a:latin typeface="Calibri" pitchFamily="34" charset="0"/>
                <a:cs typeface="Arial" pitchFamily="34" charset="0"/>
              </a:rPr>
              <a:t>dm</a:t>
            </a:r>
            <a:r>
              <a:rPr kumimoji="0" lang="en-GB" sz="1100" b="0" i="0" u="none" strike="noStrike" cap="none" normalizeH="0" baseline="30000" dirty="0" smtClean="0">
                <a:ln>
                  <a:noFill/>
                </a:ln>
                <a:solidFill>
                  <a:schemeClr val="bg1"/>
                </a:solidFill>
                <a:effectLst/>
                <a:latin typeface="Calibri" pitchFamily="34" charset="0"/>
                <a:cs typeface="Arial" pitchFamily="34" charset="0"/>
              </a:rPr>
              <a:t>3</a:t>
            </a:r>
            <a:endParaRPr kumimoji="0" lang="en-GB" sz="1100" b="0" i="0" u="none" strike="noStrike" cap="none" normalizeH="0" baseline="0" dirty="0" smtClean="0">
              <a:ln>
                <a:noFill/>
              </a:ln>
              <a:solidFill>
                <a:schemeClr val="bg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Text Box 5">
            <a:hlinkClick r:id="" action="ppaction://hlinkshowjump?jump=nextslide"/>
          </p:cNvPr>
          <p:cNvSpPr txBox="1">
            <a:spLocks noChangeArrowheads="1"/>
          </p:cNvSpPr>
          <p:nvPr/>
        </p:nvSpPr>
        <p:spPr bwMode="auto">
          <a:xfrm>
            <a:off x="179512" y="1988840"/>
            <a:ext cx="1333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en-GB" sz="1100" b="0" i="0" u="none" strike="noStrike" cap="none" normalizeH="0" baseline="0" dirty="0" smtClean="0">
                <a:ln>
                  <a:noFill/>
                </a:ln>
                <a:solidFill>
                  <a:schemeClr val="bg1"/>
                </a:solidFill>
                <a:effectLst/>
                <a:latin typeface="Arial" pitchFamily="34" charset="0"/>
                <a:cs typeface="Arial" pitchFamily="34" charset="0"/>
              </a:rPr>
              <a:t>mole ratio of</a:t>
            </a:r>
          </a:p>
          <a:p>
            <a:pPr lvl="0" fontAlgn="base">
              <a:spcBef>
                <a:spcPct val="0"/>
              </a:spcBef>
              <a:spcAft>
                <a:spcPts val="1000"/>
              </a:spcAft>
            </a:pPr>
            <a:r>
              <a:rPr lang="en-GB" sz="1100" dirty="0" err="1" smtClean="0">
                <a:solidFill>
                  <a:schemeClr val="bg1"/>
                </a:solidFill>
                <a:latin typeface="Arial" pitchFamily="34" charset="0"/>
                <a:cs typeface="Arial" pitchFamily="34" charset="0"/>
              </a:rPr>
              <a:t>NaOH</a:t>
            </a:r>
            <a:r>
              <a:rPr lang="en-GB" sz="1100" dirty="0" smtClean="0">
                <a:solidFill>
                  <a:schemeClr val="bg1"/>
                </a:solidFill>
                <a:latin typeface="Arial" pitchFamily="34" charset="0"/>
                <a:cs typeface="Arial" pitchFamily="34" charset="0"/>
              </a:rPr>
              <a:t>  :  H</a:t>
            </a:r>
            <a:r>
              <a:rPr lang="en-GB" sz="1100" baseline="-25000" dirty="0" smtClean="0">
                <a:solidFill>
                  <a:schemeClr val="bg1"/>
                </a:solidFill>
                <a:latin typeface="Arial" pitchFamily="34" charset="0"/>
                <a:cs typeface="Arial" pitchFamily="34" charset="0"/>
              </a:rPr>
              <a:t>2</a:t>
            </a:r>
            <a:r>
              <a:rPr lang="en-GB" sz="1100" dirty="0" smtClean="0">
                <a:solidFill>
                  <a:schemeClr val="bg1"/>
                </a:solidFill>
                <a:latin typeface="Arial" pitchFamily="34" charset="0"/>
                <a:cs typeface="Arial" pitchFamily="34" charset="0"/>
              </a:rPr>
              <a:t>SO</a:t>
            </a:r>
            <a:r>
              <a:rPr lang="en-GB" sz="1100" baseline="-25000" dirty="0" smtClean="0">
                <a:solidFill>
                  <a:schemeClr val="bg1"/>
                </a:solidFill>
                <a:latin typeface="Arial" pitchFamily="34" charset="0"/>
                <a:cs typeface="Arial" pitchFamily="34" charset="0"/>
              </a:rPr>
              <a:t>4</a:t>
            </a:r>
            <a:endParaRPr kumimoji="0" lang="en-GB" sz="1100" b="0" i="0" u="none" strike="noStrike" cap="none" normalizeH="0" baseline="-25000" dirty="0" smtClean="0">
              <a:ln>
                <a:noFill/>
              </a:ln>
              <a:solidFill>
                <a:schemeClr val="bg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checkerboard(across)">
                                      <p:cBhvr>
                                        <p:cTn id="7"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SC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RSCTheme1</Template>
  <TotalTime>22885</TotalTime>
  <Words>7250</Words>
  <Application>Microsoft Office PowerPoint</Application>
  <PresentationFormat>On-screen Show (4:3)</PresentationFormat>
  <Paragraphs>1424</Paragraphs>
  <Slides>77</Slides>
  <Notes>77</Notes>
  <HiddenSlides>0</HiddenSlides>
  <MMClips>0</MMClips>
  <ScaleCrop>false</ScaleCrop>
  <HeadingPairs>
    <vt:vector size="4" baseType="variant">
      <vt:variant>
        <vt:lpstr>Theme</vt:lpstr>
      </vt:variant>
      <vt:variant>
        <vt:i4>1</vt:i4>
      </vt:variant>
      <vt:variant>
        <vt:lpstr>Slide Titles</vt:lpstr>
      </vt:variant>
      <vt:variant>
        <vt:i4>77</vt:i4>
      </vt:variant>
    </vt:vector>
  </HeadingPairs>
  <TitlesOfParts>
    <vt:vector size="78" baseType="lpstr">
      <vt:lpstr>RSCTheme1</vt:lpstr>
      <vt:lpstr>Problem solving tutor</vt:lpstr>
      <vt:lpstr>Some important points:</vt:lpstr>
      <vt:lpstr>Problem solving tutor: Knowing what you know and don’t know</vt:lpstr>
      <vt:lpstr>Knowing what you know and don’t know</vt:lpstr>
      <vt:lpstr>Knowing what you know and don’t know</vt:lpstr>
      <vt:lpstr>PowerPoint Presentation</vt:lpstr>
      <vt:lpstr>What I know now feedback</vt:lpstr>
      <vt:lpstr>PowerPoint Presentation</vt:lpstr>
      <vt:lpstr>PowerPoint Presentation</vt:lpstr>
      <vt:lpstr>What I have been asked for feedback</vt:lpstr>
      <vt:lpstr>PowerPoint Presentation</vt:lpstr>
      <vt:lpstr>PowerPoint Presentation</vt:lpstr>
      <vt:lpstr>What I can immediately work out feedback</vt:lpstr>
      <vt:lpstr>What I can immediately work out feedback</vt:lpstr>
      <vt:lpstr>PowerPoint Presentation</vt:lpstr>
      <vt:lpstr>PowerPoint Presentation</vt:lpstr>
      <vt:lpstr>Moles of NaOH feedback</vt:lpstr>
      <vt:lpstr>PowerPoint Presentation</vt:lpstr>
      <vt:lpstr>PowerPoint Presentation</vt:lpstr>
      <vt:lpstr>Used item feedback</vt:lpstr>
      <vt:lpstr>PowerPoint Presentation</vt:lpstr>
      <vt:lpstr>What I can immediately work out feedback</vt:lpstr>
      <vt:lpstr>PowerPoint Presentation</vt:lpstr>
      <vt:lpstr>Mole ratio feedback</vt:lpstr>
      <vt:lpstr>PowerPoint Presentation</vt:lpstr>
      <vt:lpstr>PowerPoint Presentation</vt:lpstr>
      <vt:lpstr>What I can immediately work out feedback</vt:lpstr>
      <vt:lpstr>PowerPoint Presentation</vt:lpstr>
      <vt:lpstr>PowerPoint Presentation</vt:lpstr>
      <vt:lpstr>Moles of H2SO4 calculation</vt:lpstr>
      <vt:lpstr>PowerPoint Presentation</vt:lpstr>
      <vt:lpstr>PowerPoint Presentation</vt:lpstr>
      <vt:lpstr>Used item feedback</vt:lpstr>
      <vt:lpstr>PowerPoint Presentation</vt:lpstr>
      <vt:lpstr>PowerPoint Presentation</vt:lpstr>
      <vt:lpstr>Concentration feedback</vt:lpstr>
      <vt:lpstr>PowerPoint Presentation</vt:lpstr>
      <vt:lpstr>PowerPoint Presentation</vt:lpstr>
      <vt:lpstr>Well Done! You have completed the question. Keeping track of what you know and therefore what you can immediately work out is an important skill in problem solving. You should develop your skills to the point where you are doing this automatically in your head.</vt:lpstr>
      <vt:lpstr>Knowing what you know and don’t know</vt:lpstr>
      <vt:lpstr>PowerPoint Presentation</vt:lpstr>
      <vt:lpstr>What I know now feedback</vt:lpstr>
      <vt:lpstr>PowerPoint Presentation</vt:lpstr>
      <vt:lpstr>What I have been asked for feedback</vt:lpstr>
      <vt:lpstr>PowerPoint Presentation</vt:lpstr>
      <vt:lpstr>PowerPoint Presentation</vt:lpstr>
      <vt:lpstr>PowerPoint Presentation</vt:lpstr>
      <vt:lpstr>Mole ratio feedback</vt:lpstr>
      <vt:lpstr>Percentage purity feedback</vt:lpstr>
      <vt:lpstr>Mass of pure zinc</vt:lpstr>
      <vt:lpstr>Moles of pure zinc</vt:lpstr>
      <vt:lpstr>Calculation feedback</vt:lpstr>
      <vt:lpstr>PowerPoint Presentation</vt:lpstr>
      <vt:lpstr>Used item feedback</vt:lpstr>
      <vt:lpstr>PowerPoint Presentation</vt:lpstr>
      <vt:lpstr>PowerPoint Presentation</vt:lpstr>
      <vt:lpstr>Mass of pure zinc</vt:lpstr>
      <vt:lpstr>Percentage purity feedback</vt:lpstr>
      <vt:lpstr>Moles of pure zinc</vt:lpstr>
      <vt:lpstr>Mole ratio feedback</vt:lpstr>
      <vt:lpstr>PowerPoint Presentation</vt:lpstr>
      <vt:lpstr>Mass of pure zinc</vt:lpstr>
      <vt:lpstr>PowerPoint Presentation</vt:lpstr>
      <vt:lpstr>Moles of pure zinc calculation</vt:lpstr>
      <vt:lpstr>PowerPoint Presentation</vt:lpstr>
      <vt:lpstr>Used item feedback</vt:lpstr>
      <vt:lpstr>PowerPoint Presentation</vt:lpstr>
      <vt:lpstr>Percentage purity feedback</vt:lpstr>
      <vt:lpstr>PowerPoint Presentation</vt:lpstr>
      <vt:lpstr>Mass of pure zinc calculation</vt:lpstr>
      <vt:lpstr>PowerPoint Presentation</vt:lpstr>
      <vt:lpstr>Used item feedback</vt:lpstr>
      <vt:lpstr>PowerPoint Presentation</vt:lpstr>
      <vt:lpstr>PowerPoint Presentation</vt:lpstr>
      <vt:lpstr>Percentage purity of zinc calculation</vt:lpstr>
      <vt:lpstr>Percentage purity of zinc calculation</vt:lpstr>
      <vt:lpstr>Knowing what you know and don’t know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Tim</dc:creator>
  <cp:lastModifiedBy>Stephanie Musson</cp:lastModifiedBy>
  <cp:revision>518</cp:revision>
  <dcterms:created xsi:type="dcterms:W3CDTF">2013-03-21T14:30:19Z</dcterms:created>
  <dcterms:modified xsi:type="dcterms:W3CDTF">2014-11-25T16:38:32Z</dcterms:modified>
</cp:coreProperties>
</file>