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93" r:id="rId2"/>
    <p:sldId id="294" r:id="rId3"/>
    <p:sldId id="290" r:id="rId4"/>
    <p:sldId id="295" r:id="rId5"/>
    <p:sldId id="279" r:id="rId6"/>
    <p:sldId id="299" r:id="rId7"/>
    <p:sldId id="300" r:id="rId8"/>
    <p:sldId id="301" r:id="rId9"/>
    <p:sldId id="298" r:id="rId10"/>
    <p:sldId id="29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 id="{1FF72757-5A71-4AE8-BD67-48803ECBEF0B}">
          <p14:sldIdLst>
            <p14:sldId id="293"/>
          </p14:sldIdLst>
        </p14:section>
        <p14:section name="Integrated instructions" id="{64C1D022-18C7-40BA-992A-2955A02C6340}">
          <p14:sldIdLst>
            <p14:sldId id="294"/>
            <p14:sldId id="290"/>
          </p14:sldIdLst>
        </p14:section>
        <p14:section name="Frayer model" id="{57314A2F-5A4C-4FF9-AC2A-850B9D9C9FDF}">
          <p14:sldIdLst>
            <p14:sldId id="295"/>
            <p14:sldId id="279"/>
            <p14:sldId id="299"/>
            <p14:sldId id="300"/>
          </p14:sldIdLst>
        </p14:section>
        <p14:section name="Johnstone's triangle" id="{A818577F-1B74-453F-B6BB-83576F83C825}">
          <p14:sldIdLst>
            <p14:sldId id="301"/>
            <p14:sldId id="298"/>
            <p14:sldId id="297"/>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503DB1F-4D90-F183-C696-415FB87D612B}" name="Georgia Murphy" initials="GM" userId="S::MurphyG@rsc.org::e6114088-85e7-408f-b978-c0430ff13ad8" providerId="AD"/>
  <p188:author id="{C74B60E9-655C-E89A-6316-3841AD519658}" name="Juliet Kennard" initials="JK" userId="S::KennardJ@rsc.org::171ce03e-ecb9-44f8-bcbb-a85643c4c66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07" autoAdjust="0"/>
    <p:restoredTop sz="93655" autoAdjust="0"/>
  </p:normalViewPr>
  <p:slideViewPr>
    <p:cSldViewPr snapToGrid="0">
      <p:cViewPr varScale="1">
        <p:scale>
          <a:sx n="103" d="100"/>
          <a:sy n="103" d="100"/>
        </p:scale>
        <p:origin x="882" y="138"/>
      </p:cViewPr>
      <p:guideLst/>
    </p:cSldViewPr>
  </p:slideViewPr>
  <p:outlineViewPr>
    <p:cViewPr>
      <p:scale>
        <a:sx n="33" d="100"/>
        <a:sy n="33" d="100"/>
      </p:scale>
      <p:origin x="0" y="0"/>
    </p:cViewPr>
  </p:outlineViewPr>
  <p:notesTextViewPr>
    <p:cViewPr>
      <p:scale>
        <a:sx n="125" d="100"/>
        <a:sy n="125" d="100"/>
      </p:scale>
      <p:origin x="0" y="0"/>
    </p:cViewPr>
  </p:notesText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8/10/relationships/authors" Targe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AE99E1-1495-406F-B49D-BDD45F7BC339}" type="datetimeFigureOut">
              <a:rPr lang="en-GB" smtClean="0"/>
              <a:t>11/01/2024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4DA5DC-95BF-4697-A9FC-A2237F0DBCE8}" type="slidenum">
              <a:rPr lang="en-GB" smtClean="0"/>
              <a:t>‹#›</a:t>
            </a:fld>
            <a:endParaRPr lang="en-GB"/>
          </a:p>
        </p:txBody>
      </p:sp>
    </p:spTree>
    <p:extLst>
      <p:ext uri="{BB962C8B-B14F-4D97-AF65-F5344CB8AC3E}">
        <p14:creationId xmlns:p14="http://schemas.microsoft.com/office/powerpoint/2010/main" val="3435689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buFont typeface="+mj-lt"/>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Method:</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Measure out 20 cm</a:t>
            </a:r>
            <a:r>
              <a:rPr lang="en-GB" sz="1800" baseline="30000" dirty="0">
                <a:effectLst/>
                <a:latin typeface="Calibri" panose="020F0502020204030204" pitchFamily="34" charset="0"/>
                <a:ea typeface="Calibri" panose="020F0502020204030204" pitchFamily="34" charset="0"/>
                <a:cs typeface="Times New Roman" panose="02020603050405020304" pitchFamily="18" charset="0"/>
              </a:rPr>
              <a:t>3</a:t>
            </a:r>
            <a:r>
              <a:rPr lang="en-GB" sz="1800" dirty="0">
                <a:effectLst/>
                <a:latin typeface="Calibri" panose="020F0502020204030204" pitchFamily="34" charset="0"/>
                <a:ea typeface="Calibri" panose="020F0502020204030204" pitchFamily="34" charset="0"/>
                <a:cs typeface="Times New Roman" panose="02020603050405020304" pitchFamily="18" charset="0"/>
              </a:rPr>
              <a:t> of the coloured solution in a measuring cylinder and pour it into the conical flask. </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a few anti-bumping granules to the flask.</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Clamp the conical flask on a tripod and gauze over a Bunsen burner sitting on a heatproof mat. </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Take the delivery tube and place the bung in the top of the conical flask and the other end of the delivery tube in the test tube in the beaker.</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Add ice water to the beaker.</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Light the Bunsen burner on the yellow safety flame, then open the air hole so you have a blue flame. Heat the solution until it boils, then turn down the Bunsen burner flame by reducing the gas so it boils gently until you collect 1 cm</a:t>
            </a:r>
            <a:r>
              <a:rPr lang="en-GB" sz="1800" baseline="30000" dirty="0">
                <a:effectLst/>
                <a:latin typeface="Calibri" panose="020F0502020204030204" pitchFamily="34" charset="0"/>
                <a:ea typeface="Calibri" panose="020F0502020204030204" pitchFamily="34" charset="0"/>
                <a:cs typeface="Times New Roman" panose="02020603050405020304" pitchFamily="18" charset="0"/>
              </a:rPr>
              <a:t>3</a:t>
            </a:r>
            <a:r>
              <a:rPr lang="en-GB" sz="1800" dirty="0">
                <a:effectLst/>
                <a:latin typeface="Calibri" panose="020F0502020204030204" pitchFamily="34" charset="0"/>
                <a:ea typeface="Calibri" panose="020F0502020204030204" pitchFamily="34" charset="0"/>
                <a:cs typeface="Times New Roman" panose="02020603050405020304" pitchFamily="18" charset="0"/>
              </a:rPr>
              <a:t> of distillate in the test tube.</a:t>
            </a:r>
          </a:p>
          <a:p>
            <a:pPr marL="342900" lvl="0" indent="-342900">
              <a:lnSpc>
                <a:spcPct val="107000"/>
              </a:lnSpc>
              <a:buFont typeface="+mj-lt"/>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Place some white anhydrous copper (II) sulfate onto a watch glass and use a pipette to add a few drops of the product on to it to see if you’ve collected water.</a:t>
            </a:r>
          </a:p>
          <a:p>
            <a:endParaRPr lang="en-GB" sz="1200" dirty="0">
              <a:latin typeface="Century Gothic" panose="020B0502020202020204" pitchFamily="34" charset="0"/>
            </a:endParaRPr>
          </a:p>
          <a:p>
            <a:r>
              <a:rPr lang="en-GB" sz="1200" dirty="0">
                <a:latin typeface="Century Gothic" panose="020B0502020202020204" pitchFamily="34" charset="0"/>
              </a:rPr>
              <a:t>Adapted from AQA GCSE chemistry required </a:t>
            </a:r>
            <a:r>
              <a:rPr lang="en-GB" sz="1200" dirty="0" err="1">
                <a:latin typeface="Century Gothic" panose="020B0502020202020204" pitchFamily="34" charset="0"/>
              </a:rPr>
              <a:t>practicals</a:t>
            </a:r>
            <a:r>
              <a:rPr lang="en-GB" sz="1200" dirty="0">
                <a:latin typeface="Century Gothic" panose="020B0502020202020204" pitchFamily="34" charset="0"/>
              </a:rPr>
              <a:t> integrated instructions v0.1 09/07/18 © David Paterson, 2018</a:t>
            </a:r>
            <a:endParaRPr lang="en-GB" dirty="0"/>
          </a:p>
        </p:txBody>
      </p:sp>
      <p:sp>
        <p:nvSpPr>
          <p:cNvPr id="4" name="Slide Number Placeholder 3"/>
          <p:cNvSpPr>
            <a:spLocks noGrp="1"/>
          </p:cNvSpPr>
          <p:nvPr>
            <p:ph type="sldNum" sz="quarter" idx="10"/>
          </p:nvPr>
        </p:nvSpPr>
        <p:spPr/>
        <p:txBody>
          <a:bodyPr/>
          <a:lstStyle/>
          <a:p>
            <a:fld id="{6A4DA5DC-95BF-4697-A9FC-A2237F0DBCE8}" type="slidenum">
              <a:rPr lang="en-GB" smtClean="0"/>
              <a:t>3</a:t>
            </a:fld>
            <a:endParaRPr lang="en-GB"/>
          </a:p>
        </p:txBody>
      </p:sp>
    </p:spTree>
    <p:extLst>
      <p:ext uri="{BB962C8B-B14F-4D97-AF65-F5344CB8AC3E}">
        <p14:creationId xmlns:p14="http://schemas.microsoft.com/office/powerpoint/2010/main" val="2893999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Template.</a:t>
            </a:r>
          </a:p>
          <a:p>
            <a:endParaRPr lang="en-GB" dirty="0"/>
          </a:p>
        </p:txBody>
      </p:sp>
      <p:sp>
        <p:nvSpPr>
          <p:cNvPr id="4" name="Slide Number Placeholder 3"/>
          <p:cNvSpPr>
            <a:spLocks noGrp="1"/>
          </p:cNvSpPr>
          <p:nvPr>
            <p:ph type="sldNum" sz="quarter" idx="5"/>
          </p:nvPr>
        </p:nvSpPr>
        <p:spPr/>
        <p:txBody>
          <a:bodyPr/>
          <a:lstStyle/>
          <a:p>
            <a:fld id="{C5B645CB-FA23-4BA1-A9D5-40B392E42268}" type="slidenum">
              <a:rPr lang="en-GB" smtClean="0"/>
              <a:t>5</a:t>
            </a:fld>
            <a:endParaRPr lang="en-GB"/>
          </a:p>
        </p:txBody>
      </p:sp>
    </p:spTree>
    <p:extLst>
      <p:ext uri="{BB962C8B-B14F-4D97-AF65-F5344CB8AC3E}">
        <p14:creationId xmlns:p14="http://schemas.microsoft.com/office/powerpoint/2010/main" val="1508520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 version. </a:t>
            </a:r>
          </a:p>
        </p:txBody>
      </p:sp>
      <p:sp>
        <p:nvSpPr>
          <p:cNvPr id="4" name="Slide Number Placeholder 3"/>
          <p:cNvSpPr>
            <a:spLocks noGrp="1"/>
          </p:cNvSpPr>
          <p:nvPr>
            <p:ph type="sldNum" sz="quarter" idx="5"/>
          </p:nvPr>
        </p:nvSpPr>
        <p:spPr/>
        <p:txBody>
          <a:bodyPr/>
          <a:lstStyle/>
          <a:p>
            <a:fld id="{C5B645CB-FA23-4BA1-A9D5-40B392E42268}" type="slidenum">
              <a:rPr lang="en-GB" smtClean="0"/>
              <a:t>6</a:t>
            </a:fld>
            <a:endParaRPr lang="en-GB"/>
          </a:p>
        </p:txBody>
      </p:sp>
    </p:spTree>
    <p:extLst>
      <p:ext uri="{BB962C8B-B14F-4D97-AF65-F5344CB8AC3E}">
        <p14:creationId xmlns:p14="http://schemas.microsoft.com/office/powerpoint/2010/main" val="522917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 version with suggested answers. </a:t>
            </a:r>
          </a:p>
        </p:txBody>
      </p:sp>
      <p:sp>
        <p:nvSpPr>
          <p:cNvPr id="4" name="Slide Number Placeholder 3"/>
          <p:cNvSpPr>
            <a:spLocks noGrp="1"/>
          </p:cNvSpPr>
          <p:nvPr>
            <p:ph type="sldNum" sz="quarter" idx="5"/>
          </p:nvPr>
        </p:nvSpPr>
        <p:spPr/>
        <p:txBody>
          <a:bodyPr/>
          <a:lstStyle/>
          <a:p>
            <a:fld id="{C5B645CB-FA23-4BA1-A9D5-40B392E42268}" type="slidenum">
              <a:rPr lang="en-GB" smtClean="0"/>
              <a:t>7</a:t>
            </a:fld>
            <a:endParaRPr lang="en-GB"/>
          </a:p>
        </p:txBody>
      </p:sp>
    </p:spTree>
    <p:extLst>
      <p:ext uri="{BB962C8B-B14F-4D97-AF65-F5344CB8AC3E}">
        <p14:creationId xmlns:p14="http://schemas.microsoft.com/office/powerpoint/2010/main" val="308540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Learner version.</a:t>
            </a:r>
          </a:p>
        </p:txBody>
      </p:sp>
      <p:sp>
        <p:nvSpPr>
          <p:cNvPr id="4" name="Slide Number Placeholder 3"/>
          <p:cNvSpPr>
            <a:spLocks noGrp="1"/>
          </p:cNvSpPr>
          <p:nvPr>
            <p:ph type="sldNum" sz="quarter" idx="5"/>
          </p:nvPr>
        </p:nvSpPr>
        <p:spPr/>
        <p:txBody>
          <a:bodyPr/>
          <a:lstStyle/>
          <a:p>
            <a:fld id="{C5B645CB-FA23-4BA1-A9D5-40B392E42268}" type="slidenum">
              <a:rPr lang="en-GB" smtClean="0"/>
              <a:t>9</a:t>
            </a:fld>
            <a:endParaRPr lang="en-GB"/>
          </a:p>
        </p:txBody>
      </p:sp>
    </p:spTree>
    <p:extLst>
      <p:ext uri="{BB962C8B-B14F-4D97-AF65-F5344CB8AC3E}">
        <p14:creationId xmlns:p14="http://schemas.microsoft.com/office/powerpoint/2010/main" val="9587832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 version with suggested answers. </a:t>
            </a:r>
          </a:p>
        </p:txBody>
      </p:sp>
      <p:sp>
        <p:nvSpPr>
          <p:cNvPr id="4" name="Slide Number Placeholder 3"/>
          <p:cNvSpPr>
            <a:spLocks noGrp="1"/>
          </p:cNvSpPr>
          <p:nvPr>
            <p:ph type="sldNum" sz="quarter" idx="5"/>
          </p:nvPr>
        </p:nvSpPr>
        <p:spPr/>
        <p:txBody>
          <a:bodyPr/>
          <a:lstStyle/>
          <a:p>
            <a:fld id="{C5B645CB-FA23-4BA1-A9D5-40B392E42268}" type="slidenum">
              <a:rPr lang="en-GB" smtClean="0"/>
              <a:t>10</a:t>
            </a:fld>
            <a:endParaRPr lang="en-GB"/>
          </a:p>
        </p:txBody>
      </p:sp>
    </p:spTree>
    <p:extLst>
      <p:ext uri="{BB962C8B-B14F-4D97-AF65-F5344CB8AC3E}">
        <p14:creationId xmlns:p14="http://schemas.microsoft.com/office/powerpoint/2010/main" val="32276342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hyperlink" Target="https://rsc.li/3sEJuwX"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4E67905-5208-45C9-91A7-153AFC22B9EB}" type="datetimeFigureOut">
              <a:rPr lang="en-GB" smtClean="0"/>
              <a:t>11/01/2024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AD7A888-D3E9-4A2B-B344-8C41375D9096}" type="slidenum">
              <a:rPr lang="en-GB" smtClean="0"/>
              <a:t>‹#›</a:t>
            </a:fld>
            <a:endParaRPr lang="en-GB" dirty="0"/>
          </a:p>
        </p:txBody>
      </p:sp>
    </p:spTree>
    <p:extLst>
      <p:ext uri="{BB962C8B-B14F-4D97-AF65-F5344CB8AC3E}">
        <p14:creationId xmlns:p14="http://schemas.microsoft.com/office/powerpoint/2010/main" val="1939633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3129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Tree>
    <p:extLst>
      <p:ext uri="{BB962C8B-B14F-4D97-AF65-F5344CB8AC3E}">
        <p14:creationId xmlns:p14="http://schemas.microsoft.com/office/powerpoint/2010/main" val="932106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334000"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562960"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cstate="screen">
            <a:extLst>
              <a:ext uri="{28A0092B-C50C-407E-A947-70E740481C1C}">
                <a14:useLocalDpi xmlns:a14="http://schemas.microsoft.com/office/drawing/2010/main"/>
              </a:ext>
            </a:extLst>
          </a:blip>
          <a:stretch>
            <a:fillRect/>
          </a:stretch>
        </p:blipFill>
        <p:spPr>
          <a:xfrm>
            <a:off x="4436983"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6"/>
            <a:ext cx="5220000" cy="336777"/>
          </a:xfrm>
        </p:spPr>
        <p:txBody>
          <a:bodyPr lIns="0" tIns="0" rIns="0" bIns="0" anchor="t" anchorCtr="0">
            <a:normAutofit/>
          </a:bodyPr>
          <a:lstStyle>
            <a:lvl1pPr algn="l">
              <a:defRPr sz="18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3750" b="1" i="0">
                <a:solidFill>
                  <a:srgbClr val="C8102E"/>
                </a:solidFill>
                <a:latin typeface="Century Gothic" panose="020B0502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40000" y="5640914"/>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3648963" y="5816606"/>
            <a:ext cx="1754412" cy="417717"/>
          </a:xfrm>
          <a:prstGeom prst="rect">
            <a:avLst/>
          </a:prstGeom>
        </p:spPr>
      </p:pic>
      <p:sp>
        <p:nvSpPr>
          <p:cNvPr id="2" name="TextBox 1">
            <a:extLst>
              <a:ext uri="{FF2B5EF4-FFF2-40B4-BE49-F238E27FC236}">
                <a16:creationId xmlns:a16="http://schemas.microsoft.com/office/drawing/2014/main" id="{980296CB-FD8F-7B28-2D63-5BD1D318741F}"/>
              </a:ext>
            </a:extLst>
          </p:cNvPr>
          <p:cNvSpPr txBox="1"/>
          <p:nvPr userDrawn="1"/>
        </p:nvSpPr>
        <p:spPr>
          <a:xfrm>
            <a:off x="7334686" y="5640914"/>
            <a:ext cx="4902304"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u="none" dirty="0">
                <a:solidFill>
                  <a:schemeClr val="bg1"/>
                </a:solidFill>
                <a:latin typeface="Century Gothic" panose="020B0502020202020204" pitchFamily="34" charset="0"/>
              </a:rPr>
              <a:t>Learner video, worksheets, teacher notes and technician notes also available from:</a:t>
            </a:r>
          </a:p>
          <a:p>
            <a:r>
              <a:rPr lang="en-GB" sz="1800" b="1" dirty="0">
                <a:solidFill>
                  <a:schemeClr val="bg1"/>
                </a:solidFill>
                <a:latin typeface="Century Gothic" panose="020B0502020202020204" pitchFamily="34" charset="0"/>
                <a:hlinkClick r:id="rId9">
                  <a:extLst>
                    <a:ext uri="{A12FA001-AC4F-418D-AE19-62706E023703}">
                      <ahyp:hlinkClr xmlns:ahyp="http://schemas.microsoft.com/office/drawing/2018/hyperlinkcolor" val="tx"/>
                    </a:ext>
                  </a:extLst>
                </a:hlinkClick>
              </a:rPr>
              <a:t>rsc.li/3sEJuwX</a:t>
            </a:r>
            <a:endParaRPr lang="en-GB" sz="1800" b="1"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9939233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67905-5208-45C9-91A7-153AFC22B9EB}" type="datetimeFigureOut">
              <a:rPr lang="en-GB" smtClean="0"/>
              <a:t>11/01/2024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D7A888-D3E9-4A2B-B344-8C41375D9096}" type="slidenum">
              <a:rPr lang="en-GB" smtClean="0"/>
              <a:t>‹#›</a:t>
            </a:fld>
            <a:endParaRPr lang="en-GB" dirty="0"/>
          </a:p>
        </p:txBody>
      </p:sp>
    </p:spTree>
    <p:extLst>
      <p:ext uri="{BB962C8B-B14F-4D97-AF65-F5344CB8AC3E}">
        <p14:creationId xmlns:p14="http://schemas.microsoft.com/office/powerpoint/2010/main" val="1912234829"/>
      </p:ext>
    </p:extLst>
  </p:cSld>
  <p:clrMap bg1="lt1" tx1="dk1" bg2="lt2" tx2="dk2" accent1="accent1" accent2="accent2" accent3="accent3" accent4="accent4" accent5="accent5" accent6="accent6" hlink="hlink" folHlink="folHlink"/>
  <p:sldLayoutIdLst>
    <p:sldLayoutId id="2147483674" r:id="rId1"/>
    <p:sldLayoutId id="2147483685" r:id="rId2"/>
    <p:sldLayoutId id="2147483686" r:id="rId3"/>
    <p:sldLayoutId id="2147483684"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hyperlink" Target="https://rsc.li/47fDhG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rsc.li/3sEJuwX"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hyperlink" Target="https://creativecommons.org/licenses/by-nc-sa/2.0/uk/" TargetMode="Externa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hyperlink" Target="https://rsc.li/47fDhGS" TargetMode="External"/><Relationship Id="rId2" Type="http://schemas.openxmlformats.org/officeDocument/2006/relationships/hyperlink" Target="https://rsc.li/3q67vf4"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rsc.li/47fDhGS" TargetMode="External"/><Relationship Id="rId2" Type="http://schemas.openxmlformats.org/officeDocument/2006/relationships/hyperlink" Target="https://rsc.li/3OiPF09"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35DD6-39D8-2946-B43E-D8B3E9316A1B}"/>
              </a:ext>
            </a:extLst>
          </p:cNvPr>
          <p:cNvSpPr>
            <a:spLocks noGrp="1"/>
          </p:cNvSpPr>
          <p:nvPr>
            <p:ph type="ctrTitle"/>
          </p:nvPr>
        </p:nvSpPr>
        <p:spPr/>
        <p:txBody>
          <a:bodyPr/>
          <a:lstStyle/>
          <a:p>
            <a:r>
              <a:rPr lang="en-US" dirty="0"/>
              <a:t>14–16 years</a:t>
            </a:r>
          </a:p>
        </p:txBody>
      </p:sp>
      <p:sp>
        <p:nvSpPr>
          <p:cNvPr id="3" name="Subtitle 2">
            <a:extLst>
              <a:ext uri="{FF2B5EF4-FFF2-40B4-BE49-F238E27FC236}">
                <a16:creationId xmlns:a16="http://schemas.microsoft.com/office/drawing/2014/main" id="{DFE117A8-3006-844E-A87E-1574BE8ABE1B}"/>
              </a:ext>
            </a:extLst>
          </p:cNvPr>
          <p:cNvSpPr>
            <a:spLocks noGrp="1"/>
          </p:cNvSpPr>
          <p:nvPr>
            <p:ph type="subTitle" idx="1"/>
          </p:nvPr>
        </p:nvSpPr>
        <p:spPr>
          <a:xfrm>
            <a:off x="540000" y="1980000"/>
            <a:ext cx="5450492" cy="2447034"/>
          </a:xfrm>
        </p:spPr>
        <p:txBody>
          <a:bodyPr/>
          <a:lstStyle/>
          <a:p>
            <a:r>
              <a:rPr lang="en-US" dirty="0"/>
              <a:t>Simple distillation</a:t>
            </a:r>
          </a:p>
          <a:p>
            <a:endParaRPr lang="en-US" dirty="0"/>
          </a:p>
          <a:p>
            <a:r>
              <a:rPr lang="en-GB" sz="2800" dirty="0">
                <a:solidFill>
                  <a:schemeClr val="tx1"/>
                </a:solidFill>
              </a:rPr>
              <a:t>Integrated instructions, </a:t>
            </a:r>
            <a:r>
              <a:rPr lang="en-US" sz="2800" dirty="0">
                <a:solidFill>
                  <a:schemeClr val="tx1"/>
                </a:solidFill>
              </a:rPr>
              <a:t>Frayer model and Johnstone’s triangle</a:t>
            </a:r>
          </a:p>
        </p:txBody>
      </p:sp>
      <p:sp>
        <p:nvSpPr>
          <p:cNvPr id="5" name="Oval 4" descr="Simple distillation equipment - a conical flask containing a black coloured solution sits on a gauze and tripod over a Bunsen burner. A bung is in the flask and a delivery tube connects it to a test tube in a beaker of ice water">
            <a:extLst>
              <a:ext uri="{FF2B5EF4-FFF2-40B4-BE49-F238E27FC236}">
                <a16:creationId xmlns:a16="http://schemas.microsoft.com/office/drawing/2014/main" id="{E0121BF1-94E0-3091-8E7D-0D5602324146}"/>
              </a:ext>
            </a:extLst>
          </p:cNvPr>
          <p:cNvSpPr/>
          <p:nvPr/>
        </p:nvSpPr>
        <p:spPr>
          <a:xfrm>
            <a:off x="8639464" y="-494750"/>
            <a:ext cx="4320000" cy="4320000"/>
          </a:xfrm>
          <a:prstGeom prst="ellipse">
            <a:avLst/>
          </a:prstGeom>
          <a:blipFill>
            <a:blip r:embed="rId2" cstate="screen">
              <a:extLst>
                <a:ext uri="{28A0092B-C50C-407E-A947-70E740481C1C}">
                  <a14:useLocalDpi xmlns:a14="http://schemas.microsoft.com/office/drawing/2010/main"/>
                </a:ext>
              </a:extLst>
            </a:blip>
            <a:srcRect/>
            <a:stretch>
              <a:fillRect b="1607"/>
            </a:stretch>
          </a:blipFill>
          <a:ln w="12700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28538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 Box 2"/>
          <p:cNvSpPr txBox="1">
            <a:spLocks noChangeArrowheads="1"/>
          </p:cNvSpPr>
          <p:nvPr/>
        </p:nvSpPr>
        <p:spPr bwMode="auto">
          <a:xfrm>
            <a:off x="311265" y="307983"/>
            <a:ext cx="4788011" cy="2416046"/>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spAutoFit/>
          </a:bodyPr>
          <a:lstStyle/>
          <a:p>
            <a:pPr>
              <a:spcAft>
                <a:spcPts val="900"/>
              </a:spcAft>
            </a:pPr>
            <a:r>
              <a:rPr lang="en-GB" sz="1200" b="1" dirty="0">
                <a:latin typeface="Century Gothic" panose="020B0502020202020204" pitchFamily="34" charset="0"/>
                <a:ea typeface="Calibri" panose="020F0502020204030204" pitchFamily="34" charset="0"/>
              </a:rPr>
              <a:t>Macroscopic </a:t>
            </a:r>
            <a:r>
              <a:rPr lang="en-GB" sz="1200" dirty="0">
                <a:latin typeface="Century Gothic" panose="020B0502020202020204" pitchFamily="34" charset="0"/>
                <a:ea typeface="Calibri" panose="020F0502020204030204" pitchFamily="34" charset="0"/>
              </a:rPr>
              <a:t>– what we can see.</a:t>
            </a:r>
          </a:p>
          <a:p>
            <a:pPr>
              <a:spcAft>
                <a:spcPts val="900"/>
              </a:spcAft>
            </a:pPr>
            <a:r>
              <a:rPr lang="en-GB" sz="1100" dirty="0">
                <a:latin typeface="Century Gothic" panose="020B0502020202020204" pitchFamily="34" charset="0"/>
                <a:ea typeface="Calibri" panose="020F0502020204030204" pitchFamily="34" charset="0"/>
                <a:cs typeface="Arial" panose="020B0604020202020204" pitchFamily="34" charset="0"/>
              </a:rPr>
              <a:t>As the solution in the flask is heated:</a:t>
            </a:r>
          </a:p>
          <a:p>
            <a:pPr marL="171450" indent="-171450">
              <a:spcAft>
                <a:spcPts val="900"/>
              </a:spcAft>
              <a:buFont typeface="Arial" panose="020B0604020202020204" pitchFamily="34" charset="0"/>
              <a:buChar char="•"/>
            </a:pPr>
            <a:r>
              <a:rPr lang="en-GB" sz="1100" dirty="0">
                <a:latin typeface="Century Gothic" panose="020B0502020202020204" pitchFamily="34" charset="0"/>
                <a:ea typeface="Calibri" panose="020F0502020204030204" pitchFamily="34" charset="0"/>
                <a:cs typeface="Arial" panose="020B0604020202020204" pitchFamily="34" charset="0"/>
              </a:rPr>
              <a:t>The temperature on the thermometer increases until it reaches 100°C.</a:t>
            </a:r>
          </a:p>
          <a:p>
            <a:pPr marL="171450" indent="-171450">
              <a:spcAft>
                <a:spcPts val="900"/>
              </a:spcAft>
              <a:buFont typeface="Arial" panose="020B0604020202020204" pitchFamily="34" charset="0"/>
              <a:buChar char="•"/>
            </a:pPr>
            <a:r>
              <a:rPr lang="en-GB" sz="1100" dirty="0">
                <a:latin typeface="Century Gothic" panose="020B0502020202020204" pitchFamily="34" charset="0"/>
                <a:ea typeface="Calibri" panose="020F0502020204030204" pitchFamily="34" charset="0"/>
                <a:cs typeface="Arial" panose="020B0604020202020204" pitchFamily="34" charset="0"/>
              </a:rPr>
              <a:t>Start to see bubbles in the coloured solution.</a:t>
            </a:r>
          </a:p>
          <a:p>
            <a:pPr marL="171450" indent="-171450">
              <a:spcAft>
                <a:spcPts val="900"/>
              </a:spcAft>
              <a:buFont typeface="Arial" panose="020B0604020202020204" pitchFamily="34" charset="0"/>
              <a:buChar char="•"/>
            </a:pPr>
            <a:r>
              <a:rPr lang="en-GB" sz="1100" dirty="0">
                <a:latin typeface="Century Gothic" panose="020B0502020202020204" pitchFamily="34" charset="0"/>
                <a:ea typeface="Calibri" panose="020F0502020204030204" pitchFamily="34" charset="0"/>
                <a:cs typeface="Arial" panose="020B0604020202020204" pitchFamily="34" charset="0"/>
              </a:rPr>
              <a:t>Vapours rise and fill up the flask.</a:t>
            </a:r>
          </a:p>
          <a:p>
            <a:pPr marL="171450" indent="-171450">
              <a:spcAft>
                <a:spcPts val="900"/>
              </a:spcAft>
              <a:buFont typeface="Arial" panose="020B0604020202020204" pitchFamily="34" charset="0"/>
              <a:buChar char="•"/>
            </a:pPr>
            <a:r>
              <a:rPr lang="en-GB" sz="1100" dirty="0">
                <a:latin typeface="Century Gothic" panose="020B0502020202020204" pitchFamily="34" charset="0"/>
                <a:ea typeface="Calibri" panose="020F0502020204030204" pitchFamily="34" charset="0"/>
                <a:cs typeface="Arial" panose="020B0604020202020204" pitchFamily="34" charset="0"/>
              </a:rPr>
              <a:t>Vapour goes into the condenser/delivery tube.</a:t>
            </a:r>
          </a:p>
          <a:p>
            <a:pPr marL="171450" indent="-171450">
              <a:spcAft>
                <a:spcPts val="900"/>
              </a:spcAft>
              <a:buFont typeface="Arial" panose="020B0604020202020204" pitchFamily="34" charset="0"/>
              <a:buChar char="•"/>
            </a:pPr>
            <a:r>
              <a:rPr lang="en-GB" sz="1100" dirty="0">
                <a:latin typeface="Century Gothic" panose="020B0502020202020204" pitchFamily="34" charset="0"/>
                <a:ea typeface="Calibri" panose="020F0502020204030204" pitchFamily="34" charset="0"/>
                <a:cs typeface="Arial" panose="020B0604020202020204" pitchFamily="34" charset="0"/>
              </a:rPr>
              <a:t>A colourless liquid comes out of the condenser/delivery tube.</a:t>
            </a:r>
          </a:p>
          <a:p>
            <a:pPr marL="171450" indent="-171450">
              <a:spcAft>
                <a:spcPts val="900"/>
              </a:spcAft>
              <a:buFont typeface="Arial" panose="020B0604020202020204" pitchFamily="34" charset="0"/>
              <a:buChar char="•"/>
            </a:pPr>
            <a:r>
              <a:rPr lang="en-GB" sz="1100" dirty="0">
                <a:latin typeface="Century Gothic" panose="020B0502020202020204" pitchFamily="34" charset="0"/>
                <a:ea typeface="Calibri" panose="020F0502020204030204" pitchFamily="34" charset="0"/>
                <a:cs typeface="Arial" panose="020B0604020202020204" pitchFamily="34" charset="0"/>
              </a:rPr>
              <a:t>A colourless liquid is collected in the test tube.</a:t>
            </a:r>
          </a:p>
        </p:txBody>
      </p:sp>
      <p:sp>
        <p:nvSpPr>
          <p:cNvPr id="7" name="Text Box 2"/>
          <p:cNvSpPr txBox="1">
            <a:spLocks noChangeArrowheads="1"/>
          </p:cNvSpPr>
          <p:nvPr/>
        </p:nvSpPr>
        <p:spPr bwMode="auto">
          <a:xfrm>
            <a:off x="313925" y="4321638"/>
            <a:ext cx="3863220" cy="2416046"/>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noAutofit/>
          </a:bodyPr>
          <a:lstStyle/>
          <a:p>
            <a:pPr>
              <a:spcAft>
                <a:spcPts val="900"/>
              </a:spcAft>
            </a:pPr>
            <a:r>
              <a:rPr lang="en-GB" sz="1200" b="1" dirty="0">
                <a:latin typeface="Century Gothic" panose="020B0502020202020204" pitchFamily="34" charset="0"/>
                <a:ea typeface="Calibri" panose="020F0502020204030204" pitchFamily="34" charset="0"/>
              </a:rPr>
              <a:t>Submicroscopic </a:t>
            </a:r>
            <a:r>
              <a:rPr lang="en-GB" sz="1200" dirty="0">
                <a:latin typeface="Century Gothic" panose="020B0502020202020204" pitchFamily="34" charset="0"/>
                <a:ea typeface="Calibri" panose="020F0502020204030204" pitchFamily="34" charset="0"/>
              </a:rPr>
              <a:t>– what we can’t see, smaller than we can observe.</a:t>
            </a:r>
          </a:p>
          <a:p>
            <a:pPr>
              <a:spcAft>
                <a:spcPts val="900"/>
              </a:spcAft>
            </a:pPr>
            <a:r>
              <a:rPr lang="en-GB" sz="1200" dirty="0">
                <a:latin typeface="Century Gothic" panose="020B0502020202020204" pitchFamily="34" charset="0"/>
                <a:ea typeface="Calibri" panose="020F0502020204030204" pitchFamily="34" charset="0"/>
              </a:rPr>
              <a:t>Particle diagram showing solution of coloured dye and water, gaseous water vapour and liquid water distillate. </a:t>
            </a:r>
          </a:p>
          <a:p>
            <a:pPr>
              <a:spcAft>
                <a:spcPts val="900"/>
              </a:spcAft>
            </a:pPr>
            <a:r>
              <a:rPr lang="en-GB" sz="750" dirty="0">
                <a:latin typeface="Arial" panose="020B0604020202020204" pitchFamily="34" charset="0"/>
                <a:ea typeface="Calibri" panose="020F0502020204030204" pitchFamily="34" charset="0"/>
              </a:rPr>
              <a:t> </a:t>
            </a:r>
          </a:p>
        </p:txBody>
      </p:sp>
      <p:sp>
        <p:nvSpPr>
          <p:cNvPr id="6" name="Text Box 2"/>
          <p:cNvSpPr txBox="1">
            <a:spLocks noChangeArrowheads="1"/>
          </p:cNvSpPr>
          <p:nvPr/>
        </p:nvSpPr>
        <p:spPr bwMode="auto">
          <a:xfrm>
            <a:off x="8103052" y="4666937"/>
            <a:ext cx="3775023" cy="1317770"/>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noAutofit/>
          </a:bodyPr>
          <a:lstStyle/>
          <a:p>
            <a:pPr>
              <a:spcAft>
                <a:spcPts val="900"/>
              </a:spcAft>
            </a:pPr>
            <a:r>
              <a:rPr lang="en-GB" sz="1200" b="1" dirty="0">
                <a:latin typeface="Century Gothic" panose="020B0502020202020204" pitchFamily="34" charset="0"/>
                <a:ea typeface="Calibri" panose="020F0502020204030204" pitchFamily="34" charset="0"/>
              </a:rPr>
              <a:t>Symbolic </a:t>
            </a:r>
            <a:r>
              <a:rPr lang="en-GB" sz="1200" dirty="0">
                <a:latin typeface="Century Gothic" panose="020B0502020202020204" pitchFamily="34" charset="0"/>
                <a:ea typeface="Calibri" panose="020F0502020204030204" pitchFamily="34" charset="0"/>
              </a:rPr>
              <a:t>– what we use to represent what we’ve seen.</a:t>
            </a:r>
          </a:p>
          <a:p>
            <a:r>
              <a:rPr lang="en-GB" sz="1400" dirty="0">
                <a:latin typeface="Cambria Math" panose="02040503050406030204" pitchFamily="18" charset="0"/>
                <a:ea typeface="Cambria Math" panose="02040503050406030204" pitchFamily="18" charset="0"/>
                <a:cs typeface="Arial" panose="020B0604020202020204" pitchFamily="34" charset="0"/>
              </a:rPr>
              <a:t>water(l) </a:t>
            </a:r>
            <a:r>
              <a:rPr lang="en-GB" sz="1400" dirty="0">
                <a:latin typeface="Cambria Math" panose="02040503050406030204" pitchFamily="18" charset="0"/>
                <a:ea typeface="Cambria Math" panose="02040503050406030204" pitchFamily="18" charset="0"/>
                <a:cs typeface="Calibri" panose="020F0502020204030204" pitchFamily="34" charset="0"/>
                <a:sym typeface="Wingdings" panose="05000000000000000000" pitchFamily="2" charset="2"/>
              </a:rPr>
              <a:t>→</a:t>
            </a:r>
            <a:r>
              <a:rPr lang="en-GB" sz="1400" dirty="0">
                <a:latin typeface="Cambria Math" panose="02040503050406030204" pitchFamily="18" charset="0"/>
                <a:ea typeface="Cambria Math" panose="02040503050406030204" pitchFamily="18" charset="0"/>
                <a:cs typeface="Arial" panose="020B0604020202020204" pitchFamily="34" charset="0"/>
                <a:sym typeface="Wingdings" panose="05000000000000000000" pitchFamily="2" charset="2"/>
              </a:rPr>
              <a:t> water(g) </a:t>
            </a:r>
            <a:r>
              <a:rPr lang="en-GB" sz="1400" dirty="0">
                <a:latin typeface="Cambria Math" panose="02040503050406030204" pitchFamily="18" charset="0"/>
                <a:ea typeface="Cambria Math" panose="02040503050406030204" pitchFamily="18" charset="0"/>
                <a:cs typeface="Calibri" panose="020F0502020204030204" pitchFamily="34" charset="0"/>
                <a:sym typeface="Wingdings" panose="05000000000000000000" pitchFamily="2" charset="2"/>
              </a:rPr>
              <a:t>→</a:t>
            </a:r>
            <a:r>
              <a:rPr lang="en-GB" sz="1400" dirty="0">
                <a:latin typeface="Cambria Math" panose="02040503050406030204" pitchFamily="18" charset="0"/>
                <a:ea typeface="Cambria Math" panose="02040503050406030204" pitchFamily="18" charset="0"/>
                <a:cs typeface="Arial" panose="020B0604020202020204" pitchFamily="34" charset="0"/>
                <a:sym typeface="Wingdings" panose="05000000000000000000" pitchFamily="2" charset="2"/>
              </a:rPr>
              <a:t> water(l)</a:t>
            </a:r>
            <a:endParaRPr lang="en-GB" sz="1400" dirty="0">
              <a:latin typeface="Cambria Math" panose="02040503050406030204" pitchFamily="18" charset="0"/>
              <a:ea typeface="Cambria Math" panose="02040503050406030204" pitchFamily="18" charset="0"/>
              <a:cs typeface="Arial" panose="020B0604020202020204" pitchFamily="34" charset="0"/>
            </a:endParaRPr>
          </a:p>
          <a:p>
            <a:endParaRPr lang="en-GB" sz="1400" dirty="0">
              <a:latin typeface="Cambria Math" panose="02040503050406030204" pitchFamily="18" charset="0"/>
              <a:ea typeface="Cambria Math" panose="02040503050406030204" pitchFamily="18" charset="0"/>
              <a:cs typeface="Arial" panose="020B0604020202020204" pitchFamily="34" charset="0"/>
            </a:endParaRPr>
          </a:p>
          <a:p>
            <a:r>
              <a:rPr lang="en-GB" sz="1400" dirty="0">
                <a:latin typeface="Cambria Math" panose="02040503050406030204" pitchFamily="18" charset="0"/>
                <a:ea typeface="Cambria Math" panose="02040503050406030204" pitchFamily="18" charset="0"/>
                <a:cs typeface="Arial" panose="020B0604020202020204" pitchFamily="34" charset="0"/>
              </a:rPr>
              <a:t> H</a:t>
            </a:r>
            <a:r>
              <a:rPr lang="en-GB" sz="1400" baseline="-25000" dirty="0">
                <a:latin typeface="Cambria Math" panose="02040503050406030204" pitchFamily="18" charset="0"/>
                <a:ea typeface="Cambria Math" panose="02040503050406030204" pitchFamily="18" charset="0"/>
                <a:cs typeface="Arial" panose="020B0604020202020204" pitchFamily="34" charset="0"/>
              </a:rPr>
              <a:t>2</a:t>
            </a:r>
            <a:r>
              <a:rPr lang="en-GB" sz="1400" dirty="0">
                <a:latin typeface="Cambria Math" panose="02040503050406030204" pitchFamily="18" charset="0"/>
                <a:ea typeface="Cambria Math" panose="02040503050406030204" pitchFamily="18" charset="0"/>
                <a:cs typeface="Arial" panose="020B0604020202020204" pitchFamily="34" charset="0"/>
              </a:rPr>
              <a:t>O(l) </a:t>
            </a:r>
            <a:r>
              <a:rPr lang="en-GB" sz="1400" dirty="0">
                <a:latin typeface="Cambria Math" panose="02040503050406030204" pitchFamily="18" charset="0"/>
                <a:ea typeface="Cambria Math" panose="02040503050406030204" pitchFamily="18" charset="0"/>
                <a:cs typeface="Calibri" panose="020F0502020204030204" pitchFamily="34" charset="0"/>
                <a:sym typeface="Wingdings" panose="05000000000000000000" pitchFamily="2" charset="2"/>
              </a:rPr>
              <a:t>→</a:t>
            </a:r>
            <a:r>
              <a:rPr lang="en-GB" sz="1400" dirty="0">
                <a:latin typeface="Cambria Math" panose="02040503050406030204" pitchFamily="18" charset="0"/>
                <a:ea typeface="Cambria Math" panose="02040503050406030204" pitchFamily="18" charset="0"/>
                <a:cs typeface="Arial" panose="020B0604020202020204" pitchFamily="34" charset="0"/>
                <a:sym typeface="Wingdings" panose="05000000000000000000" pitchFamily="2" charset="2"/>
              </a:rPr>
              <a:t> </a:t>
            </a:r>
            <a:r>
              <a:rPr lang="en-GB" sz="1400" dirty="0">
                <a:latin typeface="Cambria Math" panose="02040503050406030204" pitchFamily="18" charset="0"/>
                <a:ea typeface="Cambria Math" panose="02040503050406030204" pitchFamily="18" charset="0"/>
                <a:cs typeface="Arial" panose="020B0604020202020204" pitchFamily="34" charset="0"/>
              </a:rPr>
              <a:t>H</a:t>
            </a:r>
            <a:r>
              <a:rPr lang="en-GB" sz="1400" baseline="-25000" dirty="0">
                <a:latin typeface="Cambria Math" panose="02040503050406030204" pitchFamily="18" charset="0"/>
                <a:ea typeface="Cambria Math" panose="02040503050406030204" pitchFamily="18" charset="0"/>
                <a:cs typeface="Arial" panose="020B0604020202020204" pitchFamily="34" charset="0"/>
              </a:rPr>
              <a:t>2</a:t>
            </a:r>
            <a:r>
              <a:rPr lang="en-GB" sz="1400" dirty="0">
                <a:latin typeface="Cambria Math" panose="02040503050406030204" pitchFamily="18" charset="0"/>
                <a:ea typeface="Cambria Math" panose="02040503050406030204" pitchFamily="18" charset="0"/>
                <a:cs typeface="Arial" panose="020B0604020202020204" pitchFamily="34" charset="0"/>
              </a:rPr>
              <a:t>O(g) </a:t>
            </a:r>
            <a:r>
              <a:rPr lang="en-GB" sz="1400" dirty="0">
                <a:latin typeface="Cambria Math" panose="02040503050406030204" pitchFamily="18" charset="0"/>
                <a:ea typeface="Cambria Math" panose="02040503050406030204" pitchFamily="18" charset="0"/>
                <a:cs typeface="Calibri" panose="020F0502020204030204" pitchFamily="34" charset="0"/>
                <a:sym typeface="Wingdings" panose="05000000000000000000" pitchFamily="2" charset="2"/>
              </a:rPr>
              <a:t>→</a:t>
            </a:r>
            <a:r>
              <a:rPr lang="en-GB" sz="1400" dirty="0">
                <a:latin typeface="Cambria Math" panose="02040503050406030204" pitchFamily="18" charset="0"/>
                <a:ea typeface="Cambria Math" panose="02040503050406030204" pitchFamily="18" charset="0"/>
                <a:cs typeface="Arial" panose="020B0604020202020204" pitchFamily="34" charset="0"/>
                <a:sym typeface="Wingdings" panose="05000000000000000000" pitchFamily="2" charset="2"/>
              </a:rPr>
              <a:t> </a:t>
            </a:r>
            <a:r>
              <a:rPr lang="en-GB" sz="1400" dirty="0">
                <a:latin typeface="Cambria Math" panose="02040503050406030204" pitchFamily="18" charset="0"/>
                <a:ea typeface="Cambria Math" panose="02040503050406030204" pitchFamily="18" charset="0"/>
                <a:cs typeface="Arial" panose="020B0604020202020204" pitchFamily="34" charset="0"/>
              </a:rPr>
              <a:t>H</a:t>
            </a:r>
            <a:r>
              <a:rPr lang="en-GB" sz="1400" baseline="-25000" dirty="0">
                <a:latin typeface="Cambria Math" panose="02040503050406030204" pitchFamily="18" charset="0"/>
                <a:ea typeface="Cambria Math" panose="02040503050406030204" pitchFamily="18" charset="0"/>
                <a:cs typeface="Arial" panose="020B0604020202020204" pitchFamily="34" charset="0"/>
              </a:rPr>
              <a:t>2</a:t>
            </a:r>
            <a:r>
              <a:rPr lang="en-GB" sz="1400" dirty="0">
                <a:latin typeface="Cambria Math" panose="02040503050406030204" pitchFamily="18" charset="0"/>
                <a:ea typeface="Cambria Math" panose="02040503050406030204" pitchFamily="18" charset="0"/>
                <a:cs typeface="Arial" panose="020B0604020202020204" pitchFamily="34" charset="0"/>
              </a:rPr>
              <a:t>O(l)</a:t>
            </a:r>
          </a:p>
        </p:txBody>
      </p:sp>
      <p:sp>
        <p:nvSpPr>
          <p:cNvPr id="61" name="Text Box 6"/>
          <p:cNvSpPr txBox="1"/>
          <p:nvPr/>
        </p:nvSpPr>
        <p:spPr>
          <a:xfrm>
            <a:off x="5158684" y="2983036"/>
            <a:ext cx="1874632" cy="891927"/>
          </a:xfrm>
          <a:prstGeom prst="rect">
            <a:avLst/>
          </a:prstGeom>
          <a:solidFill>
            <a:schemeClr val="lt1"/>
          </a:solid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algn="ctr">
              <a:spcAft>
                <a:spcPts val="900"/>
              </a:spcAft>
            </a:pPr>
            <a:r>
              <a:rPr lang="en-GB" sz="1200" b="1" dirty="0">
                <a:latin typeface="Century Gothic" panose="020B0502020202020204" pitchFamily="34" charset="0"/>
                <a:ea typeface="Calibri" panose="020F0502020204030204" pitchFamily="34" charset="0"/>
              </a:rPr>
              <a:t>Simple distillation</a:t>
            </a:r>
          </a:p>
          <a:p>
            <a:pPr algn="ctr">
              <a:spcAft>
                <a:spcPts val="900"/>
              </a:spcAft>
            </a:pPr>
            <a:r>
              <a:rPr lang="en-GB" sz="1200" dirty="0">
                <a:latin typeface="Century Gothic" panose="020B0502020202020204" pitchFamily="34" charset="0"/>
                <a:ea typeface="Calibri" panose="020F0502020204030204" pitchFamily="34" charset="0"/>
              </a:rPr>
              <a:t>Obtaining pure water from a coloured solution.</a:t>
            </a:r>
          </a:p>
        </p:txBody>
      </p:sp>
      <p:pic>
        <p:nvPicPr>
          <p:cNvPr id="52" name="Picture 51" descr="Particle diagram showing how simple distillation separates blue water molecules from orange coloured dye particles. There is a mixture of the blue and orange particles in a liquid particle diagram in the first box, with some of the water molecules shown as blue gaseous particles rising and moving to a second box and then returning to a liquid in a third box">
            <a:extLst>
              <a:ext uri="{FF2B5EF4-FFF2-40B4-BE49-F238E27FC236}">
                <a16:creationId xmlns:a16="http://schemas.microsoft.com/office/drawing/2014/main" id="{D833DEE1-13FA-CAE3-0753-022A3D4A46D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3613" y="5529661"/>
            <a:ext cx="3543843" cy="1184564"/>
          </a:xfrm>
          <a:prstGeom prst="rect">
            <a:avLst/>
          </a:prstGeom>
        </p:spPr>
      </p:pic>
      <p:sp>
        <p:nvSpPr>
          <p:cNvPr id="5" name="Isosceles Triangle 4">
            <a:extLst>
              <a:ext uri="{C183D7F6-B498-43B3-948B-1728B52AA6E4}">
                <adec:decorative xmlns:adec="http://schemas.microsoft.com/office/drawing/2017/decorative" val="1"/>
              </a:ext>
            </a:extLst>
          </p:cNvPr>
          <p:cNvSpPr/>
          <p:nvPr/>
        </p:nvSpPr>
        <p:spPr>
          <a:xfrm>
            <a:off x="4315118" y="1370010"/>
            <a:ext cx="3561764" cy="3008265"/>
          </a:xfrm>
          <a:prstGeom prst="triangle">
            <a:avLst/>
          </a:prstGeom>
          <a:noFill/>
          <a:ln w="1905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GB" sz="1350" dirty="0"/>
          </a:p>
        </p:txBody>
      </p:sp>
      <p:sp>
        <p:nvSpPr>
          <p:cNvPr id="2" name="Title 1">
            <a:extLst>
              <a:ext uri="{FF2B5EF4-FFF2-40B4-BE49-F238E27FC236}">
                <a16:creationId xmlns:a16="http://schemas.microsoft.com/office/drawing/2014/main" id="{A7611C61-BA27-9BCB-EF9F-253708C0C635}"/>
              </a:ext>
            </a:extLst>
          </p:cNvPr>
          <p:cNvSpPr>
            <a:spLocks noGrp="1"/>
          </p:cNvSpPr>
          <p:nvPr>
            <p:ph type="title" idx="4294967295"/>
          </p:nvPr>
        </p:nvSpPr>
        <p:spPr>
          <a:xfrm>
            <a:off x="838200" y="-1325563"/>
            <a:ext cx="10515600" cy="1325563"/>
          </a:xfrm>
        </p:spPr>
        <p:txBody>
          <a:bodyPr vert="horz" lIns="91440" tIns="45720" rIns="91440" bIns="45720" rtlCol="0" anchor="b">
            <a:normAutofit/>
          </a:bodyPr>
          <a:lstStyle/>
          <a:p>
            <a:r>
              <a:rPr lang="en-GB" dirty="0"/>
              <a:t>Johnstone’s triangle suggested answer</a:t>
            </a:r>
          </a:p>
        </p:txBody>
      </p:sp>
    </p:spTree>
    <p:extLst>
      <p:ext uri="{BB962C8B-B14F-4D97-AF65-F5344CB8AC3E}">
        <p14:creationId xmlns:p14="http://schemas.microsoft.com/office/powerpoint/2010/main" val="4285378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F1B30-7860-0E79-C046-E709BF5EF046}"/>
              </a:ext>
            </a:extLst>
          </p:cNvPr>
          <p:cNvSpPr>
            <a:spLocks noGrp="1"/>
          </p:cNvSpPr>
          <p:nvPr>
            <p:ph type="title"/>
          </p:nvPr>
        </p:nvSpPr>
        <p:spPr/>
        <p:txBody>
          <a:bodyPr/>
          <a:lstStyle/>
          <a:p>
            <a:r>
              <a:rPr lang="en-GB" dirty="0"/>
              <a:t>Integrated instructions</a:t>
            </a:r>
          </a:p>
        </p:txBody>
      </p:sp>
      <p:sp>
        <p:nvSpPr>
          <p:cNvPr id="3" name="Content Placeholder 2">
            <a:extLst>
              <a:ext uri="{FF2B5EF4-FFF2-40B4-BE49-F238E27FC236}">
                <a16:creationId xmlns:a16="http://schemas.microsoft.com/office/drawing/2014/main" id="{6A59B1BE-418B-A700-C671-97C104E1A549}"/>
              </a:ext>
            </a:extLst>
          </p:cNvPr>
          <p:cNvSpPr>
            <a:spLocks noGrp="1"/>
          </p:cNvSpPr>
          <p:nvPr>
            <p:ph idx="1"/>
          </p:nvPr>
        </p:nvSpPr>
        <p:spPr/>
        <p:txBody>
          <a:bodyPr>
            <a:normAutofit/>
          </a:bodyPr>
          <a:lstStyle/>
          <a:p>
            <a:pPr marL="0" indent="0">
              <a:buNone/>
            </a:pPr>
            <a:r>
              <a:rPr lang="en-GB" sz="1800" dirty="0">
                <a:latin typeface="Century Gothic" panose="020B0502020202020204" pitchFamily="34" charset="0"/>
              </a:rPr>
              <a:t>Integrated instructions use clear numbering, arrows and simple pictograms, like an eye to show when to make observations. They were developed using cognitive load theory and remove unnecessary information. Therefore, the instructions reduce extraneous load on learners, increasing the capacity of their working memory to think about what they are doing and why.</a:t>
            </a:r>
          </a:p>
          <a:p>
            <a:pPr marL="0" indent="0">
              <a:buNone/>
            </a:pPr>
            <a:r>
              <a:rPr lang="en-GB" sz="1800" dirty="0">
                <a:effectLst/>
                <a:latin typeface="Century Gothic" panose="020B0502020202020204" pitchFamily="34" charset="0"/>
                <a:ea typeface="Calibri" panose="020F0502020204030204" pitchFamily="34" charset="0"/>
                <a:cs typeface="Times New Roman" panose="02020603050405020304" pitchFamily="18" charset="0"/>
              </a:rPr>
              <a:t>Read more at </a:t>
            </a:r>
            <a:r>
              <a:rPr lang="en-GB" sz="1800" u="sng" dirty="0">
                <a:solidFill>
                  <a:srgbClr val="0563C1"/>
                </a:solidFill>
                <a:effectLst/>
                <a:latin typeface="Century Gothic" panose="020B0502020202020204" pitchFamily="34" charset="0"/>
                <a:ea typeface="Calibri" panose="020F0502020204030204" pitchFamily="34" charset="0"/>
                <a:cs typeface="Times New Roman" panose="02020603050405020304" pitchFamily="18" charset="0"/>
              </a:rPr>
              <a:t>rsc.li/47bIKi5 </a:t>
            </a:r>
            <a:r>
              <a:rPr lang="en-GB" sz="1800" dirty="0">
                <a:effectLst/>
                <a:latin typeface="Century Gothic" panose="020B0502020202020204" pitchFamily="34" charset="0"/>
                <a:ea typeface="Calibri" panose="020F0502020204030204" pitchFamily="34" charset="0"/>
                <a:cs typeface="Times New Roman" panose="02020603050405020304" pitchFamily="18" charset="0"/>
              </a:rPr>
              <a:t>. See the 14–16 practical video collection (</a:t>
            </a:r>
            <a:r>
              <a:rPr lang="en-GB" sz="1800" dirty="0">
                <a:effectLst/>
                <a:latin typeface="Century Gothic" panose="020B0502020202020204" pitchFamily="34" charset="0"/>
                <a:ea typeface="Calibri" panose="020F0502020204030204" pitchFamily="34" charset="0"/>
                <a:cs typeface="Times New Roman" panose="02020603050405020304" pitchFamily="18" charset="0"/>
                <a:hlinkClick r:id="rId2"/>
              </a:rPr>
              <a:t>rsc.li/47fDhGS</a:t>
            </a:r>
            <a:r>
              <a:rPr lang="en-GB" sz="1800" dirty="0">
                <a:effectLst/>
                <a:latin typeface="Century Gothic" panose="020B0502020202020204" pitchFamily="34" charset="0"/>
                <a:ea typeface="Calibri" panose="020F0502020204030204" pitchFamily="34" charset="0"/>
                <a:cs typeface="Times New Roman" panose="02020603050405020304" pitchFamily="18" charset="0"/>
              </a:rPr>
              <a:t>) for other core experiment example</a:t>
            </a:r>
            <a:r>
              <a:rPr lang="en-GB" sz="1800" dirty="0">
                <a:latin typeface="Century Gothic" panose="020B0502020202020204" pitchFamily="34" charset="0"/>
                <a:ea typeface="Calibri" panose="020F0502020204030204" pitchFamily="34" charset="0"/>
                <a:cs typeface="Times New Roman" panose="02020603050405020304" pitchFamily="18" charset="0"/>
              </a:rPr>
              <a:t>s</a:t>
            </a:r>
            <a:r>
              <a:rPr lang="en-GB" sz="1800" dirty="0">
                <a:effectLst/>
                <a:latin typeface="Century Gothic" panose="020B0502020202020204" pitchFamily="34" charset="0"/>
                <a:ea typeface="Calibri" panose="020F0502020204030204" pitchFamily="34" charset="0"/>
                <a:cs typeface="Times New Roman" panose="02020603050405020304" pitchFamily="18" charset="0"/>
              </a:rPr>
              <a:t>.</a:t>
            </a:r>
          </a:p>
          <a:p>
            <a:pPr marL="0" indent="0">
              <a:buNone/>
            </a:pPr>
            <a:endParaRPr lang="en-GB" sz="1800" dirty="0">
              <a:latin typeface="Century Gothic" panose="020B0502020202020204" pitchFamily="34" charset="0"/>
            </a:endParaRPr>
          </a:p>
        </p:txBody>
      </p:sp>
    </p:spTree>
    <p:extLst>
      <p:ext uri="{BB962C8B-B14F-4D97-AF65-F5344CB8AC3E}">
        <p14:creationId xmlns:p14="http://schemas.microsoft.com/office/powerpoint/2010/main" val="1944859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C183D7F6-B498-43B3-948B-1728B52AA6E4}">
                <adec:decorative xmlns:adec="http://schemas.microsoft.com/office/drawing/2017/decorative" val="1"/>
              </a:ext>
            </a:extLst>
          </p:cNvPr>
          <p:cNvGrpSpPr/>
          <p:nvPr/>
        </p:nvGrpSpPr>
        <p:grpSpPr>
          <a:xfrm>
            <a:off x="7225279" y="3112679"/>
            <a:ext cx="1248343" cy="1514657"/>
            <a:chOff x="5330487" y="3362500"/>
            <a:chExt cx="1838170" cy="2259955"/>
          </a:xfrm>
        </p:grpSpPr>
        <p:sp>
          <p:nvSpPr>
            <p:cNvPr id="11" name="Rectangle 10"/>
            <p:cNvSpPr/>
            <p:nvPr/>
          </p:nvSpPr>
          <p:spPr>
            <a:xfrm>
              <a:off x="5420839" y="4482431"/>
              <a:ext cx="1733975" cy="114002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11"/>
            <p:cNvSpPr/>
            <p:nvPr/>
          </p:nvSpPr>
          <p:spPr>
            <a:xfrm>
              <a:off x="5330487" y="3362500"/>
              <a:ext cx="1838170" cy="2244024"/>
            </a:xfrm>
            <a:custGeom>
              <a:avLst/>
              <a:gdLst>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44568"/>
                <a:gd name="connsiteY0" fmla="*/ 265800 h 2483180"/>
                <a:gd name="connsiteX1" fmla="*/ 132349 w 1944568"/>
                <a:gd name="connsiteY1" fmla="*/ 166740 h 2483180"/>
                <a:gd name="connsiteX2" fmla="*/ 117109 w 1944568"/>
                <a:gd name="connsiteY2" fmla="*/ 2208900 h 2483180"/>
                <a:gd name="connsiteX3" fmla="*/ 1793509 w 1944568"/>
                <a:gd name="connsiteY3" fmla="*/ 2231760 h 2483180"/>
                <a:gd name="connsiteX4" fmla="*/ 1862089 w 1944568"/>
                <a:gd name="connsiteY4" fmla="*/ 75300 h 2483180"/>
                <a:gd name="connsiteX0" fmla="*/ 56149 w 2003693"/>
                <a:gd name="connsiteY0" fmla="*/ 265800 h 2487254"/>
                <a:gd name="connsiteX1" fmla="*/ 132349 w 2003693"/>
                <a:gd name="connsiteY1" fmla="*/ 166740 h 2487254"/>
                <a:gd name="connsiteX2" fmla="*/ 117109 w 2003693"/>
                <a:gd name="connsiteY2" fmla="*/ 2208900 h 2487254"/>
                <a:gd name="connsiteX3" fmla="*/ 1877329 w 2003693"/>
                <a:gd name="connsiteY3" fmla="*/ 2239380 h 2487254"/>
                <a:gd name="connsiteX4" fmla="*/ 1862089 w 2003693"/>
                <a:gd name="connsiteY4" fmla="*/ 75300 h 2487254"/>
                <a:gd name="connsiteX0" fmla="*/ 56149 w 1877329"/>
                <a:gd name="connsiteY0" fmla="*/ 265800 h 2487254"/>
                <a:gd name="connsiteX1" fmla="*/ 132349 w 1877329"/>
                <a:gd name="connsiteY1" fmla="*/ 166740 h 2487254"/>
                <a:gd name="connsiteX2" fmla="*/ 117109 w 1877329"/>
                <a:gd name="connsiteY2" fmla="*/ 2208900 h 2487254"/>
                <a:gd name="connsiteX3" fmla="*/ 1877329 w 1877329"/>
                <a:gd name="connsiteY3" fmla="*/ 2239380 h 2487254"/>
                <a:gd name="connsiteX4" fmla="*/ 1862089 w 1877329"/>
                <a:gd name="connsiteY4" fmla="*/ 75300 h 2487254"/>
                <a:gd name="connsiteX0" fmla="*/ 56149 w 1877329"/>
                <a:gd name="connsiteY0" fmla="*/ 265800 h 2369571"/>
                <a:gd name="connsiteX1" fmla="*/ 132349 w 1877329"/>
                <a:gd name="connsiteY1" fmla="*/ 166740 h 2369571"/>
                <a:gd name="connsiteX2" fmla="*/ 117109 w 1877329"/>
                <a:gd name="connsiteY2" fmla="*/ 2208900 h 2369571"/>
                <a:gd name="connsiteX3" fmla="*/ 1877329 w 1877329"/>
                <a:gd name="connsiteY3" fmla="*/ 2239380 h 2369571"/>
                <a:gd name="connsiteX4" fmla="*/ 1862089 w 1877329"/>
                <a:gd name="connsiteY4" fmla="*/ 75300 h 2369571"/>
                <a:gd name="connsiteX0" fmla="*/ 56149 w 1877329"/>
                <a:gd name="connsiteY0" fmla="*/ 265800 h 2239380"/>
                <a:gd name="connsiteX1" fmla="*/ 132349 w 1877329"/>
                <a:gd name="connsiteY1" fmla="*/ 166740 h 2239380"/>
                <a:gd name="connsiteX2" fmla="*/ 117109 w 1877329"/>
                <a:gd name="connsiteY2" fmla="*/ 2208900 h 2239380"/>
                <a:gd name="connsiteX3" fmla="*/ 1877329 w 1877329"/>
                <a:gd name="connsiteY3" fmla="*/ 2239380 h 2239380"/>
                <a:gd name="connsiteX4" fmla="*/ 1862089 w 1877329"/>
                <a:gd name="connsiteY4" fmla="*/ 75300 h 2239380"/>
                <a:gd name="connsiteX0" fmla="*/ 0 w 1821180"/>
                <a:gd name="connsiteY0" fmla="*/ 265800 h 2239380"/>
                <a:gd name="connsiteX1" fmla="*/ 76200 w 1821180"/>
                <a:gd name="connsiteY1" fmla="*/ 166740 h 2239380"/>
                <a:gd name="connsiteX2" fmla="*/ 60960 w 1821180"/>
                <a:gd name="connsiteY2" fmla="*/ 2208900 h 2239380"/>
                <a:gd name="connsiteX3" fmla="*/ 1821180 w 1821180"/>
                <a:gd name="connsiteY3" fmla="*/ 2239380 h 2239380"/>
                <a:gd name="connsiteX4" fmla="*/ 1805940 w 1821180"/>
                <a:gd name="connsiteY4" fmla="*/ 75300 h 2239380"/>
                <a:gd name="connsiteX0" fmla="*/ 0 w 1821180"/>
                <a:gd name="connsiteY0" fmla="*/ 265800 h 2248128"/>
                <a:gd name="connsiteX1" fmla="*/ 76200 w 1821180"/>
                <a:gd name="connsiteY1" fmla="*/ 166740 h 2248128"/>
                <a:gd name="connsiteX2" fmla="*/ 70485 w 1821180"/>
                <a:gd name="connsiteY2" fmla="*/ 2237475 h 2248128"/>
                <a:gd name="connsiteX3" fmla="*/ 1821180 w 1821180"/>
                <a:gd name="connsiteY3" fmla="*/ 2239380 h 2248128"/>
                <a:gd name="connsiteX4" fmla="*/ 1805940 w 1821180"/>
                <a:gd name="connsiteY4" fmla="*/ 75300 h 2248128"/>
                <a:gd name="connsiteX0" fmla="*/ 0 w 1821180"/>
                <a:gd name="connsiteY0" fmla="*/ 265800 h 2239380"/>
                <a:gd name="connsiteX1" fmla="*/ 76200 w 1821180"/>
                <a:gd name="connsiteY1" fmla="*/ 166740 h 2239380"/>
                <a:gd name="connsiteX2" fmla="*/ 70485 w 1821180"/>
                <a:gd name="connsiteY2" fmla="*/ 2237475 h 2239380"/>
                <a:gd name="connsiteX3" fmla="*/ 1821180 w 1821180"/>
                <a:gd name="connsiteY3" fmla="*/ 2239380 h 2239380"/>
                <a:gd name="connsiteX4" fmla="*/ 1805940 w 1821180"/>
                <a:gd name="connsiteY4" fmla="*/ 75300 h 2239380"/>
                <a:gd name="connsiteX0" fmla="*/ 0 w 1821180"/>
                <a:gd name="connsiteY0" fmla="*/ 342674 h 2316254"/>
                <a:gd name="connsiteX1" fmla="*/ 76200 w 1821180"/>
                <a:gd name="connsiteY1" fmla="*/ 138839 h 2316254"/>
                <a:gd name="connsiteX2" fmla="*/ 70485 w 1821180"/>
                <a:gd name="connsiteY2" fmla="*/ 2314349 h 2316254"/>
                <a:gd name="connsiteX3" fmla="*/ 1821180 w 1821180"/>
                <a:gd name="connsiteY3" fmla="*/ 2316254 h 2316254"/>
                <a:gd name="connsiteX4" fmla="*/ 1805940 w 1821180"/>
                <a:gd name="connsiteY4" fmla="*/ 152174 h 2316254"/>
                <a:gd name="connsiteX0" fmla="*/ 0 w 2002155"/>
                <a:gd name="connsiteY0" fmla="*/ 338997 h 2317340"/>
                <a:gd name="connsiteX1" fmla="*/ 257175 w 2002155"/>
                <a:gd name="connsiteY1" fmla="*/ 139925 h 2317340"/>
                <a:gd name="connsiteX2" fmla="*/ 251460 w 2002155"/>
                <a:gd name="connsiteY2" fmla="*/ 2315435 h 2317340"/>
                <a:gd name="connsiteX3" fmla="*/ 2002155 w 2002155"/>
                <a:gd name="connsiteY3" fmla="*/ 2317340 h 2317340"/>
                <a:gd name="connsiteX4" fmla="*/ 1986915 w 2002155"/>
                <a:gd name="connsiteY4" fmla="*/ 153260 h 2317340"/>
                <a:gd name="connsiteX0" fmla="*/ 0 w 2002155"/>
                <a:gd name="connsiteY0" fmla="*/ 269561 h 2247904"/>
                <a:gd name="connsiteX1" fmla="*/ 257175 w 2002155"/>
                <a:gd name="connsiteY1" fmla="*/ 70489 h 2247904"/>
                <a:gd name="connsiteX2" fmla="*/ 251460 w 2002155"/>
                <a:gd name="connsiteY2" fmla="*/ 2245999 h 2247904"/>
                <a:gd name="connsiteX3" fmla="*/ 2002155 w 2002155"/>
                <a:gd name="connsiteY3" fmla="*/ 2247904 h 2247904"/>
                <a:gd name="connsiteX4" fmla="*/ 1986915 w 2002155"/>
                <a:gd name="connsiteY4" fmla="*/ 83824 h 2247904"/>
                <a:gd name="connsiteX0" fmla="*/ 0 w 1968818"/>
                <a:gd name="connsiteY0" fmla="*/ 262089 h 2249957"/>
                <a:gd name="connsiteX1" fmla="*/ 223838 w 1968818"/>
                <a:gd name="connsiteY1" fmla="*/ 72542 h 2249957"/>
                <a:gd name="connsiteX2" fmla="*/ 218123 w 1968818"/>
                <a:gd name="connsiteY2" fmla="*/ 2248052 h 2249957"/>
                <a:gd name="connsiteX3" fmla="*/ 1968818 w 1968818"/>
                <a:gd name="connsiteY3" fmla="*/ 2249957 h 2249957"/>
                <a:gd name="connsiteX4" fmla="*/ 1953578 w 1968818"/>
                <a:gd name="connsiteY4" fmla="*/ 85877 h 2249957"/>
                <a:gd name="connsiteX0" fmla="*/ 0 w 1973581"/>
                <a:gd name="connsiteY0" fmla="*/ 213006 h 2267549"/>
                <a:gd name="connsiteX1" fmla="*/ 228601 w 1973581"/>
                <a:gd name="connsiteY1" fmla="*/ 90134 h 2267549"/>
                <a:gd name="connsiteX2" fmla="*/ 222886 w 1973581"/>
                <a:gd name="connsiteY2" fmla="*/ 2265644 h 2267549"/>
                <a:gd name="connsiteX3" fmla="*/ 1973581 w 1973581"/>
                <a:gd name="connsiteY3" fmla="*/ 2267549 h 2267549"/>
                <a:gd name="connsiteX4" fmla="*/ 1958341 w 1973581"/>
                <a:gd name="connsiteY4" fmla="*/ 103469 h 2267549"/>
                <a:gd name="connsiteX0" fmla="*/ 0 w 1973581"/>
                <a:gd name="connsiteY0" fmla="*/ 195480 h 2250023"/>
                <a:gd name="connsiteX1" fmla="*/ 228601 w 1973581"/>
                <a:gd name="connsiteY1" fmla="*/ 72608 h 2250023"/>
                <a:gd name="connsiteX2" fmla="*/ 222886 w 1973581"/>
                <a:gd name="connsiteY2" fmla="*/ 2248118 h 2250023"/>
                <a:gd name="connsiteX3" fmla="*/ 1973581 w 1973581"/>
                <a:gd name="connsiteY3" fmla="*/ 2250023 h 2250023"/>
                <a:gd name="connsiteX4" fmla="*/ 1958341 w 1973581"/>
                <a:gd name="connsiteY4" fmla="*/ 85943 h 2250023"/>
                <a:gd name="connsiteX0" fmla="*/ 0 w 1964056"/>
                <a:gd name="connsiteY0" fmla="*/ 195480 h 2250023"/>
                <a:gd name="connsiteX1" fmla="*/ 228601 w 1964056"/>
                <a:gd name="connsiteY1" fmla="*/ 72608 h 2250023"/>
                <a:gd name="connsiteX2" fmla="*/ 222886 w 1964056"/>
                <a:gd name="connsiteY2" fmla="*/ 2248118 h 2250023"/>
                <a:gd name="connsiteX3" fmla="*/ 1964056 w 1964056"/>
                <a:gd name="connsiteY3" fmla="*/ 2250023 h 2250023"/>
                <a:gd name="connsiteX4" fmla="*/ 1958341 w 1964056"/>
                <a:gd name="connsiteY4" fmla="*/ 85943 h 2250023"/>
                <a:gd name="connsiteX0" fmla="*/ 0 w 1966757"/>
                <a:gd name="connsiteY0" fmla="*/ 195480 h 2250023"/>
                <a:gd name="connsiteX1" fmla="*/ 228601 w 1966757"/>
                <a:gd name="connsiteY1" fmla="*/ 72608 h 2250023"/>
                <a:gd name="connsiteX2" fmla="*/ 222886 w 1966757"/>
                <a:gd name="connsiteY2" fmla="*/ 2248118 h 2250023"/>
                <a:gd name="connsiteX3" fmla="*/ 1964056 w 1966757"/>
                <a:gd name="connsiteY3" fmla="*/ 2250023 h 2250023"/>
                <a:gd name="connsiteX4" fmla="*/ 1958341 w 1966757"/>
                <a:gd name="connsiteY4" fmla="*/ 85943 h 2250023"/>
                <a:gd name="connsiteX0" fmla="*/ 0 w 1852457"/>
                <a:gd name="connsiteY0" fmla="*/ 137159 h 2274252"/>
                <a:gd name="connsiteX1" fmla="*/ 114301 w 1852457"/>
                <a:gd name="connsiteY1" fmla="*/ 96837 h 2274252"/>
                <a:gd name="connsiteX2" fmla="*/ 108586 w 1852457"/>
                <a:gd name="connsiteY2" fmla="*/ 2272347 h 2274252"/>
                <a:gd name="connsiteX3" fmla="*/ 1849756 w 1852457"/>
                <a:gd name="connsiteY3" fmla="*/ 2274252 h 2274252"/>
                <a:gd name="connsiteX4" fmla="*/ 1844041 w 1852457"/>
                <a:gd name="connsiteY4" fmla="*/ 110172 h 2274252"/>
                <a:gd name="connsiteX0" fmla="*/ 0 w 1852457"/>
                <a:gd name="connsiteY0" fmla="*/ 123163 h 2260256"/>
                <a:gd name="connsiteX1" fmla="*/ 114301 w 1852457"/>
                <a:gd name="connsiteY1" fmla="*/ 82841 h 2260256"/>
                <a:gd name="connsiteX2" fmla="*/ 108586 w 1852457"/>
                <a:gd name="connsiteY2" fmla="*/ 2258351 h 2260256"/>
                <a:gd name="connsiteX3" fmla="*/ 1849756 w 1852457"/>
                <a:gd name="connsiteY3" fmla="*/ 2260256 h 2260256"/>
                <a:gd name="connsiteX4" fmla="*/ 1844041 w 1852457"/>
                <a:gd name="connsiteY4" fmla="*/ 96176 h 2260256"/>
                <a:gd name="connsiteX0" fmla="*/ 7825 w 1860282"/>
                <a:gd name="connsiteY0" fmla="*/ 117450 h 2254543"/>
                <a:gd name="connsiteX1" fmla="*/ 122126 w 1860282"/>
                <a:gd name="connsiteY1" fmla="*/ 77128 h 2254543"/>
                <a:gd name="connsiteX2" fmla="*/ 116411 w 1860282"/>
                <a:gd name="connsiteY2" fmla="*/ 2252638 h 2254543"/>
                <a:gd name="connsiteX3" fmla="*/ 1857581 w 1860282"/>
                <a:gd name="connsiteY3" fmla="*/ 2254543 h 2254543"/>
                <a:gd name="connsiteX4" fmla="*/ 1851866 w 1860282"/>
                <a:gd name="connsiteY4" fmla="*/ 90463 h 2254543"/>
                <a:gd name="connsiteX0" fmla="*/ 1215 w 1853672"/>
                <a:gd name="connsiteY0" fmla="*/ 83599 h 2220692"/>
                <a:gd name="connsiteX1" fmla="*/ 115516 w 1853672"/>
                <a:gd name="connsiteY1" fmla="*/ 43277 h 2220692"/>
                <a:gd name="connsiteX2" fmla="*/ 109801 w 1853672"/>
                <a:gd name="connsiteY2" fmla="*/ 2218787 h 2220692"/>
                <a:gd name="connsiteX3" fmla="*/ 1850971 w 1853672"/>
                <a:gd name="connsiteY3" fmla="*/ 2220692 h 2220692"/>
                <a:gd name="connsiteX4" fmla="*/ 1845256 w 1853672"/>
                <a:gd name="connsiteY4" fmla="*/ 56612 h 2220692"/>
                <a:gd name="connsiteX0" fmla="*/ 1434 w 1839604"/>
                <a:gd name="connsiteY0" fmla="*/ 57124 h 2234698"/>
                <a:gd name="connsiteX1" fmla="*/ 101448 w 1839604"/>
                <a:gd name="connsiteY1" fmla="*/ 57283 h 2234698"/>
                <a:gd name="connsiteX2" fmla="*/ 95733 w 1839604"/>
                <a:gd name="connsiteY2" fmla="*/ 2232793 h 2234698"/>
                <a:gd name="connsiteX3" fmla="*/ 1836903 w 1839604"/>
                <a:gd name="connsiteY3" fmla="*/ 2234698 h 2234698"/>
                <a:gd name="connsiteX4" fmla="*/ 1831188 w 1839604"/>
                <a:gd name="connsiteY4" fmla="*/ 70618 h 2234698"/>
                <a:gd name="connsiteX0" fmla="*/ 0 w 1838170"/>
                <a:gd name="connsiteY0" fmla="*/ 65540 h 2243114"/>
                <a:gd name="connsiteX1" fmla="*/ 100014 w 1838170"/>
                <a:gd name="connsiteY1" fmla="*/ 65699 h 2243114"/>
                <a:gd name="connsiteX2" fmla="*/ 94299 w 1838170"/>
                <a:gd name="connsiteY2" fmla="*/ 2241209 h 2243114"/>
                <a:gd name="connsiteX3" fmla="*/ 1835469 w 1838170"/>
                <a:gd name="connsiteY3" fmla="*/ 2243114 h 2243114"/>
                <a:gd name="connsiteX4" fmla="*/ 1829754 w 1838170"/>
                <a:gd name="connsiteY4" fmla="*/ 79034 h 2243114"/>
                <a:gd name="connsiteX0" fmla="*/ 0 w 1838170"/>
                <a:gd name="connsiteY0" fmla="*/ 66450 h 2244024"/>
                <a:gd name="connsiteX1" fmla="*/ 100014 w 1838170"/>
                <a:gd name="connsiteY1" fmla="*/ 66609 h 2244024"/>
                <a:gd name="connsiteX2" fmla="*/ 94299 w 1838170"/>
                <a:gd name="connsiteY2" fmla="*/ 2242119 h 2244024"/>
                <a:gd name="connsiteX3" fmla="*/ 1835469 w 1838170"/>
                <a:gd name="connsiteY3" fmla="*/ 2244024 h 2244024"/>
                <a:gd name="connsiteX4" fmla="*/ 1829754 w 1838170"/>
                <a:gd name="connsiteY4" fmla="*/ 79944 h 2244024"/>
                <a:gd name="connsiteX0" fmla="*/ 0 w 1838170"/>
                <a:gd name="connsiteY0" fmla="*/ 66450 h 2244024"/>
                <a:gd name="connsiteX1" fmla="*/ 100014 w 1838170"/>
                <a:gd name="connsiteY1" fmla="*/ 66609 h 2244024"/>
                <a:gd name="connsiteX2" fmla="*/ 94299 w 1838170"/>
                <a:gd name="connsiteY2" fmla="*/ 2242119 h 2244024"/>
                <a:gd name="connsiteX3" fmla="*/ 1835469 w 1838170"/>
                <a:gd name="connsiteY3" fmla="*/ 2244024 h 2244024"/>
                <a:gd name="connsiteX4" fmla="*/ 1829754 w 1838170"/>
                <a:gd name="connsiteY4" fmla="*/ 6126 h 22440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170" h="2244024">
                  <a:moveTo>
                    <a:pt x="0" y="66450"/>
                  </a:moveTo>
                  <a:cubicBezTo>
                    <a:pt x="2063" y="-18004"/>
                    <a:pt x="101760" y="-26259"/>
                    <a:pt x="100014" y="66609"/>
                  </a:cubicBezTo>
                  <a:cubicBezTo>
                    <a:pt x="110174" y="390459"/>
                    <a:pt x="99379" y="1852229"/>
                    <a:pt x="94299" y="2242119"/>
                  </a:cubicBezTo>
                  <a:lnTo>
                    <a:pt x="1835469" y="2244024"/>
                  </a:lnTo>
                  <a:cubicBezTo>
                    <a:pt x="1842454" y="1776029"/>
                    <a:pt x="1834199" y="975136"/>
                    <a:pt x="1829754" y="6126"/>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18" name="Group 117">
            <a:extLst>
              <a:ext uri="{C183D7F6-B498-43B3-948B-1728B52AA6E4}">
                <adec:decorative xmlns:adec="http://schemas.microsoft.com/office/drawing/2017/decorative" val="1"/>
              </a:ext>
            </a:extLst>
          </p:cNvPr>
          <p:cNvGrpSpPr/>
          <p:nvPr/>
        </p:nvGrpSpPr>
        <p:grpSpPr>
          <a:xfrm>
            <a:off x="7644832" y="3148786"/>
            <a:ext cx="426885" cy="1359447"/>
            <a:chOff x="7655805" y="3236711"/>
            <a:chExt cx="426885" cy="1359447"/>
          </a:xfrm>
        </p:grpSpPr>
        <p:sp>
          <p:nvSpPr>
            <p:cNvPr id="93" name="Freeform 92"/>
            <p:cNvSpPr/>
            <p:nvPr/>
          </p:nvSpPr>
          <p:spPr>
            <a:xfrm>
              <a:off x="7655805" y="3236711"/>
              <a:ext cx="426885" cy="1354109"/>
            </a:xfrm>
            <a:custGeom>
              <a:avLst/>
              <a:gdLst>
                <a:gd name="connsiteX0" fmla="*/ 36050 w 795698"/>
                <a:gd name="connsiteY0" fmla="*/ 0 h 2616279"/>
                <a:gd name="connsiteX1" fmla="*/ 36050 w 795698"/>
                <a:gd name="connsiteY1" fmla="*/ 2178050 h 2616279"/>
                <a:gd name="connsiteX2" fmla="*/ 410700 w 795698"/>
                <a:gd name="connsiteY2" fmla="*/ 2616200 h 2616279"/>
                <a:gd name="connsiteX3" fmla="*/ 759950 w 795698"/>
                <a:gd name="connsiteY3" fmla="*/ 2171700 h 2616279"/>
                <a:gd name="connsiteX4" fmla="*/ 766300 w 795698"/>
                <a:gd name="connsiteY4" fmla="*/ 12700 h 2616279"/>
                <a:gd name="connsiteX0" fmla="*/ 27635 w 787283"/>
                <a:gd name="connsiteY0" fmla="*/ 0 h 2616279"/>
                <a:gd name="connsiteX1" fmla="*/ 27635 w 787283"/>
                <a:gd name="connsiteY1" fmla="*/ 2178050 h 2616279"/>
                <a:gd name="connsiteX2" fmla="*/ 402285 w 787283"/>
                <a:gd name="connsiteY2" fmla="*/ 2616200 h 2616279"/>
                <a:gd name="connsiteX3" fmla="*/ 751535 w 787283"/>
                <a:gd name="connsiteY3" fmla="*/ 2171700 h 2616279"/>
                <a:gd name="connsiteX4" fmla="*/ 757885 w 787283"/>
                <a:gd name="connsiteY4" fmla="*/ 12700 h 2616279"/>
                <a:gd name="connsiteX0" fmla="*/ 27635 w 781551"/>
                <a:gd name="connsiteY0" fmla="*/ 0 h 2616279"/>
                <a:gd name="connsiteX1" fmla="*/ 27635 w 781551"/>
                <a:gd name="connsiteY1" fmla="*/ 2178050 h 2616279"/>
                <a:gd name="connsiteX2" fmla="*/ 402285 w 781551"/>
                <a:gd name="connsiteY2" fmla="*/ 2616200 h 2616279"/>
                <a:gd name="connsiteX3" fmla="*/ 751535 w 781551"/>
                <a:gd name="connsiteY3" fmla="*/ 2171700 h 2616279"/>
                <a:gd name="connsiteX4" fmla="*/ 757885 w 781551"/>
                <a:gd name="connsiteY4" fmla="*/ 12700 h 2616279"/>
                <a:gd name="connsiteX0" fmla="*/ 27635 w 763164"/>
                <a:gd name="connsiteY0" fmla="*/ 0 h 2616279"/>
                <a:gd name="connsiteX1" fmla="*/ 27635 w 763164"/>
                <a:gd name="connsiteY1" fmla="*/ 2178050 h 2616279"/>
                <a:gd name="connsiteX2" fmla="*/ 402285 w 763164"/>
                <a:gd name="connsiteY2" fmla="*/ 2616200 h 2616279"/>
                <a:gd name="connsiteX3" fmla="*/ 751535 w 763164"/>
                <a:gd name="connsiteY3" fmla="*/ 2171700 h 2616279"/>
                <a:gd name="connsiteX4" fmla="*/ 757885 w 763164"/>
                <a:gd name="connsiteY4" fmla="*/ 12700 h 2616279"/>
                <a:gd name="connsiteX0" fmla="*/ 27635 w 761412"/>
                <a:gd name="connsiteY0" fmla="*/ 0 h 2616279"/>
                <a:gd name="connsiteX1" fmla="*/ 27635 w 761412"/>
                <a:gd name="connsiteY1" fmla="*/ 2178050 h 2616279"/>
                <a:gd name="connsiteX2" fmla="*/ 402285 w 761412"/>
                <a:gd name="connsiteY2" fmla="*/ 2616200 h 2616279"/>
                <a:gd name="connsiteX3" fmla="*/ 751535 w 761412"/>
                <a:gd name="connsiteY3" fmla="*/ 2171700 h 2616279"/>
                <a:gd name="connsiteX4" fmla="*/ 757885 w 761412"/>
                <a:gd name="connsiteY4" fmla="*/ 12700 h 2616279"/>
                <a:gd name="connsiteX0" fmla="*/ 4 w 733781"/>
                <a:gd name="connsiteY0" fmla="*/ 0 h 2616203"/>
                <a:gd name="connsiteX1" fmla="*/ 4 w 733781"/>
                <a:gd name="connsiteY1" fmla="*/ 2178050 h 2616203"/>
                <a:gd name="connsiteX2" fmla="*/ 374654 w 733781"/>
                <a:gd name="connsiteY2" fmla="*/ 2616200 h 2616203"/>
                <a:gd name="connsiteX3" fmla="*/ 723904 w 733781"/>
                <a:gd name="connsiteY3" fmla="*/ 2171700 h 2616203"/>
                <a:gd name="connsiteX4" fmla="*/ 730254 w 733781"/>
                <a:gd name="connsiteY4" fmla="*/ 12700 h 2616203"/>
                <a:gd name="connsiteX0" fmla="*/ 6 w 733783"/>
                <a:gd name="connsiteY0" fmla="*/ 0 h 2616203"/>
                <a:gd name="connsiteX1" fmla="*/ 6 w 733783"/>
                <a:gd name="connsiteY1" fmla="*/ 2178050 h 2616203"/>
                <a:gd name="connsiteX2" fmla="*/ 374656 w 733783"/>
                <a:gd name="connsiteY2" fmla="*/ 2616200 h 2616203"/>
                <a:gd name="connsiteX3" fmla="*/ 723906 w 733783"/>
                <a:gd name="connsiteY3" fmla="*/ 2171700 h 2616203"/>
                <a:gd name="connsiteX4" fmla="*/ 730256 w 733783"/>
                <a:gd name="connsiteY4" fmla="*/ 12700 h 26162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783" h="2616203">
                  <a:moveTo>
                    <a:pt x="6" y="0"/>
                  </a:moveTo>
                  <a:cubicBezTo>
                    <a:pt x="535" y="2077508"/>
                    <a:pt x="1064" y="1951567"/>
                    <a:pt x="6" y="2178050"/>
                  </a:cubicBezTo>
                  <a:cubicBezTo>
                    <a:pt x="-1052" y="2404533"/>
                    <a:pt x="127006" y="2617258"/>
                    <a:pt x="374656" y="2616200"/>
                  </a:cubicBezTo>
                  <a:cubicBezTo>
                    <a:pt x="622306" y="2615142"/>
                    <a:pt x="715439" y="2440516"/>
                    <a:pt x="723906" y="2171700"/>
                  </a:cubicBezTo>
                  <a:cubicBezTo>
                    <a:pt x="732373" y="1902884"/>
                    <a:pt x="737664" y="1821392"/>
                    <a:pt x="730256" y="12700"/>
                  </a:cubicBezTo>
                </a:path>
              </a:pathLst>
            </a:cu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Freeform 93"/>
            <p:cNvSpPr/>
            <p:nvPr/>
          </p:nvSpPr>
          <p:spPr>
            <a:xfrm>
              <a:off x="7655805" y="4221473"/>
              <a:ext cx="426885" cy="374685"/>
            </a:xfrm>
            <a:custGeom>
              <a:avLst/>
              <a:gdLst>
                <a:gd name="connsiteX0" fmla="*/ 0 w 749300"/>
                <a:gd name="connsiteY0" fmla="*/ 0 h 723900"/>
                <a:gd name="connsiteX1" fmla="*/ 749300 w 749300"/>
                <a:gd name="connsiteY1" fmla="*/ 0 h 723900"/>
                <a:gd name="connsiteX2" fmla="*/ 742950 w 749300"/>
                <a:gd name="connsiteY2" fmla="*/ 292100 h 723900"/>
                <a:gd name="connsiteX3" fmla="*/ 381000 w 749300"/>
                <a:gd name="connsiteY3" fmla="*/ 723900 h 723900"/>
                <a:gd name="connsiteX4" fmla="*/ 12700 w 749300"/>
                <a:gd name="connsiteY4" fmla="*/ 285750 h 723900"/>
                <a:gd name="connsiteX5" fmla="*/ 0 w 749300"/>
                <a:gd name="connsiteY5" fmla="*/ 0 h 723900"/>
                <a:gd name="connsiteX0" fmla="*/ 0 w 749300"/>
                <a:gd name="connsiteY0" fmla="*/ 0 h 723902"/>
                <a:gd name="connsiteX1" fmla="*/ 749300 w 749300"/>
                <a:gd name="connsiteY1" fmla="*/ 0 h 723902"/>
                <a:gd name="connsiteX2" fmla="*/ 742950 w 749300"/>
                <a:gd name="connsiteY2" fmla="*/ 292100 h 723902"/>
                <a:gd name="connsiteX3" fmla="*/ 381000 w 749300"/>
                <a:gd name="connsiteY3" fmla="*/ 723900 h 723902"/>
                <a:gd name="connsiteX4" fmla="*/ 12700 w 749300"/>
                <a:gd name="connsiteY4" fmla="*/ 285750 h 723902"/>
                <a:gd name="connsiteX5" fmla="*/ 0 w 749300"/>
                <a:gd name="connsiteY5" fmla="*/ 0 h 723902"/>
                <a:gd name="connsiteX0" fmla="*/ 0 w 818255"/>
                <a:gd name="connsiteY0" fmla="*/ 0 h 723902"/>
                <a:gd name="connsiteX1" fmla="*/ 749300 w 818255"/>
                <a:gd name="connsiteY1" fmla="*/ 0 h 723902"/>
                <a:gd name="connsiteX2" fmla="*/ 742950 w 818255"/>
                <a:gd name="connsiteY2" fmla="*/ 292100 h 723902"/>
                <a:gd name="connsiteX3" fmla="*/ 381000 w 818255"/>
                <a:gd name="connsiteY3" fmla="*/ 723900 h 723902"/>
                <a:gd name="connsiteX4" fmla="*/ 12700 w 818255"/>
                <a:gd name="connsiteY4" fmla="*/ 285750 h 723902"/>
                <a:gd name="connsiteX5" fmla="*/ 0 w 818255"/>
                <a:gd name="connsiteY5" fmla="*/ 0 h 723902"/>
                <a:gd name="connsiteX0" fmla="*/ 0 w 818255"/>
                <a:gd name="connsiteY0" fmla="*/ 0 h 723902"/>
                <a:gd name="connsiteX1" fmla="*/ 749300 w 818255"/>
                <a:gd name="connsiteY1" fmla="*/ 0 h 723902"/>
                <a:gd name="connsiteX2" fmla="*/ 742950 w 818255"/>
                <a:gd name="connsiteY2" fmla="*/ 292100 h 723902"/>
                <a:gd name="connsiteX3" fmla="*/ 381000 w 818255"/>
                <a:gd name="connsiteY3" fmla="*/ 723900 h 723902"/>
                <a:gd name="connsiteX4" fmla="*/ 12700 w 818255"/>
                <a:gd name="connsiteY4" fmla="*/ 285750 h 723902"/>
                <a:gd name="connsiteX5" fmla="*/ 0 w 818255"/>
                <a:gd name="connsiteY5" fmla="*/ 0 h 723902"/>
                <a:gd name="connsiteX0" fmla="*/ 0 w 818255"/>
                <a:gd name="connsiteY0" fmla="*/ 0 h 723902"/>
                <a:gd name="connsiteX1" fmla="*/ 749300 w 818255"/>
                <a:gd name="connsiteY1" fmla="*/ 0 h 723902"/>
                <a:gd name="connsiteX2" fmla="*/ 742950 w 818255"/>
                <a:gd name="connsiteY2" fmla="*/ 292100 h 723902"/>
                <a:gd name="connsiteX3" fmla="*/ 381000 w 818255"/>
                <a:gd name="connsiteY3" fmla="*/ 723900 h 723902"/>
                <a:gd name="connsiteX4" fmla="*/ 12700 w 818255"/>
                <a:gd name="connsiteY4" fmla="*/ 285750 h 723902"/>
                <a:gd name="connsiteX5" fmla="*/ 0 w 818255"/>
                <a:gd name="connsiteY5" fmla="*/ 0 h 723902"/>
                <a:gd name="connsiteX0" fmla="*/ 0 w 803639"/>
                <a:gd name="connsiteY0" fmla="*/ 0 h 723913"/>
                <a:gd name="connsiteX1" fmla="*/ 749300 w 803639"/>
                <a:gd name="connsiteY1" fmla="*/ 0 h 723913"/>
                <a:gd name="connsiteX2" fmla="*/ 742950 w 803639"/>
                <a:gd name="connsiteY2" fmla="*/ 292100 h 723913"/>
                <a:gd name="connsiteX3" fmla="*/ 381000 w 803639"/>
                <a:gd name="connsiteY3" fmla="*/ 723900 h 723913"/>
                <a:gd name="connsiteX4" fmla="*/ 12700 w 803639"/>
                <a:gd name="connsiteY4" fmla="*/ 285750 h 723913"/>
                <a:gd name="connsiteX5" fmla="*/ 0 w 803639"/>
                <a:gd name="connsiteY5" fmla="*/ 0 h 723913"/>
                <a:gd name="connsiteX0" fmla="*/ 0 w 818255"/>
                <a:gd name="connsiteY0" fmla="*/ 36116 h 760029"/>
                <a:gd name="connsiteX1" fmla="*/ 749300 w 818255"/>
                <a:gd name="connsiteY1" fmla="*/ 36116 h 760029"/>
                <a:gd name="connsiteX2" fmla="*/ 742950 w 818255"/>
                <a:gd name="connsiteY2" fmla="*/ 328216 h 760029"/>
                <a:gd name="connsiteX3" fmla="*/ 381000 w 818255"/>
                <a:gd name="connsiteY3" fmla="*/ 760016 h 760029"/>
                <a:gd name="connsiteX4" fmla="*/ 12700 w 818255"/>
                <a:gd name="connsiteY4" fmla="*/ 321866 h 760029"/>
                <a:gd name="connsiteX5" fmla="*/ 0 w 818255"/>
                <a:gd name="connsiteY5" fmla="*/ 36116 h 760029"/>
                <a:gd name="connsiteX0" fmla="*/ 0 w 769762"/>
                <a:gd name="connsiteY0" fmla="*/ 71169 h 795082"/>
                <a:gd name="connsiteX1" fmla="*/ 749300 w 769762"/>
                <a:gd name="connsiteY1" fmla="*/ 71169 h 795082"/>
                <a:gd name="connsiteX2" fmla="*/ 742950 w 769762"/>
                <a:gd name="connsiteY2" fmla="*/ 363269 h 795082"/>
                <a:gd name="connsiteX3" fmla="*/ 381000 w 769762"/>
                <a:gd name="connsiteY3" fmla="*/ 795069 h 795082"/>
                <a:gd name="connsiteX4" fmla="*/ 12700 w 769762"/>
                <a:gd name="connsiteY4" fmla="*/ 356919 h 795082"/>
                <a:gd name="connsiteX5" fmla="*/ 0 w 769762"/>
                <a:gd name="connsiteY5" fmla="*/ 71169 h 795082"/>
                <a:gd name="connsiteX0" fmla="*/ 0 w 896628"/>
                <a:gd name="connsiteY0" fmla="*/ 19752 h 743665"/>
                <a:gd name="connsiteX1" fmla="*/ 749300 w 896628"/>
                <a:gd name="connsiteY1" fmla="*/ 19752 h 743665"/>
                <a:gd name="connsiteX2" fmla="*/ 742950 w 896628"/>
                <a:gd name="connsiteY2" fmla="*/ 311852 h 743665"/>
                <a:gd name="connsiteX3" fmla="*/ 381000 w 896628"/>
                <a:gd name="connsiteY3" fmla="*/ 743652 h 743665"/>
                <a:gd name="connsiteX4" fmla="*/ 12700 w 896628"/>
                <a:gd name="connsiteY4" fmla="*/ 305502 h 743665"/>
                <a:gd name="connsiteX5" fmla="*/ 0 w 896628"/>
                <a:gd name="connsiteY5" fmla="*/ 19752 h 743665"/>
                <a:gd name="connsiteX0" fmla="*/ 0 w 896628"/>
                <a:gd name="connsiteY0" fmla="*/ 19752 h 743665"/>
                <a:gd name="connsiteX1" fmla="*/ 749300 w 896628"/>
                <a:gd name="connsiteY1" fmla="*/ 19752 h 743665"/>
                <a:gd name="connsiteX2" fmla="*/ 742950 w 896628"/>
                <a:gd name="connsiteY2" fmla="*/ 311852 h 743665"/>
                <a:gd name="connsiteX3" fmla="*/ 381000 w 896628"/>
                <a:gd name="connsiteY3" fmla="*/ 743652 h 743665"/>
                <a:gd name="connsiteX4" fmla="*/ 12700 w 896628"/>
                <a:gd name="connsiteY4" fmla="*/ 305502 h 743665"/>
                <a:gd name="connsiteX5" fmla="*/ 0 w 896628"/>
                <a:gd name="connsiteY5" fmla="*/ 19752 h 743665"/>
                <a:gd name="connsiteX0" fmla="*/ 0 w 768651"/>
                <a:gd name="connsiteY0" fmla="*/ 19752 h 743665"/>
                <a:gd name="connsiteX1" fmla="*/ 749300 w 768651"/>
                <a:gd name="connsiteY1" fmla="*/ 19752 h 743665"/>
                <a:gd name="connsiteX2" fmla="*/ 742950 w 768651"/>
                <a:gd name="connsiteY2" fmla="*/ 311852 h 743665"/>
                <a:gd name="connsiteX3" fmla="*/ 381000 w 768651"/>
                <a:gd name="connsiteY3" fmla="*/ 743652 h 743665"/>
                <a:gd name="connsiteX4" fmla="*/ 12700 w 768651"/>
                <a:gd name="connsiteY4" fmla="*/ 305502 h 743665"/>
                <a:gd name="connsiteX5" fmla="*/ 0 w 768651"/>
                <a:gd name="connsiteY5" fmla="*/ 19752 h 743665"/>
                <a:gd name="connsiteX0" fmla="*/ 0 w 768651"/>
                <a:gd name="connsiteY0" fmla="*/ 21086 h 744999"/>
                <a:gd name="connsiteX1" fmla="*/ 749300 w 768651"/>
                <a:gd name="connsiteY1" fmla="*/ 21086 h 744999"/>
                <a:gd name="connsiteX2" fmla="*/ 742950 w 768651"/>
                <a:gd name="connsiteY2" fmla="*/ 313186 h 744999"/>
                <a:gd name="connsiteX3" fmla="*/ 381000 w 768651"/>
                <a:gd name="connsiteY3" fmla="*/ 744986 h 744999"/>
                <a:gd name="connsiteX4" fmla="*/ 12700 w 768651"/>
                <a:gd name="connsiteY4" fmla="*/ 306836 h 744999"/>
                <a:gd name="connsiteX5" fmla="*/ 0 w 768651"/>
                <a:gd name="connsiteY5" fmla="*/ 21086 h 744999"/>
                <a:gd name="connsiteX0" fmla="*/ 0 w 768651"/>
                <a:gd name="connsiteY0" fmla="*/ 1334 h 725247"/>
                <a:gd name="connsiteX1" fmla="*/ 749300 w 768651"/>
                <a:gd name="connsiteY1" fmla="*/ 1334 h 725247"/>
                <a:gd name="connsiteX2" fmla="*/ 742950 w 768651"/>
                <a:gd name="connsiteY2" fmla="*/ 293434 h 725247"/>
                <a:gd name="connsiteX3" fmla="*/ 381000 w 768651"/>
                <a:gd name="connsiteY3" fmla="*/ 725234 h 725247"/>
                <a:gd name="connsiteX4" fmla="*/ 12700 w 768651"/>
                <a:gd name="connsiteY4" fmla="*/ 287084 h 725247"/>
                <a:gd name="connsiteX5" fmla="*/ 0 w 768651"/>
                <a:gd name="connsiteY5" fmla="*/ 1334 h 725247"/>
                <a:gd name="connsiteX0" fmla="*/ 0 w 768651"/>
                <a:gd name="connsiteY0" fmla="*/ 1334 h 725247"/>
                <a:gd name="connsiteX1" fmla="*/ 749300 w 768651"/>
                <a:gd name="connsiteY1" fmla="*/ 1334 h 725247"/>
                <a:gd name="connsiteX2" fmla="*/ 742950 w 768651"/>
                <a:gd name="connsiteY2" fmla="*/ 293434 h 725247"/>
                <a:gd name="connsiteX3" fmla="*/ 381000 w 768651"/>
                <a:gd name="connsiteY3" fmla="*/ 725234 h 725247"/>
                <a:gd name="connsiteX4" fmla="*/ 12700 w 768651"/>
                <a:gd name="connsiteY4" fmla="*/ 287084 h 725247"/>
                <a:gd name="connsiteX5" fmla="*/ 0 w 768651"/>
                <a:gd name="connsiteY5" fmla="*/ 1334 h 725247"/>
                <a:gd name="connsiteX0" fmla="*/ 0 w 751809"/>
                <a:gd name="connsiteY0" fmla="*/ 1334 h 725236"/>
                <a:gd name="connsiteX1" fmla="*/ 749300 w 751809"/>
                <a:gd name="connsiteY1" fmla="*/ 1334 h 725236"/>
                <a:gd name="connsiteX2" fmla="*/ 742950 w 751809"/>
                <a:gd name="connsiteY2" fmla="*/ 293434 h 725236"/>
                <a:gd name="connsiteX3" fmla="*/ 381000 w 751809"/>
                <a:gd name="connsiteY3" fmla="*/ 725234 h 725236"/>
                <a:gd name="connsiteX4" fmla="*/ 12700 w 751809"/>
                <a:gd name="connsiteY4" fmla="*/ 287084 h 725236"/>
                <a:gd name="connsiteX5" fmla="*/ 0 w 751809"/>
                <a:gd name="connsiteY5" fmla="*/ 1334 h 725236"/>
                <a:gd name="connsiteX0" fmla="*/ 0 w 749300"/>
                <a:gd name="connsiteY0" fmla="*/ 1334 h 725243"/>
                <a:gd name="connsiteX1" fmla="*/ 749300 w 749300"/>
                <a:gd name="connsiteY1" fmla="*/ 1334 h 725243"/>
                <a:gd name="connsiteX2" fmla="*/ 742950 w 749300"/>
                <a:gd name="connsiteY2" fmla="*/ 293434 h 725243"/>
                <a:gd name="connsiteX3" fmla="*/ 381000 w 749300"/>
                <a:gd name="connsiteY3" fmla="*/ 725234 h 725243"/>
                <a:gd name="connsiteX4" fmla="*/ 12700 w 749300"/>
                <a:gd name="connsiteY4" fmla="*/ 287084 h 725243"/>
                <a:gd name="connsiteX5" fmla="*/ 0 w 749300"/>
                <a:gd name="connsiteY5" fmla="*/ 1334 h 725243"/>
                <a:gd name="connsiteX0" fmla="*/ 16520 w 765820"/>
                <a:gd name="connsiteY0" fmla="*/ 6350 h 723909"/>
                <a:gd name="connsiteX1" fmla="*/ 765820 w 765820"/>
                <a:gd name="connsiteY1" fmla="*/ 0 h 723909"/>
                <a:gd name="connsiteX2" fmla="*/ 759470 w 765820"/>
                <a:gd name="connsiteY2" fmla="*/ 292100 h 723909"/>
                <a:gd name="connsiteX3" fmla="*/ 397520 w 765820"/>
                <a:gd name="connsiteY3" fmla="*/ 723900 h 723909"/>
                <a:gd name="connsiteX4" fmla="*/ 29220 w 765820"/>
                <a:gd name="connsiteY4" fmla="*/ 285750 h 723909"/>
                <a:gd name="connsiteX5" fmla="*/ 16520 w 765820"/>
                <a:gd name="connsiteY5" fmla="*/ 6350 h 723909"/>
                <a:gd name="connsiteX0" fmla="*/ 0 w 749300"/>
                <a:gd name="connsiteY0" fmla="*/ 6350 h 723909"/>
                <a:gd name="connsiteX1" fmla="*/ 749300 w 749300"/>
                <a:gd name="connsiteY1" fmla="*/ 0 h 723909"/>
                <a:gd name="connsiteX2" fmla="*/ 742950 w 749300"/>
                <a:gd name="connsiteY2" fmla="*/ 292100 h 723909"/>
                <a:gd name="connsiteX3" fmla="*/ 381000 w 749300"/>
                <a:gd name="connsiteY3" fmla="*/ 723900 h 723909"/>
                <a:gd name="connsiteX4" fmla="*/ 12700 w 749300"/>
                <a:gd name="connsiteY4" fmla="*/ 285750 h 723909"/>
                <a:gd name="connsiteX5" fmla="*/ 0 w 749300"/>
                <a:gd name="connsiteY5" fmla="*/ 6350 h 723909"/>
                <a:gd name="connsiteX0" fmla="*/ 0 w 749300"/>
                <a:gd name="connsiteY0" fmla="*/ 6350 h 723909"/>
                <a:gd name="connsiteX1" fmla="*/ 749300 w 749300"/>
                <a:gd name="connsiteY1" fmla="*/ 0 h 723909"/>
                <a:gd name="connsiteX2" fmla="*/ 742950 w 749300"/>
                <a:gd name="connsiteY2" fmla="*/ 292100 h 723909"/>
                <a:gd name="connsiteX3" fmla="*/ 381000 w 749300"/>
                <a:gd name="connsiteY3" fmla="*/ 723900 h 723909"/>
                <a:gd name="connsiteX4" fmla="*/ 12700 w 749300"/>
                <a:gd name="connsiteY4" fmla="*/ 285750 h 723909"/>
                <a:gd name="connsiteX5" fmla="*/ 0 w 749300"/>
                <a:gd name="connsiteY5" fmla="*/ 6350 h 723909"/>
                <a:gd name="connsiteX0" fmla="*/ 26198 w 761210"/>
                <a:gd name="connsiteY0" fmla="*/ 6350 h 723909"/>
                <a:gd name="connsiteX1" fmla="*/ 761210 w 761210"/>
                <a:gd name="connsiteY1" fmla="*/ 0 h 723909"/>
                <a:gd name="connsiteX2" fmla="*/ 754860 w 761210"/>
                <a:gd name="connsiteY2" fmla="*/ 292100 h 723909"/>
                <a:gd name="connsiteX3" fmla="*/ 392910 w 761210"/>
                <a:gd name="connsiteY3" fmla="*/ 723900 h 723909"/>
                <a:gd name="connsiteX4" fmla="*/ 24610 w 761210"/>
                <a:gd name="connsiteY4" fmla="*/ 285750 h 723909"/>
                <a:gd name="connsiteX5" fmla="*/ 26198 w 761210"/>
                <a:gd name="connsiteY5" fmla="*/ 6350 h 723909"/>
                <a:gd name="connsiteX0" fmla="*/ 28118 w 763130"/>
                <a:gd name="connsiteY0" fmla="*/ 6350 h 723909"/>
                <a:gd name="connsiteX1" fmla="*/ 763130 w 763130"/>
                <a:gd name="connsiteY1" fmla="*/ 0 h 723909"/>
                <a:gd name="connsiteX2" fmla="*/ 756780 w 763130"/>
                <a:gd name="connsiteY2" fmla="*/ 292100 h 723909"/>
                <a:gd name="connsiteX3" fmla="*/ 394830 w 763130"/>
                <a:gd name="connsiteY3" fmla="*/ 723900 h 723909"/>
                <a:gd name="connsiteX4" fmla="*/ 26530 w 763130"/>
                <a:gd name="connsiteY4" fmla="*/ 285750 h 723909"/>
                <a:gd name="connsiteX5" fmla="*/ 28118 w 763130"/>
                <a:gd name="connsiteY5" fmla="*/ 6350 h 723909"/>
                <a:gd name="connsiteX0" fmla="*/ 4908 w 739920"/>
                <a:gd name="connsiteY0" fmla="*/ 6350 h 723909"/>
                <a:gd name="connsiteX1" fmla="*/ 739920 w 739920"/>
                <a:gd name="connsiteY1" fmla="*/ 0 h 723909"/>
                <a:gd name="connsiteX2" fmla="*/ 733570 w 739920"/>
                <a:gd name="connsiteY2" fmla="*/ 292100 h 723909"/>
                <a:gd name="connsiteX3" fmla="*/ 371620 w 739920"/>
                <a:gd name="connsiteY3" fmla="*/ 723900 h 723909"/>
                <a:gd name="connsiteX4" fmla="*/ 3320 w 739920"/>
                <a:gd name="connsiteY4" fmla="*/ 285750 h 723909"/>
                <a:gd name="connsiteX5" fmla="*/ 4908 w 739920"/>
                <a:gd name="connsiteY5" fmla="*/ 6350 h 723909"/>
                <a:gd name="connsiteX0" fmla="*/ 4908 w 739920"/>
                <a:gd name="connsiteY0" fmla="*/ 6350 h 723909"/>
                <a:gd name="connsiteX1" fmla="*/ 739920 w 739920"/>
                <a:gd name="connsiteY1" fmla="*/ 0 h 723909"/>
                <a:gd name="connsiteX2" fmla="*/ 733570 w 739920"/>
                <a:gd name="connsiteY2" fmla="*/ 292100 h 723909"/>
                <a:gd name="connsiteX3" fmla="*/ 371620 w 739920"/>
                <a:gd name="connsiteY3" fmla="*/ 723900 h 723909"/>
                <a:gd name="connsiteX4" fmla="*/ 3320 w 739920"/>
                <a:gd name="connsiteY4" fmla="*/ 285750 h 723909"/>
                <a:gd name="connsiteX5" fmla="*/ 4908 w 739920"/>
                <a:gd name="connsiteY5" fmla="*/ 6350 h 723909"/>
                <a:gd name="connsiteX0" fmla="*/ 2870 w 737882"/>
                <a:gd name="connsiteY0" fmla="*/ 6350 h 723909"/>
                <a:gd name="connsiteX1" fmla="*/ 737882 w 737882"/>
                <a:gd name="connsiteY1" fmla="*/ 0 h 723909"/>
                <a:gd name="connsiteX2" fmla="*/ 731532 w 737882"/>
                <a:gd name="connsiteY2" fmla="*/ 292100 h 723909"/>
                <a:gd name="connsiteX3" fmla="*/ 369582 w 737882"/>
                <a:gd name="connsiteY3" fmla="*/ 723900 h 723909"/>
                <a:gd name="connsiteX4" fmla="*/ 1282 w 737882"/>
                <a:gd name="connsiteY4" fmla="*/ 285750 h 723909"/>
                <a:gd name="connsiteX5" fmla="*/ 2870 w 737882"/>
                <a:gd name="connsiteY5" fmla="*/ 6350 h 723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7882" h="723909">
                  <a:moveTo>
                    <a:pt x="2870" y="6350"/>
                  </a:moveTo>
                  <a:lnTo>
                    <a:pt x="737882" y="0"/>
                  </a:lnTo>
                  <a:cubicBezTo>
                    <a:pt x="723120" y="354390"/>
                    <a:pt x="735765" y="-50800"/>
                    <a:pt x="731532" y="292100"/>
                  </a:cubicBezTo>
                  <a:cubicBezTo>
                    <a:pt x="727299" y="635000"/>
                    <a:pt x="491290" y="724958"/>
                    <a:pt x="369582" y="723900"/>
                  </a:cubicBezTo>
                  <a:cubicBezTo>
                    <a:pt x="247874" y="722842"/>
                    <a:pt x="5252" y="617273"/>
                    <a:pt x="1282" y="285750"/>
                  </a:cubicBezTo>
                  <a:cubicBezTo>
                    <a:pt x="-2688" y="-45773"/>
                    <a:pt x="3928" y="482600"/>
                    <a:pt x="2870" y="6350"/>
                  </a:cubicBezTo>
                  <a:close/>
                </a:path>
              </a:pathLst>
            </a:custGeom>
            <a:solidFill>
              <a:schemeClr val="accent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 name="TextBox 3"/>
          <p:cNvSpPr txBox="1"/>
          <p:nvPr/>
        </p:nvSpPr>
        <p:spPr>
          <a:xfrm>
            <a:off x="4714675" y="3244637"/>
            <a:ext cx="1602377" cy="276999"/>
          </a:xfrm>
          <a:prstGeom prst="rect">
            <a:avLst/>
          </a:prstGeom>
          <a:noFill/>
        </p:spPr>
        <p:txBody>
          <a:bodyPr wrap="square" rtlCol="0">
            <a:spAutoFit/>
          </a:bodyPr>
          <a:lstStyle/>
          <a:p>
            <a:r>
              <a:rPr lang="en-GB" sz="1200" dirty="0"/>
              <a:t>xxxxxxxxxxxxxxxxxxxxx</a:t>
            </a:r>
            <a:endParaRPr lang="en-GB" dirty="0"/>
          </a:p>
        </p:txBody>
      </p:sp>
      <p:sp>
        <p:nvSpPr>
          <p:cNvPr id="5" name="Down Arrow 4">
            <a:extLst>
              <a:ext uri="{C183D7F6-B498-43B3-948B-1728B52AA6E4}">
                <adec:decorative xmlns:adec="http://schemas.microsoft.com/office/drawing/2017/decorative" val="1"/>
              </a:ext>
            </a:extLst>
          </p:cNvPr>
          <p:cNvSpPr/>
          <p:nvPr/>
        </p:nvSpPr>
        <p:spPr>
          <a:xfrm flipV="1">
            <a:off x="5266011" y="3709753"/>
            <a:ext cx="413853" cy="1127054"/>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 name="Group 5">
            <a:extLst>
              <a:ext uri="{C183D7F6-B498-43B3-948B-1728B52AA6E4}">
                <adec:decorative xmlns:adec="http://schemas.microsoft.com/office/drawing/2017/decorative" val="1"/>
              </a:ext>
            </a:extLst>
          </p:cNvPr>
          <p:cNvGrpSpPr/>
          <p:nvPr/>
        </p:nvGrpSpPr>
        <p:grpSpPr>
          <a:xfrm>
            <a:off x="4759939" y="3466558"/>
            <a:ext cx="1384814" cy="1160778"/>
            <a:chOff x="6059170" y="385936"/>
            <a:chExt cx="2039122" cy="1731947"/>
          </a:xfrm>
        </p:grpSpPr>
        <p:cxnSp>
          <p:nvCxnSpPr>
            <p:cNvPr id="7" name="Straight Connector 6"/>
            <p:cNvCxnSpPr/>
            <p:nvPr/>
          </p:nvCxnSpPr>
          <p:spPr>
            <a:xfrm flipH="1" flipV="1">
              <a:off x="6059170" y="385936"/>
              <a:ext cx="2039122" cy="199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flipV="1">
              <a:off x="7757181" y="407092"/>
              <a:ext cx="179714" cy="17107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6213521" y="407092"/>
              <a:ext cx="179714" cy="17107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3" name="Group 62">
            <a:extLst>
              <a:ext uri="{C183D7F6-B498-43B3-948B-1728B52AA6E4}">
                <adec:decorative xmlns:adec="http://schemas.microsoft.com/office/drawing/2017/decorative" val="1"/>
              </a:ext>
            </a:extLst>
          </p:cNvPr>
          <p:cNvGrpSpPr/>
          <p:nvPr/>
        </p:nvGrpSpPr>
        <p:grpSpPr>
          <a:xfrm>
            <a:off x="4948547" y="1804424"/>
            <a:ext cx="1005550" cy="1542697"/>
            <a:chOff x="5320481" y="3063477"/>
            <a:chExt cx="1480661" cy="2301792"/>
          </a:xfrm>
        </p:grpSpPr>
        <p:grpSp>
          <p:nvGrpSpPr>
            <p:cNvPr id="84" name="Group 83"/>
            <p:cNvGrpSpPr/>
            <p:nvPr/>
          </p:nvGrpSpPr>
          <p:grpSpPr>
            <a:xfrm>
              <a:off x="5320481" y="3246909"/>
              <a:ext cx="1480661" cy="2118360"/>
              <a:chOff x="5636419" y="2065020"/>
              <a:chExt cx="1480661" cy="2118360"/>
            </a:xfrm>
          </p:grpSpPr>
          <p:sp>
            <p:nvSpPr>
              <p:cNvPr id="86" name="Trapezoid 85"/>
              <p:cNvSpPr/>
              <p:nvPr/>
            </p:nvSpPr>
            <p:spPr>
              <a:xfrm>
                <a:off x="5654040" y="3738715"/>
                <a:ext cx="1463040" cy="438150"/>
              </a:xfrm>
              <a:prstGeom prst="trapezoid">
                <a:avLst>
                  <a:gd name="adj" fmla="val 46739"/>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7" name="Straight Connector 86"/>
              <p:cNvCxnSpPr/>
              <p:nvPr/>
            </p:nvCxnSpPr>
            <p:spPr>
              <a:xfrm flipH="1">
                <a:off x="6141720" y="2065020"/>
                <a:ext cx="7620" cy="10591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H="1">
                <a:off x="6629400" y="2071535"/>
                <a:ext cx="7620" cy="10591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a:off x="5654040" y="3112935"/>
                <a:ext cx="487680" cy="10591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6629400" y="3124200"/>
                <a:ext cx="487680" cy="10591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5636419" y="4183380"/>
                <a:ext cx="148066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5" name="Trapezoid 84"/>
            <p:cNvSpPr/>
            <p:nvPr/>
          </p:nvSpPr>
          <p:spPr>
            <a:xfrm flipV="1">
              <a:off x="5827052" y="3063477"/>
              <a:ext cx="509905" cy="502920"/>
            </a:xfrm>
            <a:prstGeom prst="trapezoid">
              <a:avLst>
                <a:gd name="adj" fmla="val 13636"/>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7" name="Freeform 96">
            <a:extLst>
              <a:ext uri="{C183D7F6-B498-43B3-948B-1728B52AA6E4}">
                <adec:decorative xmlns:adec="http://schemas.microsoft.com/office/drawing/2017/decorative" val="1"/>
              </a:ext>
            </a:extLst>
          </p:cNvPr>
          <p:cNvSpPr/>
          <p:nvPr/>
        </p:nvSpPr>
        <p:spPr>
          <a:xfrm>
            <a:off x="5458089" y="1433147"/>
            <a:ext cx="2414960" cy="2296002"/>
          </a:xfrm>
          <a:custGeom>
            <a:avLst/>
            <a:gdLst>
              <a:gd name="connsiteX0" fmla="*/ 322761 w 4161727"/>
              <a:gd name="connsiteY0" fmla="*/ 1480802 h 3512802"/>
              <a:gd name="connsiteX1" fmla="*/ 351790 w 4161727"/>
              <a:gd name="connsiteY1" fmla="*/ 345 h 3512802"/>
              <a:gd name="connsiteX2" fmla="*/ 3907790 w 4161727"/>
              <a:gd name="connsiteY2" fmla="*/ 1364687 h 3512802"/>
              <a:gd name="connsiteX3" fmla="*/ 3878761 w 4161727"/>
              <a:gd name="connsiteY3" fmla="*/ 3512802 h 3512802"/>
              <a:gd name="connsiteX4" fmla="*/ 3878761 w 4161727"/>
              <a:gd name="connsiteY4" fmla="*/ 3512802 h 3512802"/>
              <a:gd name="connsiteX5" fmla="*/ 3878761 w 4161727"/>
              <a:gd name="connsiteY5" fmla="*/ 3512802 h 3512802"/>
              <a:gd name="connsiteX0" fmla="*/ 322761 w 4161727"/>
              <a:gd name="connsiteY0" fmla="*/ 1480802 h 3512802"/>
              <a:gd name="connsiteX1" fmla="*/ 351790 w 4161727"/>
              <a:gd name="connsiteY1" fmla="*/ 345 h 3512802"/>
              <a:gd name="connsiteX2" fmla="*/ 3907790 w 4161727"/>
              <a:gd name="connsiteY2" fmla="*/ 1364687 h 3512802"/>
              <a:gd name="connsiteX3" fmla="*/ 3878761 w 4161727"/>
              <a:gd name="connsiteY3" fmla="*/ 3512802 h 3512802"/>
              <a:gd name="connsiteX4" fmla="*/ 3878761 w 4161727"/>
              <a:gd name="connsiteY4" fmla="*/ 3512802 h 3512802"/>
              <a:gd name="connsiteX5" fmla="*/ 3878761 w 4161727"/>
              <a:gd name="connsiteY5" fmla="*/ 3512802 h 3512802"/>
              <a:gd name="connsiteX0" fmla="*/ 322761 w 4161727"/>
              <a:gd name="connsiteY0" fmla="*/ 1480802 h 3512802"/>
              <a:gd name="connsiteX1" fmla="*/ 351790 w 4161727"/>
              <a:gd name="connsiteY1" fmla="*/ 345 h 3512802"/>
              <a:gd name="connsiteX2" fmla="*/ 3907790 w 4161727"/>
              <a:gd name="connsiteY2" fmla="*/ 1364687 h 3512802"/>
              <a:gd name="connsiteX3" fmla="*/ 3878761 w 4161727"/>
              <a:gd name="connsiteY3" fmla="*/ 3512802 h 3512802"/>
              <a:gd name="connsiteX4" fmla="*/ 3878761 w 4161727"/>
              <a:gd name="connsiteY4" fmla="*/ 3512802 h 3512802"/>
              <a:gd name="connsiteX5" fmla="*/ 3878761 w 4161727"/>
              <a:gd name="connsiteY5" fmla="*/ 3512802 h 3512802"/>
              <a:gd name="connsiteX0" fmla="*/ 239533 w 4078499"/>
              <a:gd name="connsiteY0" fmla="*/ 1480802 h 3512802"/>
              <a:gd name="connsiteX1" fmla="*/ 268562 w 4078499"/>
              <a:gd name="connsiteY1" fmla="*/ 345 h 3512802"/>
              <a:gd name="connsiteX2" fmla="*/ 3824562 w 4078499"/>
              <a:gd name="connsiteY2" fmla="*/ 1364687 h 3512802"/>
              <a:gd name="connsiteX3" fmla="*/ 3795533 w 4078499"/>
              <a:gd name="connsiteY3" fmla="*/ 3512802 h 3512802"/>
              <a:gd name="connsiteX4" fmla="*/ 3795533 w 4078499"/>
              <a:gd name="connsiteY4" fmla="*/ 3512802 h 3512802"/>
              <a:gd name="connsiteX5" fmla="*/ 3795533 w 4078499"/>
              <a:gd name="connsiteY5" fmla="*/ 3512802 h 3512802"/>
              <a:gd name="connsiteX0" fmla="*/ 0 w 3838966"/>
              <a:gd name="connsiteY0" fmla="*/ 1393758 h 3425758"/>
              <a:gd name="connsiteX1" fmla="*/ 522514 w 3838966"/>
              <a:gd name="connsiteY1" fmla="*/ 387 h 3425758"/>
              <a:gd name="connsiteX2" fmla="*/ 3585029 w 3838966"/>
              <a:gd name="connsiteY2" fmla="*/ 1277643 h 3425758"/>
              <a:gd name="connsiteX3" fmla="*/ 3556000 w 3838966"/>
              <a:gd name="connsiteY3" fmla="*/ 3425758 h 3425758"/>
              <a:gd name="connsiteX4" fmla="*/ 3556000 w 3838966"/>
              <a:gd name="connsiteY4" fmla="*/ 3425758 h 3425758"/>
              <a:gd name="connsiteX5" fmla="*/ 3556000 w 3838966"/>
              <a:gd name="connsiteY5" fmla="*/ 3425758 h 3425758"/>
              <a:gd name="connsiteX0" fmla="*/ 0 w 3838966"/>
              <a:gd name="connsiteY0" fmla="*/ 1393758 h 3425758"/>
              <a:gd name="connsiteX1" fmla="*/ 522514 w 3838966"/>
              <a:gd name="connsiteY1" fmla="*/ 387 h 3425758"/>
              <a:gd name="connsiteX2" fmla="*/ 3585029 w 3838966"/>
              <a:gd name="connsiteY2" fmla="*/ 1277643 h 3425758"/>
              <a:gd name="connsiteX3" fmla="*/ 3556000 w 3838966"/>
              <a:gd name="connsiteY3" fmla="*/ 3425758 h 3425758"/>
              <a:gd name="connsiteX4" fmla="*/ 3556000 w 3838966"/>
              <a:gd name="connsiteY4" fmla="*/ 3425758 h 3425758"/>
              <a:gd name="connsiteX5" fmla="*/ 3556000 w 3838966"/>
              <a:gd name="connsiteY5" fmla="*/ 3425758 h 3425758"/>
              <a:gd name="connsiteX0" fmla="*/ 0 w 3585029"/>
              <a:gd name="connsiteY0" fmla="*/ 1393758 h 3425758"/>
              <a:gd name="connsiteX1" fmla="*/ 522514 w 3585029"/>
              <a:gd name="connsiteY1" fmla="*/ 387 h 3425758"/>
              <a:gd name="connsiteX2" fmla="*/ 3585029 w 3585029"/>
              <a:gd name="connsiteY2" fmla="*/ 1277643 h 3425758"/>
              <a:gd name="connsiteX3" fmla="*/ 3556000 w 3585029"/>
              <a:gd name="connsiteY3" fmla="*/ 3425758 h 3425758"/>
              <a:gd name="connsiteX4" fmla="*/ 3556000 w 3585029"/>
              <a:gd name="connsiteY4" fmla="*/ 3425758 h 3425758"/>
              <a:gd name="connsiteX5" fmla="*/ 3556000 w 3585029"/>
              <a:gd name="connsiteY5" fmla="*/ 3425758 h 3425758"/>
              <a:gd name="connsiteX0" fmla="*/ 0 w 3556000"/>
              <a:gd name="connsiteY0" fmla="*/ 1393790 h 3425790"/>
              <a:gd name="connsiteX1" fmla="*/ 522514 w 3556000"/>
              <a:gd name="connsiteY1" fmla="*/ 419 h 3425790"/>
              <a:gd name="connsiteX2" fmla="*/ 3323772 w 3556000"/>
              <a:gd name="connsiteY2" fmla="*/ 1219618 h 3425790"/>
              <a:gd name="connsiteX3" fmla="*/ 3556000 w 3556000"/>
              <a:gd name="connsiteY3" fmla="*/ 3425790 h 3425790"/>
              <a:gd name="connsiteX4" fmla="*/ 3556000 w 3556000"/>
              <a:gd name="connsiteY4" fmla="*/ 3425790 h 3425790"/>
              <a:gd name="connsiteX5" fmla="*/ 3556000 w 3556000"/>
              <a:gd name="connsiteY5" fmla="*/ 3425790 h 3425790"/>
              <a:gd name="connsiteX0" fmla="*/ 0 w 3560330"/>
              <a:gd name="connsiteY0" fmla="*/ 1393790 h 3425790"/>
              <a:gd name="connsiteX1" fmla="*/ 522514 w 3560330"/>
              <a:gd name="connsiteY1" fmla="*/ 419 h 3425790"/>
              <a:gd name="connsiteX2" fmla="*/ 3323772 w 3560330"/>
              <a:gd name="connsiteY2" fmla="*/ 1219618 h 3425790"/>
              <a:gd name="connsiteX3" fmla="*/ 3556000 w 3560330"/>
              <a:gd name="connsiteY3" fmla="*/ 3425790 h 3425790"/>
              <a:gd name="connsiteX4" fmla="*/ 3556000 w 3560330"/>
              <a:gd name="connsiteY4" fmla="*/ 3425790 h 3425790"/>
              <a:gd name="connsiteX5" fmla="*/ 3556000 w 3560330"/>
              <a:gd name="connsiteY5" fmla="*/ 3425790 h 3425790"/>
              <a:gd name="connsiteX0" fmla="*/ 0 w 3560330"/>
              <a:gd name="connsiteY0" fmla="*/ 1393790 h 3425790"/>
              <a:gd name="connsiteX1" fmla="*/ 522514 w 3560330"/>
              <a:gd name="connsiteY1" fmla="*/ 419 h 3425790"/>
              <a:gd name="connsiteX2" fmla="*/ 3323772 w 3560330"/>
              <a:gd name="connsiteY2" fmla="*/ 1219618 h 3425790"/>
              <a:gd name="connsiteX3" fmla="*/ 3556000 w 3560330"/>
              <a:gd name="connsiteY3" fmla="*/ 3425790 h 3425790"/>
              <a:gd name="connsiteX4" fmla="*/ 3556000 w 3560330"/>
              <a:gd name="connsiteY4" fmla="*/ 3425790 h 3425790"/>
              <a:gd name="connsiteX5" fmla="*/ 3556000 w 3560330"/>
              <a:gd name="connsiteY5" fmla="*/ 3425790 h 3425790"/>
              <a:gd name="connsiteX0" fmla="*/ 0 w 3680824"/>
              <a:gd name="connsiteY0" fmla="*/ 1393766 h 3425766"/>
              <a:gd name="connsiteX1" fmla="*/ 522514 w 3680824"/>
              <a:gd name="connsiteY1" fmla="*/ 395 h 3425766"/>
              <a:gd name="connsiteX2" fmla="*/ 3512458 w 3680824"/>
              <a:gd name="connsiteY2" fmla="*/ 1263137 h 3425766"/>
              <a:gd name="connsiteX3" fmla="*/ 3556000 w 3680824"/>
              <a:gd name="connsiteY3" fmla="*/ 3425766 h 3425766"/>
              <a:gd name="connsiteX4" fmla="*/ 3556000 w 3680824"/>
              <a:gd name="connsiteY4" fmla="*/ 3425766 h 3425766"/>
              <a:gd name="connsiteX5" fmla="*/ 3556000 w 3680824"/>
              <a:gd name="connsiteY5" fmla="*/ 3425766 h 3425766"/>
              <a:gd name="connsiteX0" fmla="*/ 0 w 3556000"/>
              <a:gd name="connsiteY0" fmla="*/ 1393766 h 3425766"/>
              <a:gd name="connsiteX1" fmla="*/ 522514 w 3556000"/>
              <a:gd name="connsiteY1" fmla="*/ 395 h 3425766"/>
              <a:gd name="connsiteX2" fmla="*/ 3512458 w 3556000"/>
              <a:gd name="connsiteY2" fmla="*/ 1263137 h 3425766"/>
              <a:gd name="connsiteX3" fmla="*/ 3556000 w 3556000"/>
              <a:gd name="connsiteY3" fmla="*/ 3425766 h 3425766"/>
              <a:gd name="connsiteX4" fmla="*/ 3556000 w 3556000"/>
              <a:gd name="connsiteY4" fmla="*/ 3425766 h 3425766"/>
              <a:gd name="connsiteX5" fmla="*/ 3556000 w 3556000"/>
              <a:gd name="connsiteY5" fmla="*/ 3425766 h 3425766"/>
              <a:gd name="connsiteX0" fmla="*/ 0 w 3567844"/>
              <a:gd name="connsiteY0" fmla="*/ 1393766 h 3425766"/>
              <a:gd name="connsiteX1" fmla="*/ 522514 w 3567844"/>
              <a:gd name="connsiteY1" fmla="*/ 395 h 3425766"/>
              <a:gd name="connsiteX2" fmla="*/ 3541487 w 3567844"/>
              <a:gd name="connsiteY2" fmla="*/ 1263137 h 3425766"/>
              <a:gd name="connsiteX3" fmla="*/ 3556000 w 3567844"/>
              <a:gd name="connsiteY3" fmla="*/ 3425766 h 3425766"/>
              <a:gd name="connsiteX4" fmla="*/ 3556000 w 3567844"/>
              <a:gd name="connsiteY4" fmla="*/ 3425766 h 3425766"/>
              <a:gd name="connsiteX5" fmla="*/ 3556000 w 3567844"/>
              <a:gd name="connsiteY5" fmla="*/ 3425766 h 3425766"/>
              <a:gd name="connsiteX0" fmla="*/ 0 w 3556000"/>
              <a:gd name="connsiteY0" fmla="*/ 1393766 h 3425766"/>
              <a:gd name="connsiteX1" fmla="*/ 522514 w 3556000"/>
              <a:gd name="connsiteY1" fmla="*/ 395 h 3425766"/>
              <a:gd name="connsiteX2" fmla="*/ 3541487 w 3556000"/>
              <a:gd name="connsiteY2" fmla="*/ 1263137 h 3425766"/>
              <a:gd name="connsiteX3" fmla="*/ 3556000 w 3556000"/>
              <a:gd name="connsiteY3" fmla="*/ 3425766 h 3425766"/>
              <a:gd name="connsiteX4" fmla="*/ 3556000 w 3556000"/>
              <a:gd name="connsiteY4" fmla="*/ 3425766 h 3425766"/>
              <a:gd name="connsiteX5" fmla="*/ 3556000 w 3556000"/>
              <a:gd name="connsiteY5" fmla="*/ 3425766 h 3425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56000" h="3425766">
                <a:moveTo>
                  <a:pt x="0" y="1393766"/>
                </a:moveTo>
                <a:cubicBezTo>
                  <a:pt x="20562" y="822870"/>
                  <a:pt x="-74991" y="19747"/>
                  <a:pt x="522514" y="395"/>
                </a:cubicBezTo>
                <a:cubicBezTo>
                  <a:pt x="1120019" y="-18957"/>
                  <a:pt x="3476173" y="677728"/>
                  <a:pt x="3541487" y="1263137"/>
                </a:cubicBezTo>
                <a:cubicBezTo>
                  <a:pt x="3548743" y="2356546"/>
                  <a:pt x="3553581" y="3065328"/>
                  <a:pt x="3556000" y="3425766"/>
                </a:cubicBezTo>
                <a:lnTo>
                  <a:pt x="3556000" y="3425766"/>
                </a:lnTo>
                <a:lnTo>
                  <a:pt x="3556000" y="3425766"/>
                </a:lnTo>
              </a:path>
            </a:pathLst>
          </a:custGeom>
          <a:noFill/>
          <a:ln w="152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Freeform 97">
            <a:extLst>
              <a:ext uri="{C183D7F6-B498-43B3-948B-1728B52AA6E4}">
                <adec:decorative xmlns:adec="http://schemas.microsoft.com/office/drawing/2017/decorative" val="1"/>
              </a:ext>
            </a:extLst>
          </p:cNvPr>
          <p:cNvSpPr/>
          <p:nvPr/>
        </p:nvSpPr>
        <p:spPr>
          <a:xfrm>
            <a:off x="5453224" y="1429975"/>
            <a:ext cx="2419722" cy="2315628"/>
          </a:xfrm>
          <a:custGeom>
            <a:avLst/>
            <a:gdLst>
              <a:gd name="connsiteX0" fmla="*/ 322761 w 4161727"/>
              <a:gd name="connsiteY0" fmla="*/ 1480802 h 3512802"/>
              <a:gd name="connsiteX1" fmla="*/ 351790 w 4161727"/>
              <a:gd name="connsiteY1" fmla="*/ 345 h 3512802"/>
              <a:gd name="connsiteX2" fmla="*/ 3907790 w 4161727"/>
              <a:gd name="connsiteY2" fmla="*/ 1364687 h 3512802"/>
              <a:gd name="connsiteX3" fmla="*/ 3878761 w 4161727"/>
              <a:gd name="connsiteY3" fmla="*/ 3512802 h 3512802"/>
              <a:gd name="connsiteX4" fmla="*/ 3878761 w 4161727"/>
              <a:gd name="connsiteY4" fmla="*/ 3512802 h 3512802"/>
              <a:gd name="connsiteX5" fmla="*/ 3878761 w 4161727"/>
              <a:gd name="connsiteY5" fmla="*/ 3512802 h 3512802"/>
              <a:gd name="connsiteX0" fmla="*/ 322761 w 4161727"/>
              <a:gd name="connsiteY0" fmla="*/ 1480802 h 3512802"/>
              <a:gd name="connsiteX1" fmla="*/ 351790 w 4161727"/>
              <a:gd name="connsiteY1" fmla="*/ 345 h 3512802"/>
              <a:gd name="connsiteX2" fmla="*/ 3907790 w 4161727"/>
              <a:gd name="connsiteY2" fmla="*/ 1364687 h 3512802"/>
              <a:gd name="connsiteX3" fmla="*/ 3878761 w 4161727"/>
              <a:gd name="connsiteY3" fmla="*/ 3512802 h 3512802"/>
              <a:gd name="connsiteX4" fmla="*/ 3878761 w 4161727"/>
              <a:gd name="connsiteY4" fmla="*/ 3512802 h 3512802"/>
              <a:gd name="connsiteX5" fmla="*/ 3878761 w 4161727"/>
              <a:gd name="connsiteY5" fmla="*/ 3512802 h 3512802"/>
              <a:gd name="connsiteX0" fmla="*/ 322761 w 4161727"/>
              <a:gd name="connsiteY0" fmla="*/ 1480802 h 3512802"/>
              <a:gd name="connsiteX1" fmla="*/ 351790 w 4161727"/>
              <a:gd name="connsiteY1" fmla="*/ 345 h 3512802"/>
              <a:gd name="connsiteX2" fmla="*/ 3907790 w 4161727"/>
              <a:gd name="connsiteY2" fmla="*/ 1364687 h 3512802"/>
              <a:gd name="connsiteX3" fmla="*/ 3878761 w 4161727"/>
              <a:gd name="connsiteY3" fmla="*/ 3512802 h 3512802"/>
              <a:gd name="connsiteX4" fmla="*/ 3878761 w 4161727"/>
              <a:gd name="connsiteY4" fmla="*/ 3512802 h 3512802"/>
              <a:gd name="connsiteX5" fmla="*/ 3878761 w 4161727"/>
              <a:gd name="connsiteY5" fmla="*/ 3512802 h 3512802"/>
              <a:gd name="connsiteX0" fmla="*/ 239533 w 4078499"/>
              <a:gd name="connsiteY0" fmla="*/ 1480802 h 3512802"/>
              <a:gd name="connsiteX1" fmla="*/ 268562 w 4078499"/>
              <a:gd name="connsiteY1" fmla="*/ 345 h 3512802"/>
              <a:gd name="connsiteX2" fmla="*/ 3824562 w 4078499"/>
              <a:gd name="connsiteY2" fmla="*/ 1364687 h 3512802"/>
              <a:gd name="connsiteX3" fmla="*/ 3795533 w 4078499"/>
              <a:gd name="connsiteY3" fmla="*/ 3512802 h 3512802"/>
              <a:gd name="connsiteX4" fmla="*/ 3795533 w 4078499"/>
              <a:gd name="connsiteY4" fmla="*/ 3512802 h 3512802"/>
              <a:gd name="connsiteX5" fmla="*/ 3795533 w 4078499"/>
              <a:gd name="connsiteY5" fmla="*/ 3512802 h 3512802"/>
              <a:gd name="connsiteX0" fmla="*/ 0 w 3838966"/>
              <a:gd name="connsiteY0" fmla="*/ 1393758 h 3425758"/>
              <a:gd name="connsiteX1" fmla="*/ 522514 w 3838966"/>
              <a:gd name="connsiteY1" fmla="*/ 387 h 3425758"/>
              <a:gd name="connsiteX2" fmla="*/ 3585029 w 3838966"/>
              <a:gd name="connsiteY2" fmla="*/ 1277643 h 3425758"/>
              <a:gd name="connsiteX3" fmla="*/ 3556000 w 3838966"/>
              <a:gd name="connsiteY3" fmla="*/ 3425758 h 3425758"/>
              <a:gd name="connsiteX4" fmla="*/ 3556000 w 3838966"/>
              <a:gd name="connsiteY4" fmla="*/ 3425758 h 3425758"/>
              <a:gd name="connsiteX5" fmla="*/ 3556000 w 3838966"/>
              <a:gd name="connsiteY5" fmla="*/ 3425758 h 3425758"/>
              <a:gd name="connsiteX0" fmla="*/ 0 w 3838966"/>
              <a:gd name="connsiteY0" fmla="*/ 1393758 h 3425758"/>
              <a:gd name="connsiteX1" fmla="*/ 522514 w 3838966"/>
              <a:gd name="connsiteY1" fmla="*/ 387 h 3425758"/>
              <a:gd name="connsiteX2" fmla="*/ 3585029 w 3838966"/>
              <a:gd name="connsiteY2" fmla="*/ 1277643 h 3425758"/>
              <a:gd name="connsiteX3" fmla="*/ 3556000 w 3838966"/>
              <a:gd name="connsiteY3" fmla="*/ 3425758 h 3425758"/>
              <a:gd name="connsiteX4" fmla="*/ 3556000 w 3838966"/>
              <a:gd name="connsiteY4" fmla="*/ 3425758 h 3425758"/>
              <a:gd name="connsiteX5" fmla="*/ 3556000 w 3838966"/>
              <a:gd name="connsiteY5" fmla="*/ 3425758 h 3425758"/>
              <a:gd name="connsiteX0" fmla="*/ 0 w 3585029"/>
              <a:gd name="connsiteY0" fmla="*/ 1393758 h 3425758"/>
              <a:gd name="connsiteX1" fmla="*/ 522514 w 3585029"/>
              <a:gd name="connsiteY1" fmla="*/ 387 h 3425758"/>
              <a:gd name="connsiteX2" fmla="*/ 3585029 w 3585029"/>
              <a:gd name="connsiteY2" fmla="*/ 1277643 h 3425758"/>
              <a:gd name="connsiteX3" fmla="*/ 3556000 w 3585029"/>
              <a:gd name="connsiteY3" fmla="*/ 3425758 h 3425758"/>
              <a:gd name="connsiteX4" fmla="*/ 3556000 w 3585029"/>
              <a:gd name="connsiteY4" fmla="*/ 3425758 h 3425758"/>
              <a:gd name="connsiteX5" fmla="*/ 3556000 w 3585029"/>
              <a:gd name="connsiteY5" fmla="*/ 3425758 h 3425758"/>
              <a:gd name="connsiteX0" fmla="*/ 0 w 3556000"/>
              <a:gd name="connsiteY0" fmla="*/ 1393790 h 3425790"/>
              <a:gd name="connsiteX1" fmla="*/ 522514 w 3556000"/>
              <a:gd name="connsiteY1" fmla="*/ 419 h 3425790"/>
              <a:gd name="connsiteX2" fmla="*/ 3323772 w 3556000"/>
              <a:gd name="connsiteY2" fmla="*/ 1219618 h 3425790"/>
              <a:gd name="connsiteX3" fmla="*/ 3556000 w 3556000"/>
              <a:gd name="connsiteY3" fmla="*/ 3425790 h 3425790"/>
              <a:gd name="connsiteX4" fmla="*/ 3556000 w 3556000"/>
              <a:gd name="connsiteY4" fmla="*/ 3425790 h 3425790"/>
              <a:gd name="connsiteX5" fmla="*/ 3556000 w 3556000"/>
              <a:gd name="connsiteY5" fmla="*/ 3425790 h 3425790"/>
              <a:gd name="connsiteX0" fmla="*/ 0 w 3560330"/>
              <a:gd name="connsiteY0" fmla="*/ 1393790 h 3425790"/>
              <a:gd name="connsiteX1" fmla="*/ 522514 w 3560330"/>
              <a:gd name="connsiteY1" fmla="*/ 419 h 3425790"/>
              <a:gd name="connsiteX2" fmla="*/ 3323772 w 3560330"/>
              <a:gd name="connsiteY2" fmla="*/ 1219618 h 3425790"/>
              <a:gd name="connsiteX3" fmla="*/ 3556000 w 3560330"/>
              <a:gd name="connsiteY3" fmla="*/ 3425790 h 3425790"/>
              <a:gd name="connsiteX4" fmla="*/ 3556000 w 3560330"/>
              <a:gd name="connsiteY4" fmla="*/ 3425790 h 3425790"/>
              <a:gd name="connsiteX5" fmla="*/ 3556000 w 3560330"/>
              <a:gd name="connsiteY5" fmla="*/ 3425790 h 3425790"/>
              <a:gd name="connsiteX0" fmla="*/ 0 w 3560330"/>
              <a:gd name="connsiteY0" fmla="*/ 1393790 h 3425790"/>
              <a:gd name="connsiteX1" fmla="*/ 522514 w 3560330"/>
              <a:gd name="connsiteY1" fmla="*/ 419 h 3425790"/>
              <a:gd name="connsiteX2" fmla="*/ 3323772 w 3560330"/>
              <a:gd name="connsiteY2" fmla="*/ 1219618 h 3425790"/>
              <a:gd name="connsiteX3" fmla="*/ 3556000 w 3560330"/>
              <a:gd name="connsiteY3" fmla="*/ 3425790 h 3425790"/>
              <a:gd name="connsiteX4" fmla="*/ 3556000 w 3560330"/>
              <a:gd name="connsiteY4" fmla="*/ 3425790 h 3425790"/>
              <a:gd name="connsiteX5" fmla="*/ 3556000 w 3560330"/>
              <a:gd name="connsiteY5" fmla="*/ 3425790 h 3425790"/>
              <a:gd name="connsiteX0" fmla="*/ 0 w 3680824"/>
              <a:gd name="connsiteY0" fmla="*/ 1393766 h 3425766"/>
              <a:gd name="connsiteX1" fmla="*/ 522514 w 3680824"/>
              <a:gd name="connsiteY1" fmla="*/ 395 h 3425766"/>
              <a:gd name="connsiteX2" fmla="*/ 3512458 w 3680824"/>
              <a:gd name="connsiteY2" fmla="*/ 1263137 h 3425766"/>
              <a:gd name="connsiteX3" fmla="*/ 3556000 w 3680824"/>
              <a:gd name="connsiteY3" fmla="*/ 3425766 h 3425766"/>
              <a:gd name="connsiteX4" fmla="*/ 3556000 w 3680824"/>
              <a:gd name="connsiteY4" fmla="*/ 3425766 h 3425766"/>
              <a:gd name="connsiteX5" fmla="*/ 3556000 w 3680824"/>
              <a:gd name="connsiteY5" fmla="*/ 3425766 h 3425766"/>
              <a:gd name="connsiteX0" fmla="*/ 0 w 3556000"/>
              <a:gd name="connsiteY0" fmla="*/ 1393766 h 3425766"/>
              <a:gd name="connsiteX1" fmla="*/ 522514 w 3556000"/>
              <a:gd name="connsiteY1" fmla="*/ 395 h 3425766"/>
              <a:gd name="connsiteX2" fmla="*/ 3512458 w 3556000"/>
              <a:gd name="connsiteY2" fmla="*/ 1263137 h 3425766"/>
              <a:gd name="connsiteX3" fmla="*/ 3556000 w 3556000"/>
              <a:gd name="connsiteY3" fmla="*/ 3425766 h 3425766"/>
              <a:gd name="connsiteX4" fmla="*/ 3556000 w 3556000"/>
              <a:gd name="connsiteY4" fmla="*/ 3425766 h 3425766"/>
              <a:gd name="connsiteX5" fmla="*/ 3556000 w 3556000"/>
              <a:gd name="connsiteY5" fmla="*/ 3425766 h 3425766"/>
              <a:gd name="connsiteX0" fmla="*/ 0 w 3567844"/>
              <a:gd name="connsiteY0" fmla="*/ 1393766 h 3425766"/>
              <a:gd name="connsiteX1" fmla="*/ 522514 w 3567844"/>
              <a:gd name="connsiteY1" fmla="*/ 395 h 3425766"/>
              <a:gd name="connsiteX2" fmla="*/ 3541487 w 3567844"/>
              <a:gd name="connsiteY2" fmla="*/ 1263137 h 3425766"/>
              <a:gd name="connsiteX3" fmla="*/ 3556000 w 3567844"/>
              <a:gd name="connsiteY3" fmla="*/ 3425766 h 3425766"/>
              <a:gd name="connsiteX4" fmla="*/ 3556000 w 3567844"/>
              <a:gd name="connsiteY4" fmla="*/ 3425766 h 3425766"/>
              <a:gd name="connsiteX5" fmla="*/ 3556000 w 3567844"/>
              <a:gd name="connsiteY5" fmla="*/ 3425766 h 3425766"/>
              <a:gd name="connsiteX0" fmla="*/ 0 w 3556000"/>
              <a:gd name="connsiteY0" fmla="*/ 1393766 h 3425766"/>
              <a:gd name="connsiteX1" fmla="*/ 522514 w 3556000"/>
              <a:gd name="connsiteY1" fmla="*/ 395 h 3425766"/>
              <a:gd name="connsiteX2" fmla="*/ 3541487 w 3556000"/>
              <a:gd name="connsiteY2" fmla="*/ 1263137 h 3425766"/>
              <a:gd name="connsiteX3" fmla="*/ 3556000 w 3556000"/>
              <a:gd name="connsiteY3" fmla="*/ 3425766 h 3425766"/>
              <a:gd name="connsiteX4" fmla="*/ 3556000 w 3556000"/>
              <a:gd name="connsiteY4" fmla="*/ 3425766 h 3425766"/>
              <a:gd name="connsiteX5" fmla="*/ 3556000 w 3556000"/>
              <a:gd name="connsiteY5" fmla="*/ 3425766 h 3425766"/>
              <a:gd name="connsiteX0" fmla="*/ 0 w 3556000"/>
              <a:gd name="connsiteY0" fmla="*/ 1406458 h 3438458"/>
              <a:gd name="connsiteX1" fmla="*/ 535214 w 3556000"/>
              <a:gd name="connsiteY1" fmla="*/ 387 h 3438458"/>
              <a:gd name="connsiteX2" fmla="*/ 3541487 w 3556000"/>
              <a:gd name="connsiteY2" fmla="*/ 1275829 h 3438458"/>
              <a:gd name="connsiteX3" fmla="*/ 3556000 w 3556000"/>
              <a:gd name="connsiteY3" fmla="*/ 3438458 h 3438458"/>
              <a:gd name="connsiteX4" fmla="*/ 3556000 w 3556000"/>
              <a:gd name="connsiteY4" fmla="*/ 3438458 h 3438458"/>
              <a:gd name="connsiteX5" fmla="*/ 3556000 w 3556000"/>
              <a:gd name="connsiteY5" fmla="*/ 3438458 h 3438458"/>
              <a:gd name="connsiteX0" fmla="*/ 0 w 3558849"/>
              <a:gd name="connsiteY0" fmla="*/ 1406470 h 3438470"/>
              <a:gd name="connsiteX1" fmla="*/ 535214 w 3558849"/>
              <a:gd name="connsiteY1" fmla="*/ 399 h 3438470"/>
              <a:gd name="connsiteX2" fmla="*/ 3555513 w 3558849"/>
              <a:gd name="connsiteY2" fmla="*/ 1254524 h 3438470"/>
              <a:gd name="connsiteX3" fmla="*/ 3556000 w 3558849"/>
              <a:gd name="connsiteY3" fmla="*/ 3438470 h 3438470"/>
              <a:gd name="connsiteX4" fmla="*/ 3556000 w 3558849"/>
              <a:gd name="connsiteY4" fmla="*/ 3438470 h 3438470"/>
              <a:gd name="connsiteX5" fmla="*/ 3556000 w 3558849"/>
              <a:gd name="connsiteY5" fmla="*/ 3438470 h 3438470"/>
              <a:gd name="connsiteX0" fmla="*/ 0 w 3556000"/>
              <a:gd name="connsiteY0" fmla="*/ 1406467 h 3438467"/>
              <a:gd name="connsiteX1" fmla="*/ 535214 w 3556000"/>
              <a:gd name="connsiteY1" fmla="*/ 396 h 3438467"/>
              <a:gd name="connsiteX2" fmla="*/ 3541488 w 3556000"/>
              <a:gd name="connsiteY2" fmla="*/ 1261626 h 3438467"/>
              <a:gd name="connsiteX3" fmla="*/ 3556000 w 3556000"/>
              <a:gd name="connsiteY3" fmla="*/ 3438467 h 3438467"/>
              <a:gd name="connsiteX4" fmla="*/ 3556000 w 3556000"/>
              <a:gd name="connsiteY4" fmla="*/ 3438467 h 3438467"/>
              <a:gd name="connsiteX5" fmla="*/ 3556000 w 3556000"/>
              <a:gd name="connsiteY5" fmla="*/ 3438467 h 3438467"/>
              <a:gd name="connsiteX0" fmla="*/ 0 w 3556000"/>
              <a:gd name="connsiteY0" fmla="*/ 1406467 h 3438467"/>
              <a:gd name="connsiteX1" fmla="*/ 535214 w 3556000"/>
              <a:gd name="connsiteY1" fmla="*/ 396 h 3438467"/>
              <a:gd name="connsiteX2" fmla="*/ 3548502 w 3556000"/>
              <a:gd name="connsiteY2" fmla="*/ 1261626 h 3438467"/>
              <a:gd name="connsiteX3" fmla="*/ 3556000 w 3556000"/>
              <a:gd name="connsiteY3" fmla="*/ 3438467 h 3438467"/>
              <a:gd name="connsiteX4" fmla="*/ 3556000 w 3556000"/>
              <a:gd name="connsiteY4" fmla="*/ 3438467 h 3438467"/>
              <a:gd name="connsiteX5" fmla="*/ 3556000 w 3556000"/>
              <a:gd name="connsiteY5" fmla="*/ 3438467 h 3438467"/>
              <a:gd name="connsiteX0" fmla="*/ 0 w 3563013"/>
              <a:gd name="connsiteY0" fmla="*/ 1406467 h 3438467"/>
              <a:gd name="connsiteX1" fmla="*/ 535214 w 3563013"/>
              <a:gd name="connsiteY1" fmla="*/ 396 h 3438467"/>
              <a:gd name="connsiteX2" fmla="*/ 3548502 w 3563013"/>
              <a:gd name="connsiteY2" fmla="*/ 1261626 h 3438467"/>
              <a:gd name="connsiteX3" fmla="*/ 3556000 w 3563013"/>
              <a:gd name="connsiteY3" fmla="*/ 3438467 h 3438467"/>
              <a:gd name="connsiteX4" fmla="*/ 3556000 w 3563013"/>
              <a:gd name="connsiteY4" fmla="*/ 3438467 h 3438467"/>
              <a:gd name="connsiteX5" fmla="*/ 3563013 w 3563013"/>
              <a:gd name="connsiteY5" fmla="*/ 3438467 h 3438467"/>
              <a:gd name="connsiteX0" fmla="*/ 0 w 4523755"/>
              <a:gd name="connsiteY0" fmla="*/ 1406467 h 3552162"/>
              <a:gd name="connsiteX1" fmla="*/ 535214 w 4523755"/>
              <a:gd name="connsiteY1" fmla="*/ 396 h 3552162"/>
              <a:gd name="connsiteX2" fmla="*/ 3548502 w 4523755"/>
              <a:gd name="connsiteY2" fmla="*/ 1261626 h 3552162"/>
              <a:gd name="connsiteX3" fmla="*/ 3556000 w 4523755"/>
              <a:gd name="connsiteY3" fmla="*/ 3438467 h 3552162"/>
              <a:gd name="connsiteX4" fmla="*/ 3556000 w 4523755"/>
              <a:gd name="connsiteY4" fmla="*/ 3438467 h 3552162"/>
              <a:gd name="connsiteX5" fmla="*/ 4523755 w 4523755"/>
              <a:gd name="connsiteY5" fmla="*/ 3552162 h 3552162"/>
              <a:gd name="connsiteX0" fmla="*/ 0 w 3556001"/>
              <a:gd name="connsiteY0" fmla="*/ 1406467 h 3438467"/>
              <a:gd name="connsiteX1" fmla="*/ 535214 w 3556001"/>
              <a:gd name="connsiteY1" fmla="*/ 396 h 3438467"/>
              <a:gd name="connsiteX2" fmla="*/ 3548502 w 3556001"/>
              <a:gd name="connsiteY2" fmla="*/ 1261626 h 3438467"/>
              <a:gd name="connsiteX3" fmla="*/ 3556000 w 3556001"/>
              <a:gd name="connsiteY3" fmla="*/ 3438467 h 3438467"/>
              <a:gd name="connsiteX4" fmla="*/ 3556000 w 3556001"/>
              <a:gd name="connsiteY4" fmla="*/ 3438467 h 3438467"/>
              <a:gd name="connsiteX0" fmla="*/ 0 w 3556000"/>
              <a:gd name="connsiteY0" fmla="*/ 1406467 h 3438467"/>
              <a:gd name="connsiteX1" fmla="*/ 535214 w 3556000"/>
              <a:gd name="connsiteY1" fmla="*/ 396 h 3438467"/>
              <a:gd name="connsiteX2" fmla="*/ 3548502 w 3556000"/>
              <a:gd name="connsiteY2" fmla="*/ 1261626 h 3438467"/>
              <a:gd name="connsiteX3" fmla="*/ 3556000 w 3556000"/>
              <a:gd name="connsiteY3" fmla="*/ 3438467 h 3438467"/>
              <a:gd name="connsiteX4" fmla="*/ 3556000 w 3556000"/>
              <a:gd name="connsiteY4" fmla="*/ 3438467 h 3438467"/>
              <a:gd name="connsiteX0" fmla="*/ 0 w 3556000"/>
              <a:gd name="connsiteY0" fmla="*/ 1406467 h 3438467"/>
              <a:gd name="connsiteX1" fmla="*/ 535214 w 3556000"/>
              <a:gd name="connsiteY1" fmla="*/ 396 h 3438467"/>
              <a:gd name="connsiteX2" fmla="*/ 3548502 w 3556000"/>
              <a:gd name="connsiteY2" fmla="*/ 1261626 h 3438467"/>
              <a:gd name="connsiteX3" fmla="*/ 3556000 w 3556000"/>
              <a:gd name="connsiteY3" fmla="*/ 3438467 h 3438467"/>
              <a:gd name="connsiteX0" fmla="*/ 0 w 3563012"/>
              <a:gd name="connsiteY0" fmla="*/ 1406467 h 3431362"/>
              <a:gd name="connsiteX1" fmla="*/ 535214 w 3563012"/>
              <a:gd name="connsiteY1" fmla="*/ 396 h 3431362"/>
              <a:gd name="connsiteX2" fmla="*/ 3548502 w 3563012"/>
              <a:gd name="connsiteY2" fmla="*/ 1261626 h 3431362"/>
              <a:gd name="connsiteX3" fmla="*/ 3563012 w 3563012"/>
              <a:gd name="connsiteY3" fmla="*/ 3431362 h 3431362"/>
              <a:gd name="connsiteX0" fmla="*/ 0 w 3563012"/>
              <a:gd name="connsiteY0" fmla="*/ 1406467 h 3455048"/>
              <a:gd name="connsiteX1" fmla="*/ 535214 w 3563012"/>
              <a:gd name="connsiteY1" fmla="*/ 396 h 3455048"/>
              <a:gd name="connsiteX2" fmla="*/ 3548502 w 3563012"/>
              <a:gd name="connsiteY2" fmla="*/ 1261626 h 3455048"/>
              <a:gd name="connsiteX3" fmla="*/ 3563012 w 3563012"/>
              <a:gd name="connsiteY3" fmla="*/ 3455048 h 3455048"/>
            </a:gdLst>
            <a:ahLst/>
            <a:cxnLst>
              <a:cxn ang="0">
                <a:pos x="connsiteX0" y="connsiteY0"/>
              </a:cxn>
              <a:cxn ang="0">
                <a:pos x="connsiteX1" y="connsiteY1"/>
              </a:cxn>
              <a:cxn ang="0">
                <a:pos x="connsiteX2" y="connsiteY2"/>
              </a:cxn>
              <a:cxn ang="0">
                <a:pos x="connsiteX3" y="connsiteY3"/>
              </a:cxn>
            </a:cxnLst>
            <a:rect l="l" t="t" r="r" b="b"/>
            <a:pathLst>
              <a:path w="3563012" h="3455048">
                <a:moveTo>
                  <a:pt x="0" y="1406467"/>
                </a:moveTo>
                <a:cubicBezTo>
                  <a:pt x="20562" y="835571"/>
                  <a:pt x="-62291" y="19748"/>
                  <a:pt x="535214" y="396"/>
                </a:cubicBezTo>
                <a:cubicBezTo>
                  <a:pt x="1132719" y="-18956"/>
                  <a:pt x="3483188" y="676217"/>
                  <a:pt x="3548502" y="1261626"/>
                </a:cubicBezTo>
                <a:cubicBezTo>
                  <a:pt x="3555758" y="2355035"/>
                  <a:pt x="3561762" y="3092241"/>
                  <a:pt x="3563012" y="3455048"/>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TextBox 99"/>
          <p:cNvSpPr txBox="1"/>
          <p:nvPr/>
        </p:nvSpPr>
        <p:spPr>
          <a:xfrm>
            <a:off x="64003" y="5854123"/>
            <a:ext cx="2739364" cy="921932"/>
          </a:xfrm>
          <a:prstGeom prst="rect">
            <a:avLst/>
          </a:prstGeom>
          <a:noFill/>
          <a:ln>
            <a:solidFill>
              <a:schemeClr val="tx1"/>
            </a:solidFill>
          </a:ln>
        </p:spPr>
        <p:txBody>
          <a:bodyPr wrap="square" rtlCol="0">
            <a:noAutofit/>
          </a:bodyPr>
          <a:lstStyle/>
          <a:p>
            <a:r>
              <a:rPr lang="en-GB" sz="1400" b="1" dirty="0">
                <a:solidFill>
                  <a:srgbClr val="C00000"/>
                </a:solidFill>
                <a:latin typeface="Century Gothic" panose="020B0502020202020204" pitchFamily="34" charset="0"/>
                <a:sym typeface="Wingdings 2" panose="05020102010507070707" pitchFamily="18" charset="2"/>
              </a:rPr>
              <a:t>RSC Practical videos (14–16)</a:t>
            </a:r>
          </a:p>
          <a:p>
            <a:r>
              <a:rPr lang="en-GB" sz="1400" dirty="0">
                <a:latin typeface="Century Gothic" panose="020B0502020202020204" pitchFamily="34" charset="0"/>
                <a:sym typeface="Wingdings 2" panose="05020102010507070707" pitchFamily="18" charset="2"/>
              </a:rPr>
              <a:t>Simple distillation of a coloured solution</a:t>
            </a:r>
          </a:p>
          <a:p>
            <a:r>
              <a:rPr lang="en-GB" sz="1400" b="0" i="0" u="sng" strike="noStrike" dirty="0">
                <a:solidFill>
                  <a:srgbClr val="0563C1"/>
                </a:solidFill>
                <a:effectLst/>
                <a:latin typeface="Century Gothic" panose="020B0502020202020204" pitchFamily="34" charset="0"/>
                <a:hlinkClick r:id="rId3"/>
              </a:rPr>
              <a:t>rsc.li/3sEJuwX</a:t>
            </a:r>
            <a:r>
              <a:rPr lang="en-GB" sz="1400" dirty="0">
                <a:latin typeface="Century Gothic" panose="020B0502020202020204" pitchFamily="34" charset="0"/>
              </a:rPr>
              <a:t> </a:t>
            </a:r>
            <a:endParaRPr lang="en-GB" sz="1400" dirty="0">
              <a:latin typeface="Century Gothic" panose="020B0502020202020204" pitchFamily="34" charset="0"/>
              <a:sym typeface="Wingdings 2" panose="05020102010507070707" pitchFamily="18" charset="2"/>
            </a:endParaRPr>
          </a:p>
          <a:p>
            <a:endParaRPr lang="en-GB" sz="1200" dirty="0">
              <a:sym typeface="Wingdings 2" panose="05020102010507070707" pitchFamily="18" charset="2"/>
            </a:endParaRPr>
          </a:p>
        </p:txBody>
      </p:sp>
      <p:sp>
        <p:nvSpPr>
          <p:cNvPr id="102" name="TextBox 101"/>
          <p:cNvSpPr txBox="1"/>
          <p:nvPr/>
        </p:nvSpPr>
        <p:spPr>
          <a:xfrm>
            <a:off x="1926662" y="4380776"/>
            <a:ext cx="2644838" cy="966078"/>
          </a:xfrm>
          <a:prstGeom prst="rect">
            <a:avLst/>
          </a:prstGeom>
          <a:noFill/>
          <a:ln>
            <a:solidFill>
              <a:schemeClr val="tx1"/>
            </a:solidFill>
          </a:ln>
        </p:spPr>
        <p:txBody>
          <a:bodyPr wrap="square" rtlCol="0">
            <a:noAutofit/>
          </a:bodyPr>
          <a:lstStyle/>
          <a:p>
            <a:r>
              <a:rPr lang="en-GB" sz="3600" dirty="0">
                <a:sym typeface="Wingdings 2" panose="05020102010507070707" pitchFamily="18" charset="2"/>
              </a:rPr>
              <a:t></a:t>
            </a:r>
            <a:r>
              <a:rPr lang="en-GB" sz="24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20 cm</a:t>
            </a:r>
            <a:r>
              <a:rPr lang="en-GB" baseline="30000" dirty="0">
                <a:latin typeface="Century Gothic" panose="020B0502020202020204" pitchFamily="34" charset="0"/>
                <a:sym typeface="Wingdings 2" panose="05020102010507070707" pitchFamily="18" charset="2"/>
              </a:rPr>
              <a:t>3</a:t>
            </a:r>
            <a:r>
              <a:rPr lang="en-GB" dirty="0">
                <a:latin typeface="Century Gothic" panose="020B0502020202020204" pitchFamily="34" charset="0"/>
                <a:sym typeface="Wingdings 2" panose="05020102010507070707" pitchFamily="18" charset="2"/>
              </a:rPr>
              <a:t> coloured solution </a:t>
            </a:r>
            <a:r>
              <a:rPr lang="en-GB" sz="2400" dirty="0">
                <a:sym typeface="Wingdings" panose="05000000000000000000" pitchFamily="2" charset="2"/>
              </a:rPr>
              <a:t></a:t>
            </a:r>
            <a:endParaRPr lang="en-GB" sz="2400" dirty="0">
              <a:sym typeface="Wingdings 2" panose="05020102010507070707" pitchFamily="18" charset="2"/>
            </a:endParaRPr>
          </a:p>
          <a:p>
            <a:pPr algn="r"/>
            <a:r>
              <a:rPr lang="en-GB" sz="2400" dirty="0"/>
              <a:t> </a:t>
            </a:r>
          </a:p>
        </p:txBody>
      </p:sp>
      <p:sp>
        <p:nvSpPr>
          <p:cNvPr id="105" name="Bent Arrow 104">
            <a:extLst>
              <a:ext uri="{C183D7F6-B498-43B3-948B-1728B52AA6E4}">
                <adec:decorative xmlns:adec="http://schemas.microsoft.com/office/drawing/2017/decorative" val="1"/>
              </a:ext>
            </a:extLst>
          </p:cNvPr>
          <p:cNvSpPr/>
          <p:nvPr/>
        </p:nvSpPr>
        <p:spPr>
          <a:xfrm>
            <a:off x="4351721" y="3058119"/>
            <a:ext cx="651805" cy="1322657"/>
          </a:xfrm>
          <a:prstGeom prst="bentArrow">
            <a:avLst>
              <a:gd name="adj1" fmla="val 12778"/>
              <a:gd name="adj2" fmla="val 16111"/>
              <a:gd name="adj3" fmla="val 29444"/>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07" name="TextBox 106"/>
          <p:cNvSpPr txBox="1"/>
          <p:nvPr/>
        </p:nvSpPr>
        <p:spPr>
          <a:xfrm>
            <a:off x="3209099" y="672475"/>
            <a:ext cx="2034382" cy="1054350"/>
          </a:xfrm>
          <a:prstGeom prst="rect">
            <a:avLst/>
          </a:prstGeom>
          <a:noFill/>
          <a:ln>
            <a:solidFill>
              <a:schemeClr val="tx1"/>
            </a:solidFill>
          </a:ln>
        </p:spPr>
        <p:txBody>
          <a:bodyPr wrap="square" rtlCol="0">
            <a:noAutofit/>
          </a:bodyPr>
          <a:lstStyle/>
          <a:p>
            <a:r>
              <a:rPr lang="en-GB" sz="3600" dirty="0">
                <a:sym typeface="Wingdings 2" panose="05020102010507070707" pitchFamily="18" charset="2"/>
              </a:rPr>
              <a:t></a:t>
            </a:r>
            <a:r>
              <a:rPr lang="en-GB" sz="24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Clamp conical flask </a:t>
            </a:r>
            <a:r>
              <a:rPr lang="en-GB" sz="2400" dirty="0">
                <a:sym typeface="Wingdings" panose="05000000000000000000" pitchFamily="2" charset="2"/>
              </a:rPr>
              <a:t></a:t>
            </a:r>
            <a:endParaRPr lang="en-GB" sz="2400" dirty="0">
              <a:sym typeface="Wingdings 2" panose="05020102010507070707" pitchFamily="18" charset="2"/>
            </a:endParaRPr>
          </a:p>
          <a:p>
            <a:pPr algn="r"/>
            <a:r>
              <a:rPr lang="en-GB" sz="2400" dirty="0"/>
              <a:t> </a:t>
            </a:r>
          </a:p>
        </p:txBody>
      </p:sp>
      <p:sp>
        <p:nvSpPr>
          <p:cNvPr id="109" name="Rectangle 108">
            <a:extLst>
              <a:ext uri="{C183D7F6-B498-43B3-948B-1728B52AA6E4}">
                <adec:decorative xmlns:adec="http://schemas.microsoft.com/office/drawing/2017/decorative" val="1"/>
              </a:ext>
            </a:extLst>
          </p:cNvPr>
          <p:cNvSpPr/>
          <p:nvPr/>
        </p:nvSpPr>
        <p:spPr>
          <a:xfrm>
            <a:off x="5135383" y="2102915"/>
            <a:ext cx="130628" cy="312830"/>
          </a:xfrm>
          <a:prstGeom prst="rect">
            <a:avLst/>
          </a:prstGeom>
          <a:solidFill>
            <a:schemeClr val="bg1">
              <a:lumMod val="5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Rectangle 109">
            <a:extLst>
              <a:ext uri="{C183D7F6-B498-43B3-948B-1728B52AA6E4}">
                <adec:decorative xmlns:adec="http://schemas.microsoft.com/office/drawing/2017/decorative" val="1"/>
              </a:ext>
            </a:extLst>
          </p:cNvPr>
          <p:cNvSpPr/>
          <p:nvPr/>
        </p:nvSpPr>
        <p:spPr>
          <a:xfrm>
            <a:off x="5653154" y="2102915"/>
            <a:ext cx="130628" cy="312830"/>
          </a:xfrm>
          <a:prstGeom prst="rect">
            <a:avLst/>
          </a:prstGeom>
          <a:solidFill>
            <a:schemeClr val="bg1">
              <a:lumMod val="5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TextBox 110"/>
          <p:cNvSpPr txBox="1"/>
          <p:nvPr/>
        </p:nvSpPr>
        <p:spPr>
          <a:xfrm>
            <a:off x="8851901" y="2176186"/>
            <a:ext cx="2679111" cy="668082"/>
          </a:xfrm>
          <a:prstGeom prst="rect">
            <a:avLst/>
          </a:prstGeom>
          <a:noFill/>
          <a:ln>
            <a:solidFill>
              <a:schemeClr val="tx1"/>
            </a:solidFill>
          </a:ln>
        </p:spPr>
        <p:txBody>
          <a:bodyPr wrap="square" rtlCol="0">
            <a:noAutofit/>
          </a:bodyPr>
          <a:lstStyle/>
          <a:p>
            <a:r>
              <a:rPr lang="en-GB" sz="3600" dirty="0">
                <a:sym typeface="Wingdings 2" panose="05020102010507070707" pitchFamily="18" charset="2"/>
              </a:rPr>
              <a:t></a:t>
            </a:r>
            <a:r>
              <a:rPr lang="en-GB" sz="24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Add ice water </a:t>
            </a:r>
            <a:r>
              <a:rPr lang="en-GB" sz="2400" dirty="0">
                <a:sym typeface="Wingdings" panose="05000000000000000000" pitchFamily="2" charset="2"/>
              </a:rPr>
              <a:t></a:t>
            </a:r>
            <a:endParaRPr lang="en-GB" sz="2400" dirty="0">
              <a:sym typeface="Wingdings 2" panose="05020102010507070707" pitchFamily="18" charset="2"/>
            </a:endParaRPr>
          </a:p>
          <a:p>
            <a:pPr algn="r"/>
            <a:r>
              <a:rPr lang="en-GB" sz="2400" dirty="0"/>
              <a:t> </a:t>
            </a:r>
          </a:p>
        </p:txBody>
      </p:sp>
      <p:sp>
        <p:nvSpPr>
          <p:cNvPr id="112" name="Bent Arrow 111">
            <a:extLst>
              <a:ext uri="{C183D7F6-B498-43B3-948B-1728B52AA6E4}">
                <adec:decorative xmlns:adec="http://schemas.microsoft.com/office/drawing/2017/decorative" val="1"/>
              </a:ext>
            </a:extLst>
          </p:cNvPr>
          <p:cNvSpPr/>
          <p:nvPr/>
        </p:nvSpPr>
        <p:spPr>
          <a:xfrm rot="16200000" flipH="1">
            <a:off x="8232374" y="2523787"/>
            <a:ext cx="584920" cy="654133"/>
          </a:xfrm>
          <a:prstGeom prst="bentArrow">
            <a:avLst>
              <a:gd name="adj1" fmla="val 12778"/>
              <a:gd name="adj2" fmla="val 16111"/>
              <a:gd name="adj3" fmla="val 29444"/>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13" name="TextBox 112"/>
          <p:cNvSpPr txBox="1"/>
          <p:nvPr/>
        </p:nvSpPr>
        <p:spPr>
          <a:xfrm>
            <a:off x="5038286" y="4933244"/>
            <a:ext cx="3243612" cy="1019468"/>
          </a:xfrm>
          <a:prstGeom prst="rect">
            <a:avLst/>
          </a:prstGeom>
          <a:noFill/>
          <a:ln>
            <a:solidFill>
              <a:schemeClr val="tx1"/>
            </a:solidFill>
          </a:ln>
        </p:spPr>
        <p:txBody>
          <a:bodyPr wrap="square" rtlCol="0">
            <a:noAutofit/>
          </a:bodyPr>
          <a:lstStyle/>
          <a:p>
            <a:r>
              <a:rPr lang="en-GB" sz="3600" dirty="0">
                <a:sym typeface="Wingdings 2" panose="05020102010507070707" pitchFamily="18" charset="2"/>
              </a:rPr>
              <a:t></a:t>
            </a:r>
            <a:r>
              <a:rPr lang="en-GB" sz="24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Heat and collect 1 cm</a:t>
            </a:r>
            <a:r>
              <a:rPr lang="en-GB" baseline="30000" dirty="0">
                <a:latin typeface="Century Gothic" panose="020B0502020202020204" pitchFamily="34" charset="0"/>
                <a:sym typeface="Wingdings 2" panose="05020102010507070707" pitchFamily="18" charset="2"/>
              </a:rPr>
              <a:t>3</a:t>
            </a:r>
            <a:r>
              <a:rPr lang="en-GB" dirty="0">
                <a:latin typeface="Century Gothic" panose="020B0502020202020204" pitchFamily="34" charset="0"/>
                <a:sym typeface="Wingdings 2" panose="05020102010507070707" pitchFamily="18" charset="2"/>
              </a:rPr>
              <a:t> distillate </a:t>
            </a:r>
            <a:r>
              <a:rPr lang="en-GB" sz="2400" dirty="0">
                <a:sym typeface="Wingdings" panose="05000000000000000000" pitchFamily="2" charset="2"/>
              </a:rPr>
              <a:t></a:t>
            </a:r>
            <a:endParaRPr lang="en-GB" sz="2400" dirty="0">
              <a:sym typeface="Wingdings 2" panose="05020102010507070707" pitchFamily="18" charset="2"/>
            </a:endParaRPr>
          </a:p>
          <a:p>
            <a:pPr algn="r"/>
            <a:r>
              <a:rPr lang="en-GB" sz="2400" dirty="0"/>
              <a:t> </a:t>
            </a:r>
          </a:p>
        </p:txBody>
      </p:sp>
      <p:sp>
        <p:nvSpPr>
          <p:cNvPr id="114" name="TextBox 113"/>
          <p:cNvSpPr txBox="1"/>
          <p:nvPr/>
        </p:nvSpPr>
        <p:spPr>
          <a:xfrm>
            <a:off x="786979" y="3429000"/>
            <a:ext cx="3535192" cy="652799"/>
          </a:xfrm>
          <a:prstGeom prst="rect">
            <a:avLst/>
          </a:prstGeom>
          <a:noFill/>
          <a:ln>
            <a:solidFill>
              <a:schemeClr val="tx1"/>
            </a:solidFill>
          </a:ln>
        </p:spPr>
        <p:txBody>
          <a:bodyPr wrap="square" rtlCol="0">
            <a:noAutofit/>
          </a:bodyPr>
          <a:lstStyle/>
          <a:p>
            <a:r>
              <a:rPr lang="en-GB" sz="3600" dirty="0">
                <a:sym typeface="Wingdings 2" panose="05020102010507070707" pitchFamily="18" charset="2"/>
              </a:rPr>
              <a:t></a:t>
            </a:r>
            <a:r>
              <a:rPr lang="en-GB" sz="24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Anti-bumping granules </a:t>
            </a:r>
            <a:r>
              <a:rPr lang="en-GB" sz="2400" dirty="0">
                <a:sym typeface="Wingdings" panose="05000000000000000000" pitchFamily="2" charset="2"/>
              </a:rPr>
              <a:t></a:t>
            </a:r>
            <a:endParaRPr lang="en-GB" sz="2400" dirty="0">
              <a:sym typeface="Wingdings 2" panose="05020102010507070707" pitchFamily="18" charset="2"/>
            </a:endParaRPr>
          </a:p>
          <a:p>
            <a:pPr algn="r"/>
            <a:r>
              <a:rPr lang="en-GB" sz="2400" dirty="0"/>
              <a:t> </a:t>
            </a:r>
          </a:p>
        </p:txBody>
      </p:sp>
      <p:sp>
        <p:nvSpPr>
          <p:cNvPr id="121" name="TextBox 120"/>
          <p:cNvSpPr txBox="1"/>
          <p:nvPr/>
        </p:nvSpPr>
        <p:spPr>
          <a:xfrm>
            <a:off x="7108174" y="625177"/>
            <a:ext cx="3656385" cy="722893"/>
          </a:xfrm>
          <a:prstGeom prst="rect">
            <a:avLst/>
          </a:prstGeom>
          <a:noFill/>
          <a:ln>
            <a:solidFill>
              <a:schemeClr val="tx1"/>
            </a:solidFill>
          </a:ln>
        </p:spPr>
        <p:txBody>
          <a:bodyPr wrap="square" rtlCol="0">
            <a:noAutofit/>
          </a:bodyPr>
          <a:lstStyle/>
          <a:p>
            <a:r>
              <a:rPr lang="en-GB" sz="3600" dirty="0">
                <a:sym typeface="Wingdings 2" panose="05020102010507070707" pitchFamily="18" charset="2"/>
              </a:rPr>
              <a:t></a:t>
            </a:r>
            <a:r>
              <a:rPr lang="en-GB" sz="24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Connect delivery tube </a:t>
            </a:r>
            <a:r>
              <a:rPr lang="en-GB" sz="2400" dirty="0">
                <a:sym typeface="Wingdings" panose="05000000000000000000" pitchFamily="2" charset="2"/>
              </a:rPr>
              <a:t></a:t>
            </a:r>
            <a:endParaRPr lang="en-GB" sz="2400" dirty="0">
              <a:sym typeface="Wingdings 2" panose="05020102010507070707" pitchFamily="18" charset="2"/>
            </a:endParaRPr>
          </a:p>
          <a:p>
            <a:pPr algn="r"/>
            <a:r>
              <a:rPr lang="en-GB" sz="2400" dirty="0"/>
              <a:t> </a:t>
            </a:r>
          </a:p>
        </p:txBody>
      </p:sp>
      <p:sp>
        <p:nvSpPr>
          <p:cNvPr id="3" name="TextBox 2">
            <a:extLst>
              <a:ext uri="{FF2B5EF4-FFF2-40B4-BE49-F238E27FC236}">
                <a16:creationId xmlns:a16="http://schemas.microsoft.com/office/drawing/2014/main" id="{58739D84-727F-1265-038E-70047080223A}"/>
              </a:ext>
            </a:extLst>
          </p:cNvPr>
          <p:cNvSpPr txBox="1"/>
          <p:nvPr/>
        </p:nvSpPr>
        <p:spPr>
          <a:xfrm>
            <a:off x="9585589" y="4921771"/>
            <a:ext cx="2447196" cy="1362508"/>
          </a:xfrm>
          <a:prstGeom prst="rect">
            <a:avLst/>
          </a:prstGeom>
          <a:noFill/>
          <a:ln>
            <a:solidFill>
              <a:schemeClr val="tx1"/>
            </a:solidFill>
          </a:ln>
        </p:spPr>
        <p:txBody>
          <a:bodyPr wrap="square" rtlCol="0">
            <a:noAutofit/>
          </a:bodyPr>
          <a:lstStyle/>
          <a:p>
            <a:pPr>
              <a:tabLst>
                <a:tab pos="987425" algn="l"/>
              </a:tabLst>
            </a:pPr>
            <a:r>
              <a:rPr lang="en-GB" sz="3600" dirty="0">
                <a:sym typeface="Wingdings 2" panose="05020102010507070707" pitchFamily="18" charset="2"/>
              </a:rPr>
              <a:t></a:t>
            </a:r>
            <a:r>
              <a:rPr lang="en-GB" sz="2000" dirty="0">
                <a:sym typeface="Wingdings 2" panose="05020102010507070707" pitchFamily="18" charset="2"/>
              </a:rPr>
              <a:t> </a:t>
            </a:r>
            <a:r>
              <a:rPr lang="en-GB" dirty="0">
                <a:latin typeface="Century Gothic" panose="020B0502020202020204" pitchFamily="34" charset="0"/>
                <a:sym typeface="Wingdings 2" panose="05020102010507070707" pitchFamily="18" charset="2"/>
              </a:rPr>
              <a:t>Test distillate with </a:t>
            </a:r>
            <a:r>
              <a:rPr lang="en-GB" dirty="0">
                <a:effectLst/>
                <a:latin typeface="Century Gothic" panose="020B0502020202020204" pitchFamily="34" charset="0"/>
                <a:ea typeface="Calibri" panose="020F0502020204030204" pitchFamily="34" charset="0"/>
                <a:cs typeface="Times New Roman" panose="02020603050405020304" pitchFamily="18" charset="0"/>
              </a:rPr>
              <a:t>anhydrous copper(</a:t>
            </a:r>
            <a:r>
              <a:rPr lang="en-GB" cap="small" dirty="0">
                <a:effectLst/>
                <a:latin typeface="Century Gothic" panose="020B0502020202020204" pitchFamily="34" charset="0"/>
                <a:ea typeface="Calibri" panose="020F0502020204030204" pitchFamily="34" charset="0"/>
                <a:cs typeface="Times New Roman" panose="02020603050405020304" pitchFamily="18" charset="0"/>
              </a:rPr>
              <a:t>II</a:t>
            </a:r>
            <a:r>
              <a:rPr lang="en-GB" dirty="0">
                <a:effectLst/>
                <a:latin typeface="Century Gothic" panose="020B0502020202020204" pitchFamily="34" charset="0"/>
                <a:ea typeface="Calibri" panose="020F0502020204030204" pitchFamily="34" charset="0"/>
                <a:cs typeface="Times New Roman" panose="02020603050405020304" pitchFamily="18" charset="0"/>
              </a:rPr>
              <a:t>) sulfate </a:t>
            </a:r>
            <a:r>
              <a:rPr lang="en-GB" sz="2000" dirty="0">
                <a:sym typeface="Wingdings" panose="05000000000000000000" pitchFamily="2" charset="2"/>
              </a:rPr>
              <a:t></a:t>
            </a:r>
            <a:endParaRPr lang="en-GB" sz="2400" dirty="0"/>
          </a:p>
        </p:txBody>
      </p:sp>
      <p:grpSp>
        <p:nvGrpSpPr>
          <p:cNvPr id="25" name="Group 24">
            <a:extLst>
              <a:ext uri="{FF2B5EF4-FFF2-40B4-BE49-F238E27FC236}">
                <a16:creationId xmlns:a16="http://schemas.microsoft.com/office/drawing/2014/main" id="{3A6F5BCD-BEE1-B476-566D-8C3CC3CCFD2A}"/>
              </a:ext>
              <a:ext uri="{C183D7F6-B498-43B3-948B-1728B52AA6E4}">
                <adec:decorative xmlns:adec="http://schemas.microsoft.com/office/drawing/2017/decorative" val="1"/>
              </a:ext>
            </a:extLst>
          </p:cNvPr>
          <p:cNvGrpSpPr/>
          <p:nvPr/>
        </p:nvGrpSpPr>
        <p:grpSpPr>
          <a:xfrm>
            <a:off x="10014304" y="2935230"/>
            <a:ext cx="1248342" cy="1856088"/>
            <a:chOff x="8297471" y="4672994"/>
            <a:chExt cx="1248342" cy="1856088"/>
          </a:xfrm>
        </p:grpSpPr>
        <p:sp>
          <p:nvSpPr>
            <p:cNvPr id="13" name="Right Bracket 12">
              <a:extLst>
                <a:ext uri="{FF2B5EF4-FFF2-40B4-BE49-F238E27FC236}">
                  <a16:creationId xmlns:a16="http://schemas.microsoft.com/office/drawing/2014/main" id="{9AAAE561-D72D-CFDE-D576-70D687EAA8CC}"/>
                </a:ext>
              </a:extLst>
            </p:cNvPr>
            <p:cNvSpPr/>
            <p:nvPr/>
          </p:nvSpPr>
          <p:spPr>
            <a:xfrm rot="5400000">
              <a:off x="8770665" y="5753935"/>
              <a:ext cx="301953" cy="1248342"/>
            </a:xfrm>
            <a:prstGeom prst="rightBracket">
              <a:avLst>
                <a:gd name="adj" fmla="val 42373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 name="Freeform 159">
              <a:extLst>
                <a:ext uri="{FF2B5EF4-FFF2-40B4-BE49-F238E27FC236}">
                  <a16:creationId xmlns:a16="http://schemas.microsoft.com/office/drawing/2014/main" id="{389D9B92-8D99-9493-2CA3-B6A811D6C745}"/>
                </a:ext>
              </a:extLst>
            </p:cNvPr>
            <p:cNvSpPr/>
            <p:nvPr/>
          </p:nvSpPr>
          <p:spPr>
            <a:xfrm rot="6566388">
              <a:off x="8513949" y="5189931"/>
              <a:ext cx="1337660" cy="303786"/>
            </a:xfrm>
            <a:custGeom>
              <a:avLst/>
              <a:gdLst>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2951 w 3269301"/>
                <a:gd name="connsiteY0" fmla="*/ 177800 h 444679"/>
                <a:gd name="connsiteX1" fmla="*/ 1116651 w 3269301"/>
                <a:gd name="connsiteY1" fmla="*/ 184150 h 444679"/>
                <a:gd name="connsiteX2" fmla="*/ 780101 w 3269301"/>
                <a:gd name="connsiteY2" fmla="*/ 0 h 444679"/>
                <a:gd name="connsiteX3" fmla="*/ 151451 w 3269301"/>
                <a:gd name="connsiteY3" fmla="*/ 184150 h 444679"/>
                <a:gd name="connsiteX4" fmla="*/ 49851 w 3269301"/>
                <a:gd name="connsiteY4" fmla="*/ 431800 h 444679"/>
                <a:gd name="connsiteX5" fmla="*/ 813439 w 3269301"/>
                <a:gd name="connsiteY5" fmla="*/ 395287 h 444679"/>
                <a:gd name="connsiteX6" fmla="*/ 1103951 w 3269301"/>
                <a:gd name="connsiteY6" fmla="*/ 273050 h 444679"/>
                <a:gd name="connsiteX7" fmla="*/ 3269301 w 3269301"/>
                <a:gd name="connsiteY7" fmla="*/ 266700 h 444679"/>
                <a:gd name="connsiteX0" fmla="*/ 3262951 w 3269301"/>
                <a:gd name="connsiteY0" fmla="*/ 194287 h 471479"/>
                <a:gd name="connsiteX1" fmla="*/ 1116651 w 3269301"/>
                <a:gd name="connsiteY1" fmla="*/ 200637 h 471479"/>
                <a:gd name="connsiteX2" fmla="*/ 780101 w 3269301"/>
                <a:gd name="connsiteY2" fmla="*/ 16487 h 471479"/>
                <a:gd name="connsiteX3" fmla="*/ 151451 w 3269301"/>
                <a:gd name="connsiteY3" fmla="*/ 57762 h 471479"/>
                <a:gd name="connsiteX4" fmla="*/ 49851 w 3269301"/>
                <a:gd name="connsiteY4" fmla="*/ 448287 h 471479"/>
                <a:gd name="connsiteX5" fmla="*/ 813439 w 3269301"/>
                <a:gd name="connsiteY5" fmla="*/ 411774 h 471479"/>
                <a:gd name="connsiteX6" fmla="*/ 1103951 w 3269301"/>
                <a:gd name="connsiteY6" fmla="*/ 289537 h 471479"/>
                <a:gd name="connsiteX7" fmla="*/ 3269301 w 3269301"/>
                <a:gd name="connsiteY7" fmla="*/ 283187 h 471479"/>
                <a:gd name="connsiteX0" fmla="*/ 3198705 w 3205055"/>
                <a:gd name="connsiteY0" fmla="*/ 189120 h 407249"/>
                <a:gd name="connsiteX1" fmla="*/ 1052405 w 3205055"/>
                <a:gd name="connsiteY1" fmla="*/ 195470 h 407249"/>
                <a:gd name="connsiteX2" fmla="*/ 715855 w 3205055"/>
                <a:gd name="connsiteY2" fmla="*/ 11320 h 407249"/>
                <a:gd name="connsiteX3" fmla="*/ 87205 w 3205055"/>
                <a:gd name="connsiteY3" fmla="*/ 52595 h 407249"/>
                <a:gd name="connsiteX4" fmla="*/ 76093 w 3205055"/>
                <a:gd name="connsiteY4" fmla="*/ 319295 h 407249"/>
                <a:gd name="connsiteX5" fmla="*/ 749193 w 3205055"/>
                <a:gd name="connsiteY5" fmla="*/ 406607 h 407249"/>
                <a:gd name="connsiteX6" fmla="*/ 1039705 w 3205055"/>
                <a:gd name="connsiteY6" fmla="*/ 284370 h 407249"/>
                <a:gd name="connsiteX7" fmla="*/ 3205055 w 3205055"/>
                <a:gd name="connsiteY7" fmla="*/ 278020 h 407249"/>
                <a:gd name="connsiteX0" fmla="*/ 3196516 w 3202866"/>
                <a:gd name="connsiteY0" fmla="*/ 189120 h 368552"/>
                <a:gd name="connsiteX1" fmla="*/ 1050216 w 3202866"/>
                <a:gd name="connsiteY1" fmla="*/ 195470 h 368552"/>
                <a:gd name="connsiteX2" fmla="*/ 713666 w 3202866"/>
                <a:gd name="connsiteY2" fmla="*/ 11320 h 368552"/>
                <a:gd name="connsiteX3" fmla="*/ 85016 w 3202866"/>
                <a:gd name="connsiteY3" fmla="*/ 52595 h 368552"/>
                <a:gd name="connsiteX4" fmla="*/ 73904 w 3202866"/>
                <a:gd name="connsiteY4" fmla="*/ 319295 h 368552"/>
                <a:gd name="connsiteX5" fmla="*/ 713666 w 3202866"/>
                <a:gd name="connsiteY5" fmla="*/ 363744 h 368552"/>
                <a:gd name="connsiteX6" fmla="*/ 1037516 w 3202866"/>
                <a:gd name="connsiteY6" fmla="*/ 284370 h 368552"/>
                <a:gd name="connsiteX7" fmla="*/ 3202866 w 3202866"/>
                <a:gd name="connsiteY7" fmla="*/ 278020 h 368552"/>
                <a:gd name="connsiteX0" fmla="*/ 3196516 w 3202866"/>
                <a:gd name="connsiteY0" fmla="*/ 156294 h 335726"/>
                <a:gd name="connsiteX1" fmla="*/ 1050216 w 3202866"/>
                <a:gd name="connsiteY1" fmla="*/ 162644 h 335726"/>
                <a:gd name="connsiteX2" fmla="*/ 713666 w 3202866"/>
                <a:gd name="connsiteY2" fmla="*/ 35644 h 335726"/>
                <a:gd name="connsiteX3" fmla="*/ 85016 w 3202866"/>
                <a:gd name="connsiteY3" fmla="*/ 19769 h 335726"/>
                <a:gd name="connsiteX4" fmla="*/ 73904 w 3202866"/>
                <a:gd name="connsiteY4" fmla="*/ 286469 h 335726"/>
                <a:gd name="connsiteX5" fmla="*/ 713666 w 3202866"/>
                <a:gd name="connsiteY5" fmla="*/ 330918 h 335726"/>
                <a:gd name="connsiteX6" fmla="*/ 1037516 w 3202866"/>
                <a:gd name="connsiteY6" fmla="*/ 251544 h 335726"/>
                <a:gd name="connsiteX7" fmla="*/ 3202866 w 3202866"/>
                <a:gd name="connsiteY7" fmla="*/ 245194 h 335726"/>
                <a:gd name="connsiteX0" fmla="*/ 3164659 w 3171009"/>
                <a:gd name="connsiteY0" fmla="*/ 132421 h 311853"/>
                <a:gd name="connsiteX1" fmla="*/ 1018359 w 3171009"/>
                <a:gd name="connsiteY1" fmla="*/ 138771 h 311853"/>
                <a:gd name="connsiteX2" fmla="*/ 681809 w 3171009"/>
                <a:gd name="connsiteY2" fmla="*/ 11771 h 311853"/>
                <a:gd name="connsiteX3" fmla="*/ 129359 w 3171009"/>
                <a:gd name="connsiteY3" fmla="*/ 33996 h 311853"/>
                <a:gd name="connsiteX4" fmla="*/ 42047 w 3171009"/>
                <a:gd name="connsiteY4" fmla="*/ 262596 h 311853"/>
                <a:gd name="connsiteX5" fmla="*/ 681809 w 3171009"/>
                <a:gd name="connsiteY5" fmla="*/ 307045 h 311853"/>
                <a:gd name="connsiteX6" fmla="*/ 1005659 w 3171009"/>
                <a:gd name="connsiteY6" fmla="*/ 227671 h 311853"/>
                <a:gd name="connsiteX7" fmla="*/ 3171009 w 3171009"/>
                <a:gd name="connsiteY7" fmla="*/ 221321 h 311853"/>
                <a:gd name="connsiteX0" fmla="*/ 3163954 w 3170304"/>
                <a:gd name="connsiteY0" fmla="*/ 132421 h 314888"/>
                <a:gd name="connsiteX1" fmla="*/ 1017654 w 3170304"/>
                <a:gd name="connsiteY1" fmla="*/ 138771 h 314888"/>
                <a:gd name="connsiteX2" fmla="*/ 681104 w 3170304"/>
                <a:gd name="connsiteY2" fmla="*/ 11771 h 314888"/>
                <a:gd name="connsiteX3" fmla="*/ 128654 w 3170304"/>
                <a:gd name="connsiteY3" fmla="*/ 33996 h 314888"/>
                <a:gd name="connsiteX4" fmla="*/ 41342 w 3170304"/>
                <a:gd name="connsiteY4" fmla="*/ 262596 h 314888"/>
                <a:gd name="connsiteX5" fmla="*/ 671579 w 3170304"/>
                <a:gd name="connsiteY5" fmla="*/ 311808 h 314888"/>
                <a:gd name="connsiteX6" fmla="*/ 1004954 w 3170304"/>
                <a:gd name="connsiteY6" fmla="*/ 227671 h 314888"/>
                <a:gd name="connsiteX7" fmla="*/ 3170304 w 3170304"/>
                <a:gd name="connsiteY7" fmla="*/ 221321 h 314888"/>
                <a:gd name="connsiteX0" fmla="*/ 3163954 w 3163954"/>
                <a:gd name="connsiteY0" fmla="*/ 132421 h 314888"/>
                <a:gd name="connsiteX1" fmla="*/ 1017654 w 3163954"/>
                <a:gd name="connsiteY1" fmla="*/ 138771 h 314888"/>
                <a:gd name="connsiteX2" fmla="*/ 681104 w 3163954"/>
                <a:gd name="connsiteY2" fmla="*/ 11771 h 314888"/>
                <a:gd name="connsiteX3" fmla="*/ 128654 w 3163954"/>
                <a:gd name="connsiteY3" fmla="*/ 33996 h 314888"/>
                <a:gd name="connsiteX4" fmla="*/ 41342 w 3163954"/>
                <a:gd name="connsiteY4" fmla="*/ 262596 h 314888"/>
                <a:gd name="connsiteX5" fmla="*/ 671579 w 3163954"/>
                <a:gd name="connsiteY5" fmla="*/ 311808 h 314888"/>
                <a:gd name="connsiteX6" fmla="*/ 1004954 w 3163954"/>
                <a:gd name="connsiteY6" fmla="*/ 227671 h 314888"/>
                <a:gd name="connsiteX7" fmla="*/ 3160779 w 3163954"/>
                <a:gd name="connsiteY7" fmla="*/ 218146 h 314888"/>
                <a:gd name="connsiteX0" fmla="*/ 3163954 w 3163954"/>
                <a:gd name="connsiteY0" fmla="*/ 132421 h 314888"/>
                <a:gd name="connsiteX1" fmla="*/ 1017654 w 3163954"/>
                <a:gd name="connsiteY1" fmla="*/ 138771 h 314888"/>
                <a:gd name="connsiteX2" fmla="*/ 681104 w 3163954"/>
                <a:gd name="connsiteY2" fmla="*/ 11771 h 314888"/>
                <a:gd name="connsiteX3" fmla="*/ 128654 w 3163954"/>
                <a:gd name="connsiteY3" fmla="*/ 33996 h 314888"/>
                <a:gd name="connsiteX4" fmla="*/ 41342 w 3163954"/>
                <a:gd name="connsiteY4" fmla="*/ 262596 h 314888"/>
                <a:gd name="connsiteX5" fmla="*/ 671579 w 3163954"/>
                <a:gd name="connsiteY5" fmla="*/ 311808 h 314888"/>
                <a:gd name="connsiteX6" fmla="*/ 1004954 w 3163954"/>
                <a:gd name="connsiteY6" fmla="*/ 227671 h 314888"/>
                <a:gd name="connsiteX7" fmla="*/ 3160779 w 3163954"/>
                <a:gd name="connsiteY7" fmla="*/ 218146 h 314888"/>
                <a:gd name="connsiteX0" fmla="*/ 3163954 w 3163954"/>
                <a:gd name="connsiteY0" fmla="*/ 132421 h 314888"/>
                <a:gd name="connsiteX1" fmla="*/ 1017654 w 3163954"/>
                <a:gd name="connsiteY1" fmla="*/ 138771 h 314888"/>
                <a:gd name="connsiteX2" fmla="*/ 681104 w 3163954"/>
                <a:gd name="connsiteY2" fmla="*/ 11771 h 314888"/>
                <a:gd name="connsiteX3" fmla="*/ 128654 w 3163954"/>
                <a:gd name="connsiteY3" fmla="*/ 33996 h 314888"/>
                <a:gd name="connsiteX4" fmla="*/ 41342 w 3163954"/>
                <a:gd name="connsiteY4" fmla="*/ 262596 h 314888"/>
                <a:gd name="connsiteX5" fmla="*/ 671579 w 3163954"/>
                <a:gd name="connsiteY5" fmla="*/ 311808 h 314888"/>
                <a:gd name="connsiteX6" fmla="*/ 1004954 w 3163954"/>
                <a:gd name="connsiteY6" fmla="*/ 227671 h 314888"/>
                <a:gd name="connsiteX7" fmla="*/ 3160779 w 3163954"/>
                <a:gd name="connsiteY7" fmla="*/ 218146 h 314888"/>
                <a:gd name="connsiteX0" fmla="*/ 3163954 w 3163954"/>
                <a:gd name="connsiteY0" fmla="*/ 132421 h 313985"/>
                <a:gd name="connsiteX1" fmla="*/ 1017654 w 3163954"/>
                <a:gd name="connsiteY1" fmla="*/ 138771 h 313985"/>
                <a:gd name="connsiteX2" fmla="*/ 681104 w 3163954"/>
                <a:gd name="connsiteY2" fmla="*/ 11771 h 313985"/>
                <a:gd name="connsiteX3" fmla="*/ 128654 w 3163954"/>
                <a:gd name="connsiteY3" fmla="*/ 33996 h 313985"/>
                <a:gd name="connsiteX4" fmla="*/ 41342 w 3163954"/>
                <a:gd name="connsiteY4" fmla="*/ 262596 h 313985"/>
                <a:gd name="connsiteX5" fmla="*/ 671579 w 3163954"/>
                <a:gd name="connsiteY5" fmla="*/ 311808 h 313985"/>
                <a:gd name="connsiteX6" fmla="*/ 1011304 w 3163954"/>
                <a:gd name="connsiteY6" fmla="*/ 218146 h 313985"/>
                <a:gd name="connsiteX7" fmla="*/ 3160779 w 3163954"/>
                <a:gd name="connsiteY7" fmla="*/ 218146 h 313985"/>
                <a:gd name="connsiteX0" fmla="*/ 3163954 w 3163954"/>
                <a:gd name="connsiteY0" fmla="*/ 132421 h 313985"/>
                <a:gd name="connsiteX1" fmla="*/ 1017654 w 3163954"/>
                <a:gd name="connsiteY1" fmla="*/ 138771 h 313985"/>
                <a:gd name="connsiteX2" fmla="*/ 681104 w 3163954"/>
                <a:gd name="connsiteY2" fmla="*/ 11771 h 313985"/>
                <a:gd name="connsiteX3" fmla="*/ 128654 w 3163954"/>
                <a:gd name="connsiteY3" fmla="*/ 33996 h 313985"/>
                <a:gd name="connsiteX4" fmla="*/ 41342 w 3163954"/>
                <a:gd name="connsiteY4" fmla="*/ 262596 h 313985"/>
                <a:gd name="connsiteX5" fmla="*/ 671579 w 3163954"/>
                <a:gd name="connsiteY5" fmla="*/ 311808 h 313985"/>
                <a:gd name="connsiteX6" fmla="*/ 1011304 w 3163954"/>
                <a:gd name="connsiteY6" fmla="*/ 218146 h 313985"/>
                <a:gd name="connsiteX7" fmla="*/ 3160779 w 3163954"/>
                <a:gd name="connsiteY7" fmla="*/ 218146 h 313985"/>
                <a:gd name="connsiteX0" fmla="*/ 3163954 w 3163954"/>
                <a:gd name="connsiteY0" fmla="*/ 132421 h 313985"/>
                <a:gd name="connsiteX1" fmla="*/ 1017654 w 3163954"/>
                <a:gd name="connsiteY1" fmla="*/ 138771 h 313985"/>
                <a:gd name="connsiteX2" fmla="*/ 681104 w 3163954"/>
                <a:gd name="connsiteY2" fmla="*/ 11771 h 313985"/>
                <a:gd name="connsiteX3" fmla="*/ 128654 w 3163954"/>
                <a:gd name="connsiteY3" fmla="*/ 33996 h 313985"/>
                <a:gd name="connsiteX4" fmla="*/ 41342 w 3163954"/>
                <a:gd name="connsiteY4" fmla="*/ 262596 h 313985"/>
                <a:gd name="connsiteX5" fmla="*/ 671579 w 3163954"/>
                <a:gd name="connsiteY5" fmla="*/ 311808 h 313985"/>
                <a:gd name="connsiteX6" fmla="*/ 1011304 w 3163954"/>
                <a:gd name="connsiteY6" fmla="*/ 218146 h 313985"/>
                <a:gd name="connsiteX7" fmla="*/ 3160779 w 3163954"/>
                <a:gd name="connsiteY7" fmla="*/ 218146 h 313985"/>
                <a:gd name="connsiteX0" fmla="*/ 3160779 w 3160779"/>
                <a:gd name="connsiteY0" fmla="*/ 135596 h 313985"/>
                <a:gd name="connsiteX1" fmla="*/ 1017654 w 3160779"/>
                <a:gd name="connsiteY1" fmla="*/ 138771 h 313985"/>
                <a:gd name="connsiteX2" fmla="*/ 681104 w 3160779"/>
                <a:gd name="connsiteY2" fmla="*/ 11771 h 313985"/>
                <a:gd name="connsiteX3" fmla="*/ 128654 w 3160779"/>
                <a:gd name="connsiteY3" fmla="*/ 33996 h 313985"/>
                <a:gd name="connsiteX4" fmla="*/ 41342 w 3160779"/>
                <a:gd name="connsiteY4" fmla="*/ 262596 h 313985"/>
                <a:gd name="connsiteX5" fmla="*/ 671579 w 3160779"/>
                <a:gd name="connsiteY5" fmla="*/ 311808 h 313985"/>
                <a:gd name="connsiteX6" fmla="*/ 1011304 w 3160779"/>
                <a:gd name="connsiteY6" fmla="*/ 218146 h 313985"/>
                <a:gd name="connsiteX7" fmla="*/ 3160779 w 3160779"/>
                <a:gd name="connsiteY7" fmla="*/ 218146 h 313985"/>
                <a:gd name="connsiteX0" fmla="*/ 3160779 w 3160779"/>
                <a:gd name="connsiteY0" fmla="*/ 135596 h 313985"/>
                <a:gd name="connsiteX1" fmla="*/ 1017654 w 3160779"/>
                <a:gd name="connsiteY1" fmla="*/ 138771 h 313985"/>
                <a:gd name="connsiteX2" fmla="*/ 681104 w 3160779"/>
                <a:gd name="connsiteY2" fmla="*/ 11771 h 313985"/>
                <a:gd name="connsiteX3" fmla="*/ 128654 w 3160779"/>
                <a:gd name="connsiteY3" fmla="*/ 33996 h 313985"/>
                <a:gd name="connsiteX4" fmla="*/ 41342 w 3160779"/>
                <a:gd name="connsiteY4" fmla="*/ 262596 h 313985"/>
                <a:gd name="connsiteX5" fmla="*/ 671579 w 3160779"/>
                <a:gd name="connsiteY5" fmla="*/ 311808 h 313985"/>
                <a:gd name="connsiteX6" fmla="*/ 1011304 w 3160779"/>
                <a:gd name="connsiteY6" fmla="*/ 218146 h 313985"/>
                <a:gd name="connsiteX7" fmla="*/ 3160779 w 3160779"/>
                <a:gd name="connsiteY7" fmla="*/ 218146 h 313985"/>
                <a:gd name="connsiteX0" fmla="*/ 3164537 w 3164537"/>
                <a:gd name="connsiteY0" fmla="*/ 135596 h 313985"/>
                <a:gd name="connsiteX1" fmla="*/ 1021412 w 3164537"/>
                <a:gd name="connsiteY1" fmla="*/ 138771 h 313985"/>
                <a:gd name="connsiteX2" fmla="*/ 684862 w 3164537"/>
                <a:gd name="connsiteY2" fmla="*/ 11771 h 313985"/>
                <a:gd name="connsiteX3" fmla="*/ 132412 w 3164537"/>
                <a:gd name="connsiteY3" fmla="*/ 33996 h 313985"/>
                <a:gd name="connsiteX4" fmla="*/ 45100 w 3164537"/>
                <a:gd name="connsiteY4" fmla="*/ 262596 h 313985"/>
                <a:gd name="connsiteX5" fmla="*/ 726137 w 3164537"/>
                <a:gd name="connsiteY5" fmla="*/ 311808 h 313985"/>
                <a:gd name="connsiteX6" fmla="*/ 1015062 w 3164537"/>
                <a:gd name="connsiteY6" fmla="*/ 218146 h 313985"/>
                <a:gd name="connsiteX7" fmla="*/ 3164537 w 3164537"/>
                <a:gd name="connsiteY7" fmla="*/ 218146 h 313985"/>
                <a:gd name="connsiteX0" fmla="*/ 3164537 w 3164537"/>
                <a:gd name="connsiteY0" fmla="*/ 136048 h 314437"/>
                <a:gd name="connsiteX1" fmla="*/ 1011887 w 3164537"/>
                <a:gd name="connsiteY1" fmla="*/ 145573 h 314437"/>
                <a:gd name="connsiteX2" fmla="*/ 684862 w 3164537"/>
                <a:gd name="connsiteY2" fmla="*/ 12223 h 314437"/>
                <a:gd name="connsiteX3" fmla="*/ 132412 w 3164537"/>
                <a:gd name="connsiteY3" fmla="*/ 34448 h 314437"/>
                <a:gd name="connsiteX4" fmla="*/ 45100 w 3164537"/>
                <a:gd name="connsiteY4" fmla="*/ 263048 h 314437"/>
                <a:gd name="connsiteX5" fmla="*/ 726137 w 3164537"/>
                <a:gd name="connsiteY5" fmla="*/ 312260 h 314437"/>
                <a:gd name="connsiteX6" fmla="*/ 1015062 w 3164537"/>
                <a:gd name="connsiteY6" fmla="*/ 218598 h 314437"/>
                <a:gd name="connsiteX7" fmla="*/ 3164537 w 3164537"/>
                <a:gd name="connsiteY7" fmla="*/ 218598 h 314437"/>
                <a:gd name="connsiteX0" fmla="*/ 3166357 w 3166357"/>
                <a:gd name="connsiteY0" fmla="*/ 142995 h 321384"/>
                <a:gd name="connsiteX1" fmla="*/ 1013707 w 3166357"/>
                <a:gd name="connsiteY1" fmla="*/ 152520 h 321384"/>
                <a:gd name="connsiteX2" fmla="*/ 737482 w 3166357"/>
                <a:gd name="connsiteY2" fmla="*/ 9645 h 321384"/>
                <a:gd name="connsiteX3" fmla="*/ 134232 w 3166357"/>
                <a:gd name="connsiteY3" fmla="*/ 41395 h 321384"/>
                <a:gd name="connsiteX4" fmla="*/ 46920 w 3166357"/>
                <a:gd name="connsiteY4" fmla="*/ 269995 h 321384"/>
                <a:gd name="connsiteX5" fmla="*/ 727957 w 3166357"/>
                <a:gd name="connsiteY5" fmla="*/ 319207 h 321384"/>
                <a:gd name="connsiteX6" fmla="*/ 1016882 w 3166357"/>
                <a:gd name="connsiteY6" fmla="*/ 225545 h 321384"/>
                <a:gd name="connsiteX7" fmla="*/ 3166357 w 3166357"/>
                <a:gd name="connsiteY7" fmla="*/ 225545 h 321384"/>
                <a:gd name="connsiteX0" fmla="*/ 3166125 w 3166125"/>
                <a:gd name="connsiteY0" fmla="*/ 142995 h 321384"/>
                <a:gd name="connsiteX1" fmla="*/ 1013475 w 3166125"/>
                <a:gd name="connsiteY1" fmla="*/ 152520 h 321384"/>
                <a:gd name="connsiteX2" fmla="*/ 730900 w 3166125"/>
                <a:gd name="connsiteY2" fmla="*/ 9645 h 321384"/>
                <a:gd name="connsiteX3" fmla="*/ 134000 w 3166125"/>
                <a:gd name="connsiteY3" fmla="*/ 41395 h 321384"/>
                <a:gd name="connsiteX4" fmla="*/ 46688 w 3166125"/>
                <a:gd name="connsiteY4" fmla="*/ 269995 h 321384"/>
                <a:gd name="connsiteX5" fmla="*/ 727725 w 3166125"/>
                <a:gd name="connsiteY5" fmla="*/ 319207 h 321384"/>
                <a:gd name="connsiteX6" fmla="*/ 1016650 w 3166125"/>
                <a:gd name="connsiteY6" fmla="*/ 225545 h 321384"/>
                <a:gd name="connsiteX7" fmla="*/ 3166125 w 3166125"/>
                <a:gd name="connsiteY7" fmla="*/ 225545 h 321384"/>
                <a:gd name="connsiteX0" fmla="*/ 3158468 w 3158468"/>
                <a:gd name="connsiteY0" fmla="*/ 159065 h 338000"/>
                <a:gd name="connsiteX1" fmla="*/ 1005818 w 3158468"/>
                <a:gd name="connsiteY1" fmla="*/ 168590 h 338000"/>
                <a:gd name="connsiteX2" fmla="*/ 723243 w 3158468"/>
                <a:gd name="connsiteY2" fmla="*/ 25715 h 338000"/>
                <a:gd name="connsiteX3" fmla="*/ 151743 w 3158468"/>
                <a:gd name="connsiteY3" fmla="*/ 25715 h 338000"/>
                <a:gd name="connsiteX4" fmla="*/ 39031 w 3158468"/>
                <a:gd name="connsiteY4" fmla="*/ 286065 h 338000"/>
                <a:gd name="connsiteX5" fmla="*/ 720068 w 3158468"/>
                <a:gd name="connsiteY5" fmla="*/ 335277 h 338000"/>
                <a:gd name="connsiteX6" fmla="*/ 1008993 w 3158468"/>
                <a:gd name="connsiteY6" fmla="*/ 241615 h 338000"/>
                <a:gd name="connsiteX7" fmla="*/ 3158468 w 3158468"/>
                <a:gd name="connsiteY7" fmla="*/ 241615 h 338000"/>
                <a:gd name="connsiteX0" fmla="*/ 3185752 w 3185752"/>
                <a:gd name="connsiteY0" fmla="*/ 144420 h 323355"/>
                <a:gd name="connsiteX1" fmla="*/ 1033102 w 3185752"/>
                <a:gd name="connsiteY1" fmla="*/ 153945 h 323355"/>
                <a:gd name="connsiteX2" fmla="*/ 750527 w 3185752"/>
                <a:gd name="connsiteY2" fmla="*/ 11070 h 323355"/>
                <a:gd name="connsiteX3" fmla="*/ 179027 w 3185752"/>
                <a:gd name="connsiteY3" fmla="*/ 11070 h 323355"/>
                <a:gd name="connsiteX4" fmla="*/ 66315 w 3185752"/>
                <a:gd name="connsiteY4" fmla="*/ 271420 h 323355"/>
                <a:gd name="connsiteX5" fmla="*/ 747352 w 3185752"/>
                <a:gd name="connsiteY5" fmla="*/ 320632 h 323355"/>
                <a:gd name="connsiteX6" fmla="*/ 1036277 w 3185752"/>
                <a:gd name="connsiteY6" fmla="*/ 226970 h 323355"/>
                <a:gd name="connsiteX7" fmla="*/ 3185752 w 3185752"/>
                <a:gd name="connsiteY7" fmla="*/ 226970 h 323355"/>
                <a:gd name="connsiteX0" fmla="*/ 3185752 w 3185752"/>
                <a:gd name="connsiteY0" fmla="*/ 137397 h 316332"/>
                <a:gd name="connsiteX1" fmla="*/ 1033102 w 3185752"/>
                <a:gd name="connsiteY1" fmla="*/ 146922 h 316332"/>
                <a:gd name="connsiteX2" fmla="*/ 750527 w 3185752"/>
                <a:gd name="connsiteY2" fmla="*/ 4047 h 316332"/>
                <a:gd name="connsiteX3" fmla="*/ 179027 w 3185752"/>
                <a:gd name="connsiteY3" fmla="*/ 4047 h 316332"/>
                <a:gd name="connsiteX4" fmla="*/ 66315 w 3185752"/>
                <a:gd name="connsiteY4" fmla="*/ 264397 h 316332"/>
                <a:gd name="connsiteX5" fmla="*/ 747352 w 3185752"/>
                <a:gd name="connsiteY5" fmla="*/ 313609 h 316332"/>
                <a:gd name="connsiteX6" fmla="*/ 1036277 w 3185752"/>
                <a:gd name="connsiteY6" fmla="*/ 219947 h 316332"/>
                <a:gd name="connsiteX7" fmla="*/ 3185752 w 3185752"/>
                <a:gd name="connsiteY7" fmla="*/ 219947 h 316332"/>
                <a:gd name="connsiteX0" fmla="*/ 3186871 w 3186871"/>
                <a:gd name="connsiteY0" fmla="*/ 137397 h 352654"/>
                <a:gd name="connsiteX1" fmla="*/ 1034221 w 3186871"/>
                <a:gd name="connsiteY1" fmla="*/ 146922 h 352654"/>
                <a:gd name="connsiteX2" fmla="*/ 751646 w 3186871"/>
                <a:gd name="connsiteY2" fmla="*/ 4047 h 352654"/>
                <a:gd name="connsiteX3" fmla="*/ 180146 w 3186871"/>
                <a:gd name="connsiteY3" fmla="*/ 4047 h 352654"/>
                <a:gd name="connsiteX4" fmla="*/ 67434 w 3186871"/>
                <a:gd name="connsiteY4" fmla="*/ 264397 h 352654"/>
                <a:gd name="connsiteX5" fmla="*/ 764346 w 3186871"/>
                <a:gd name="connsiteY5" fmla="*/ 351709 h 352654"/>
                <a:gd name="connsiteX6" fmla="*/ 1037396 w 3186871"/>
                <a:gd name="connsiteY6" fmla="*/ 219947 h 352654"/>
                <a:gd name="connsiteX7" fmla="*/ 3186871 w 3186871"/>
                <a:gd name="connsiteY7" fmla="*/ 219947 h 352654"/>
                <a:gd name="connsiteX0" fmla="*/ 3091323 w 3091323"/>
                <a:gd name="connsiteY0" fmla="*/ 161310 h 410348"/>
                <a:gd name="connsiteX1" fmla="*/ 938673 w 3091323"/>
                <a:gd name="connsiteY1" fmla="*/ 170835 h 410348"/>
                <a:gd name="connsiteX2" fmla="*/ 656098 w 3091323"/>
                <a:gd name="connsiteY2" fmla="*/ 27960 h 410348"/>
                <a:gd name="connsiteX3" fmla="*/ 84598 w 3091323"/>
                <a:gd name="connsiteY3" fmla="*/ 27960 h 410348"/>
                <a:gd name="connsiteX4" fmla="*/ 63961 w 3091323"/>
                <a:gd name="connsiteY4" fmla="*/ 380385 h 410348"/>
                <a:gd name="connsiteX5" fmla="*/ 668798 w 3091323"/>
                <a:gd name="connsiteY5" fmla="*/ 375622 h 410348"/>
                <a:gd name="connsiteX6" fmla="*/ 941848 w 3091323"/>
                <a:gd name="connsiteY6" fmla="*/ 243860 h 410348"/>
                <a:gd name="connsiteX7" fmla="*/ 3091323 w 3091323"/>
                <a:gd name="connsiteY7" fmla="*/ 243860 h 410348"/>
                <a:gd name="connsiteX0" fmla="*/ 3135872 w 3135872"/>
                <a:gd name="connsiteY0" fmla="*/ 161310 h 388300"/>
                <a:gd name="connsiteX1" fmla="*/ 983222 w 3135872"/>
                <a:gd name="connsiteY1" fmla="*/ 170835 h 388300"/>
                <a:gd name="connsiteX2" fmla="*/ 700647 w 3135872"/>
                <a:gd name="connsiteY2" fmla="*/ 27960 h 388300"/>
                <a:gd name="connsiteX3" fmla="*/ 129147 w 3135872"/>
                <a:gd name="connsiteY3" fmla="*/ 27960 h 388300"/>
                <a:gd name="connsiteX4" fmla="*/ 108510 w 3135872"/>
                <a:gd name="connsiteY4" fmla="*/ 380385 h 388300"/>
                <a:gd name="connsiteX5" fmla="*/ 713347 w 3135872"/>
                <a:gd name="connsiteY5" fmla="*/ 375622 h 388300"/>
                <a:gd name="connsiteX6" fmla="*/ 986397 w 3135872"/>
                <a:gd name="connsiteY6" fmla="*/ 243860 h 388300"/>
                <a:gd name="connsiteX7" fmla="*/ 3135872 w 3135872"/>
                <a:gd name="connsiteY7" fmla="*/ 243860 h 388300"/>
                <a:gd name="connsiteX0" fmla="*/ 3159586 w 3159586"/>
                <a:gd name="connsiteY0" fmla="*/ 137258 h 364248"/>
                <a:gd name="connsiteX1" fmla="*/ 1006936 w 3159586"/>
                <a:gd name="connsiteY1" fmla="*/ 146783 h 364248"/>
                <a:gd name="connsiteX2" fmla="*/ 724361 w 3159586"/>
                <a:gd name="connsiteY2" fmla="*/ 3908 h 364248"/>
                <a:gd name="connsiteX3" fmla="*/ 152861 w 3159586"/>
                <a:gd name="connsiteY3" fmla="*/ 3908 h 364248"/>
                <a:gd name="connsiteX4" fmla="*/ 132224 w 3159586"/>
                <a:gd name="connsiteY4" fmla="*/ 356333 h 364248"/>
                <a:gd name="connsiteX5" fmla="*/ 737061 w 3159586"/>
                <a:gd name="connsiteY5" fmla="*/ 351570 h 364248"/>
                <a:gd name="connsiteX6" fmla="*/ 1010111 w 3159586"/>
                <a:gd name="connsiteY6" fmla="*/ 219808 h 364248"/>
                <a:gd name="connsiteX7" fmla="*/ 3159586 w 3159586"/>
                <a:gd name="connsiteY7" fmla="*/ 219808 h 364248"/>
                <a:gd name="connsiteX0" fmla="*/ 3159586 w 3159586"/>
                <a:gd name="connsiteY0" fmla="*/ 137258 h 357785"/>
                <a:gd name="connsiteX1" fmla="*/ 1006936 w 3159586"/>
                <a:gd name="connsiteY1" fmla="*/ 146783 h 357785"/>
                <a:gd name="connsiteX2" fmla="*/ 724361 w 3159586"/>
                <a:gd name="connsiteY2" fmla="*/ 3908 h 357785"/>
                <a:gd name="connsiteX3" fmla="*/ 152861 w 3159586"/>
                <a:gd name="connsiteY3" fmla="*/ 3908 h 357785"/>
                <a:gd name="connsiteX4" fmla="*/ 132224 w 3159586"/>
                <a:gd name="connsiteY4" fmla="*/ 356333 h 357785"/>
                <a:gd name="connsiteX5" fmla="*/ 737061 w 3159586"/>
                <a:gd name="connsiteY5" fmla="*/ 351570 h 357785"/>
                <a:gd name="connsiteX6" fmla="*/ 1010111 w 3159586"/>
                <a:gd name="connsiteY6" fmla="*/ 219808 h 357785"/>
                <a:gd name="connsiteX7" fmla="*/ 3159586 w 3159586"/>
                <a:gd name="connsiteY7" fmla="*/ 219808 h 357785"/>
                <a:gd name="connsiteX0" fmla="*/ 3159586 w 3159586"/>
                <a:gd name="connsiteY0" fmla="*/ 133350 h 353877"/>
                <a:gd name="connsiteX1" fmla="*/ 1006936 w 3159586"/>
                <a:gd name="connsiteY1" fmla="*/ 142875 h 353877"/>
                <a:gd name="connsiteX2" fmla="*/ 724361 w 3159586"/>
                <a:gd name="connsiteY2" fmla="*/ 0 h 353877"/>
                <a:gd name="connsiteX3" fmla="*/ 152861 w 3159586"/>
                <a:gd name="connsiteY3" fmla="*/ 0 h 353877"/>
                <a:gd name="connsiteX4" fmla="*/ 132224 w 3159586"/>
                <a:gd name="connsiteY4" fmla="*/ 352425 h 353877"/>
                <a:gd name="connsiteX5" fmla="*/ 737061 w 3159586"/>
                <a:gd name="connsiteY5" fmla="*/ 347662 h 353877"/>
                <a:gd name="connsiteX6" fmla="*/ 1010111 w 3159586"/>
                <a:gd name="connsiteY6" fmla="*/ 215900 h 353877"/>
                <a:gd name="connsiteX7" fmla="*/ 3159586 w 3159586"/>
                <a:gd name="connsiteY7" fmla="*/ 215900 h 353877"/>
                <a:gd name="connsiteX0" fmla="*/ 3118665 w 3118665"/>
                <a:gd name="connsiteY0" fmla="*/ 133350 h 378827"/>
                <a:gd name="connsiteX1" fmla="*/ 966015 w 3118665"/>
                <a:gd name="connsiteY1" fmla="*/ 142875 h 378827"/>
                <a:gd name="connsiteX2" fmla="*/ 683440 w 3118665"/>
                <a:gd name="connsiteY2" fmla="*/ 0 h 378827"/>
                <a:gd name="connsiteX3" fmla="*/ 111940 w 3118665"/>
                <a:gd name="connsiteY3" fmla="*/ 0 h 378827"/>
                <a:gd name="connsiteX4" fmla="*/ 91303 w 3118665"/>
                <a:gd name="connsiteY4" fmla="*/ 352425 h 378827"/>
                <a:gd name="connsiteX5" fmla="*/ 680265 w 3118665"/>
                <a:gd name="connsiteY5" fmla="*/ 350837 h 378827"/>
                <a:gd name="connsiteX6" fmla="*/ 969190 w 3118665"/>
                <a:gd name="connsiteY6" fmla="*/ 215900 h 378827"/>
                <a:gd name="connsiteX7" fmla="*/ 3118665 w 3118665"/>
                <a:gd name="connsiteY7" fmla="*/ 215900 h 378827"/>
                <a:gd name="connsiteX0" fmla="*/ 3118665 w 3118665"/>
                <a:gd name="connsiteY0" fmla="*/ 133350 h 378827"/>
                <a:gd name="connsiteX1" fmla="*/ 966015 w 3118665"/>
                <a:gd name="connsiteY1" fmla="*/ 142875 h 378827"/>
                <a:gd name="connsiteX2" fmla="*/ 683440 w 3118665"/>
                <a:gd name="connsiteY2" fmla="*/ 0 h 378827"/>
                <a:gd name="connsiteX3" fmla="*/ 111940 w 3118665"/>
                <a:gd name="connsiteY3" fmla="*/ 0 h 378827"/>
                <a:gd name="connsiteX4" fmla="*/ 91303 w 3118665"/>
                <a:gd name="connsiteY4" fmla="*/ 352425 h 378827"/>
                <a:gd name="connsiteX5" fmla="*/ 680265 w 3118665"/>
                <a:gd name="connsiteY5" fmla="*/ 350837 h 378827"/>
                <a:gd name="connsiteX6" fmla="*/ 969190 w 3118665"/>
                <a:gd name="connsiteY6" fmla="*/ 215900 h 378827"/>
                <a:gd name="connsiteX7" fmla="*/ 3118665 w 3118665"/>
                <a:gd name="connsiteY7" fmla="*/ 215900 h 378827"/>
                <a:gd name="connsiteX0" fmla="*/ 3118665 w 3118665"/>
                <a:gd name="connsiteY0" fmla="*/ 133350 h 377444"/>
                <a:gd name="connsiteX1" fmla="*/ 966015 w 3118665"/>
                <a:gd name="connsiteY1" fmla="*/ 142875 h 377444"/>
                <a:gd name="connsiteX2" fmla="*/ 683440 w 3118665"/>
                <a:gd name="connsiteY2" fmla="*/ 0 h 377444"/>
                <a:gd name="connsiteX3" fmla="*/ 111940 w 3118665"/>
                <a:gd name="connsiteY3" fmla="*/ 0 h 377444"/>
                <a:gd name="connsiteX4" fmla="*/ 91303 w 3118665"/>
                <a:gd name="connsiteY4" fmla="*/ 352425 h 377444"/>
                <a:gd name="connsiteX5" fmla="*/ 680265 w 3118665"/>
                <a:gd name="connsiteY5" fmla="*/ 350837 h 377444"/>
                <a:gd name="connsiteX6" fmla="*/ 969190 w 3118665"/>
                <a:gd name="connsiteY6" fmla="*/ 215900 h 377444"/>
                <a:gd name="connsiteX7" fmla="*/ 3118665 w 3118665"/>
                <a:gd name="connsiteY7" fmla="*/ 215900 h 377444"/>
                <a:gd name="connsiteX0" fmla="*/ 3154677 w 3154677"/>
                <a:gd name="connsiteY0" fmla="*/ 133350 h 352425"/>
                <a:gd name="connsiteX1" fmla="*/ 1002027 w 3154677"/>
                <a:gd name="connsiteY1" fmla="*/ 142875 h 352425"/>
                <a:gd name="connsiteX2" fmla="*/ 719452 w 3154677"/>
                <a:gd name="connsiteY2" fmla="*/ 0 h 352425"/>
                <a:gd name="connsiteX3" fmla="*/ 147952 w 3154677"/>
                <a:gd name="connsiteY3" fmla="*/ 0 h 352425"/>
                <a:gd name="connsiteX4" fmla="*/ 127315 w 3154677"/>
                <a:gd name="connsiteY4" fmla="*/ 352425 h 352425"/>
                <a:gd name="connsiteX5" fmla="*/ 716277 w 3154677"/>
                <a:gd name="connsiteY5" fmla="*/ 350837 h 352425"/>
                <a:gd name="connsiteX6" fmla="*/ 1005202 w 3154677"/>
                <a:gd name="connsiteY6" fmla="*/ 215900 h 352425"/>
                <a:gd name="connsiteX7" fmla="*/ 3154677 w 3154677"/>
                <a:gd name="connsiteY7" fmla="*/ 215900 h 352425"/>
                <a:gd name="connsiteX0" fmla="*/ 3154677 w 3154677"/>
                <a:gd name="connsiteY0" fmla="*/ 133350 h 352425"/>
                <a:gd name="connsiteX1" fmla="*/ 1002027 w 3154677"/>
                <a:gd name="connsiteY1" fmla="*/ 142875 h 352425"/>
                <a:gd name="connsiteX2" fmla="*/ 719452 w 3154677"/>
                <a:gd name="connsiteY2" fmla="*/ 0 h 352425"/>
                <a:gd name="connsiteX3" fmla="*/ 147952 w 3154677"/>
                <a:gd name="connsiteY3" fmla="*/ 0 h 352425"/>
                <a:gd name="connsiteX4" fmla="*/ 127315 w 3154677"/>
                <a:gd name="connsiteY4" fmla="*/ 352425 h 352425"/>
                <a:gd name="connsiteX5" fmla="*/ 716277 w 3154677"/>
                <a:gd name="connsiteY5" fmla="*/ 350837 h 352425"/>
                <a:gd name="connsiteX6" fmla="*/ 1005202 w 3154677"/>
                <a:gd name="connsiteY6" fmla="*/ 215900 h 352425"/>
                <a:gd name="connsiteX7" fmla="*/ 3154677 w 3154677"/>
                <a:gd name="connsiteY7" fmla="*/ 215900 h 352425"/>
                <a:gd name="connsiteX0" fmla="*/ 3154677 w 3154677"/>
                <a:gd name="connsiteY0" fmla="*/ 133350 h 352425"/>
                <a:gd name="connsiteX1" fmla="*/ 1002027 w 3154677"/>
                <a:gd name="connsiteY1" fmla="*/ 142875 h 352425"/>
                <a:gd name="connsiteX2" fmla="*/ 719452 w 3154677"/>
                <a:gd name="connsiteY2" fmla="*/ 0 h 352425"/>
                <a:gd name="connsiteX3" fmla="*/ 147952 w 3154677"/>
                <a:gd name="connsiteY3" fmla="*/ 0 h 352425"/>
                <a:gd name="connsiteX4" fmla="*/ 127315 w 3154677"/>
                <a:gd name="connsiteY4" fmla="*/ 352425 h 352425"/>
                <a:gd name="connsiteX5" fmla="*/ 716277 w 3154677"/>
                <a:gd name="connsiteY5" fmla="*/ 350837 h 352425"/>
                <a:gd name="connsiteX6" fmla="*/ 1005202 w 3154677"/>
                <a:gd name="connsiteY6" fmla="*/ 215900 h 352425"/>
                <a:gd name="connsiteX7" fmla="*/ 3154677 w 3154677"/>
                <a:gd name="connsiteY7" fmla="*/ 215900 h 352425"/>
                <a:gd name="connsiteX0" fmla="*/ 3148242 w 3148242"/>
                <a:gd name="connsiteY0" fmla="*/ 133350 h 352425"/>
                <a:gd name="connsiteX1" fmla="*/ 995592 w 3148242"/>
                <a:gd name="connsiteY1" fmla="*/ 142875 h 352425"/>
                <a:gd name="connsiteX2" fmla="*/ 713017 w 3148242"/>
                <a:gd name="connsiteY2" fmla="*/ 0 h 352425"/>
                <a:gd name="connsiteX3" fmla="*/ 141517 w 3148242"/>
                <a:gd name="connsiteY3" fmla="*/ 0 h 352425"/>
                <a:gd name="connsiteX4" fmla="*/ 120880 w 3148242"/>
                <a:gd name="connsiteY4" fmla="*/ 352425 h 352425"/>
                <a:gd name="connsiteX5" fmla="*/ 709842 w 3148242"/>
                <a:gd name="connsiteY5" fmla="*/ 350837 h 352425"/>
                <a:gd name="connsiteX6" fmla="*/ 998767 w 3148242"/>
                <a:gd name="connsiteY6" fmla="*/ 215900 h 352425"/>
                <a:gd name="connsiteX7" fmla="*/ 3148242 w 3148242"/>
                <a:gd name="connsiteY7" fmla="*/ 215900 h 352425"/>
                <a:gd name="connsiteX0" fmla="*/ 3127865 w 3127865"/>
                <a:gd name="connsiteY0" fmla="*/ 133350 h 354169"/>
                <a:gd name="connsiteX1" fmla="*/ 975215 w 3127865"/>
                <a:gd name="connsiteY1" fmla="*/ 142875 h 354169"/>
                <a:gd name="connsiteX2" fmla="*/ 692640 w 3127865"/>
                <a:gd name="connsiteY2" fmla="*/ 0 h 354169"/>
                <a:gd name="connsiteX3" fmla="*/ 121140 w 3127865"/>
                <a:gd name="connsiteY3" fmla="*/ 0 h 354169"/>
                <a:gd name="connsiteX4" fmla="*/ 100503 w 3127865"/>
                <a:gd name="connsiteY4" fmla="*/ 352425 h 354169"/>
                <a:gd name="connsiteX5" fmla="*/ 689465 w 3127865"/>
                <a:gd name="connsiteY5" fmla="*/ 350837 h 354169"/>
                <a:gd name="connsiteX6" fmla="*/ 978390 w 3127865"/>
                <a:gd name="connsiteY6" fmla="*/ 215900 h 354169"/>
                <a:gd name="connsiteX7" fmla="*/ 3127865 w 3127865"/>
                <a:gd name="connsiteY7" fmla="*/ 215900 h 354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27865" h="354169">
                  <a:moveTo>
                    <a:pt x="3127865" y="133350"/>
                  </a:moveTo>
                  <a:lnTo>
                    <a:pt x="975215" y="142875"/>
                  </a:lnTo>
                  <a:cubicBezTo>
                    <a:pt x="866207" y="49742"/>
                    <a:pt x="901661" y="1587"/>
                    <a:pt x="692640" y="0"/>
                  </a:cubicBezTo>
                  <a:lnTo>
                    <a:pt x="121140" y="0"/>
                  </a:lnTo>
                  <a:cubicBezTo>
                    <a:pt x="-34699" y="1587"/>
                    <a:pt x="-38668" y="347927"/>
                    <a:pt x="100503" y="352425"/>
                  </a:cubicBezTo>
                  <a:cubicBezTo>
                    <a:pt x="239674" y="356923"/>
                    <a:pt x="493144" y="351366"/>
                    <a:pt x="689465" y="350837"/>
                  </a:cubicBezTo>
                  <a:cubicBezTo>
                    <a:pt x="883405" y="353483"/>
                    <a:pt x="877848" y="306387"/>
                    <a:pt x="978390" y="215900"/>
                  </a:cubicBezTo>
                  <a:lnTo>
                    <a:pt x="3127865" y="21590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ardrop 17">
              <a:extLst>
                <a:ext uri="{FF2B5EF4-FFF2-40B4-BE49-F238E27FC236}">
                  <a16:creationId xmlns:a16="http://schemas.microsoft.com/office/drawing/2014/main" id="{AD04E616-4B9F-4101-05B6-E080BC951107}"/>
                </a:ext>
              </a:extLst>
            </p:cNvPr>
            <p:cNvSpPr/>
            <p:nvPr/>
          </p:nvSpPr>
          <p:spPr>
            <a:xfrm>
              <a:off x="8856723" y="6016618"/>
              <a:ext cx="79828" cy="1143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ardrop 18">
              <a:extLst>
                <a:ext uri="{FF2B5EF4-FFF2-40B4-BE49-F238E27FC236}">
                  <a16:creationId xmlns:a16="http://schemas.microsoft.com/office/drawing/2014/main" id="{88249111-2255-E6B4-D5B5-97C9ADC1E2CB}"/>
                </a:ext>
              </a:extLst>
            </p:cNvPr>
            <p:cNvSpPr/>
            <p:nvPr/>
          </p:nvSpPr>
          <p:spPr>
            <a:xfrm>
              <a:off x="8776895" y="6169979"/>
              <a:ext cx="79828" cy="1143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5BED51FD-3D59-29E6-9372-B6F8C5C3947F}"/>
                </a:ext>
              </a:extLst>
            </p:cNvPr>
            <p:cNvSpPr/>
            <p:nvPr/>
          </p:nvSpPr>
          <p:spPr>
            <a:xfrm>
              <a:off x="8860963" y="6323461"/>
              <a:ext cx="108000" cy="1080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678E9FCC-5CF0-2722-0D01-B26256FFDF0F}"/>
                </a:ext>
              </a:extLst>
            </p:cNvPr>
            <p:cNvSpPr/>
            <p:nvPr/>
          </p:nvSpPr>
          <p:spPr>
            <a:xfrm>
              <a:off x="8662984" y="6339178"/>
              <a:ext cx="108000" cy="1080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721D478E-20CD-084F-60BF-0E9B32110FE3}"/>
                </a:ext>
              </a:extLst>
            </p:cNvPr>
            <p:cNvSpPr/>
            <p:nvPr/>
          </p:nvSpPr>
          <p:spPr>
            <a:xfrm>
              <a:off x="9040921" y="6339178"/>
              <a:ext cx="108000" cy="1080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8870584B-0E40-ECA2-FAFF-ACBF9328EA07}"/>
                </a:ext>
              </a:extLst>
            </p:cNvPr>
            <p:cNvSpPr/>
            <p:nvPr/>
          </p:nvSpPr>
          <p:spPr>
            <a:xfrm rot="1114644" flipH="1">
              <a:off x="9005170" y="5540021"/>
              <a:ext cx="52933" cy="44058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5" name="Picture 14" descr="A blue circle with a white face wearing safety glasses">
            <a:extLst>
              <a:ext uri="{FF2B5EF4-FFF2-40B4-BE49-F238E27FC236}">
                <a16:creationId xmlns:a16="http://schemas.microsoft.com/office/drawing/2014/main" id="{E361460D-DEDE-FA39-D7F9-E7891E9E0C1C}"/>
              </a:ext>
              <a:ext uri="{C183D7F6-B498-43B3-948B-1728B52AA6E4}">
                <adec:decorative xmlns:adec="http://schemas.microsoft.com/office/drawing/2017/decorative" val="0"/>
              </a:ext>
            </a:extLst>
          </p:cNvPr>
          <p:cNvPicPr/>
          <p:nvPr/>
        </p:nvPicPr>
        <p:blipFill>
          <a:blip r:embed="rId4">
            <a:extLst>
              <a:ext uri="{28A0092B-C50C-407E-A947-70E740481C1C}">
                <a14:useLocalDpi xmlns:a14="http://schemas.microsoft.com/office/drawing/2010/main"/>
              </a:ext>
            </a:extLst>
          </a:blip>
          <a:srcRect/>
          <a:stretch>
            <a:fillRect/>
          </a:stretch>
        </p:blipFill>
        <p:spPr bwMode="auto">
          <a:xfrm>
            <a:off x="2899421" y="5971731"/>
            <a:ext cx="835175" cy="777738"/>
          </a:xfrm>
          <a:prstGeom prst="rect">
            <a:avLst/>
          </a:prstGeom>
          <a:noFill/>
          <a:ln>
            <a:noFill/>
          </a:ln>
        </p:spPr>
      </p:pic>
      <p:pic>
        <p:nvPicPr>
          <p:cNvPr id="16" name="Picture 15">
            <a:hlinkClick r:id="rId5"/>
            <a:extLst>
              <a:ext uri="{FF2B5EF4-FFF2-40B4-BE49-F238E27FC236}">
                <a16:creationId xmlns:a16="http://schemas.microsoft.com/office/drawing/2014/main" id="{7F3FEE55-4A4C-859F-7023-829912061684}"/>
              </a:ext>
              <a:ext uri="{C183D7F6-B498-43B3-948B-1728B52AA6E4}">
                <adec:decorative xmlns:adec="http://schemas.microsoft.com/office/drawing/2017/decorative" val="1"/>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0958837" y="6422507"/>
            <a:ext cx="1233163" cy="435493"/>
          </a:xfrm>
          <a:prstGeom prst="rect">
            <a:avLst/>
          </a:prstGeom>
          <a:noFill/>
          <a:extLst>
            <a:ext uri="{909E8E84-426E-40DD-AFC4-6F175D3DCCD1}">
              <a14:hiddenFill xmlns:a14="http://schemas.microsoft.com/office/drawing/2010/main">
                <a:solidFill>
                  <a:srgbClr val="FFFFFF"/>
                </a:solidFill>
              </a14:hiddenFill>
            </a:ext>
          </a:extLst>
        </p:spPr>
      </p:pic>
      <p:sp>
        <p:nvSpPr>
          <p:cNvPr id="2" name="Bent Arrow 104">
            <a:extLst>
              <a:ext uri="{FF2B5EF4-FFF2-40B4-BE49-F238E27FC236}">
                <a16:creationId xmlns:a16="http://schemas.microsoft.com/office/drawing/2014/main" id="{D8A288AD-6411-1103-2897-B9E8DA70E68A}"/>
              </a:ext>
              <a:ext uri="{C183D7F6-B498-43B3-948B-1728B52AA6E4}">
                <adec:decorative xmlns:adec="http://schemas.microsoft.com/office/drawing/2017/decorative" val="1"/>
              </a:ext>
            </a:extLst>
          </p:cNvPr>
          <p:cNvSpPr/>
          <p:nvPr/>
        </p:nvSpPr>
        <p:spPr>
          <a:xfrm>
            <a:off x="4072100" y="2722266"/>
            <a:ext cx="991820" cy="709879"/>
          </a:xfrm>
          <a:prstGeom prst="bentArrow">
            <a:avLst>
              <a:gd name="adj1" fmla="val 12778"/>
              <a:gd name="adj2" fmla="val 16111"/>
              <a:gd name="adj3" fmla="val 29444"/>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7" name="Title 16">
            <a:extLst>
              <a:ext uri="{FF2B5EF4-FFF2-40B4-BE49-F238E27FC236}">
                <a16:creationId xmlns:a16="http://schemas.microsoft.com/office/drawing/2014/main" id="{832256A5-0B13-D201-425D-B3DB942F57B7}"/>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Integrated instructions: simple distillation</a:t>
            </a:r>
          </a:p>
        </p:txBody>
      </p:sp>
    </p:spTree>
    <p:extLst>
      <p:ext uri="{BB962C8B-B14F-4D97-AF65-F5344CB8AC3E}">
        <p14:creationId xmlns:p14="http://schemas.microsoft.com/office/powerpoint/2010/main" val="1941601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20342E7-50FB-950E-C230-352FC7868900}"/>
              </a:ext>
            </a:extLst>
          </p:cNvPr>
          <p:cNvSpPr>
            <a:spLocks noGrp="1"/>
          </p:cNvSpPr>
          <p:nvPr>
            <p:ph type="title"/>
          </p:nvPr>
        </p:nvSpPr>
        <p:spPr/>
        <p:txBody>
          <a:bodyPr/>
          <a:lstStyle/>
          <a:p>
            <a:r>
              <a:rPr lang="en-GB" dirty="0"/>
              <a:t>Frayer model</a:t>
            </a:r>
          </a:p>
        </p:txBody>
      </p:sp>
      <p:sp>
        <p:nvSpPr>
          <p:cNvPr id="6" name="Content Placeholder 4">
            <a:extLst>
              <a:ext uri="{FF2B5EF4-FFF2-40B4-BE49-F238E27FC236}">
                <a16:creationId xmlns:a16="http://schemas.microsoft.com/office/drawing/2014/main" id="{9A788BA2-3C4D-E044-D07E-8B315E32D99E}"/>
              </a:ext>
            </a:extLst>
          </p:cNvPr>
          <p:cNvSpPr txBox="1">
            <a:spLocks/>
          </p:cNvSpPr>
          <p:nvPr/>
        </p:nvSpPr>
        <p:spPr>
          <a:xfrm>
            <a:off x="692400" y="1412400"/>
            <a:ext cx="10080000" cy="5040000"/>
          </a:xfrm>
          <a:prstGeom prst="rect">
            <a:avLst/>
          </a:prstGeom>
        </p:spPr>
        <p:txBody>
          <a:bodyPr vert="horz" lIns="0" tIns="0" rIns="0" bIns="0" rtlCol="0">
            <a:normAutofit fontScale="77500" lnSpcReduction="20000"/>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GB" sz="2100" dirty="0"/>
              <a:t>Frayer models are a simple but effective way for learners to organise their understanding of a new piece of vocabulary. They will help you understand what your learners already know and identify misconceptions they may have. </a:t>
            </a:r>
          </a:p>
          <a:p>
            <a:pPr>
              <a:lnSpc>
                <a:spcPct val="120000"/>
              </a:lnSpc>
            </a:pPr>
            <a:r>
              <a:rPr lang="en-GB" sz="2100" dirty="0"/>
              <a:t>Select the key term you want to unpack. We have provided a template and suggested answers/prompts for </a:t>
            </a:r>
            <a:r>
              <a:rPr lang="en-GB" sz="2100" b="1" dirty="0"/>
              <a:t>distillation</a:t>
            </a:r>
            <a:r>
              <a:rPr lang="en-GB" sz="2100" dirty="0"/>
              <a:t>. </a:t>
            </a:r>
          </a:p>
          <a:p>
            <a:pPr>
              <a:lnSpc>
                <a:spcPct val="120000"/>
              </a:lnSpc>
            </a:pPr>
            <a:r>
              <a:rPr lang="en-GB" sz="2100" dirty="0"/>
              <a:t>There are four sections that you can use. </a:t>
            </a:r>
          </a:p>
          <a:p>
            <a:pPr marL="342900" indent="-342900">
              <a:lnSpc>
                <a:spcPct val="120000"/>
              </a:lnSpc>
              <a:buClr>
                <a:srgbClr val="C00000"/>
              </a:buClr>
              <a:buFont typeface="Arial" panose="020B0604020202020204" pitchFamily="34" charset="0"/>
              <a:buChar char="•"/>
            </a:pPr>
            <a:r>
              <a:rPr lang="en-GB" sz="2100" b="1" dirty="0"/>
              <a:t>Explore</a:t>
            </a:r>
            <a:r>
              <a:rPr lang="en-GB" sz="2100" dirty="0"/>
              <a:t>: link to science capital and find out learners’ experience of the word. </a:t>
            </a:r>
          </a:p>
          <a:p>
            <a:pPr marL="342900" indent="-342900">
              <a:lnSpc>
                <a:spcPct val="120000"/>
              </a:lnSpc>
              <a:buClr>
                <a:srgbClr val="C00000"/>
              </a:buClr>
              <a:buFont typeface="Arial" panose="020B0604020202020204" pitchFamily="34" charset="0"/>
              <a:buChar char="•"/>
            </a:pPr>
            <a:r>
              <a:rPr lang="en-GB" sz="2100" b="1" dirty="0"/>
              <a:t>Break down</a:t>
            </a:r>
            <a:r>
              <a:rPr lang="en-GB" sz="2100" dirty="0"/>
              <a:t>: look at composite parts of the word to understand its meaning more deeply.</a:t>
            </a:r>
          </a:p>
          <a:p>
            <a:pPr marL="342900" indent="-342900">
              <a:lnSpc>
                <a:spcPct val="120000"/>
              </a:lnSpc>
              <a:buClr>
                <a:srgbClr val="C00000"/>
              </a:buClr>
              <a:buFont typeface="Arial" panose="020B0604020202020204" pitchFamily="34" charset="0"/>
              <a:buChar char="•"/>
            </a:pPr>
            <a:r>
              <a:rPr lang="en-GB" sz="2100" b="1" dirty="0"/>
              <a:t>Explain</a:t>
            </a:r>
            <a:r>
              <a:rPr lang="en-GB" sz="2100" dirty="0"/>
              <a:t>: introduce the definition.</a:t>
            </a:r>
          </a:p>
          <a:p>
            <a:pPr marL="342900" indent="-342900">
              <a:lnSpc>
                <a:spcPct val="120000"/>
              </a:lnSpc>
              <a:buClr>
                <a:srgbClr val="C00000"/>
              </a:buClr>
              <a:buFont typeface="Arial" panose="020B0604020202020204" pitchFamily="34" charset="0"/>
              <a:buChar char="•"/>
            </a:pPr>
            <a:r>
              <a:rPr lang="en-GB" sz="2100" b="1" dirty="0"/>
              <a:t>Consolidate</a:t>
            </a:r>
            <a:r>
              <a:rPr lang="en-GB" sz="2100" dirty="0"/>
              <a:t>: learners apply their knowledge.</a:t>
            </a:r>
          </a:p>
          <a:p>
            <a:pPr>
              <a:lnSpc>
                <a:spcPct val="120000"/>
              </a:lnSpc>
            </a:pPr>
            <a:endParaRPr lang="en-GB" sz="2100" dirty="0"/>
          </a:p>
          <a:p>
            <a:pPr>
              <a:lnSpc>
                <a:spcPct val="120000"/>
              </a:lnSpc>
            </a:pPr>
            <a:r>
              <a:rPr lang="en-GB" sz="2100" dirty="0">
                <a:ea typeface="Calibri" panose="020F0502020204030204" pitchFamily="34" charset="0"/>
                <a:cs typeface="Times New Roman" panose="02020603050405020304" pitchFamily="18" charset="0"/>
              </a:rPr>
              <a:t>Read more at </a:t>
            </a:r>
            <a:r>
              <a:rPr lang="en-GB" sz="2100" u="sng" dirty="0">
                <a:solidFill>
                  <a:srgbClr val="0563C1"/>
                </a:solidFill>
                <a:ea typeface="Calibri" panose="020F0502020204030204" pitchFamily="34" charset="0"/>
                <a:cs typeface="Times New Roman" panose="02020603050405020304" pitchFamily="18" charset="0"/>
                <a:hlinkClick r:id="rId2"/>
              </a:rPr>
              <a:t>rsc.li/3q67vf4</a:t>
            </a:r>
            <a:r>
              <a:rPr lang="en-GB" sz="2100" dirty="0">
                <a:ea typeface="Calibri" panose="020F0502020204030204" pitchFamily="34" charset="0"/>
                <a:cs typeface="Times New Roman" panose="02020603050405020304" pitchFamily="18" charset="0"/>
              </a:rPr>
              <a:t>.  See the </a:t>
            </a:r>
            <a:r>
              <a:rPr lang="en-GB" sz="2100" dirty="0"/>
              <a:t>Rates of reaction, Paper chromatography, </a:t>
            </a:r>
            <a:r>
              <a:rPr lang="en-GB" sz="2100" dirty="0">
                <a:ea typeface="Calibri" panose="020F0502020204030204" pitchFamily="34" charset="0"/>
                <a:cs typeface="Times New Roman" panose="02020603050405020304" pitchFamily="18" charset="0"/>
              </a:rPr>
              <a:t>Enthalpy change of combustion,</a:t>
            </a:r>
            <a:r>
              <a:rPr lang="en-GB" sz="2100" dirty="0"/>
              <a:t> </a:t>
            </a:r>
            <a:r>
              <a:rPr lang="en-GB" sz="2100" dirty="0">
                <a:ea typeface="Calibri" panose="020F0502020204030204" pitchFamily="34" charset="0"/>
                <a:cs typeface="Times New Roman" panose="02020603050405020304" pitchFamily="18" charset="0"/>
              </a:rPr>
              <a:t>Conservation of mass, Electrolysis of aqueous solutions and Halogen displacement reactions supporting resources (</a:t>
            </a:r>
            <a:r>
              <a:rPr lang="en-GB" sz="2100" dirty="0">
                <a:ea typeface="Calibri" panose="020F0502020204030204" pitchFamily="34" charset="0"/>
                <a:cs typeface="Times New Roman" panose="02020603050405020304" pitchFamily="18" charset="0"/>
                <a:hlinkClick r:id="rId3"/>
              </a:rPr>
              <a:t>rsc.li/47fDhGS</a:t>
            </a:r>
            <a:r>
              <a:rPr lang="en-GB" sz="2100" dirty="0">
                <a:ea typeface="Calibri" panose="020F0502020204030204" pitchFamily="34" charset="0"/>
                <a:cs typeface="Times New Roman" panose="02020603050405020304" pitchFamily="18" charset="0"/>
              </a:rPr>
              <a:t>) for more examples.</a:t>
            </a:r>
          </a:p>
        </p:txBody>
      </p:sp>
    </p:spTree>
    <p:extLst>
      <p:ext uri="{BB962C8B-B14F-4D97-AF65-F5344CB8AC3E}">
        <p14:creationId xmlns:p14="http://schemas.microsoft.com/office/powerpoint/2010/main" val="2963353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811810138"/>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228600" indent="-228600" algn="ctr">
                        <a:buAutoNum type="arabicPeriod"/>
                      </a:pPr>
                      <a:r>
                        <a:rPr lang="en-GB" sz="3200" b="1" u="none" dirty="0">
                          <a:solidFill>
                            <a:schemeClr val="tx1"/>
                          </a:solidFill>
                          <a:latin typeface="Century Gothic" panose="020B0502020202020204" pitchFamily="34" charset="0"/>
                          <a:cs typeface="Arial" panose="020B0604020202020204" pitchFamily="34" charset="0"/>
                        </a:rPr>
                        <a:t> Explore the key term</a:t>
                      </a:r>
                    </a:p>
                    <a:p>
                      <a:pPr marL="0" indent="0" algn="ctr">
                        <a:buNone/>
                      </a:pPr>
                      <a:r>
                        <a:rPr lang="en-GB" sz="3200" b="1" u="sng" dirty="0">
                          <a:solidFill>
                            <a:schemeClr val="tx1"/>
                          </a:solidFill>
                          <a:latin typeface="Century Gothic" panose="020B0502020202020204" pitchFamily="34" charset="0"/>
                          <a:cs typeface="Arial" panose="020B0604020202020204" pitchFamily="34" charset="0"/>
                        </a:rPr>
                        <a:t> </a:t>
                      </a:r>
                    </a:p>
                    <a:p>
                      <a:pPr marL="171450" indent="-171450" algn="ctr">
                        <a:buClr>
                          <a:srgbClr val="C00000"/>
                        </a:buClr>
                        <a:buFont typeface="Arial" panose="020B0604020202020204" pitchFamily="34" charset="0"/>
                        <a:buChar char="•"/>
                      </a:pPr>
                      <a:r>
                        <a:rPr lang="en-GB" sz="1800" b="0" u="none" dirty="0">
                          <a:solidFill>
                            <a:schemeClr val="tx1"/>
                          </a:solidFill>
                          <a:latin typeface="Century Gothic" panose="020B0502020202020204" pitchFamily="34" charset="0"/>
                          <a:cs typeface="Arial" panose="020B0604020202020204" pitchFamily="34" charset="0"/>
                        </a:rPr>
                        <a:t>Find out what </a:t>
                      </a:r>
                      <a:r>
                        <a:rPr lang="en-GB" sz="1800" b="0" u="none" baseline="0" dirty="0">
                          <a:solidFill>
                            <a:schemeClr val="tx1"/>
                          </a:solidFill>
                          <a:latin typeface="Century Gothic" panose="020B0502020202020204" pitchFamily="34" charset="0"/>
                          <a:cs typeface="Arial" panose="020B0604020202020204" pitchFamily="34" charset="0"/>
                        </a:rPr>
                        <a:t>learners know about the term already.</a:t>
                      </a:r>
                      <a:endParaRPr lang="en-GB" sz="1800" b="0"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3200" b="1" u="none" dirty="0">
                          <a:solidFill>
                            <a:schemeClr val="tx1"/>
                          </a:solidFill>
                          <a:latin typeface="Century Gothic" panose="020B0502020202020204" pitchFamily="34" charset="0"/>
                          <a:cs typeface="Arial" panose="020B0604020202020204" pitchFamily="34" charset="0"/>
                        </a:rPr>
                        <a:t>2. Break down the key term</a:t>
                      </a:r>
                    </a:p>
                    <a:p>
                      <a:pPr algn="ctr"/>
                      <a:r>
                        <a:rPr lang="en-GB" sz="3200" b="1" u="sng" baseline="0" dirty="0">
                          <a:solidFill>
                            <a:schemeClr val="tx1"/>
                          </a:solidFill>
                          <a:latin typeface="Century Gothic" panose="020B0502020202020204" pitchFamily="34" charset="0"/>
                          <a:cs typeface="Arial" panose="020B0604020202020204" pitchFamily="34" charset="0"/>
                        </a:rPr>
                        <a:t> </a:t>
                      </a:r>
                    </a:p>
                    <a:p>
                      <a:pPr marL="171450" indent="-171450" algn="ctr">
                        <a:buClr>
                          <a:srgbClr val="C00000"/>
                        </a:buClr>
                        <a:buFont typeface="Arial" panose="020B0604020202020204" pitchFamily="34" charset="0"/>
                        <a:buChar char="•"/>
                      </a:pPr>
                      <a:r>
                        <a:rPr lang="en-GB" sz="1800" b="0" u="none" baseline="0" dirty="0">
                          <a:solidFill>
                            <a:schemeClr val="tx1"/>
                          </a:solidFill>
                          <a:latin typeface="Century Gothic" panose="020B0502020202020204" pitchFamily="34" charset="0"/>
                          <a:cs typeface="Arial" panose="020B0604020202020204" pitchFamily="34" charset="0"/>
                        </a:rPr>
                        <a:t>S</a:t>
                      </a:r>
                      <a:r>
                        <a:rPr lang="en-GB" sz="1800" b="0" u="none" dirty="0">
                          <a:solidFill>
                            <a:schemeClr val="tx1"/>
                          </a:solidFill>
                          <a:latin typeface="Century Gothic" panose="020B0502020202020204" pitchFamily="34" charset="0"/>
                          <a:cs typeface="Arial" panose="020B0604020202020204" pitchFamily="34" charset="0"/>
                        </a:rPr>
                        <a:t>how the links between words</a:t>
                      </a:r>
                      <a:r>
                        <a:rPr lang="en-GB" sz="1800" b="0" u="none" baseline="0" dirty="0">
                          <a:solidFill>
                            <a:schemeClr val="tx1"/>
                          </a:solidFill>
                          <a:latin typeface="Century Gothic" panose="020B0502020202020204" pitchFamily="34" charset="0"/>
                          <a:cs typeface="Arial" panose="020B0604020202020204" pitchFamily="34" charset="0"/>
                        </a:rPr>
                        <a:t> and their composite parts.</a:t>
                      </a:r>
                    </a:p>
                    <a:p>
                      <a:pPr algn="ctr"/>
                      <a:endParaRPr lang="en-GB" sz="1200" b="1" u="sng"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3200" b="1" u="none" dirty="0">
                          <a:solidFill>
                            <a:schemeClr val="tx1"/>
                          </a:solidFill>
                          <a:latin typeface="Century Gothic" panose="020B0502020202020204" pitchFamily="34" charset="0"/>
                          <a:cs typeface="Arial" panose="020B0604020202020204" pitchFamily="34" charset="0"/>
                        </a:rPr>
                        <a:t>4. Consolidate</a:t>
                      </a:r>
                      <a:r>
                        <a:rPr lang="en-GB" sz="3200" b="1" u="none" baseline="0" dirty="0">
                          <a:solidFill>
                            <a:schemeClr val="tx1"/>
                          </a:solidFill>
                          <a:latin typeface="Century Gothic" panose="020B0502020202020204" pitchFamily="34" charset="0"/>
                          <a:cs typeface="Arial" panose="020B0604020202020204" pitchFamily="34" charset="0"/>
                        </a:rPr>
                        <a:t> </a:t>
                      </a:r>
                    </a:p>
                    <a:p>
                      <a:pPr algn="ctr"/>
                      <a:r>
                        <a:rPr lang="en-GB" sz="3200" b="1" u="none" baseline="0" dirty="0">
                          <a:solidFill>
                            <a:schemeClr val="tx1"/>
                          </a:solidFill>
                          <a:latin typeface="Century Gothic" panose="020B0502020202020204" pitchFamily="34" charset="0"/>
                          <a:cs typeface="Arial" panose="020B0604020202020204" pitchFamily="34" charset="0"/>
                        </a:rPr>
                        <a:t>the term</a:t>
                      </a:r>
                    </a:p>
                    <a:p>
                      <a:pPr algn="ctr"/>
                      <a:endParaRPr lang="en-GB" sz="3200" b="1" u="sng" baseline="0" dirty="0">
                        <a:solidFill>
                          <a:schemeClr val="tx1"/>
                        </a:solidFill>
                        <a:latin typeface="Century Gothic" panose="020B0502020202020204" pitchFamily="34" charset="0"/>
                        <a:cs typeface="Arial" panose="020B0604020202020204" pitchFamily="34" charset="0"/>
                      </a:endParaRPr>
                    </a:p>
                    <a:p>
                      <a:pPr marL="171450" indent="-171450" algn="ctr">
                        <a:buClr>
                          <a:srgbClr val="C00000"/>
                        </a:buClr>
                        <a:buFont typeface="Arial" panose="020B0604020202020204" pitchFamily="34" charset="0"/>
                        <a:buChar char="•"/>
                      </a:pPr>
                      <a:r>
                        <a:rPr lang="en-GB" sz="1800" b="0" u="none" baseline="0" dirty="0">
                          <a:solidFill>
                            <a:schemeClr val="tx1"/>
                          </a:solidFill>
                          <a:latin typeface="Century Gothic" panose="020B0502020202020204" pitchFamily="34" charset="0"/>
                          <a:cs typeface="Arial" panose="020B0604020202020204" pitchFamily="34" charset="0"/>
                        </a:rPr>
                        <a:t>Get learners using the term in sentences.</a:t>
                      </a:r>
                      <a:endParaRPr lang="en-GB" sz="1800" b="0"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3200" b="1" u="none" dirty="0">
                          <a:solidFill>
                            <a:schemeClr val="tx1"/>
                          </a:solidFill>
                          <a:latin typeface="Century Gothic" panose="020B0502020202020204" pitchFamily="34" charset="0"/>
                          <a:cs typeface="Arial" panose="020B0604020202020204" pitchFamily="34" charset="0"/>
                        </a:rPr>
                        <a:t>3.</a:t>
                      </a:r>
                      <a:r>
                        <a:rPr lang="en-GB" sz="3200" b="1" u="none" baseline="0" dirty="0">
                          <a:solidFill>
                            <a:schemeClr val="tx1"/>
                          </a:solidFill>
                          <a:latin typeface="Century Gothic" panose="020B0502020202020204" pitchFamily="34" charset="0"/>
                          <a:cs typeface="Arial" panose="020B0604020202020204" pitchFamily="34" charset="0"/>
                        </a:rPr>
                        <a:t> Explain what the </a:t>
                      </a:r>
                    </a:p>
                    <a:p>
                      <a:pPr algn="ctr"/>
                      <a:r>
                        <a:rPr lang="en-GB" sz="3200" b="1" u="none" baseline="0" dirty="0">
                          <a:solidFill>
                            <a:schemeClr val="tx1"/>
                          </a:solidFill>
                          <a:latin typeface="Century Gothic" panose="020B0502020202020204" pitchFamily="34" charset="0"/>
                          <a:cs typeface="Arial" panose="020B0604020202020204" pitchFamily="34" charset="0"/>
                        </a:rPr>
                        <a:t>term means</a:t>
                      </a:r>
                    </a:p>
                    <a:p>
                      <a:pPr algn="ctr"/>
                      <a:r>
                        <a:rPr lang="en-GB" sz="3200" b="1" u="sng" baseline="0" dirty="0">
                          <a:solidFill>
                            <a:schemeClr val="tx1"/>
                          </a:solidFill>
                          <a:latin typeface="Century Gothic" panose="020B0502020202020204" pitchFamily="34" charset="0"/>
                          <a:cs typeface="Arial" panose="020B0604020202020204" pitchFamily="34" charset="0"/>
                        </a:rPr>
                        <a:t> </a:t>
                      </a:r>
                    </a:p>
                    <a:p>
                      <a:pPr marL="171450" indent="-171450" algn="ctr">
                        <a:buClr>
                          <a:srgbClr val="C00000"/>
                        </a:buClr>
                        <a:buFont typeface="Arial" panose="020B0604020202020204" pitchFamily="34" charset="0"/>
                        <a:buChar char="•"/>
                      </a:pPr>
                      <a:r>
                        <a:rPr lang="en-GB" sz="1800" b="0" u="none" baseline="0" dirty="0">
                          <a:solidFill>
                            <a:schemeClr val="tx1"/>
                          </a:solidFill>
                          <a:latin typeface="Century Gothic" panose="020B0502020202020204" pitchFamily="34" charset="0"/>
                          <a:cs typeface="Arial" panose="020B0604020202020204" pitchFamily="34" charset="0"/>
                        </a:rPr>
                        <a:t>Introduce the correct definition that learners will need for their exams/assessments.</a:t>
                      </a:r>
                      <a:endParaRPr lang="en-GB" sz="1800" b="0"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330752529"/>
              </p:ext>
            </p:extLst>
          </p:nvPr>
        </p:nvGraphicFramePr>
        <p:xfrm>
          <a:off x="5091941" y="2651669"/>
          <a:ext cx="2008118" cy="1554662"/>
        </p:xfrm>
        <a:graphic>
          <a:graphicData uri="http://schemas.openxmlformats.org/drawingml/2006/table">
            <a:tbl>
              <a:tblPr firstRow="1" bandRow="1">
                <a:tableStyleId>{5C22544A-7EE6-4342-B048-85BDC9FD1C3A}</a:tableStyleId>
              </a:tblPr>
              <a:tblGrid>
                <a:gridCol w="2008118">
                  <a:extLst>
                    <a:ext uri="{9D8B030D-6E8A-4147-A177-3AD203B41FA5}">
                      <a16:colId xmlns:a16="http://schemas.microsoft.com/office/drawing/2014/main" val="20000"/>
                    </a:ext>
                  </a:extLst>
                </a:gridCol>
              </a:tblGrid>
              <a:tr h="641350">
                <a:tc>
                  <a:txBody>
                    <a:bodyPr/>
                    <a:lstStyle/>
                    <a:p>
                      <a:pPr algn="ctr"/>
                      <a:r>
                        <a:rPr lang="en-GB" sz="3200" u="none" dirty="0">
                          <a:solidFill>
                            <a:srgbClr val="C00000"/>
                          </a:solidFill>
                          <a:latin typeface="Century Gothic" panose="020B0502020202020204" pitchFamily="34" charset="0"/>
                          <a:cs typeface="Arial" panose="020B0604020202020204" pitchFamily="34" charset="0"/>
                        </a:rPr>
                        <a:t>Select your key term</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2" name="Title 1">
            <a:extLst>
              <a:ext uri="{FF2B5EF4-FFF2-40B4-BE49-F238E27FC236}">
                <a16:creationId xmlns:a16="http://schemas.microsoft.com/office/drawing/2014/main" id="{28649EC8-65B4-1C52-29FE-B2C239C566E4}"/>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template</a:t>
            </a:r>
          </a:p>
        </p:txBody>
      </p:sp>
    </p:spTree>
    <p:extLst>
      <p:ext uri="{BB962C8B-B14F-4D97-AF65-F5344CB8AC3E}">
        <p14:creationId xmlns:p14="http://schemas.microsoft.com/office/powerpoint/2010/main" val="12814194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120563035"/>
              </p:ext>
            </p:extLst>
          </p:nvPr>
        </p:nvGraphicFramePr>
        <p:xfrm>
          <a:off x="0" y="0"/>
          <a:ext cx="12192000" cy="68580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3429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dirty="0">
                          <a:solidFill>
                            <a:schemeClr val="tx1"/>
                          </a:solidFill>
                          <a:latin typeface="Century Gothic" panose="020B0502020202020204" pitchFamily="34" charset="0"/>
                          <a:cs typeface="Arial" panose="020B0604020202020204" pitchFamily="34" charset="0"/>
                        </a:rPr>
                        <a:t>1. What does the word distillation mean to you? Where have you come across this word before?</a:t>
                      </a:r>
                    </a:p>
                    <a:p>
                      <a:pPr algn="ctr"/>
                      <a:endParaRPr lang="en-GB" sz="12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2. Explore distillation.</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Distil </a:t>
                      </a:r>
                    </a:p>
                    <a:p>
                      <a:pPr algn="ctr"/>
                      <a:r>
                        <a:rPr lang="en-GB" sz="1400" b="1" u="none" dirty="0">
                          <a:solidFill>
                            <a:schemeClr val="tx1"/>
                          </a:solidFill>
                          <a:latin typeface="Century Gothic" panose="020B0502020202020204" pitchFamily="34" charset="0"/>
                          <a:cs typeface="Arial" panose="020B0604020202020204" pitchFamily="34" charset="0"/>
                        </a:rPr>
                        <a:t> </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ation</a:t>
                      </a:r>
                    </a:p>
                    <a:p>
                      <a:pPr algn="ctr"/>
                      <a:endParaRPr lang="en-GB" sz="1400" b="1" u="none" dirty="0">
                        <a:solidFill>
                          <a:srgbClr val="FF0000"/>
                        </a:solidFill>
                        <a:latin typeface="Century Gothic" panose="020B0502020202020204" pitchFamily="34" charset="0"/>
                        <a:cs typeface="Arial" panose="020B0604020202020204" pitchFamily="34" charset="0"/>
                      </a:endParaRPr>
                    </a:p>
                    <a:p>
                      <a:pPr algn="ctr"/>
                      <a:r>
                        <a:rPr lang="en-GB" sz="1400" b="0" u="none" dirty="0">
                          <a:solidFill>
                            <a:schemeClr val="tx1"/>
                          </a:solidFill>
                          <a:latin typeface="Century Gothic" panose="020B0502020202020204" pitchFamily="34" charset="0"/>
                          <a:cs typeface="Arial" panose="020B0604020202020204" pitchFamily="34" charset="0"/>
                        </a:rPr>
                        <a:t>Can you think of any</a:t>
                      </a:r>
                      <a:r>
                        <a:rPr lang="en-GB" sz="1400" b="0" u="none" baseline="0" dirty="0">
                          <a:solidFill>
                            <a:schemeClr val="tx1"/>
                          </a:solidFill>
                          <a:latin typeface="Century Gothic" panose="020B0502020202020204" pitchFamily="34" charset="0"/>
                          <a:cs typeface="Arial" panose="020B0604020202020204" pitchFamily="34" charset="0"/>
                        </a:rPr>
                        <a:t> other words that end in ‘ation’?</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u="none" dirty="0">
                          <a:solidFill>
                            <a:schemeClr val="tx1"/>
                          </a:solidFill>
                          <a:latin typeface="Century Gothic" panose="020B0502020202020204" pitchFamily="34" charset="0"/>
                          <a:cs typeface="Arial" panose="020B0604020202020204" pitchFamily="34" charset="0"/>
                        </a:rPr>
                        <a:t>Can you think of any</a:t>
                      </a:r>
                      <a:r>
                        <a:rPr lang="en-GB" sz="1400" b="0" u="none" baseline="0" dirty="0">
                          <a:solidFill>
                            <a:schemeClr val="tx1"/>
                          </a:solidFill>
                          <a:latin typeface="Century Gothic" panose="020B0502020202020204" pitchFamily="34" charset="0"/>
                          <a:cs typeface="Arial" panose="020B0604020202020204" pitchFamily="34" charset="0"/>
                        </a:rPr>
                        <a:t> other science words that end in ‘ation’?</a:t>
                      </a:r>
                    </a:p>
                    <a:p>
                      <a:pPr algn="ctr"/>
                      <a:r>
                        <a:rPr lang="en-GB" sz="1400" b="0" u="none" baseline="0" dirty="0">
                          <a:solidFill>
                            <a:schemeClr val="tx1"/>
                          </a:solidFill>
                          <a:latin typeface="Century Gothic" panose="020B0502020202020204" pitchFamily="34" charset="0"/>
                          <a:cs typeface="Arial" panose="020B0604020202020204" pitchFamily="34" charset="0"/>
                        </a:rPr>
                        <a:t>What do you think ‘ation’ means?</a:t>
                      </a:r>
                      <a:endParaRPr lang="en-GB" sz="1400" b="0"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429000">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4. Tick the statements that are true.</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i="0" u="none" dirty="0">
                          <a:solidFill>
                            <a:schemeClr val="tx1"/>
                          </a:solidFill>
                          <a:latin typeface="Century Gothic" panose="020B0502020202020204" pitchFamily="34" charset="0"/>
                          <a:cs typeface="Arial" panose="020B0604020202020204" pitchFamily="34" charset="0"/>
                        </a:rPr>
                        <a:t> Distillation is …</a:t>
                      </a:r>
                    </a:p>
                    <a:p>
                      <a:pPr algn="ctr"/>
                      <a:endParaRPr lang="en-GB" sz="1400" b="1" i="1" u="none" dirty="0">
                        <a:solidFill>
                          <a:schemeClr val="tx1"/>
                        </a:solidFill>
                        <a:latin typeface="Century Gothic" panose="020B0502020202020204" pitchFamily="34" charset="0"/>
                        <a:cs typeface="Arial" panose="020B0604020202020204" pitchFamily="34" charset="0"/>
                      </a:endParaRPr>
                    </a:p>
                    <a:p>
                      <a:pPr algn="ctr"/>
                      <a:r>
                        <a:rPr lang="en-GB" sz="1400" b="0" i="0" u="none" dirty="0">
                          <a:solidFill>
                            <a:schemeClr val="tx1"/>
                          </a:solidFill>
                          <a:latin typeface="Century Gothic" panose="020B0502020202020204" pitchFamily="34" charset="0"/>
                          <a:cs typeface="Arial" panose="020B0604020202020204" pitchFamily="34" charset="0"/>
                        </a:rPr>
                        <a:t>The</a:t>
                      </a:r>
                      <a:r>
                        <a:rPr lang="en-GB" sz="1400" b="0" i="0" u="none" baseline="0" dirty="0">
                          <a:solidFill>
                            <a:schemeClr val="tx1"/>
                          </a:solidFill>
                          <a:latin typeface="Century Gothic" panose="020B0502020202020204" pitchFamily="34" charset="0"/>
                          <a:cs typeface="Arial" panose="020B0604020202020204" pitchFamily="34" charset="0"/>
                        </a:rPr>
                        <a:t> process of freezing followed by melting.</a:t>
                      </a:r>
                      <a:endParaRPr lang="en-GB" sz="1400" b="0" i="0" u="none" dirty="0">
                        <a:solidFill>
                          <a:schemeClr val="tx1"/>
                        </a:solidFill>
                        <a:latin typeface="Century Gothic" panose="020B0502020202020204" pitchFamily="34" charset="0"/>
                        <a:cs typeface="Arial" panose="020B0604020202020204" pitchFamily="34" charset="0"/>
                      </a:endParaRPr>
                    </a:p>
                    <a:p>
                      <a:pPr algn="ctr"/>
                      <a:endParaRPr lang="en-GB" sz="1400" b="0" i="0" u="none" dirty="0">
                        <a:solidFill>
                          <a:schemeClr val="tx1"/>
                        </a:solidFill>
                        <a:latin typeface="Century Gothic" panose="020B0502020202020204" pitchFamily="34" charset="0"/>
                        <a:cs typeface="Arial" panose="020B0604020202020204" pitchFamily="34" charset="0"/>
                      </a:endParaRPr>
                    </a:p>
                    <a:p>
                      <a:pPr algn="ctr"/>
                      <a:r>
                        <a:rPr lang="en-GB" sz="1400" b="0" i="0" u="none" dirty="0">
                          <a:solidFill>
                            <a:schemeClr val="tx1"/>
                          </a:solidFill>
                          <a:latin typeface="Century Gothic" panose="020B0502020202020204" pitchFamily="34" charset="0"/>
                          <a:cs typeface="Arial" panose="020B0604020202020204" pitchFamily="34" charset="0"/>
                        </a:rPr>
                        <a:t>Used to purify liquids.</a:t>
                      </a:r>
                    </a:p>
                    <a:p>
                      <a:pPr algn="ctr"/>
                      <a:endParaRPr lang="en-GB" sz="1400" b="0" i="0" u="none" dirty="0">
                        <a:solidFill>
                          <a:schemeClr val="tx1"/>
                        </a:solidFill>
                        <a:latin typeface="Century Gothic" panose="020B0502020202020204" pitchFamily="34" charset="0"/>
                        <a:cs typeface="Arial" panose="020B0604020202020204" pitchFamily="34" charset="0"/>
                      </a:endParaRPr>
                    </a:p>
                    <a:p>
                      <a:pPr algn="ctr"/>
                      <a:r>
                        <a:rPr lang="en-GB" sz="1400" b="0" i="0" u="none" dirty="0">
                          <a:solidFill>
                            <a:schemeClr val="tx1"/>
                          </a:solidFill>
                          <a:latin typeface="Century Gothic" panose="020B0502020202020204" pitchFamily="34" charset="0"/>
                          <a:cs typeface="Arial" panose="020B0604020202020204" pitchFamily="34" charset="0"/>
                        </a:rPr>
                        <a:t>The</a:t>
                      </a:r>
                      <a:r>
                        <a:rPr lang="en-GB" sz="1400" b="0" i="0" u="none" baseline="0" dirty="0">
                          <a:solidFill>
                            <a:schemeClr val="tx1"/>
                          </a:solidFill>
                          <a:latin typeface="Century Gothic" panose="020B0502020202020204" pitchFamily="34" charset="0"/>
                          <a:cs typeface="Arial" panose="020B0604020202020204" pitchFamily="34" charset="0"/>
                        </a:rPr>
                        <a:t> process of evaporation followed by condensation. </a:t>
                      </a:r>
                    </a:p>
                    <a:p>
                      <a:pPr algn="ctr"/>
                      <a:endParaRPr lang="en-GB" sz="1400" b="0" i="0" u="none" dirty="0">
                        <a:solidFill>
                          <a:schemeClr val="tx1"/>
                        </a:solidFill>
                        <a:latin typeface="Century Gothic" panose="020B0502020202020204" pitchFamily="34" charset="0"/>
                        <a:cs typeface="Arial" panose="020B0604020202020204" pitchFamily="34" charset="0"/>
                      </a:endParaRPr>
                    </a:p>
                    <a:p>
                      <a:pPr algn="ctr"/>
                      <a:r>
                        <a:rPr lang="en-GB" sz="1400" b="0" i="0" u="none" dirty="0">
                          <a:solidFill>
                            <a:schemeClr val="tx1"/>
                          </a:solidFill>
                          <a:latin typeface="Century Gothic" panose="020B0502020202020204" pitchFamily="34" charset="0"/>
                          <a:cs typeface="Arial" panose="020B0604020202020204" pitchFamily="34" charset="0"/>
                        </a:rPr>
                        <a:t>Used to separate solids and</a:t>
                      </a:r>
                      <a:r>
                        <a:rPr lang="en-GB" sz="1400" b="0" i="0" u="none" baseline="0" dirty="0">
                          <a:solidFill>
                            <a:schemeClr val="tx1"/>
                          </a:solidFill>
                          <a:latin typeface="Century Gothic" panose="020B0502020202020204" pitchFamily="34" charset="0"/>
                          <a:cs typeface="Arial" panose="020B0604020202020204" pitchFamily="34" charset="0"/>
                        </a:rPr>
                        <a:t> gases.</a:t>
                      </a:r>
                      <a:endParaRPr lang="en-GB" sz="1400" b="0" i="0" u="none" dirty="0">
                        <a:solidFill>
                          <a:schemeClr val="tx1"/>
                        </a:solidFill>
                        <a:latin typeface="Century Gothic" panose="020B0502020202020204" pitchFamily="34" charset="0"/>
                        <a:cs typeface="Arial" panose="020B0604020202020204" pitchFamily="34" charset="0"/>
                      </a:endParaRPr>
                    </a:p>
                    <a:p>
                      <a:pPr algn="ctr"/>
                      <a:endParaRPr lang="en-GB" sz="1400" b="0" i="0" u="sng" dirty="0">
                        <a:solidFill>
                          <a:schemeClr val="tx1"/>
                        </a:solidFill>
                        <a:latin typeface="Century Gothic" panose="020B0502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i="0" u="none" dirty="0">
                          <a:solidFill>
                            <a:schemeClr val="tx1"/>
                          </a:solidFill>
                          <a:latin typeface="Century Gothic" panose="020B0502020202020204" pitchFamily="34" charset="0"/>
                          <a:cs typeface="Arial" panose="020B0604020202020204" pitchFamily="34" charset="0"/>
                        </a:rPr>
                        <a:t>Used to separate a mixture</a:t>
                      </a:r>
                      <a:r>
                        <a:rPr lang="en-GB" sz="1400" b="0" i="0" u="none" baseline="0" dirty="0">
                          <a:solidFill>
                            <a:schemeClr val="tx1"/>
                          </a:solidFill>
                          <a:latin typeface="Century Gothic" panose="020B0502020202020204" pitchFamily="34" charset="0"/>
                          <a:cs typeface="Arial" panose="020B0604020202020204" pitchFamily="34" charset="0"/>
                        </a:rPr>
                        <a:t> of liquids.</a:t>
                      </a:r>
                      <a:endParaRPr lang="en-GB" sz="1400" b="1" i="0"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3. Define distillation in chemistry.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930982269"/>
              </p:ext>
            </p:extLst>
          </p:nvPr>
        </p:nvGraphicFramePr>
        <p:xfrm>
          <a:off x="5206538" y="3108325"/>
          <a:ext cx="1803862" cy="641350"/>
        </p:xfrm>
        <a:graphic>
          <a:graphicData uri="http://schemas.openxmlformats.org/drawingml/2006/table">
            <a:tbl>
              <a:tblPr firstRow="1" bandRow="1">
                <a:tableStyleId>{5C22544A-7EE6-4342-B048-85BDC9FD1C3A}</a:tableStyleId>
              </a:tblPr>
              <a:tblGrid>
                <a:gridCol w="1803862">
                  <a:extLst>
                    <a:ext uri="{9D8B030D-6E8A-4147-A177-3AD203B41FA5}">
                      <a16:colId xmlns:a16="http://schemas.microsoft.com/office/drawing/2014/main" val="20000"/>
                    </a:ext>
                  </a:extLst>
                </a:gridCol>
              </a:tblGrid>
              <a:tr h="641350">
                <a:tc>
                  <a:txBody>
                    <a:bodyPr/>
                    <a:lstStyle/>
                    <a:p>
                      <a:pPr algn="ctr"/>
                      <a:r>
                        <a:rPr lang="en-GB" sz="2000" dirty="0">
                          <a:solidFill>
                            <a:srgbClr val="C00000"/>
                          </a:solidFill>
                          <a:latin typeface="Century Gothic" panose="020B0502020202020204" pitchFamily="34" charset="0"/>
                          <a:cs typeface="Arial" panose="020B0604020202020204" pitchFamily="34" charset="0"/>
                        </a:rPr>
                        <a:t>Distillation</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2" name="Title 1">
            <a:extLst>
              <a:ext uri="{FF2B5EF4-FFF2-40B4-BE49-F238E27FC236}">
                <a16:creationId xmlns:a16="http://schemas.microsoft.com/office/drawing/2014/main" id="{43CC395A-BE84-1748-F560-5EB013F5F555}"/>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distillation</a:t>
            </a:r>
          </a:p>
        </p:txBody>
      </p:sp>
    </p:spTree>
    <p:extLst>
      <p:ext uri="{BB962C8B-B14F-4D97-AF65-F5344CB8AC3E}">
        <p14:creationId xmlns:p14="http://schemas.microsoft.com/office/powerpoint/2010/main" val="2100021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862169159"/>
              </p:ext>
            </p:extLst>
          </p:nvPr>
        </p:nvGraphicFramePr>
        <p:xfrm>
          <a:off x="-2" y="0"/>
          <a:ext cx="12192002" cy="6928441"/>
        </p:xfrm>
        <a:graphic>
          <a:graphicData uri="http://schemas.openxmlformats.org/drawingml/2006/table">
            <a:tbl>
              <a:tblPr firstRow="1" bandRow="1">
                <a:tableStyleId>{5C22544A-7EE6-4342-B048-85BDC9FD1C3A}</a:tableStyleId>
              </a:tblPr>
              <a:tblGrid>
                <a:gridCol w="6096001">
                  <a:extLst>
                    <a:ext uri="{9D8B030D-6E8A-4147-A177-3AD203B41FA5}">
                      <a16:colId xmlns:a16="http://schemas.microsoft.com/office/drawing/2014/main" val="20000"/>
                    </a:ext>
                  </a:extLst>
                </a:gridCol>
                <a:gridCol w="6096001">
                  <a:extLst>
                    <a:ext uri="{9D8B030D-6E8A-4147-A177-3AD203B41FA5}">
                      <a16:colId xmlns:a16="http://schemas.microsoft.com/office/drawing/2014/main" val="20001"/>
                    </a:ext>
                  </a:extLst>
                </a:gridCol>
              </a:tblGrid>
              <a:tr h="322139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u="none" dirty="0">
                          <a:solidFill>
                            <a:schemeClr val="tx1"/>
                          </a:solidFill>
                          <a:latin typeface="Century Gothic" panose="020B0502020202020204" pitchFamily="34" charset="0"/>
                          <a:cs typeface="Arial" panose="020B0604020202020204" pitchFamily="34" charset="0"/>
                        </a:rPr>
                        <a:t>1. What does the word distillation mean to you? Where have you come across this word before?</a:t>
                      </a:r>
                    </a:p>
                    <a:p>
                      <a:pPr algn="ctr"/>
                      <a:endParaRPr lang="en-GB" sz="12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2. Explore distillation.</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Distil </a:t>
                      </a:r>
                    </a:p>
                    <a:p>
                      <a:pPr algn="ctr"/>
                      <a:r>
                        <a:rPr lang="en-GB" sz="1400" b="0" u="none" dirty="0">
                          <a:solidFill>
                            <a:schemeClr val="tx1"/>
                          </a:solidFill>
                          <a:latin typeface="Century Gothic" panose="020B0502020202020204" pitchFamily="34" charset="0"/>
                          <a:cs typeface="Arial" panose="020B0604020202020204" pitchFamily="34" charset="0"/>
                        </a:rPr>
                        <a:t>Extract part of something.</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u="none" dirty="0">
                          <a:solidFill>
                            <a:schemeClr val="tx1"/>
                          </a:solidFill>
                          <a:latin typeface="Century Gothic" panose="020B0502020202020204" pitchFamily="34" charset="0"/>
                          <a:cs typeface="Arial" panose="020B0604020202020204" pitchFamily="34" charset="0"/>
                        </a:rPr>
                        <a:t>Ation</a:t>
                      </a:r>
                      <a:endParaRPr lang="en-GB" sz="1400" b="1" u="none" dirty="0">
                        <a:solidFill>
                          <a:srgbClr val="FF0000"/>
                        </a:solidFill>
                        <a:latin typeface="Century Gothic" panose="020B0502020202020204" pitchFamily="34" charset="0"/>
                        <a:cs typeface="Arial" panose="020B0604020202020204" pitchFamily="34" charset="0"/>
                      </a:endParaRPr>
                    </a:p>
                    <a:p>
                      <a:pPr algn="ctr"/>
                      <a:r>
                        <a:rPr lang="en-GB" sz="1400" b="0" u="none" dirty="0">
                          <a:solidFill>
                            <a:schemeClr val="tx1"/>
                          </a:solidFill>
                          <a:latin typeface="Century Gothic" panose="020B0502020202020204" pitchFamily="34" charset="0"/>
                          <a:cs typeface="Arial" panose="020B0604020202020204" pitchFamily="34" charset="0"/>
                        </a:rPr>
                        <a:t>Can you think of any</a:t>
                      </a:r>
                      <a:r>
                        <a:rPr lang="en-GB" sz="1400" b="0" u="none" baseline="0" dirty="0">
                          <a:solidFill>
                            <a:schemeClr val="tx1"/>
                          </a:solidFill>
                          <a:latin typeface="Century Gothic" panose="020B0502020202020204" pitchFamily="34" charset="0"/>
                          <a:cs typeface="Arial" panose="020B0604020202020204" pitchFamily="34" charset="0"/>
                        </a:rPr>
                        <a:t> other words that end in ‘ation’?</a:t>
                      </a:r>
                    </a:p>
                    <a:p>
                      <a:pPr algn="ctr"/>
                      <a:r>
                        <a:rPr lang="en-GB" sz="1400" b="0" u="none" baseline="0" dirty="0">
                          <a:solidFill>
                            <a:schemeClr val="tx1"/>
                          </a:solidFill>
                          <a:latin typeface="Century Gothic" panose="020B0502020202020204" pitchFamily="34" charset="0"/>
                          <a:cs typeface="Arial" panose="020B0604020202020204" pitchFamily="34" charset="0"/>
                        </a:rPr>
                        <a:t>Eg operation, translation.</a:t>
                      </a:r>
                    </a:p>
                    <a:p>
                      <a:pPr algn="ctr"/>
                      <a:endParaRPr lang="en-GB" sz="1400" b="0" u="none" baseline="0" dirty="0">
                        <a:solidFill>
                          <a:schemeClr val="tx1"/>
                        </a:solidFill>
                        <a:latin typeface="Century Gothic" panose="020B0502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u="none" dirty="0">
                          <a:solidFill>
                            <a:schemeClr val="tx1"/>
                          </a:solidFill>
                          <a:latin typeface="Century Gothic" panose="020B0502020202020204" pitchFamily="34" charset="0"/>
                          <a:cs typeface="Arial" panose="020B0604020202020204" pitchFamily="34" charset="0"/>
                        </a:rPr>
                        <a:t>Can you think of any</a:t>
                      </a:r>
                      <a:r>
                        <a:rPr lang="en-GB" sz="1400" b="0" u="none" baseline="0" dirty="0">
                          <a:solidFill>
                            <a:schemeClr val="tx1"/>
                          </a:solidFill>
                          <a:latin typeface="Century Gothic" panose="020B0502020202020204" pitchFamily="34" charset="0"/>
                          <a:cs typeface="Arial" panose="020B0604020202020204" pitchFamily="34" charset="0"/>
                        </a:rPr>
                        <a:t> other science words that end in ‘ation’?</a:t>
                      </a:r>
                    </a:p>
                    <a:p>
                      <a:pPr algn="ctr"/>
                      <a:r>
                        <a:rPr lang="en-GB" sz="1400" b="0" u="none" baseline="0" dirty="0">
                          <a:solidFill>
                            <a:schemeClr val="tx1"/>
                          </a:solidFill>
                          <a:latin typeface="Century Gothic" panose="020B0502020202020204" pitchFamily="34" charset="0"/>
                          <a:cs typeface="Arial" panose="020B0604020202020204" pitchFamily="34" charset="0"/>
                        </a:rPr>
                        <a:t>Eg evaporation, condensation.</a:t>
                      </a:r>
                    </a:p>
                    <a:p>
                      <a:pPr algn="ctr"/>
                      <a:endParaRPr lang="en-GB" sz="1400" b="0" u="none" baseline="0" dirty="0">
                        <a:solidFill>
                          <a:schemeClr val="tx1"/>
                        </a:solidFill>
                        <a:latin typeface="Century Gothic" panose="020B0502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u="none" baseline="0" dirty="0">
                          <a:solidFill>
                            <a:schemeClr val="tx1"/>
                          </a:solidFill>
                          <a:latin typeface="Century Gothic" panose="020B0502020202020204" pitchFamily="34" charset="0"/>
                          <a:cs typeface="Arial" panose="020B0604020202020204" pitchFamily="34" charset="0"/>
                        </a:rPr>
                        <a:t>What do you think ‘ation’ means?</a:t>
                      </a:r>
                    </a:p>
                    <a:p>
                      <a:pPr algn="ctr"/>
                      <a:r>
                        <a:rPr lang="en-GB" sz="1400" b="0" u="none" baseline="0" dirty="0">
                          <a:solidFill>
                            <a:schemeClr val="tx1"/>
                          </a:solidFill>
                          <a:latin typeface="Century Gothic" panose="020B0502020202020204" pitchFamily="34" charset="0"/>
                          <a:cs typeface="Arial" panose="020B0604020202020204" pitchFamily="34" charset="0"/>
                        </a:rPr>
                        <a:t>Ation – an action or process. Eg, the action or process of evaporating or condensing.</a:t>
                      </a:r>
                      <a:endParaRPr lang="en-GB" sz="1400" b="0"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636601">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4. Tick the statements that are true.</a:t>
                      </a:r>
                    </a:p>
                    <a:p>
                      <a:pPr algn="l"/>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1" i="0" u="none" dirty="0">
                          <a:solidFill>
                            <a:schemeClr val="tx1"/>
                          </a:solidFill>
                          <a:latin typeface="Century Gothic" panose="020B0502020202020204" pitchFamily="34" charset="0"/>
                          <a:cs typeface="Arial" panose="020B0604020202020204" pitchFamily="34" charset="0"/>
                        </a:rPr>
                        <a:t> Distillation is …</a:t>
                      </a:r>
                    </a:p>
                    <a:p>
                      <a:pPr algn="ctr"/>
                      <a:endParaRPr lang="en-GB" sz="1400" b="1" i="0" u="none" dirty="0">
                        <a:solidFill>
                          <a:schemeClr val="tx1"/>
                        </a:solidFill>
                        <a:latin typeface="Century Gothic" panose="020B0502020202020204" pitchFamily="34" charset="0"/>
                        <a:cs typeface="Arial" panose="020B0604020202020204" pitchFamily="34" charset="0"/>
                      </a:endParaRPr>
                    </a:p>
                    <a:p>
                      <a:pPr algn="ctr"/>
                      <a:r>
                        <a:rPr lang="en-GB" sz="1400" b="0" i="0" u="none" dirty="0">
                          <a:solidFill>
                            <a:schemeClr val="tx1"/>
                          </a:solidFill>
                          <a:latin typeface="Century Gothic" panose="020B0502020202020204" pitchFamily="34" charset="0"/>
                          <a:cs typeface="Arial" panose="020B0604020202020204" pitchFamily="34" charset="0"/>
                        </a:rPr>
                        <a:t>The</a:t>
                      </a:r>
                      <a:r>
                        <a:rPr lang="en-GB" sz="1400" b="0" i="0" u="none" baseline="0" dirty="0">
                          <a:solidFill>
                            <a:schemeClr val="tx1"/>
                          </a:solidFill>
                          <a:latin typeface="Century Gothic" panose="020B0502020202020204" pitchFamily="34" charset="0"/>
                          <a:cs typeface="Arial" panose="020B0604020202020204" pitchFamily="34" charset="0"/>
                        </a:rPr>
                        <a:t> process of freezing followed by melting.</a:t>
                      </a:r>
                      <a:endParaRPr lang="en-GB" sz="1400" b="0" i="0" u="none" dirty="0">
                        <a:solidFill>
                          <a:schemeClr val="tx1"/>
                        </a:solidFill>
                        <a:latin typeface="Century Gothic" panose="020B0502020202020204" pitchFamily="34" charset="0"/>
                        <a:cs typeface="Arial" panose="020B0604020202020204" pitchFamily="34" charset="0"/>
                      </a:endParaRPr>
                    </a:p>
                    <a:p>
                      <a:pPr algn="ctr"/>
                      <a:endParaRPr lang="en-GB" sz="1400" b="0" i="0" u="none" dirty="0">
                        <a:solidFill>
                          <a:schemeClr val="tx1"/>
                        </a:solidFill>
                        <a:latin typeface="Century Gothic" panose="020B0502020202020204" pitchFamily="34" charset="0"/>
                        <a:cs typeface="Arial" panose="020B0604020202020204" pitchFamily="34" charset="0"/>
                      </a:endParaRPr>
                    </a:p>
                    <a:p>
                      <a:pPr algn="ctr"/>
                      <a:r>
                        <a:rPr lang="en-GB" sz="1400" b="0" i="0" u="none" dirty="0">
                          <a:solidFill>
                            <a:schemeClr val="tx1"/>
                          </a:solidFill>
                          <a:latin typeface="Century Gothic" panose="020B0502020202020204" pitchFamily="34" charset="0"/>
                          <a:cs typeface="Arial" panose="020B0604020202020204" pitchFamily="34" charset="0"/>
                        </a:rPr>
                        <a:t>Used to purify liquids.  </a:t>
                      </a:r>
                      <a:r>
                        <a:rPr lang="en-GB" sz="1400" b="0" i="0" u="none" dirty="0">
                          <a:solidFill>
                            <a:schemeClr val="tx1"/>
                          </a:solidFill>
                          <a:latin typeface="Century Gothic" panose="020B0502020202020204" pitchFamily="34" charset="0"/>
                          <a:cs typeface="Arial" panose="020B0604020202020204" pitchFamily="34" charset="0"/>
                          <a:sym typeface="Wingdings" panose="05000000000000000000" pitchFamily="2" charset="2"/>
                        </a:rPr>
                        <a:t></a:t>
                      </a:r>
                      <a:endParaRPr lang="en-GB" sz="1400" b="0" i="0" u="none" dirty="0">
                        <a:solidFill>
                          <a:schemeClr val="tx1"/>
                        </a:solidFill>
                        <a:latin typeface="Century Gothic" panose="020B0502020202020204" pitchFamily="34" charset="0"/>
                        <a:cs typeface="Arial" panose="020B0604020202020204" pitchFamily="34" charset="0"/>
                      </a:endParaRPr>
                    </a:p>
                    <a:p>
                      <a:pPr algn="ctr"/>
                      <a:endParaRPr lang="en-GB" sz="1400" b="0" i="0" u="none" dirty="0">
                        <a:solidFill>
                          <a:schemeClr val="tx1"/>
                        </a:solidFill>
                        <a:latin typeface="Century Gothic" panose="020B0502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i="0" u="none" dirty="0">
                          <a:solidFill>
                            <a:schemeClr val="tx1"/>
                          </a:solidFill>
                          <a:latin typeface="Century Gothic" panose="020B0502020202020204" pitchFamily="34" charset="0"/>
                          <a:cs typeface="Arial" panose="020B0604020202020204" pitchFamily="34" charset="0"/>
                        </a:rPr>
                        <a:t>The</a:t>
                      </a:r>
                      <a:r>
                        <a:rPr lang="en-GB" sz="1400" b="0" i="0" u="none" baseline="0" dirty="0">
                          <a:solidFill>
                            <a:schemeClr val="tx1"/>
                          </a:solidFill>
                          <a:latin typeface="Century Gothic" panose="020B0502020202020204" pitchFamily="34" charset="0"/>
                          <a:cs typeface="Arial" panose="020B0604020202020204" pitchFamily="34" charset="0"/>
                        </a:rPr>
                        <a:t> process of evaporation followed by condensation.  </a:t>
                      </a:r>
                      <a:r>
                        <a:rPr lang="en-GB" sz="1400" b="0" i="0" u="none" dirty="0">
                          <a:solidFill>
                            <a:schemeClr val="tx1"/>
                          </a:solidFill>
                          <a:latin typeface="Century Gothic" panose="020B0502020202020204" pitchFamily="34" charset="0"/>
                          <a:cs typeface="Arial" panose="020B0604020202020204" pitchFamily="34" charset="0"/>
                          <a:sym typeface="Wingdings" panose="05000000000000000000" pitchFamily="2" charset="2"/>
                        </a:rPr>
                        <a:t></a:t>
                      </a:r>
                      <a:endParaRPr lang="en-GB" sz="1400" b="0" i="0" u="none" dirty="0">
                        <a:solidFill>
                          <a:schemeClr val="tx1"/>
                        </a:solidFill>
                        <a:latin typeface="Century Gothic" panose="020B0502020202020204" pitchFamily="34" charset="0"/>
                        <a:cs typeface="Arial" panose="020B0604020202020204" pitchFamily="34" charset="0"/>
                      </a:endParaRPr>
                    </a:p>
                    <a:p>
                      <a:pPr algn="ctr"/>
                      <a:endParaRPr lang="en-GB" sz="1400" b="0" i="0" u="none" dirty="0">
                        <a:solidFill>
                          <a:schemeClr val="tx1"/>
                        </a:solidFill>
                        <a:latin typeface="Century Gothic" panose="020B0502020202020204" pitchFamily="34" charset="0"/>
                        <a:cs typeface="Arial" panose="020B0604020202020204" pitchFamily="34" charset="0"/>
                      </a:endParaRPr>
                    </a:p>
                    <a:p>
                      <a:pPr algn="ctr"/>
                      <a:r>
                        <a:rPr lang="en-GB" sz="1400" b="0" i="0" u="none" dirty="0">
                          <a:solidFill>
                            <a:schemeClr val="tx1"/>
                          </a:solidFill>
                          <a:latin typeface="Century Gothic" panose="020B0502020202020204" pitchFamily="34" charset="0"/>
                          <a:cs typeface="Arial" panose="020B0604020202020204" pitchFamily="34" charset="0"/>
                        </a:rPr>
                        <a:t>Used to separate solids and</a:t>
                      </a:r>
                      <a:r>
                        <a:rPr lang="en-GB" sz="1400" b="0" i="0" u="none" baseline="0" dirty="0">
                          <a:solidFill>
                            <a:schemeClr val="tx1"/>
                          </a:solidFill>
                          <a:latin typeface="Century Gothic" panose="020B0502020202020204" pitchFamily="34" charset="0"/>
                          <a:cs typeface="Arial" panose="020B0604020202020204" pitchFamily="34" charset="0"/>
                        </a:rPr>
                        <a:t> gases.</a:t>
                      </a:r>
                      <a:endParaRPr lang="en-GB" sz="1400" b="0" i="0" u="none" dirty="0">
                        <a:solidFill>
                          <a:schemeClr val="tx1"/>
                        </a:solidFill>
                        <a:latin typeface="Century Gothic" panose="020B0502020202020204" pitchFamily="34" charset="0"/>
                        <a:cs typeface="Arial" panose="020B0604020202020204" pitchFamily="34" charset="0"/>
                      </a:endParaRPr>
                    </a:p>
                    <a:p>
                      <a:pPr algn="ctr"/>
                      <a:endParaRPr lang="en-GB" sz="1400" b="0" i="0" u="sng" dirty="0">
                        <a:solidFill>
                          <a:schemeClr val="tx1"/>
                        </a:solidFill>
                        <a:latin typeface="Century Gothic" panose="020B0502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i="0" u="none" dirty="0">
                          <a:solidFill>
                            <a:schemeClr val="tx1"/>
                          </a:solidFill>
                          <a:latin typeface="Century Gothic" panose="020B0502020202020204" pitchFamily="34" charset="0"/>
                          <a:cs typeface="Arial" panose="020B0604020202020204" pitchFamily="34" charset="0"/>
                        </a:rPr>
                        <a:t>Used to separate a mixture</a:t>
                      </a:r>
                      <a:r>
                        <a:rPr lang="en-GB" sz="1400" b="0" i="0" u="none" baseline="0" dirty="0">
                          <a:solidFill>
                            <a:schemeClr val="tx1"/>
                          </a:solidFill>
                          <a:latin typeface="Century Gothic" panose="020B0502020202020204" pitchFamily="34" charset="0"/>
                          <a:cs typeface="Arial" panose="020B0604020202020204" pitchFamily="34" charset="0"/>
                        </a:rPr>
                        <a:t> of liquids. </a:t>
                      </a:r>
                      <a:r>
                        <a:rPr lang="en-GB" sz="1400" b="0" i="0" u="none" dirty="0">
                          <a:solidFill>
                            <a:schemeClr val="tx1"/>
                          </a:solidFill>
                          <a:latin typeface="Century Gothic" panose="020B0502020202020204" pitchFamily="34" charset="0"/>
                          <a:cs typeface="Arial" panose="020B0604020202020204" pitchFamily="34" charset="0"/>
                          <a:sym typeface="Wingdings" panose="05000000000000000000" pitchFamily="2" charset="2"/>
                        </a:rPr>
                        <a:t></a:t>
                      </a:r>
                      <a:endParaRPr lang="en-GB" sz="1400" b="0" i="0" u="none" dirty="0">
                        <a:solidFill>
                          <a:schemeClr val="tx1"/>
                        </a:solidFill>
                        <a:latin typeface="Century Gothic" panose="020B0502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0" i="1" u="none" dirty="0">
                        <a:solidFill>
                          <a:schemeClr val="tx1"/>
                        </a:solidFill>
                        <a:latin typeface="Century Gothic" panose="020B0502020202020204" pitchFamily="34" charset="0"/>
                        <a:cs typeface="Arial" panose="020B0604020202020204" pitchFamily="34" charset="0"/>
                      </a:endParaRPr>
                    </a:p>
                    <a:p>
                      <a:pPr algn="ctr"/>
                      <a:endParaRPr lang="en-GB" sz="1400" b="1" u="none" dirty="0">
                        <a:solidFill>
                          <a:schemeClr val="tx1"/>
                        </a:solidFill>
                        <a:latin typeface="Century Gothic" panose="020B0502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u="none" dirty="0">
                          <a:solidFill>
                            <a:schemeClr val="tx1"/>
                          </a:solidFill>
                          <a:latin typeface="Century Gothic" panose="020B0502020202020204" pitchFamily="34" charset="0"/>
                          <a:cs typeface="Arial" panose="020B0604020202020204" pitchFamily="34" charset="0"/>
                        </a:rPr>
                        <a:t>3. Define distillation in chemistry.</a:t>
                      </a:r>
                    </a:p>
                    <a:p>
                      <a:pPr algn="ctr"/>
                      <a:endParaRPr lang="en-GB" sz="1400" b="1" u="none" dirty="0">
                        <a:solidFill>
                          <a:schemeClr val="tx1"/>
                        </a:solidFill>
                        <a:latin typeface="Century Gothic" panose="020B0502020202020204" pitchFamily="34" charset="0"/>
                        <a:cs typeface="Arial" panose="020B0604020202020204" pitchFamily="34" charset="0"/>
                      </a:endParaRPr>
                    </a:p>
                    <a:p>
                      <a:pPr algn="ctr"/>
                      <a:r>
                        <a:rPr lang="en-GB" sz="1400" b="0" i="0" u="none" dirty="0">
                          <a:solidFill>
                            <a:schemeClr val="tx1"/>
                          </a:solidFill>
                          <a:latin typeface="Century Gothic" panose="020B0502020202020204" pitchFamily="34" charset="0"/>
                          <a:cs typeface="Arial" panose="020B0604020202020204" pitchFamily="34" charset="0"/>
                        </a:rPr>
                        <a:t>The process of separating the components of </a:t>
                      </a:r>
                    </a:p>
                    <a:p>
                      <a:pPr algn="ctr"/>
                      <a:r>
                        <a:rPr lang="en-GB" sz="1400" b="0" i="0" u="none" dirty="0">
                          <a:solidFill>
                            <a:schemeClr val="tx1"/>
                          </a:solidFill>
                          <a:latin typeface="Century Gothic" panose="020B0502020202020204" pitchFamily="34" charset="0"/>
                          <a:cs typeface="Arial" panose="020B0604020202020204" pitchFamily="34" charset="0"/>
                        </a:rPr>
                        <a:t>a mixture through evaporation followed by condensation.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795887035"/>
              </p:ext>
            </p:extLst>
          </p:nvPr>
        </p:nvGraphicFramePr>
        <p:xfrm>
          <a:off x="5206538" y="3108325"/>
          <a:ext cx="1803862" cy="641350"/>
        </p:xfrm>
        <a:graphic>
          <a:graphicData uri="http://schemas.openxmlformats.org/drawingml/2006/table">
            <a:tbl>
              <a:tblPr firstRow="1" bandRow="1">
                <a:tableStyleId>{5C22544A-7EE6-4342-B048-85BDC9FD1C3A}</a:tableStyleId>
              </a:tblPr>
              <a:tblGrid>
                <a:gridCol w="1803862">
                  <a:extLst>
                    <a:ext uri="{9D8B030D-6E8A-4147-A177-3AD203B41FA5}">
                      <a16:colId xmlns:a16="http://schemas.microsoft.com/office/drawing/2014/main" val="20000"/>
                    </a:ext>
                  </a:extLst>
                </a:gridCol>
              </a:tblGrid>
              <a:tr h="641350">
                <a:tc>
                  <a:txBody>
                    <a:bodyPr/>
                    <a:lstStyle/>
                    <a:p>
                      <a:pPr algn="ctr"/>
                      <a:r>
                        <a:rPr lang="en-GB" sz="2000" dirty="0">
                          <a:solidFill>
                            <a:srgbClr val="C00000"/>
                          </a:solidFill>
                          <a:latin typeface="Century Gothic" panose="020B0502020202020204" pitchFamily="34" charset="0"/>
                          <a:cs typeface="Arial" panose="020B0604020202020204" pitchFamily="34" charset="0"/>
                        </a:rPr>
                        <a:t>Distillation</a:t>
                      </a:r>
                    </a:p>
                  </a:txBody>
                  <a:tcPr marL="91523" marR="91523" marT="45811" marB="458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2" name="Title 1">
            <a:extLst>
              <a:ext uri="{FF2B5EF4-FFF2-40B4-BE49-F238E27FC236}">
                <a16:creationId xmlns:a16="http://schemas.microsoft.com/office/drawing/2014/main" id="{154C3723-6F0D-AB13-E5D8-E1830F82FEB0}"/>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dirty="0"/>
              <a:t>Frayer model suggested answer: distillation</a:t>
            </a:r>
          </a:p>
        </p:txBody>
      </p:sp>
    </p:spTree>
    <p:extLst>
      <p:ext uri="{BB962C8B-B14F-4D97-AF65-F5344CB8AC3E}">
        <p14:creationId xmlns:p14="http://schemas.microsoft.com/office/powerpoint/2010/main" val="32631775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20342E7-50FB-950E-C230-352FC7868900}"/>
              </a:ext>
            </a:extLst>
          </p:cNvPr>
          <p:cNvSpPr>
            <a:spLocks noGrp="1"/>
          </p:cNvSpPr>
          <p:nvPr>
            <p:ph type="title"/>
          </p:nvPr>
        </p:nvSpPr>
        <p:spPr/>
        <p:txBody>
          <a:bodyPr/>
          <a:lstStyle/>
          <a:p>
            <a:r>
              <a:rPr lang="en-GB" dirty="0"/>
              <a:t>Johnstone’s triangle</a:t>
            </a:r>
          </a:p>
        </p:txBody>
      </p:sp>
      <p:sp>
        <p:nvSpPr>
          <p:cNvPr id="5" name="Content Placeholder 4">
            <a:extLst>
              <a:ext uri="{FF2B5EF4-FFF2-40B4-BE49-F238E27FC236}">
                <a16:creationId xmlns:a16="http://schemas.microsoft.com/office/drawing/2014/main" id="{1689AD5D-AC57-E2DA-1DE7-2A7ED9E5B55C}"/>
              </a:ext>
            </a:extLst>
          </p:cNvPr>
          <p:cNvSpPr>
            <a:spLocks noGrp="1"/>
          </p:cNvSpPr>
          <p:nvPr>
            <p:ph idx="1"/>
          </p:nvPr>
        </p:nvSpPr>
        <p:spPr/>
        <p:txBody>
          <a:bodyPr>
            <a:normAutofit/>
          </a:bodyPr>
          <a:lstStyle/>
          <a:p>
            <a:pPr marL="0" indent="0">
              <a:buNone/>
            </a:pPr>
            <a:r>
              <a:rPr lang="en-GB" sz="1800" dirty="0">
                <a:latin typeface="Century Gothic" panose="020B0502020202020204" pitchFamily="34" charset="0"/>
              </a:rPr>
              <a:t>Help learners move fluently between conceptual levels, connecting processes they observe (macroscopic level) with things they can’t see (</a:t>
            </a:r>
            <a:r>
              <a:rPr lang="en-GB" sz="1800" dirty="0" err="1">
                <a:latin typeface="Century Gothic" panose="020B0502020202020204" pitchFamily="34" charset="0"/>
              </a:rPr>
              <a:t>submicroscopic</a:t>
            </a:r>
            <a:r>
              <a:rPr lang="en-GB" sz="1800" dirty="0">
                <a:latin typeface="Century Gothic" panose="020B0502020202020204" pitchFamily="34" charset="0"/>
              </a:rPr>
              <a:t> level) and using symbols to represent their ideas (symbolic level), with Johnstone’s triangle. </a:t>
            </a:r>
          </a:p>
          <a:p>
            <a:pPr marL="0" indent="0">
              <a:buNone/>
            </a:pPr>
            <a:r>
              <a:rPr lang="en-GB" sz="1800" dirty="0">
                <a:latin typeface="Century Gothic" panose="020B0502020202020204" pitchFamily="34" charset="0"/>
              </a:rPr>
              <a:t>Use this model to scaffold explanations, illustrate the concepts behind </a:t>
            </a:r>
            <a:r>
              <a:rPr lang="en-GB" sz="1800" dirty="0" err="1">
                <a:latin typeface="Century Gothic" panose="020B0502020202020204" pitchFamily="34" charset="0"/>
              </a:rPr>
              <a:t>practicals</a:t>
            </a:r>
            <a:r>
              <a:rPr lang="en-GB" sz="1800" dirty="0">
                <a:latin typeface="Century Gothic" panose="020B0502020202020204" pitchFamily="34" charset="0"/>
              </a:rPr>
              <a:t>, elicit misconceptions, model thinking and explain concepts behind rules. </a:t>
            </a:r>
          </a:p>
          <a:p>
            <a:pPr marL="0" indent="0">
              <a:buNone/>
            </a:pPr>
            <a:r>
              <a:rPr lang="en-GB" sz="1800" dirty="0">
                <a:latin typeface="Century Gothic" panose="020B0502020202020204" pitchFamily="34" charset="0"/>
              </a:rPr>
              <a:t>Read more at </a:t>
            </a:r>
            <a:r>
              <a:rPr lang="en-GB" sz="1800" dirty="0">
                <a:latin typeface="Century Gothic" panose="020B0502020202020204" pitchFamily="34" charset="0"/>
                <a:hlinkClick r:id="rId2"/>
              </a:rPr>
              <a:t>rsc.li/3OiPF09</a:t>
            </a:r>
            <a:r>
              <a:rPr lang="en-GB" sz="1800" dirty="0">
                <a:latin typeface="Century Gothic" panose="020B0502020202020204" pitchFamily="34" charset="0"/>
              </a:rPr>
              <a:t>. More examples available for Rates of reaction, </a:t>
            </a:r>
            <a:r>
              <a:rPr lang="en-GB" sz="1800" dirty="0">
                <a:latin typeface="Century Gothic" panose="020B0502020202020204" pitchFamily="34" charset="0"/>
                <a:ea typeface="Calibri" panose="020F0502020204030204" pitchFamily="34" charset="0"/>
                <a:cs typeface="Times New Roman" panose="02020603050405020304" pitchFamily="18" charset="0"/>
              </a:rPr>
              <a:t>Simple distillation, Paper chromatography,</a:t>
            </a:r>
            <a:r>
              <a:rPr lang="en-GB" sz="1800" dirty="0">
                <a:latin typeface="Century Gothic" panose="020B0502020202020204" pitchFamily="34" charset="0"/>
              </a:rPr>
              <a:t> Identifying ions and Preparing a soluble salt </a:t>
            </a:r>
            <a:r>
              <a:rPr lang="en-GB" sz="1800" dirty="0" err="1">
                <a:latin typeface="Century Gothic" panose="020B0502020202020204" pitchFamily="34" charset="0"/>
              </a:rPr>
              <a:t>practicals</a:t>
            </a:r>
            <a:r>
              <a:rPr lang="en-GB" sz="1800" dirty="0">
                <a:latin typeface="Century Gothic" panose="020B0502020202020204" pitchFamily="34" charset="0"/>
              </a:rPr>
              <a:t> </a:t>
            </a:r>
            <a:r>
              <a:rPr lang="en-GB" sz="1800" dirty="0">
                <a:latin typeface="Century Gothic" panose="020B0502020202020204" pitchFamily="34" charset="0"/>
                <a:hlinkClick r:id="rId3"/>
              </a:rPr>
              <a:t>rsc.li/47fDhGS</a:t>
            </a:r>
            <a:r>
              <a:rPr lang="en-GB" sz="1800" dirty="0">
                <a:latin typeface="Century Gothic" panose="020B0502020202020204" pitchFamily="34" charset="0"/>
              </a:rPr>
              <a:t>. </a:t>
            </a:r>
          </a:p>
        </p:txBody>
      </p:sp>
      <p:grpSp>
        <p:nvGrpSpPr>
          <p:cNvPr id="6" name="Group 5" descr="A red triangle with macroscopic, symbolic and submicroscopic on the three points">
            <a:extLst>
              <a:ext uri="{FF2B5EF4-FFF2-40B4-BE49-F238E27FC236}">
                <a16:creationId xmlns:a16="http://schemas.microsoft.com/office/drawing/2014/main" id="{5F8847E1-AAED-5608-4F8C-25A25F0DC35B}"/>
              </a:ext>
            </a:extLst>
          </p:cNvPr>
          <p:cNvGrpSpPr/>
          <p:nvPr/>
        </p:nvGrpSpPr>
        <p:grpSpPr>
          <a:xfrm>
            <a:off x="2082523" y="3967510"/>
            <a:ext cx="7162105" cy="2770695"/>
            <a:chOff x="2082523" y="3967510"/>
            <a:chExt cx="7162105" cy="2770695"/>
          </a:xfrm>
        </p:grpSpPr>
        <p:sp>
          <p:nvSpPr>
            <p:cNvPr id="7" name="Isosceles Triangle 6">
              <a:extLst>
                <a:ext uri="{FF2B5EF4-FFF2-40B4-BE49-F238E27FC236}">
                  <a16:creationId xmlns:a16="http://schemas.microsoft.com/office/drawing/2014/main" id="{F8D7A67F-B7B8-0F36-D49C-80D4041C6D1E}"/>
                </a:ext>
                <a:ext uri="{C183D7F6-B498-43B3-948B-1728B52AA6E4}">
                  <adec:decorative xmlns:adec="http://schemas.microsoft.com/office/drawing/2017/decorative" val="1"/>
                </a:ext>
              </a:extLst>
            </p:cNvPr>
            <p:cNvSpPr/>
            <p:nvPr/>
          </p:nvSpPr>
          <p:spPr>
            <a:xfrm>
              <a:off x="4190161" y="4539785"/>
              <a:ext cx="2783395" cy="2198204"/>
            </a:xfrm>
            <a:prstGeom prst="triangle">
              <a:avLst/>
            </a:prstGeom>
            <a:noFill/>
            <a:ln w="1905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GB" sz="1350">
                <a:latin typeface="Century Gothic" panose="020B0502020202020204" pitchFamily="34" charset="0"/>
              </a:endParaRPr>
            </a:p>
          </p:txBody>
        </p:sp>
        <p:sp>
          <p:nvSpPr>
            <p:cNvPr id="8" name="TextBox 7">
              <a:extLst>
                <a:ext uri="{FF2B5EF4-FFF2-40B4-BE49-F238E27FC236}">
                  <a16:creationId xmlns:a16="http://schemas.microsoft.com/office/drawing/2014/main" id="{43D3C777-08A9-75F0-A0E6-13041EDBAE0B}"/>
                </a:ext>
              </a:extLst>
            </p:cNvPr>
            <p:cNvSpPr txBox="1"/>
            <p:nvPr/>
          </p:nvSpPr>
          <p:spPr>
            <a:xfrm>
              <a:off x="4693762" y="3967510"/>
              <a:ext cx="1968295" cy="553998"/>
            </a:xfrm>
            <a:prstGeom prst="rect">
              <a:avLst/>
            </a:prstGeom>
            <a:noFill/>
            <a:ln>
              <a:solidFill>
                <a:schemeClr val="tx1"/>
              </a:solidFill>
            </a:ln>
          </p:spPr>
          <p:txBody>
            <a:bodyPr wrap="square">
              <a:spAutoFit/>
            </a:bodyPr>
            <a:lstStyle/>
            <a:p>
              <a:pPr algn="ctr">
                <a:spcAft>
                  <a:spcPts val="900"/>
                </a:spcAft>
              </a:pPr>
              <a:r>
                <a:rPr lang="en-GB" sz="1600" b="1" dirty="0">
                  <a:latin typeface="Century Gothic" panose="020B0502020202020204" pitchFamily="34" charset="0"/>
                  <a:ea typeface="Calibri" panose="020F0502020204030204" pitchFamily="34" charset="0"/>
                </a:rPr>
                <a:t>Macroscopic </a:t>
              </a:r>
              <a:r>
                <a:rPr lang="en-GB" sz="1400" dirty="0">
                  <a:latin typeface="Century Gothic" panose="020B0502020202020204" pitchFamily="34" charset="0"/>
                  <a:ea typeface="Calibri" panose="020F0502020204030204" pitchFamily="34" charset="0"/>
                </a:rPr>
                <a:t>– what we can see.</a:t>
              </a:r>
            </a:p>
          </p:txBody>
        </p:sp>
        <p:sp>
          <p:nvSpPr>
            <p:cNvPr id="9" name="TextBox 8">
              <a:extLst>
                <a:ext uri="{FF2B5EF4-FFF2-40B4-BE49-F238E27FC236}">
                  <a16:creationId xmlns:a16="http://schemas.microsoft.com/office/drawing/2014/main" id="{02B20FC4-12E5-F272-23FC-18D948296313}"/>
                </a:ext>
              </a:extLst>
            </p:cNvPr>
            <p:cNvSpPr txBox="1"/>
            <p:nvPr/>
          </p:nvSpPr>
          <p:spPr>
            <a:xfrm>
              <a:off x="2082523" y="5937770"/>
              <a:ext cx="2077494" cy="800219"/>
            </a:xfrm>
            <a:prstGeom prst="rect">
              <a:avLst/>
            </a:prstGeom>
            <a:noFill/>
            <a:ln>
              <a:solidFill>
                <a:schemeClr val="tx1"/>
              </a:solidFill>
            </a:ln>
          </p:spPr>
          <p:txBody>
            <a:bodyPr wrap="square">
              <a:spAutoFit/>
            </a:bodyPr>
            <a:lstStyle/>
            <a:p>
              <a:pPr>
                <a:spcAft>
                  <a:spcPts val="900"/>
                </a:spcAft>
              </a:pPr>
              <a:r>
                <a:rPr lang="en-GB" sz="1600" b="1" dirty="0" err="1">
                  <a:latin typeface="Century Gothic" panose="020B0502020202020204" pitchFamily="34" charset="0"/>
                  <a:ea typeface="Calibri" panose="020F0502020204030204" pitchFamily="34" charset="0"/>
                </a:rPr>
                <a:t>Submicroscopic</a:t>
              </a:r>
              <a:r>
                <a:rPr lang="en-GB" sz="1800" b="1" dirty="0">
                  <a:latin typeface="Century Gothic" panose="020B0502020202020204" pitchFamily="34" charset="0"/>
                  <a:ea typeface="Calibri" panose="020F0502020204030204" pitchFamily="34" charset="0"/>
                </a:rPr>
                <a:t> </a:t>
              </a:r>
              <a:r>
                <a:rPr lang="en-GB" sz="1400" dirty="0">
                  <a:latin typeface="Century Gothic" panose="020B0502020202020204" pitchFamily="34" charset="0"/>
                  <a:ea typeface="Calibri" panose="020F0502020204030204" pitchFamily="34" charset="0"/>
                </a:rPr>
                <a:t>–smaller than we can see.</a:t>
              </a:r>
            </a:p>
          </p:txBody>
        </p:sp>
        <p:sp>
          <p:nvSpPr>
            <p:cNvPr id="10" name="TextBox 9">
              <a:extLst>
                <a:ext uri="{FF2B5EF4-FFF2-40B4-BE49-F238E27FC236}">
                  <a16:creationId xmlns:a16="http://schemas.microsoft.com/office/drawing/2014/main" id="{6DEAF95B-A8B2-7CFE-285B-641CE284ADA9}"/>
                </a:ext>
              </a:extLst>
            </p:cNvPr>
            <p:cNvSpPr txBox="1"/>
            <p:nvPr/>
          </p:nvSpPr>
          <p:spPr>
            <a:xfrm>
              <a:off x="6993652" y="5937986"/>
              <a:ext cx="2250976" cy="800219"/>
            </a:xfrm>
            <a:prstGeom prst="rect">
              <a:avLst/>
            </a:prstGeom>
            <a:noFill/>
            <a:ln>
              <a:solidFill>
                <a:schemeClr val="tx1"/>
              </a:solidFill>
            </a:ln>
          </p:spPr>
          <p:txBody>
            <a:bodyPr wrap="square">
              <a:spAutoFit/>
            </a:bodyPr>
            <a:lstStyle/>
            <a:p>
              <a:pPr>
                <a:spcAft>
                  <a:spcPts val="900"/>
                </a:spcAft>
              </a:pPr>
              <a:r>
                <a:rPr lang="en-GB" sz="1600" b="1" dirty="0">
                  <a:latin typeface="Century Gothic" panose="020B0502020202020204" pitchFamily="34" charset="0"/>
                  <a:ea typeface="Calibri" panose="020F0502020204030204" pitchFamily="34" charset="0"/>
                </a:rPr>
                <a:t>Symbolic</a:t>
              </a:r>
              <a:r>
                <a:rPr lang="en-GB" sz="1800" b="1" dirty="0">
                  <a:latin typeface="Century Gothic" panose="020B0502020202020204" pitchFamily="34" charset="0"/>
                  <a:ea typeface="Calibri" panose="020F0502020204030204" pitchFamily="34" charset="0"/>
                </a:rPr>
                <a:t> </a:t>
              </a:r>
              <a:r>
                <a:rPr lang="en-GB" sz="1400" dirty="0">
                  <a:latin typeface="Century Gothic" panose="020B0502020202020204" pitchFamily="34" charset="0"/>
                  <a:ea typeface="Calibri" panose="020F0502020204030204" pitchFamily="34" charset="0"/>
                </a:rPr>
                <a:t>– what we use to represent what we’ve seen.</a:t>
              </a:r>
            </a:p>
          </p:txBody>
        </p:sp>
      </p:grpSp>
    </p:spTree>
    <p:extLst>
      <p:ext uri="{BB962C8B-B14F-4D97-AF65-F5344CB8AC3E}">
        <p14:creationId xmlns:p14="http://schemas.microsoft.com/office/powerpoint/2010/main" val="3137647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2"/>
          <p:cNvSpPr txBox="1">
            <a:spLocks noChangeArrowheads="1"/>
          </p:cNvSpPr>
          <p:nvPr/>
        </p:nvSpPr>
        <p:spPr bwMode="auto">
          <a:xfrm>
            <a:off x="65315" y="3153747"/>
            <a:ext cx="4161452" cy="3407724"/>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noAutofit/>
          </a:bodyPr>
          <a:lstStyle/>
          <a:p>
            <a:pPr>
              <a:spcAft>
                <a:spcPts val="900"/>
              </a:spcAft>
            </a:pPr>
            <a:r>
              <a:rPr lang="en-GB" sz="1200" b="1" dirty="0">
                <a:latin typeface="Century Gothic" panose="020B0502020202020204" pitchFamily="34" charset="0"/>
                <a:ea typeface="Calibri" panose="020F0502020204030204" pitchFamily="34" charset="0"/>
              </a:rPr>
              <a:t>Submicroscopic </a:t>
            </a:r>
            <a:r>
              <a:rPr lang="en-GB" sz="1200" dirty="0">
                <a:latin typeface="Century Gothic" panose="020B0502020202020204" pitchFamily="34" charset="0"/>
                <a:ea typeface="Calibri" panose="020F0502020204030204" pitchFamily="34" charset="0"/>
              </a:rPr>
              <a:t>– what we can’t see, smaller than we can observe.</a:t>
            </a:r>
          </a:p>
          <a:p>
            <a:pPr>
              <a:spcAft>
                <a:spcPts val="900"/>
              </a:spcAft>
            </a:pPr>
            <a:r>
              <a:rPr lang="en-GB" sz="1200" dirty="0">
                <a:latin typeface="Century Gothic" panose="020B0502020202020204" pitchFamily="34" charset="0"/>
                <a:ea typeface="Calibri" panose="020F0502020204030204" pitchFamily="34" charset="0"/>
              </a:rPr>
              <a:t>Use ideas about particles to explain your observations. Draw a diagram.</a:t>
            </a: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endParaRPr lang="en-GB" sz="1200" dirty="0">
              <a:latin typeface="Century Gothic" panose="020B0502020202020204" pitchFamily="34" charset="0"/>
              <a:ea typeface="Calibri" panose="020F0502020204030204" pitchFamily="34" charset="0"/>
            </a:endParaRPr>
          </a:p>
          <a:p>
            <a:pPr>
              <a:spcAft>
                <a:spcPts val="900"/>
              </a:spcAft>
            </a:pPr>
            <a:r>
              <a:rPr lang="en-GB" sz="750" dirty="0">
                <a:latin typeface="Century Gothic" panose="020B0502020202020204" pitchFamily="34" charset="0"/>
                <a:ea typeface="Calibri" panose="020F0502020204030204" pitchFamily="34" charset="0"/>
              </a:rPr>
              <a:t> </a:t>
            </a:r>
          </a:p>
        </p:txBody>
      </p:sp>
      <p:sp>
        <p:nvSpPr>
          <p:cNvPr id="6" name="Text Box 2"/>
          <p:cNvSpPr txBox="1">
            <a:spLocks noChangeArrowheads="1"/>
          </p:cNvSpPr>
          <p:nvPr/>
        </p:nvSpPr>
        <p:spPr bwMode="auto">
          <a:xfrm>
            <a:off x="7965233" y="3153747"/>
            <a:ext cx="4161452" cy="3407725"/>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noAutofit/>
          </a:bodyPr>
          <a:lstStyle/>
          <a:p>
            <a:pPr>
              <a:spcAft>
                <a:spcPts val="900"/>
              </a:spcAft>
            </a:pPr>
            <a:r>
              <a:rPr lang="en-GB" sz="1200" b="1" dirty="0">
                <a:latin typeface="Century Gothic" panose="020B0502020202020204" pitchFamily="34" charset="0"/>
                <a:ea typeface="Calibri" panose="020F0502020204030204" pitchFamily="34" charset="0"/>
              </a:rPr>
              <a:t>Symbolic </a:t>
            </a:r>
            <a:r>
              <a:rPr lang="en-GB" sz="1200" dirty="0">
                <a:latin typeface="Century Gothic" panose="020B0502020202020204" pitchFamily="34" charset="0"/>
                <a:ea typeface="Calibri" panose="020F0502020204030204" pitchFamily="34" charset="0"/>
              </a:rPr>
              <a:t>– what we use to represent what we’ve seen.</a:t>
            </a:r>
          </a:p>
          <a:p>
            <a:r>
              <a:rPr lang="en-GB" sz="1200" dirty="0">
                <a:latin typeface="Century Gothic" panose="020B0502020202020204" pitchFamily="34" charset="0"/>
                <a:cs typeface="Arial" panose="020B0604020202020204" pitchFamily="34" charset="0"/>
              </a:rPr>
              <a:t>Write a word equation for the separation process.</a:t>
            </a:r>
          </a:p>
          <a:p>
            <a:endParaRPr lang="en-GB" sz="1200" dirty="0">
              <a:latin typeface="Century Gothic" panose="020B0502020202020204" pitchFamily="34" charset="0"/>
              <a:cs typeface="Arial" panose="020B0604020202020204" pitchFamily="34" charset="0"/>
            </a:endParaRPr>
          </a:p>
          <a:p>
            <a:endParaRPr lang="en-GB" sz="1200" dirty="0">
              <a:latin typeface="Century Gothic" panose="020B0502020202020204" pitchFamily="34" charset="0"/>
              <a:cs typeface="Arial" panose="020B0604020202020204" pitchFamily="34" charset="0"/>
            </a:endParaRPr>
          </a:p>
          <a:p>
            <a:endParaRPr lang="en-GB" sz="1200" dirty="0">
              <a:latin typeface="Century Gothic" panose="020B0502020202020204" pitchFamily="34" charset="0"/>
              <a:cs typeface="Arial" panose="020B0604020202020204" pitchFamily="34" charset="0"/>
            </a:endParaRPr>
          </a:p>
          <a:p>
            <a:endParaRPr lang="en-GB" sz="1200" dirty="0">
              <a:latin typeface="Century Gothic" panose="020B0502020202020204" pitchFamily="34" charset="0"/>
              <a:cs typeface="Arial" panose="020B0604020202020204" pitchFamily="34" charset="0"/>
            </a:endParaRPr>
          </a:p>
          <a:p>
            <a:endParaRPr lang="en-GB" sz="1200" dirty="0">
              <a:latin typeface="Century Gothic" panose="020B0502020202020204" pitchFamily="34" charset="0"/>
              <a:cs typeface="Arial" panose="020B0604020202020204" pitchFamily="34" charset="0"/>
            </a:endParaRPr>
          </a:p>
          <a:p>
            <a:r>
              <a:rPr lang="en-GB" sz="1200" dirty="0">
                <a:latin typeface="Century Gothic" panose="020B0502020202020204" pitchFamily="34" charset="0"/>
                <a:cs typeface="Arial" panose="020B0604020202020204" pitchFamily="34" charset="0"/>
              </a:rPr>
              <a:t>Write the symbol equation.</a:t>
            </a:r>
          </a:p>
        </p:txBody>
      </p:sp>
      <p:sp>
        <p:nvSpPr>
          <p:cNvPr id="60" name="Text Box 2"/>
          <p:cNvSpPr txBox="1">
            <a:spLocks noChangeArrowheads="1"/>
          </p:cNvSpPr>
          <p:nvPr/>
        </p:nvSpPr>
        <p:spPr bwMode="auto">
          <a:xfrm>
            <a:off x="65314" y="160288"/>
            <a:ext cx="5019869" cy="2654573"/>
          </a:xfrm>
          <a:prstGeom prst="rect">
            <a:avLst/>
          </a:prstGeom>
          <a:solidFill>
            <a:srgbClr val="FFFFFF"/>
          </a:solidFill>
          <a:ln w="9525">
            <a:solidFill>
              <a:srgbClr val="000000"/>
            </a:solidFill>
            <a:miter lim="800000"/>
            <a:headEnd/>
            <a:tailEnd/>
          </a:ln>
        </p:spPr>
        <p:txBody>
          <a:bodyPr rot="0" vert="horz" wrap="square" lIns="68580" tIns="34290" rIns="68580" bIns="34290" anchor="t" anchorCtr="0">
            <a:spAutoFit/>
          </a:bodyPr>
          <a:lstStyle/>
          <a:p>
            <a:pPr>
              <a:spcAft>
                <a:spcPts val="900"/>
              </a:spcAft>
            </a:pPr>
            <a:r>
              <a:rPr lang="en-GB" sz="1200" b="1" dirty="0">
                <a:latin typeface="Century Gothic" panose="020B0502020202020204" pitchFamily="34" charset="0"/>
                <a:ea typeface="Calibri" panose="020F0502020204030204" pitchFamily="34" charset="0"/>
              </a:rPr>
              <a:t>Macroscopic </a:t>
            </a:r>
            <a:r>
              <a:rPr lang="en-GB" sz="1200" dirty="0">
                <a:latin typeface="Century Gothic" panose="020B0502020202020204" pitchFamily="34" charset="0"/>
                <a:ea typeface="Calibri" panose="020F0502020204030204" pitchFamily="34" charset="0"/>
              </a:rPr>
              <a:t>– what we can see.</a:t>
            </a:r>
          </a:p>
          <a:p>
            <a:pPr>
              <a:spcAft>
                <a:spcPts val="900"/>
              </a:spcAft>
            </a:pPr>
            <a:r>
              <a:rPr lang="en-GB" sz="1200" dirty="0">
                <a:latin typeface="Century Gothic" panose="020B0502020202020204" pitchFamily="34" charset="0"/>
                <a:ea typeface="Calibri" panose="020F0502020204030204" pitchFamily="34" charset="0"/>
                <a:cs typeface="Arial" panose="020B0604020202020204" pitchFamily="34" charset="0"/>
              </a:rPr>
              <a:t>Describe what you observed during the practical.</a:t>
            </a:r>
          </a:p>
          <a:p>
            <a:pPr>
              <a:spcAft>
                <a:spcPts val="900"/>
              </a:spcAft>
            </a:pPr>
            <a:endParaRPr lang="en-GB" sz="1200" dirty="0">
              <a:latin typeface="Century Gothic" panose="020B0502020202020204" pitchFamily="34" charset="0"/>
              <a:ea typeface="Calibri" panose="020F0502020204030204" pitchFamily="34" charset="0"/>
              <a:cs typeface="Arial" panose="020B0604020202020204" pitchFamily="34" charset="0"/>
            </a:endParaRPr>
          </a:p>
          <a:p>
            <a:pPr>
              <a:spcAft>
                <a:spcPts val="900"/>
              </a:spcAft>
            </a:pPr>
            <a:endParaRPr lang="en-GB" sz="1200" dirty="0">
              <a:latin typeface="Century Gothic" panose="020B0502020202020204" pitchFamily="34" charset="0"/>
              <a:ea typeface="Calibri" panose="020F0502020204030204" pitchFamily="34" charset="0"/>
              <a:cs typeface="Arial" panose="020B0604020202020204" pitchFamily="34" charset="0"/>
            </a:endParaRPr>
          </a:p>
          <a:p>
            <a:pPr>
              <a:spcAft>
                <a:spcPts val="900"/>
              </a:spcAft>
            </a:pPr>
            <a:endParaRPr lang="en-GB" sz="1200" dirty="0">
              <a:latin typeface="Century Gothic" panose="020B0502020202020204" pitchFamily="34" charset="0"/>
              <a:ea typeface="Calibri" panose="020F0502020204030204" pitchFamily="34" charset="0"/>
              <a:cs typeface="Arial" panose="020B0604020202020204" pitchFamily="34" charset="0"/>
            </a:endParaRPr>
          </a:p>
          <a:p>
            <a:pPr>
              <a:spcAft>
                <a:spcPts val="900"/>
              </a:spcAft>
            </a:pPr>
            <a:endParaRPr lang="en-GB" sz="1200" dirty="0">
              <a:latin typeface="Century Gothic" panose="020B0502020202020204" pitchFamily="34" charset="0"/>
              <a:ea typeface="Calibri" panose="020F0502020204030204" pitchFamily="34" charset="0"/>
              <a:cs typeface="Arial" panose="020B0604020202020204" pitchFamily="34" charset="0"/>
            </a:endParaRPr>
          </a:p>
          <a:p>
            <a:pPr>
              <a:spcAft>
                <a:spcPts val="900"/>
              </a:spcAft>
            </a:pPr>
            <a:endParaRPr lang="en-GB" sz="1200" dirty="0">
              <a:latin typeface="Century Gothic" panose="020B0502020202020204" pitchFamily="34" charset="0"/>
              <a:ea typeface="Calibri" panose="020F0502020204030204" pitchFamily="34" charset="0"/>
              <a:cs typeface="Arial" panose="020B0604020202020204" pitchFamily="34" charset="0"/>
            </a:endParaRPr>
          </a:p>
          <a:p>
            <a:pPr>
              <a:spcAft>
                <a:spcPts val="900"/>
              </a:spcAft>
            </a:pPr>
            <a:endParaRPr lang="en-GB" sz="1200" dirty="0">
              <a:latin typeface="Century Gothic" panose="020B0502020202020204" pitchFamily="34" charset="0"/>
              <a:ea typeface="Calibri" panose="020F0502020204030204" pitchFamily="34" charset="0"/>
              <a:cs typeface="Arial" panose="020B0604020202020204" pitchFamily="34" charset="0"/>
            </a:endParaRPr>
          </a:p>
          <a:p>
            <a:pPr>
              <a:spcAft>
                <a:spcPts val="900"/>
              </a:spcAft>
            </a:pPr>
            <a:endParaRPr lang="en-GB" sz="1200" dirty="0">
              <a:latin typeface="Century Gothic" panose="020B0502020202020204" pitchFamily="34" charset="0"/>
              <a:ea typeface="Calibri" panose="020F0502020204030204" pitchFamily="34" charset="0"/>
              <a:cs typeface="Arial" panose="020B0604020202020204" pitchFamily="34" charset="0"/>
            </a:endParaRPr>
          </a:p>
        </p:txBody>
      </p:sp>
      <p:sp>
        <p:nvSpPr>
          <p:cNvPr id="2" name="Text Box 6">
            <a:extLst>
              <a:ext uri="{FF2B5EF4-FFF2-40B4-BE49-F238E27FC236}">
                <a16:creationId xmlns:a16="http://schemas.microsoft.com/office/drawing/2014/main" id="{C388C6C7-ED56-155C-803E-11F79AEBD2A3}"/>
              </a:ext>
            </a:extLst>
          </p:cNvPr>
          <p:cNvSpPr txBox="1"/>
          <p:nvPr/>
        </p:nvSpPr>
        <p:spPr>
          <a:xfrm>
            <a:off x="5158684" y="2983036"/>
            <a:ext cx="1874632" cy="891927"/>
          </a:xfrm>
          <a:prstGeom prst="rect">
            <a:avLst/>
          </a:prstGeom>
          <a:solidFill>
            <a:schemeClr val="lt1"/>
          </a:solid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algn="ctr">
              <a:spcAft>
                <a:spcPts val="900"/>
              </a:spcAft>
            </a:pPr>
            <a:r>
              <a:rPr lang="en-GB" sz="1200" b="1" dirty="0">
                <a:latin typeface="Century Gothic" panose="020B0502020202020204" pitchFamily="34" charset="0"/>
                <a:ea typeface="Calibri" panose="020F0502020204030204" pitchFamily="34" charset="0"/>
              </a:rPr>
              <a:t>Simple distillation</a:t>
            </a:r>
          </a:p>
          <a:p>
            <a:pPr algn="ctr">
              <a:spcAft>
                <a:spcPts val="900"/>
              </a:spcAft>
            </a:pPr>
            <a:r>
              <a:rPr lang="en-GB" sz="1200" dirty="0">
                <a:latin typeface="Century Gothic" panose="020B0502020202020204" pitchFamily="34" charset="0"/>
                <a:ea typeface="Calibri" panose="020F0502020204030204" pitchFamily="34" charset="0"/>
              </a:rPr>
              <a:t>Obtaining pure water from a coloured solution.</a:t>
            </a:r>
          </a:p>
        </p:txBody>
      </p:sp>
      <p:sp>
        <p:nvSpPr>
          <p:cNvPr id="3" name="Isosceles Triangle 2">
            <a:extLst>
              <a:ext uri="{FF2B5EF4-FFF2-40B4-BE49-F238E27FC236}">
                <a16:creationId xmlns:a16="http://schemas.microsoft.com/office/drawing/2014/main" id="{5F0A688D-C724-8C0D-99E6-0D03B4E0DB99}"/>
              </a:ext>
              <a:ext uri="{C183D7F6-B498-43B3-948B-1728B52AA6E4}">
                <adec:decorative xmlns:adec="http://schemas.microsoft.com/office/drawing/2017/decorative" val="1"/>
              </a:ext>
            </a:extLst>
          </p:cNvPr>
          <p:cNvSpPr/>
          <p:nvPr/>
        </p:nvSpPr>
        <p:spPr>
          <a:xfrm>
            <a:off x="4315118" y="1370010"/>
            <a:ext cx="3561764" cy="3008265"/>
          </a:xfrm>
          <a:prstGeom prst="triangle">
            <a:avLst/>
          </a:prstGeom>
          <a:noFill/>
          <a:ln w="1905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GB" sz="1350" dirty="0"/>
          </a:p>
        </p:txBody>
      </p:sp>
      <p:sp>
        <p:nvSpPr>
          <p:cNvPr id="4" name="Title 3">
            <a:extLst>
              <a:ext uri="{FF2B5EF4-FFF2-40B4-BE49-F238E27FC236}">
                <a16:creationId xmlns:a16="http://schemas.microsoft.com/office/drawing/2014/main" id="{FF434FAB-BCC2-CA64-8CB3-CB7F1D4976A4}"/>
              </a:ext>
            </a:extLst>
          </p:cNvPr>
          <p:cNvSpPr>
            <a:spLocks noGrp="1"/>
          </p:cNvSpPr>
          <p:nvPr>
            <p:ph type="title" idx="4294967295"/>
          </p:nvPr>
        </p:nvSpPr>
        <p:spPr>
          <a:xfrm>
            <a:off x="838200" y="-1325563"/>
            <a:ext cx="10515600" cy="1325563"/>
          </a:xfrm>
        </p:spPr>
        <p:txBody>
          <a:bodyPr vert="horz" lIns="91440" tIns="45720" rIns="91440" bIns="45720" rtlCol="0" anchor="b">
            <a:normAutofit/>
          </a:bodyPr>
          <a:lstStyle/>
          <a:p>
            <a:r>
              <a:rPr lang="en-GB" dirty="0"/>
              <a:t>Johnstone’s triangle learner version</a:t>
            </a:r>
          </a:p>
        </p:txBody>
      </p:sp>
    </p:spTree>
    <p:extLst>
      <p:ext uri="{BB962C8B-B14F-4D97-AF65-F5344CB8AC3E}">
        <p14:creationId xmlns:p14="http://schemas.microsoft.com/office/powerpoint/2010/main" val="22630187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4050</TotalTime>
  <Words>1312</Words>
  <Application>Microsoft Office PowerPoint</Application>
  <PresentationFormat>Widescreen</PresentationFormat>
  <Paragraphs>187</Paragraphs>
  <Slides>10</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Calibri Light</vt:lpstr>
      <vt:lpstr>Cambria Math</vt:lpstr>
      <vt:lpstr>Century Gothic</vt:lpstr>
      <vt:lpstr>Office Theme</vt:lpstr>
      <vt:lpstr>14–16 years</vt:lpstr>
      <vt:lpstr>Integrated instructions</vt:lpstr>
      <vt:lpstr>Integrated instructions: simple distillation</vt:lpstr>
      <vt:lpstr>Frayer model</vt:lpstr>
      <vt:lpstr>Frayer model template</vt:lpstr>
      <vt:lpstr>Frayer model: distillation</vt:lpstr>
      <vt:lpstr>Frayer model suggested answer: distillation</vt:lpstr>
      <vt:lpstr>Johnstone’s triangle</vt:lpstr>
      <vt:lpstr>Johnstone’s triangle learner version</vt:lpstr>
      <vt:lpstr>Johnstone’s triangle suggested answer</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Simple distillation slides</dc:title>
  <dc:creator>Royal Society of Chemistry</dc:creator>
  <cp:keywords>simple distillation, separation technique, coloured solution, water, purity, solvent, mixture, evaporation, condensation, distillate, practical</cp:keywords>
  <dc:description>From https://rsc.li/3sEJuwX, Simple distillation practical video</dc:description>
  <cp:lastModifiedBy>Georgia Murphy</cp:lastModifiedBy>
  <cp:revision>130</cp:revision>
  <dcterms:created xsi:type="dcterms:W3CDTF">2017-10-18T10:44:09Z</dcterms:created>
  <dcterms:modified xsi:type="dcterms:W3CDTF">2024-01-11T11:26:13Z</dcterms:modified>
  <cp:category/>
</cp:coreProperties>
</file>