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</p:sldIdLst>
  <p:sldSz cx="12192000" cy="6858000"/>
  <p:notesSz cx="6858000" cy="9144000"/>
  <p:embeddedFontLst>
    <p:embeddedFont>
      <p:font typeface="Cambria Math" panose="02040503050406030204" pitchFamily="18" charset="0"/>
      <p:regular r:id="rId16"/>
    </p:embeddedFont>
    <p:embeddedFont>
      <p:font typeface="Century Gothic" panose="020B0502020202020204" pitchFamily="3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4" roundtripDataSignature="AMtx7mh3y03gdMTy2mVSVphEe5H6auEzW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5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A9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84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Image © Shutterstock</a:t>
            </a:r>
            <a:endParaRPr dirty="0"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1" name="Google Shape;251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-18 years Title, triple line, no photo">
  <p:cSld name="16-18 years Title, triple line, no photo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68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39212" y="0"/>
            <a:ext cx="6858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7485972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33293" y="0"/>
            <a:ext cx="378548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56757" y="-2"/>
            <a:ext cx="3164400" cy="2822303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6"/>
          <p:cNvSpPr txBox="1">
            <a:spLocks noGrp="1"/>
          </p:cNvSpPr>
          <p:nvPr>
            <p:ph type="ctrTitle"/>
          </p:nvPr>
        </p:nvSpPr>
        <p:spPr>
          <a:xfrm>
            <a:off x="540000" y="1238400"/>
            <a:ext cx="5220000" cy="336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  <a:defRPr sz="2400" b="1" i="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6"/>
          <p:cNvSpPr txBox="1">
            <a:spLocks noGrp="1"/>
          </p:cNvSpPr>
          <p:nvPr>
            <p:ph type="subTitle" idx="1"/>
          </p:nvPr>
        </p:nvSpPr>
        <p:spPr>
          <a:xfrm>
            <a:off x="540000" y="1980000"/>
            <a:ext cx="5220000" cy="2335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5000"/>
              <a:buNone/>
              <a:defRPr sz="5000" b="1" i="0">
                <a:solidFill>
                  <a:srgbClr val="48A9C5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24" name="Google Shape;24;p1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40000" y="5640908"/>
            <a:ext cx="2568960" cy="716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1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648960" y="5816600"/>
            <a:ext cx="1754412" cy="417717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6"/>
          <p:cNvSpPr txBox="1"/>
          <p:nvPr/>
        </p:nvSpPr>
        <p:spPr>
          <a:xfrm>
            <a:off x="7821038" y="5850000"/>
            <a:ext cx="3788962" cy="336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entury Gothic"/>
              <a:buNone/>
            </a:pPr>
            <a:r>
              <a:rPr lang="en-GB" sz="1800" b="1" u="non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Downloaded from rsc.li/3DVw8Sg</a:t>
            </a:r>
            <a:endParaRPr sz="1600" b="1" i="0" u="none" strike="noStrike" cap="none" dirty="0">
              <a:solidFill>
                <a:schemeClr val="bg1"/>
              </a:solidFill>
              <a:latin typeface="Century Gothic" panose="020B0502020202020204" pitchFamily="34" charset="0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-18 years Content – single column/smaller text">
  <p:cSld name="16-18 years Content – single column/smaller 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603828" y="0"/>
            <a:ext cx="358460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5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  <a:defRPr sz="3400" b="1" i="0">
                <a:solidFill>
                  <a:srgbClr val="48A9C5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5"/>
          <p:cNvSpPr/>
          <p:nvPr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7" name="Google Shape;97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20969" y="4643257"/>
            <a:ext cx="1167461" cy="2214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2051" y="4777200"/>
            <a:ext cx="1251034" cy="20808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5"/>
          <p:cNvSpPr txBox="1">
            <a:spLocks noGrp="1"/>
          </p:cNvSpPr>
          <p:nvPr>
            <p:ph type="body" idx="1"/>
          </p:nvPr>
        </p:nvSpPr>
        <p:spPr>
          <a:xfrm>
            <a:off x="540000" y="1260000"/>
            <a:ext cx="1008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None/>
              <a:defRPr sz="1800" b="0" i="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16-18 years Content – single column/smaller text">
  <p:cSld name="1_16-18 years Content – single column/smaller tex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603828" y="0"/>
            <a:ext cx="358460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6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  <a:defRPr sz="3400" b="1" i="0">
                <a:solidFill>
                  <a:srgbClr val="48A9C5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03" name="Google Shape;103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20969" y="4643257"/>
            <a:ext cx="1167461" cy="2214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2051" y="4777200"/>
            <a:ext cx="1251034" cy="208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6"/>
          <p:cNvSpPr txBox="1">
            <a:spLocks noGrp="1"/>
          </p:cNvSpPr>
          <p:nvPr>
            <p:ph type="body" idx="1"/>
          </p:nvPr>
        </p:nvSpPr>
        <p:spPr>
          <a:xfrm>
            <a:off x="540000" y="1260000"/>
            <a:ext cx="1008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None/>
              <a:defRPr sz="1800" b="0" i="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-18 years Content - single column/numbered list">
  <p:cSld name="16-18 years Content - single column/numbered lis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603828" y="0"/>
            <a:ext cx="358460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17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  <a:defRPr sz="3400" b="1" i="0">
                <a:solidFill>
                  <a:srgbClr val="48A9C5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7"/>
          <p:cNvSpPr/>
          <p:nvPr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3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20969" y="4643257"/>
            <a:ext cx="1167461" cy="2214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2051" y="4777200"/>
            <a:ext cx="1251034" cy="2080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17"/>
          <p:cNvSpPr txBox="1">
            <a:spLocks noGrp="1"/>
          </p:cNvSpPr>
          <p:nvPr>
            <p:ph type="body" idx="1"/>
          </p:nvPr>
        </p:nvSpPr>
        <p:spPr>
          <a:xfrm>
            <a:off x="540000" y="1260000"/>
            <a:ext cx="1008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2200"/>
              <a:buFont typeface="Calibri"/>
              <a:buAutoNum type="arabicPeriod"/>
              <a:defRPr sz="2200" b="0" i="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-18 years Content - single column/bulleted list">
  <p:cSld name="16-18 years Content - single column/bulleted lis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603828" y="0"/>
            <a:ext cx="358460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8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  <a:defRPr sz="3400" b="1" i="0">
                <a:solidFill>
                  <a:srgbClr val="48A9C5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8"/>
          <p:cNvSpPr/>
          <p:nvPr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" name="Google Shape;3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20969" y="4643257"/>
            <a:ext cx="1167461" cy="2214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2051" y="4777200"/>
            <a:ext cx="1251034" cy="2080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18"/>
          <p:cNvSpPr txBox="1">
            <a:spLocks noGrp="1"/>
          </p:cNvSpPr>
          <p:nvPr>
            <p:ph type="body" idx="1"/>
          </p:nvPr>
        </p:nvSpPr>
        <p:spPr>
          <a:xfrm>
            <a:off x="540000" y="1260000"/>
            <a:ext cx="1008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40322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2750"/>
              <a:buFont typeface="Arial"/>
              <a:buChar char="•"/>
              <a:defRPr sz="2200" b="0" i="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-18 years Title, single line, generic photo">
  <p:cSld name="16-18 years Title, single line, generic photo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68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39212" y="0"/>
            <a:ext cx="6858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7485972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33293" y="0"/>
            <a:ext cx="378548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56757" y="-2"/>
            <a:ext cx="3164400" cy="282230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19"/>
          <p:cNvSpPr txBox="1">
            <a:spLocks noGrp="1"/>
          </p:cNvSpPr>
          <p:nvPr>
            <p:ph type="ctrTitle"/>
          </p:nvPr>
        </p:nvSpPr>
        <p:spPr>
          <a:xfrm>
            <a:off x="540000" y="1238400"/>
            <a:ext cx="5220000" cy="336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  <a:defRPr sz="2400" b="1" i="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subTitle" idx="1"/>
          </p:nvPr>
        </p:nvSpPr>
        <p:spPr>
          <a:xfrm>
            <a:off x="540000" y="1980000"/>
            <a:ext cx="5220000" cy="71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5000"/>
              <a:buNone/>
              <a:defRPr sz="5000" b="1" i="0">
                <a:solidFill>
                  <a:srgbClr val="48A9C5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49" name="Google Shape;49;p1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40000" y="5640908"/>
            <a:ext cx="2568960" cy="716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1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648960" y="5816600"/>
            <a:ext cx="1754412" cy="417717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19"/>
          <p:cNvSpPr txBox="1"/>
          <p:nvPr/>
        </p:nvSpPr>
        <p:spPr>
          <a:xfrm>
            <a:off x="9450000" y="5850000"/>
            <a:ext cx="2160000" cy="336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entury Gothic"/>
              <a:buNone/>
            </a:pPr>
            <a:r>
              <a:rPr lang="en-GB" sz="1600" b="1" i="0" u="sng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sz="1600" b="1" i="0" u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-18 years Title, double line, content photo">
  <p:cSld name="16-18 years Title, double line, content photo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68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39212" y="0"/>
            <a:ext cx="6858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7485972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33293" y="0"/>
            <a:ext cx="378548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56757" y="-2"/>
            <a:ext cx="3164400" cy="2822303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20"/>
          <p:cNvSpPr txBox="1">
            <a:spLocks noGrp="1"/>
          </p:cNvSpPr>
          <p:nvPr>
            <p:ph type="ctrTitle"/>
          </p:nvPr>
        </p:nvSpPr>
        <p:spPr>
          <a:xfrm>
            <a:off x="540000" y="1238400"/>
            <a:ext cx="5220000" cy="336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  <a:defRPr sz="2400" b="1" i="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0"/>
          <p:cNvSpPr txBox="1">
            <a:spLocks noGrp="1"/>
          </p:cNvSpPr>
          <p:nvPr>
            <p:ph type="subTitle" idx="1"/>
          </p:nvPr>
        </p:nvSpPr>
        <p:spPr>
          <a:xfrm>
            <a:off x="540000" y="1980000"/>
            <a:ext cx="5220000" cy="1610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5000"/>
              <a:buNone/>
              <a:defRPr sz="5000" b="1" i="0">
                <a:solidFill>
                  <a:srgbClr val="48A9C5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60" name="Google Shape;60;p2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40000" y="5640908"/>
            <a:ext cx="2568960" cy="716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2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648960" y="5816600"/>
            <a:ext cx="1754412" cy="417717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20"/>
          <p:cNvSpPr txBox="1"/>
          <p:nvPr/>
        </p:nvSpPr>
        <p:spPr>
          <a:xfrm>
            <a:off x="9450000" y="5850000"/>
            <a:ext cx="2160000" cy="336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entury Gothic"/>
              <a:buNone/>
            </a:pPr>
            <a:r>
              <a:rPr lang="en-GB" sz="1600" b="1" i="0" u="sng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sz="1600" b="1" i="0" u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-18 years Content - single column/normal text">
  <p:cSld name="16-18 years Content - single column/normal 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603828" y="0"/>
            <a:ext cx="358460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21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  <a:defRPr sz="3400" b="1" i="0">
                <a:solidFill>
                  <a:srgbClr val="48A9C5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1"/>
          <p:cNvSpPr txBox="1">
            <a:spLocks noGrp="1"/>
          </p:cNvSpPr>
          <p:nvPr>
            <p:ph type="body" idx="1"/>
          </p:nvPr>
        </p:nvSpPr>
        <p:spPr>
          <a:xfrm>
            <a:off x="540000" y="1260000"/>
            <a:ext cx="1008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entury Gothic"/>
              <a:buNone/>
              <a:defRPr sz="2200" b="0" i="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21"/>
          <p:cNvSpPr/>
          <p:nvPr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Google Shape;68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20969" y="4643257"/>
            <a:ext cx="1167461" cy="2214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2051" y="4777200"/>
            <a:ext cx="1251034" cy="208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-18 years Content - two columns/normal text">
  <p:cSld name="16-18 years Content - two columns/normal 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603828" y="0"/>
            <a:ext cx="358460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22"/>
          <p:cNvSpPr/>
          <p:nvPr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Google Shape;73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20969" y="4643257"/>
            <a:ext cx="1167461" cy="2214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2051" y="4777200"/>
            <a:ext cx="1251034" cy="20808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22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  <a:defRPr sz="3400" b="1" i="0">
                <a:solidFill>
                  <a:srgbClr val="48A9C5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body" idx="1"/>
          </p:nvPr>
        </p:nvSpPr>
        <p:spPr>
          <a:xfrm>
            <a:off x="540000" y="1260000"/>
            <a:ext cx="477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entury Gothic"/>
              <a:buNone/>
              <a:defRPr sz="2200" b="0" i="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body" idx="2"/>
          </p:nvPr>
        </p:nvSpPr>
        <p:spPr>
          <a:xfrm>
            <a:off x="5850000" y="1260000"/>
            <a:ext cx="477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entury Gothic"/>
              <a:buNone/>
              <a:defRPr sz="2200" b="0" i="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-18 years Content plus image - single column/normal text">
  <p:cSld name="16-18 years Content plus image - single column/normal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603828" y="0"/>
            <a:ext cx="358460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23"/>
          <p:cNvSpPr/>
          <p:nvPr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" name="Google Shape;81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20969" y="4643257"/>
            <a:ext cx="1167461" cy="2214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2051" y="4777200"/>
            <a:ext cx="1251034" cy="20808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23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  <a:defRPr sz="3400" b="1" i="0">
                <a:solidFill>
                  <a:srgbClr val="48A9C5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3"/>
          <p:cNvSpPr txBox="1">
            <a:spLocks noGrp="1"/>
          </p:cNvSpPr>
          <p:nvPr>
            <p:ph type="body" idx="1"/>
          </p:nvPr>
        </p:nvSpPr>
        <p:spPr>
          <a:xfrm>
            <a:off x="540000" y="1260000"/>
            <a:ext cx="567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entury Gothic"/>
              <a:buNone/>
              <a:defRPr sz="2200" b="0" i="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23"/>
          <p:cNvSpPr txBox="1">
            <a:spLocks noGrp="1"/>
          </p:cNvSpPr>
          <p:nvPr>
            <p:ph type="body" idx="2"/>
          </p:nvPr>
        </p:nvSpPr>
        <p:spPr>
          <a:xfrm>
            <a:off x="6593800" y="1260000"/>
            <a:ext cx="40234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  <a:defRPr sz="1200" b="1" i="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-18 years Table">
  <p:cSld name="16-18 years Table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603828" y="0"/>
            <a:ext cx="358460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24"/>
          <p:cNvSpPr/>
          <p:nvPr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Google Shape;89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20969" y="4643257"/>
            <a:ext cx="1167461" cy="2214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2051" y="4777200"/>
            <a:ext cx="1251034" cy="20808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24"/>
          <p:cNvSpPr txBox="1">
            <a:spLocks noGrp="1"/>
          </p:cNvSpPr>
          <p:nvPr>
            <p:ph type="body" idx="1"/>
          </p:nvPr>
        </p:nvSpPr>
        <p:spPr>
          <a:xfrm>
            <a:off x="540000" y="1260000"/>
            <a:ext cx="1008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  <a:defRPr sz="1200" b="1" i="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24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  <a:defRPr sz="3400" b="1" i="0">
                <a:solidFill>
                  <a:srgbClr val="48A9C5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" name="Google Shape;15;p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540000" y="1238400"/>
            <a:ext cx="5220000" cy="336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GB" dirty="0"/>
              <a:t>16–18 years</a:t>
            </a:r>
            <a:endParaRPr dirty="0"/>
          </a:p>
        </p:txBody>
      </p:sp>
      <p:sp>
        <p:nvSpPr>
          <p:cNvPr id="111" name="Google Shape;111;p1"/>
          <p:cNvSpPr txBox="1">
            <a:spLocks noGrp="1"/>
          </p:cNvSpPr>
          <p:nvPr>
            <p:ph type="subTitle" idx="1"/>
          </p:nvPr>
        </p:nvSpPr>
        <p:spPr>
          <a:xfrm>
            <a:off x="540000" y="1879516"/>
            <a:ext cx="5951235" cy="2335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5000"/>
              <a:buNone/>
            </a:pPr>
            <a:r>
              <a:rPr lang="en-GB" dirty="0"/>
              <a:t>A practical investigation of  </a:t>
            </a:r>
            <a:r>
              <a:rPr lang="en-GB" i="1" dirty="0"/>
              <a:t>cis-trans </a:t>
            </a:r>
            <a:r>
              <a:rPr lang="en-GB" dirty="0"/>
              <a:t>isomerism in transition metal complexes</a:t>
            </a:r>
            <a:endParaRPr dirty="0"/>
          </a:p>
        </p:txBody>
      </p:sp>
      <p:sp>
        <p:nvSpPr>
          <p:cNvPr id="2" name="Google Shape;112;p1">
            <a:extLst>
              <a:ext uri="{FF2B5EF4-FFF2-40B4-BE49-F238E27FC236}">
                <a16:creationId xmlns:a16="http://schemas.microsoft.com/office/drawing/2014/main" id="{703FD83A-D54F-B1FE-7F58-3548E5B75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948510" y="-1378189"/>
            <a:ext cx="4333437" cy="4333437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0" cap="flat" cmpd="sng">
            <a:solidFill>
              <a:srgbClr val="00497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</a:pPr>
            <a:r>
              <a:rPr lang="en-GB"/>
              <a:t>Post-lab synoptic questions</a:t>
            </a:r>
            <a:endParaRPr/>
          </a:p>
        </p:txBody>
      </p:sp>
      <p:sp>
        <p:nvSpPr>
          <p:cNvPr id="209" name="Google Shape;209;p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5400000">
            <a:off x="9726395" y="2195605"/>
            <a:ext cx="4121210" cy="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entury Gothic"/>
              <a:buNone/>
            </a:pPr>
            <a:r>
              <a:rPr lang="en-GB" sz="2200" b="1" i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Post-lab synoptic questions</a:t>
            </a:r>
            <a:endParaRPr sz="2200" b="1" i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10" name="Google Shape;210;p10"/>
          <p:cNvSpPr txBox="1">
            <a:spLocks noGrp="1"/>
          </p:cNvSpPr>
          <p:nvPr>
            <p:ph type="body" idx="1"/>
          </p:nvPr>
        </p:nvSpPr>
        <p:spPr>
          <a:xfrm>
            <a:off x="540000" y="1195753"/>
            <a:ext cx="10370456" cy="571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77500" lnSpcReduction="20000"/>
          </a:bodyPr>
          <a:lstStyle/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GB" dirty="0"/>
              <a:t>Give the full IUPAC name for glycine.</a:t>
            </a:r>
            <a:endParaRPr dirty="0"/>
          </a:p>
          <a:p>
            <a:pPr marL="457200" lvl="0" indent="-457200" algn="l" rtl="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SzPct val="100000"/>
              <a:buAutoNum type="arabicPeriod"/>
            </a:pPr>
            <a:r>
              <a:rPr lang="en-GB" dirty="0"/>
              <a:t>Glycine is the only amino acid that is not chiral. All other amino acids have a chiral carbon atom in the </a:t>
            </a:r>
            <a:r>
              <a:rPr lang="en-GB" i="1" dirty="0"/>
              <a:t>alpha </a:t>
            </a:r>
            <a:r>
              <a:rPr lang="en-GB" dirty="0"/>
              <a:t>position (C-2) and exist as </a:t>
            </a:r>
            <a:r>
              <a:rPr lang="en-GB" b="1" dirty="0"/>
              <a:t>optical isomers</a:t>
            </a:r>
            <a:r>
              <a:rPr lang="en-GB" dirty="0"/>
              <a:t>.</a:t>
            </a:r>
            <a:endParaRPr dirty="0"/>
          </a:p>
          <a:p>
            <a:pPr marL="449263" lvl="0" indent="4445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+mj-lt"/>
              <a:buAutoNum type="alphaLcPeriod"/>
            </a:pPr>
            <a:r>
              <a:rPr lang="en-GB" dirty="0"/>
              <a:t>Draw the two enantiomers of alanine,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NCH(CH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)COOH</a:t>
            </a:r>
            <a:r>
              <a:rPr lang="en-GB" dirty="0"/>
              <a:t>.</a:t>
            </a:r>
            <a:endParaRPr dirty="0"/>
          </a:p>
          <a:p>
            <a:pPr marL="449263" lvl="0" indent="4445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</a:pPr>
            <a:r>
              <a:rPr lang="en-GB" dirty="0"/>
              <a:t>Show the three-dimensional shape of the chiral carbon atom in your </a:t>
            </a:r>
            <a:r>
              <a:rPr lang="en-GB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diagrams</a:t>
            </a:r>
            <a:r>
              <a:rPr lang="en-GB" dirty="0"/>
              <a:t>.</a:t>
            </a:r>
          </a:p>
          <a:p>
            <a:pPr marL="893763" lvl="0" indent="-442913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+mj-lt"/>
              <a:buAutoNum type="alphaLcPeriod" startAt="2"/>
            </a:pPr>
            <a:r>
              <a:rPr lang="en-GB" dirty="0"/>
              <a:t>Draw the displayed structural formula for an isomer of alanine which has a different functional group. </a:t>
            </a:r>
            <a:endParaRPr dirty="0"/>
          </a:p>
          <a:p>
            <a:pPr marL="457200" lvl="0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ct val="100000"/>
              <a:buFont typeface="Calibri"/>
              <a:buAutoNum type="arabicPeriod" startAt="3"/>
            </a:pPr>
            <a:r>
              <a:rPr lang="en-GB" dirty="0"/>
              <a:t>The image shows the skeletal formulas of leucine and isoleucine.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SzPct val="100000"/>
              <a:buNone/>
            </a:pPr>
            <a:endParaRPr sz="3100" dirty="0"/>
          </a:p>
          <a:p>
            <a:pPr marL="0" lvl="0" indent="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SzPct val="1000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SzPct val="100000"/>
              <a:buNone/>
              <a:tabLst>
                <a:tab pos="450850" algn="l"/>
              </a:tabLst>
            </a:pPr>
            <a:r>
              <a:rPr lang="en-GB" dirty="0"/>
              <a:t>	Name the type of </a:t>
            </a:r>
            <a:r>
              <a:rPr lang="en-GB" b="1" dirty="0"/>
              <a:t>structural isomerism </a:t>
            </a:r>
            <a:r>
              <a:rPr lang="en-GB" dirty="0"/>
              <a:t>shown by these two amino acids.</a:t>
            </a:r>
            <a:endParaRPr dirty="0"/>
          </a:p>
          <a:p>
            <a:pPr marL="457200" lvl="0" indent="-457200" algn="l" rtl="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SzPct val="100000"/>
              <a:buFont typeface="Calibri"/>
              <a:buAutoNum type="arabicPeriod" startAt="4"/>
            </a:pPr>
            <a:r>
              <a:rPr lang="en-GB" dirty="0"/>
              <a:t>Copper forms other complexes that show isomerism.</a:t>
            </a:r>
            <a:endParaRPr dirty="0"/>
          </a:p>
          <a:p>
            <a:pPr marL="893763" lvl="0" indent="-4445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00000"/>
              <a:buAutoNum type="alphaLcPeriod"/>
            </a:pPr>
            <a:r>
              <a:rPr lang="en-GB" dirty="0"/>
              <a:t>Draw the </a:t>
            </a:r>
            <a:r>
              <a:rPr lang="en-GB" b="1" i="1" dirty="0"/>
              <a:t>cis-</a:t>
            </a:r>
            <a:r>
              <a:rPr lang="en-GB" b="1" dirty="0"/>
              <a:t> </a:t>
            </a:r>
            <a:r>
              <a:rPr lang="en-GB" dirty="0"/>
              <a:t>and </a:t>
            </a:r>
            <a:r>
              <a:rPr lang="en-GB" b="1" i="1" dirty="0"/>
              <a:t>trans-</a:t>
            </a:r>
            <a:r>
              <a:rPr lang="en-GB" b="1" dirty="0"/>
              <a:t>isomers </a:t>
            </a:r>
            <a:r>
              <a:rPr lang="en-GB" dirty="0"/>
              <a:t>of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[Cu(NH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(H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O)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  <a:r>
              <a:rPr lang="en-GB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2+</a:t>
            </a:r>
            <a:endParaRPr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893763" lvl="0" indent="-4445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00000"/>
              <a:buAutoNum type="alphaLcPeriod"/>
            </a:pPr>
            <a:r>
              <a:rPr lang="en-GB" dirty="0"/>
              <a:t>Draw the two </a:t>
            </a:r>
            <a:r>
              <a:rPr lang="en-GB" b="1" dirty="0"/>
              <a:t>optical isomers </a:t>
            </a:r>
            <a:r>
              <a:rPr lang="en-GB" dirty="0"/>
              <a:t>of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[Cu(</a:t>
            </a:r>
            <a:r>
              <a:rPr lang="en-GB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en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  <a:r>
              <a:rPr lang="en-GB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2+</a:t>
            </a:r>
            <a:endParaRPr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13" name="Google Shape;213;p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040557" y="4639003"/>
            <a:ext cx="1099981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leucine</a:t>
            </a:r>
            <a:endParaRPr sz="1700" dirty="0"/>
          </a:p>
        </p:txBody>
      </p:sp>
      <p:sp>
        <p:nvSpPr>
          <p:cNvPr id="214" name="Google Shape;214;p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747033" y="4639003"/>
            <a:ext cx="1441420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isoleucine</a:t>
            </a:r>
            <a:endParaRPr sz="1700" dirty="0"/>
          </a:p>
        </p:txBody>
      </p:sp>
      <p:pic>
        <p:nvPicPr>
          <p:cNvPr id="3" name="Picture 2" descr="Skeletal formula of a leucine molecule">
            <a:extLst>
              <a:ext uri="{FF2B5EF4-FFF2-40B4-BE49-F238E27FC236}">
                <a16:creationId xmlns:a16="http://schemas.microsoft.com/office/drawing/2014/main" id="{BA9A80F4-9831-19EB-F145-E0786CE83A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4020" y="3834118"/>
            <a:ext cx="2106351" cy="1360383"/>
          </a:xfrm>
          <a:prstGeom prst="rect">
            <a:avLst/>
          </a:prstGeom>
        </p:spPr>
      </p:pic>
      <p:pic>
        <p:nvPicPr>
          <p:cNvPr id="5" name="Picture 4" descr="Skeletal formula of an isoleucine molecule">
            <a:extLst>
              <a:ext uri="{FF2B5EF4-FFF2-40B4-BE49-F238E27FC236}">
                <a16:creationId xmlns:a16="http://schemas.microsoft.com/office/drawing/2014/main" id="{AC4B0CF9-9623-8C81-19D5-F40BF14F54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09" t="3520"/>
          <a:stretch/>
        </p:blipFill>
        <p:spPr>
          <a:xfrm>
            <a:off x="6987493" y="3934956"/>
            <a:ext cx="1996583" cy="132786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1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</a:pPr>
            <a:r>
              <a:rPr lang="en-GB" dirty="0"/>
              <a:t>Post-lab synoptic answers</a:t>
            </a:r>
            <a:endParaRPr dirty="0"/>
          </a:p>
        </p:txBody>
      </p:sp>
      <p:sp>
        <p:nvSpPr>
          <p:cNvPr id="2" name="Google Shape;210;p10">
            <a:extLst>
              <a:ext uri="{FF2B5EF4-FFF2-40B4-BE49-F238E27FC236}">
                <a16:creationId xmlns:a16="http://schemas.microsoft.com/office/drawing/2014/main" id="{4CDFA852-175E-D82F-7658-1405505A861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540000" y="1313445"/>
            <a:ext cx="10398165" cy="5662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2200"/>
              <a:buFont typeface="Calibri"/>
              <a:buAutoNum type="arabicPeriod"/>
              <a:defRPr sz="2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457200">
              <a:buSzPct val="100000"/>
            </a:pPr>
            <a:r>
              <a:rPr lang="en-GB" sz="1700" dirty="0"/>
              <a:t>Give the full IUPAC name for glycine.</a:t>
            </a:r>
          </a:p>
          <a:p>
            <a:pPr indent="-457200">
              <a:buSzPct val="100000"/>
            </a:pPr>
            <a:endParaRPr lang="en-GB" sz="1700" dirty="0"/>
          </a:p>
          <a:p>
            <a:pPr marL="0" indent="0">
              <a:buSzPct val="100000"/>
              <a:buNone/>
            </a:pPr>
            <a:endParaRPr lang="en-GB" sz="1700" dirty="0"/>
          </a:p>
          <a:p>
            <a:pPr indent="-457200">
              <a:lnSpc>
                <a:spcPct val="120000"/>
              </a:lnSpc>
              <a:spcBef>
                <a:spcPts val="1800"/>
              </a:spcBef>
              <a:buSzPct val="100000"/>
              <a:buFont typeface="+mj-lt"/>
              <a:buAutoNum type="arabicPeriod" startAt="2"/>
            </a:pPr>
            <a:r>
              <a:rPr lang="en-GB" sz="1700" dirty="0"/>
              <a:t>Glycine is the only amino acid that is not chiral. All other amino acids have a chiral carbon atom in the </a:t>
            </a:r>
            <a:r>
              <a:rPr lang="en-GB" sz="1700" i="1" dirty="0"/>
              <a:t>alpha </a:t>
            </a:r>
            <a:r>
              <a:rPr lang="en-GB" sz="1700" dirty="0"/>
              <a:t>position (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en-GB" sz="1700" dirty="0"/>
              <a:t>-2) and exist as </a:t>
            </a:r>
            <a:r>
              <a:rPr lang="en-GB" sz="1700" b="1" dirty="0"/>
              <a:t>optical isomers</a:t>
            </a:r>
            <a:r>
              <a:rPr lang="en-GB" sz="1700" dirty="0"/>
              <a:t>.</a:t>
            </a:r>
          </a:p>
          <a:p>
            <a:pPr marL="720725" indent="-271463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lphaLcPeriod"/>
              <a:tabLst>
                <a:tab pos="720725" algn="l"/>
              </a:tabLst>
            </a:pPr>
            <a:r>
              <a:rPr lang="en-GB" sz="1700" dirty="0"/>
              <a:t>Draw the two enantiomers of alanine, 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H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NCH(CH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)COOH</a:t>
            </a:r>
            <a:r>
              <a:rPr lang="en-GB" sz="1700" dirty="0"/>
              <a:t>.</a:t>
            </a:r>
          </a:p>
          <a:p>
            <a:pPr marL="449263" indent="271463">
              <a:lnSpc>
                <a:spcPct val="120000"/>
              </a:lnSpc>
              <a:spcBef>
                <a:spcPts val="600"/>
              </a:spcBef>
              <a:buSzPct val="100000"/>
              <a:buFont typeface="Calibri"/>
              <a:buNone/>
              <a:tabLst>
                <a:tab pos="720725" algn="l"/>
              </a:tabLst>
            </a:pPr>
            <a:r>
              <a:rPr lang="en-GB" sz="1700" dirty="0"/>
              <a:t>Show the three-dimensional shape of the chiral carbon atom in your </a:t>
            </a:r>
            <a:r>
              <a:rPr lang="en-GB" sz="17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diagrams</a:t>
            </a:r>
            <a:r>
              <a:rPr lang="en-GB" sz="1700" dirty="0"/>
              <a:t>.</a:t>
            </a:r>
          </a:p>
          <a:p>
            <a:pPr marL="720725" indent="-271463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lphaLcPeriod" startAt="2"/>
              <a:tabLst>
                <a:tab pos="720725" algn="l"/>
              </a:tabLst>
            </a:pPr>
            <a:r>
              <a:rPr lang="en-GB" sz="1700" dirty="0"/>
              <a:t>Draw the displayed structural formula for an isomer of alanine which has a different functional group. </a:t>
            </a:r>
          </a:p>
          <a:p>
            <a:pPr indent="-338455">
              <a:spcBef>
                <a:spcPts val="1200"/>
              </a:spcBef>
              <a:buSzPct val="100000"/>
              <a:buFont typeface="Calibri"/>
              <a:buNone/>
            </a:pPr>
            <a:endParaRPr lang="en-GB" dirty="0"/>
          </a:p>
        </p:txBody>
      </p:sp>
      <p:sp>
        <p:nvSpPr>
          <p:cNvPr id="223" name="Google Shape;223;p11"/>
          <p:cNvSpPr txBox="1"/>
          <p:nvPr/>
        </p:nvSpPr>
        <p:spPr>
          <a:xfrm>
            <a:off x="925098" y="1770637"/>
            <a:ext cx="3292889" cy="892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</a:pPr>
            <a:r>
              <a:rPr lang="en-GB" sz="1700" b="0" i="0" u="none" strike="noStrike" cap="none" dirty="0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2-aminoethanoic acid</a:t>
            </a:r>
            <a:endParaRPr sz="1700" dirty="0">
              <a:solidFill>
                <a:srgbClr val="002060"/>
              </a:solidFill>
            </a:endParaRPr>
          </a:p>
          <a:p>
            <a:pPr marL="0" marR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" name="Group 18" descr="Diagram representing the shapes of the two enantiomers of alanine. The diagram shows optical isomerism as the molecules are mirror images of each other">
            <a:extLst>
              <a:ext uri="{FF2B5EF4-FFF2-40B4-BE49-F238E27FC236}">
                <a16:creationId xmlns:a16="http://schemas.microsoft.com/office/drawing/2014/main" id="{AC55032A-0E8A-9B56-E326-F3601B10BFDC}"/>
              </a:ext>
            </a:extLst>
          </p:cNvPr>
          <p:cNvGrpSpPr/>
          <p:nvPr/>
        </p:nvGrpSpPr>
        <p:grpSpPr>
          <a:xfrm>
            <a:off x="861256" y="4552194"/>
            <a:ext cx="4637029" cy="1499336"/>
            <a:chOff x="861256" y="4552194"/>
            <a:chExt cx="4637029" cy="149933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4DFB35E-F901-48B2-BD23-F45F1E7DB6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1256" y="4552194"/>
              <a:ext cx="4637029" cy="1499336"/>
            </a:xfrm>
            <a:prstGeom prst="rect">
              <a:avLst/>
            </a:prstGeom>
          </p:spPr>
        </p:pic>
        <p:sp>
          <p:nvSpPr>
            <p:cNvPr id="13" name="Google Shape;223;p11">
              <a:extLst>
                <a:ext uri="{FF2B5EF4-FFF2-40B4-BE49-F238E27FC236}">
                  <a16:creationId xmlns:a16="http://schemas.microsoft.com/office/drawing/2014/main" id="{9DFED5DB-6D13-4CFB-9E4B-1DC38862A0FD}"/>
                </a:ext>
              </a:extLst>
            </p:cNvPr>
            <p:cNvSpPr txBox="1"/>
            <p:nvPr/>
          </p:nvSpPr>
          <p:spPr>
            <a:xfrm>
              <a:off x="925098" y="4552194"/>
              <a:ext cx="506018" cy="584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1800"/>
                </a:spcBef>
                <a:spcAft>
                  <a:spcPts val="0"/>
                </a:spcAft>
                <a:buNone/>
              </a:pPr>
              <a:r>
                <a:rPr lang="en-GB" sz="1700" dirty="0">
                  <a:solidFill>
                    <a:srgbClr val="002060"/>
                  </a:solidFill>
                  <a:latin typeface="Century Gothic" panose="020B0502020202020204" pitchFamily="34" charset="0"/>
                  <a:ea typeface="Calibri"/>
                  <a:cs typeface="Calibri"/>
                  <a:sym typeface="Calibri"/>
                </a:rPr>
                <a:t>a.</a:t>
              </a:r>
              <a:endParaRPr sz="1700" dirty="0">
                <a:solidFill>
                  <a:srgbClr val="002060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4" name="Picture 3" descr="Two diagrams showing options for the displayed structural formula for an isomer of alanine with a different functional group to the example in part a">
            <a:extLst>
              <a:ext uri="{FF2B5EF4-FFF2-40B4-BE49-F238E27FC236}">
                <a16:creationId xmlns:a16="http://schemas.microsoft.com/office/drawing/2014/main" id="{7454DAC2-7C96-AC1A-4A61-42C4C68406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1346" y="4552193"/>
            <a:ext cx="4760826" cy="193816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1D33B775-59FF-3ECC-8E02-42E82F508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794765" y="4552193"/>
            <a:ext cx="3220079" cy="1292424"/>
            <a:chOff x="5794765" y="4552193"/>
            <a:chExt cx="3220079" cy="1292424"/>
          </a:xfrm>
        </p:grpSpPr>
        <p:sp>
          <p:nvSpPr>
            <p:cNvPr id="14" name="Google Shape;223;p11">
              <a:extLst>
                <a:ext uri="{FF2B5EF4-FFF2-40B4-BE49-F238E27FC236}">
                  <a16:creationId xmlns:a16="http://schemas.microsoft.com/office/drawing/2014/main" id="{7B6D4F89-41F0-BAE7-DA3F-CA33FE751CF7}"/>
                </a:ext>
              </a:extLst>
            </p:cNvPr>
            <p:cNvSpPr txBox="1"/>
            <p:nvPr/>
          </p:nvSpPr>
          <p:spPr>
            <a:xfrm>
              <a:off x="5794765" y="4552193"/>
              <a:ext cx="506018" cy="584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1800"/>
                </a:spcBef>
                <a:spcAft>
                  <a:spcPts val="0"/>
                </a:spcAft>
                <a:buNone/>
              </a:pPr>
              <a:r>
                <a:rPr lang="en-GB" sz="1700" dirty="0">
                  <a:solidFill>
                    <a:srgbClr val="002060"/>
                  </a:solidFill>
                  <a:latin typeface="Century Gothic" panose="020B0502020202020204" pitchFamily="34" charset="0"/>
                  <a:ea typeface="Calibri"/>
                  <a:cs typeface="Calibri"/>
                  <a:sym typeface="Calibri"/>
                </a:rPr>
                <a:t>b.</a:t>
              </a:r>
              <a:endParaRPr sz="1700" dirty="0">
                <a:solidFill>
                  <a:srgbClr val="002060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223;p11">
              <a:extLst>
                <a:ext uri="{FF2B5EF4-FFF2-40B4-BE49-F238E27FC236}">
                  <a16:creationId xmlns:a16="http://schemas.microsoft.com/office/drawing/2014/main" id="{705D4271-A4A4-CA7A-44B2-46181702163F}"/>
                </a:ext>
              </a:extLst>
            </p:cNvPr>
            <p:cNvSpPr txBox="1"/>
            <p:nvPr/>
          </p:nvSpPr>
          <p:spPr>
            <a:xfrm>
              <a:off x="8599266" y="5244493"/>
              <a:ext cx="415578" cy="6001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1800"/>
                </a:spcBef>
                <a:spcAft>
                  <a:spcPts val="0"/>
                </a:spcAft>
                <a:buNone/>
              </a:pPr>
              <a:r>
                <a:rPr lang="en-GB" sz="1700" i="1" dirty="0">
                  <a:solidFill>
                    <a:schemeClr val="dk1"/>
                  </a:solidFill>
                  <a:latin typeface="Century Gothic" panose="020B0502020202020204" pitchFamily="34" charset="0"/>
                  <a:ea typeface="Calibri"/>
                  <a:cs typeface="Calibri"/>
                  <a:sym typeface="Calibri"/>
                </a:rPr>
                <a:t>or</a:t>
              </a:r>
              <a:endParaRPr sz="1700" i="1" dirty="0">
                <a:solidFill>
                  <a:schemeClr val="dk1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1" name="Google Shape;221;p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5400000">
            <a:off x="9726395" y="2195605"/>
            <a:ext cx="4121210" cy="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entury Gothic"/>
              <a:buNone/>
            </a:pPr>
            <a:r>
              <a:rPr lang="en-GB" sz="2200" b="1" i="0" dirty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Post-lab synoptic answers</a:t>
            </a:r>
            <a:endParaRPr sz="2200" b="1" i="0" dirty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3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</a:pPr>
            <a:r>
              <a:rPr lang="en-GB" dirty="0"/>
              <a:t>Post-lab synoptic answers (continued) </a:t>
            </a:r>
            <a:endParaRPr dirty="0"/>
          </a:p>
        </p:txBody>
      </p:sp>
      <p:sp>
        <p:nvSpPr>
          <p:cNvPr id="242" name="Google Shape;242;p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5400000">
            <a:off x="9726395" y="2195605"/>
            <a:ext cx="4121210" cy="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entury Gothic"/>
              <a:buNone/>
            </a:pPr>
            <a:r>
              <a:rPr lang="en-GB" sz="2200" b="1" i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Post-lab synoptic answers</a:t>
            </a:r>
            <a:endParaRPr sz="2200" b="1" i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48" name="Google Shape;248;p13"/>
          <p:cNvSpPr txBox="1"/>
          <p:nvPr/>
        </p:nvSpPr>
        <p:spPr>
          <a:xfrm>
            <a:off x="466264" y="3802349"/>
            <a:ext cx="10131620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  <a:tabLst>
                <a:tab pos="450850" algn="l"/>
              </a:tabLst>
            </a:pPr>
            <a:r>
              <a:rPr lang="en-GB" sz="19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</a:t>
            </a:r>
            <a:r>
              <a:rPr lang="en-GB" sz="1700" dirty="0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Chain isomerism, since the methyl group is on </a:t>
            </a:r>
            <a:r>
              <a:rPr lang="en-GB" sz="1700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</a:t>
            </a:r>
            <a:r>
              <a:rPr lang="en-GB" sz="1700" dirty="0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-4 in leucine and </a:t>
            </a:r>
            <a:r>
              <a:rPr lang="en-GB" sz="1700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</a:t>
            </a:r>
            <a:r>
              <a:rPr lang="en-GB" sz="1700" dirty="0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-3 in isoleucine.</a:t>
            </a:r>
            <a:endParaRPr sz="1700" dirty="0">
              <a:solidFill>
                <a:srgbClr val="002060"/>
              </a:solidFill>
            </a:endParaRPr>
          </a:p>
        </p:txBody>
      </p:sp>
      <p:sp>
        <p:nvSpPr>
          <p:cNvPr id="2" name="Google Shape;213;p10">
            <a:extLst>
              <a:ext uri="{FF2B5EF4-FFF2-40B4-BE49-F238E27FC236}">
                <a16:creationId xmlns:a16="http://schemas.microsoft.com/office/drawing/2014/main" id="{BE646CF3-3866-0485-41F0-E32540EB5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930025" y="2272948"/>
            <a:ext cx="1099981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leucine</a:t>
            </a:r>
            <a:endParaRPr sz="1700" dirty="0"/>
          </a:p>
        </p:txBody>
      </p:sp>
      <p:sp>
        <p:nvSpPr>
          <p:cNvPr id="3" name="Google Shape;214;p10">
            <a:extLst>
              <a:ext uri="{FF2B5EF4-FFF2-40B4-BE49-F238E27FC236}">
                <a16:creationId xmlns:a16="http://schemas.microsoft.com/office/drawing/2014/main" id="{A476C7FB-F7BD-90F2-25B0-B1A373E16D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636501" y="2272948"/>
            <a:ext cx="1441420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isoleucine</a:t>
            </a:r>
            <a:endParaRPr sz="1700" dirty="0"/>
          </a:p>
        </p:txBody>
      </p:sp>
      <p:pic>
        <p:nvPicPr>
          <p:cNvPr id="4" name="Picture 3" descr="Skeletal formula of a leucine molecule">
            <a:extLst>
              <a:ext uri="{FF2B5EF4-FFF2-40B4-BE49-F238E27FC236}">
                <a16:creationId xmlns:a16="http://schemas.microsoft.com/office/drawing/2014/main" id="{AD415ECF-9D38-FE69-356B-726893CB825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3488" y="1468063"/>
            <a:ext cx="2106351" cy="1360383"/>
          </a:xfrm>
          <a:prstGeom prst="rect">
            <a:avLst/>
          </a:prstGeom>
        </p:spPr>
      </p:pic>
      <p:pic>
        <p:nvPicPr>
          <p:cNvPr id="5" name="Picture 4" descr="Skeletal formula of an isoleucine molecule">
            <a:extLst>
              <a:ext uri="{FF2B5EF4-FFF2-40B4-BE49-F238E27FC236}">
                <a16:creationId xmlns:a16="http://schemas.microsoft.com/office/drawing/2014/main" id="{E46FA3F4-DF80-0E25-07D6-724737AF426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09" t="3520"/>
          <a:stretch/>
        </p:blipFill>
        <p:spPr>
          <a:xfrm>
            <a:off x="6876961" y="1568901"/>
            <a:ext cx="1996583" cy="1327868"/>
          </a:xfrm>
          <a:prstGeom prst="rect">
            <a:avLst/>
          </a:prstGeom>
        </p:spPr>
      </p:pic>
      <p:sp>
        <p:nvSpPr>
          <p:cNvPr id="243" name="Google Shape;243;p13"/>
          <p:cNvSpPr txBox="1">
            <a:spLocks noGrp="1"/>
          </p:cNvSpPr>
          <p:nvPr>
            <p:ph type="body" idx="1"/>
          </p:nvPr>
        </p:nvSpPr>
        <p:spPr>
          <a:xfrm>
            <a:off x="539999" y="1195753"/>
            <a:ext cx="10611079" cy="5394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Calibri"/>
              <a:buAutoNum type="arabicPeriod" startAt="3"/>
            </a:pPr>
            <a:r>
              <a:rPr lang="en-GB" sz="1700" dirty="0"/>
              <a:t>The image shows the skeletal formulas of leucine and isoleucine.</a:t>
            </a:r>
            <a:endParaRPr sz="1700" dirty="0"/>
          </a:p>
          <a:p>
            <a:pPr marL="0" lvl="0" indent="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SzPts val="1900"/>
              <a:buNone/>
            </a:pPr>
            <a:endParaRPr sz="1900" dirty="0"/>
          </a:p>
          <a:p>
            <a:pPr marL="0" lvl="0" indent="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SzPts val="1900"/>
              <a:buNone/>
            </a:pPr>
            <a:endParaRPr sz="1900" dirty="0"/>
          </a:p>
          <a:p>
            <a:pPr marL="0" lvl="0" indent="0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SzPts val="1900"/>
              <a:buNone/>
              <a:tabLst>
                <a:tab pos="450850" algn="l"/>
              </a:tabLst>
            </a:pPr>
            <a:r>
              <a:rPr lang="en-GB" sz="1900" dirty="0"/>
              <a:t>	</a:t>
            </a:r>
            <a:r>
              <a:rPr lang="en-GB" sz="1700" dirty="0"/>
              <a:t>Name the type of </a:t>
            </a:r>
            <a:r>
              <a:rPr lang="en-GB" sz="1700" b="1" dirty="0"/>
              <a:t>structural isomerism </a:t>
            </a:r>
            <a:r>
              <a:rPr lang="en-GB" sz="1700" dirty="0"/>
              <a:t>shown by these two amino acids.</a:t>
            </a:r>
            <a:endParaRPr sz="1700" dirty="0"/>
          </a:p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200"/>
              <a:buNone/>
            </a:pPr>
            <a:endParaRPr dirty="0"/>
          </a:p>
          <a:p>
            <a:pPr marL="457200" lvl="0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00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4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</a:pPr>
            <a:r>
              <a:rPr lang="en-GB" dirty="0"/>
              <a:t>Post-lab synoptic answers (continued)</a:t>
            </a:r>
            <a:endParaRPr dirty="0"/>
          </a:p>
        </p:txBody>
      </p:sp>
      <p:sp>
        <p:nvSpPr>
          <p:cNvPr id="255" name="Google Shape;255;p1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5400000">
            <a:off x="9726395" y="2195605"/>
            <a:ext cx="4121210" cy="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entury Gothic"/>
              <a:buNone/>
            </a:pPr>
            <a:r>
              <a:rPr lang="en-GB" sz="2200" b="1" i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Post-lab synoptic answers</a:t>
            </a:r>
            <a:endParaRPr sz="2200" b="1" i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6" name="Google Shape;256;p14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39999" y="1195753"/>
            <a:ext cx="10611079" cy="5394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Calibri"/>
              <a:buAutoNum type="arabicPeriod" startAt="4"/>
            </a:pPr>
            <a:r>
              <a:rPr lang="en-GB" sz="1700" dirty="0"/>
              <a:t>Copper forms other complexes that show isomerism.</a:t>
            </a:r>
            <a:endParaRPr sz="1700" dirty="0"/>
          </a:p>
          <a:p>
            <a:pPr marL="893763" lvl="0" indent="-444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AutoNum type="alphaLcPeriod"/>
            </a:pPr>
            <a:r>
              <a:rPr lang="en-GB" sz="1800" dirty="0"/>
              <a:t>Draw the </a:t>
            </a:r>
            <a:r>
              <a:rPr lang="en-GB" sz="1800" b="1" i="1" dirty="0"/>
              <a:t>cis-</a:t>
            </a:r>
            <a:r>
              <a:rPr lang="en-GB" sz="1800" b="1" dirty="0"/>
              <a:t> </a:t>
            </a:r>
            <a:r>
              <a:rPr lang="en-GB" sz="1800" dirty="0"/>
              <a:t>and </a:t>
            </a:r>
            <a:r>
              <a:rPr lang="en-GB" sz="1800" b="1" i="1" dirty="0"/>
              <a:t>trans-</a:t>
            </a:r>
            <a:r>
              <a:rPr lang="en-GB" sz="1800" b="1" dirty="0"/>
              <a:t>isomers </a:t>
            </a:r>
            <a:r>
              <a:rPr lang="en-GB" sz="1800" dirty="0"/>
              <a:t>of 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[Cu(NH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(H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O)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  <a:r>
              <a:rPr lang="en-GB" sz="1700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2+</a:t>
            </a:r>
            <a:endParaRPr sz="17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804863" lvl="0" indent="-2349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None/>
            </a:pPr>
            <a:endParaRPr sz="1700" baseline="30000" dirty="0"/>
          </a:p>
          <a:p>
            <a:pPr marL="804863" lvl="0" indent="-2349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None/>
            </a:pPr>
            <a:endParaRPr sz="1900" baseline="30000" dirty="0"/>
          </a:p>
          <a:p>
            <a:pPr marL="804863" lvl="0" indent="-2349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None/>
            </a:pPr>
            <a:endParaRPr sz="1900" baseline="30000" dirty="0"/>
          </a:p>
          <a:p>
            <a:pPr marL="804863" lvl="0" indent="-2349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None/>
            </a:pPr>
            <a:endParaRPr sz="1900" baseline="30000" dirty="0"/>
          </a:p>
          <a:p>
            <a:pPr marL="804863" lvl="0" indent="-2349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None/>
            </a:pPr>
            <a:endParaRPr sz="1900" baseline="30000" dirty="0"/>
          </a:p>
          <a:p>
            <a:pPr marL="804863" lvl="0" indent="-2349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None/>
            </a:pPr>
            <a:endParaRPr sz="1900" baseline="30000" dirty="0"/>
          </a:p>
          <a:p>
            <a:pPr marL="449263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None/>
            </a:pPr>
            <a:endParaRPr sz="1900" baseline="30000" dirty="0"/>
          </a:p>
          <a:p>
            <a:pPr marL="906463" lvl="0" indent="-45720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SzPts val="1900"/>
              <a:buFont typeface="+mj-lt"/>
              <a:buAutoNum type="alphaLcPeriod" startAt="2"/>
            </a:pPr>
            <a:r>
              <a:rPr lang="en-GB" sz="1700" dirty="0"/>
              <a:t>Draw the two </a:t>
            </a:r>
            <a:r>
              <a:rPr lang="en-GB" sz="1700" b="1" dirty="0"/>
              <a:t>optical isomers </a:t>
            </a:r>
            <a:r>
              <a:rPr lang="en-GB" sz="1700" dirty="0"/>
              <a:t>of 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[Cu(</a:t>
            </a:r>
            <a:r>
              <a:rPr lang="en-GB" sz="17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en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  <a:r>
              <a:rPr lang="en-GB" sz="1700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2+</a:t>
            </a:r>
            <a:endParaRPr sz="17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endParaRPr dirty="0"/>
          </a:p>
        </p:txBody>
      </p:sp>
      <p:pic>
        <p:nvPicPr>
          <p:cNvPr id="2" name="Picture 1" descr="Diagram showing both the cis- and trans- isomers of [Cu(NH3)4(H2O)2]2+&#10;">
            <a:extLst>
              <a:ext uri="{FF2B5EF4-FFF2-40B4-BE49-F238E27FC236}">
                <a16:creationId xmlns:a16="http://schemas.microsoft.com/office/drawing/2014/main" id="{C625A019-BD46-458F-7D4D-48E2BF7EFED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1543" y="1897348"/>
            <a:ext cx="5205752" cy="2051654"/>
          </a:xfrm>
          <a:prstGeom prst="rect">
            <a:avLst/>
          </a:prstGeom>
        </p:spPr>
      </p:pic>
      <p:pic>
        <p:nvPicPr>
          <p:cNvPr id="3" name="Picture 2" descr="Diagram showing the optical isomers of [Cu(en)3]2+, a mirror is indicated in between showing that the two molecules are mirror images &#10;">
            <a:extLst>
              <a:ext uri="{FF2B5EF4-FFF2-40B4-BE49-F238E27FC236}">
                <a16:creationId xmlns:a16="http://schemas.microsoft.com/office/drawing/2014/main" id="{CB4F6BFE-4C60-6FB5-ED60-41C67A1242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9067" y="4412438"/>
            <a:ext cx="6005131" cy="2413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18" name="Google Shape;118;p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5400000">
            <a:off x="9726395" y="2195605"/>
            <a:ext cx="4121210" cy="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entury Gothic"/>
              <a:buNone/>
            </a:pPr>
            <a:r>
              <a:rPr lang="en-GB" sz="2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Introduction</a:t>
            </a:r>
            <a:endParaRPr sz="22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9" name="Google Shape;119;p2"/>
          <p:cNvSpPr txBox="1">
            <a:spLocks noGrp="1"/>
          </p:cNvSpPr>
          <p:nvPr>
            <p:ph type="body" idx="1"/>
          </p:nvPr>
        </p:nvSpPr>
        <p:spPr>
          <a:xfrm>
            <a:off x="540000" y="1362499"/>
            <a:ext cx="9842400" cy="4231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>
              <a:lnSpc>
                <a:spcPct val="107000"/>
              </a:lnSpc>
              <a:buNone/>
            </a:pPr>
            <a:r>
              <a:rPr lang="en-GB" sz="2400" dirty="0">
                <a:latin typeface="Century Gothic"/>
                <a:ea typeface="Century Gothic"/>
                <a:cs typeface="Century Gothic"/>
                <a:sym typeface="Century Gothic"/>
              </a:rPr>
              <a:t>Transition metal complexes can form both </a:t>
            </a:r>
            <a:r>
              <a:rPr lang="en-GB" sz="2400" b="1" i="1" dirty="0"/>
              <a:t>cis-trans</a:t>
            </a:r>
            <a:r>
              <a:rPr lang="en-GB" sz="2400" b="1" dirty="0">
                <a:latin typeface="Century Gothic"/>
                <a:ea typeface="Century Gothic"/>
                <a:cs typeface="Century Gothic"/>
                <a:sym typeface="Century Gothic"/>
              </a:rPr>
              <a:t> isomers </a:t>
            </a:r>
            <a:r>
              <a:rPr lang="en-GB" sz="2400" dirty="0">
                <a:latin typeface="Century Gothic"/>
                <a:ea typeface="Century Gothic"/>
                <a:cs typeface="Century Gothic"/>
                <a:sym typeface="Century Gothic"/>
              </a:rPr>
              <a:t>and </a:t>
            </a:r>
            <a:r>
              <a:rPr lang="en-GB" sz="2400" b="1" dirty="0">
                <a:latin typeface="Century Gothic"/>
                <a:ea typeface="Century Gothic"/>
                <a:cs typeface="Century Gothic"/>
                <a:sym typeface="Century Gothic"/>
              </a:rPr>
              <a:t>optical isomers</a:t>
            </a:r>
            <a:r>
              <a:rPr lang="en-GB" sz="2400" dirty="0"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sz="2400" dirty="0"/>
          </a:p>
          <a:p>
            <a:pPr marL="0" lvl="0" indent="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en-GB" sz="2400" dirty="0">
                <a:latin typeface="Century Gothic"/>
                <a:ea typeface="Century Gothic"/>
                <a:cs typeface="Century Gothic"/>
                <a:sym typeface="Century Gothic"/>
              </a:rPr>
              <a:t>In this activity, you will synthesise the </a:t>
            </a:r>
            <a:r>
              <a:rPr lang="en-GB" sz="2400" i="1" dirty="0"/>
              <a:t>cis-</a:t>
            </a:r>
            <a:r>
              <a:rPr lang="en-GB" sz="2400" dirty="0"/>
              <a:t> and </a:t>
            </a:r>
            <a:r>
              <a:rPr lang="en-GB" sz="2400" i="1" dirty="0"/>
              <a:t>trans-</a:t>
            </a:r>
            <a:r>
              <a:rPr lang="en-GB" sz="2400" dirty="0">
                <a:latin typeface="Century Gothic"/>
                <a:ea typeface="Century Gothic"/>
                <a:cs typeface="Century Gothic"/>
                <a:sym typeface="Century Gothic"/>
              </a:rPr>
              <a:t>isomers of the complex copper(</a:t>
            </a:r>
            <a:r>
              <a:rPr lang="en-GB" sz="2400" cap="small" dirty="0">
                <a:latin typeface="Century Gothic"/>
                <a:ea typeface="Century Gothic"/>
                <a:cs typeface="Century Gothic"/>
                <a:sym typeface="Century Gothic"/>
              </a:rPr>
              <a:t>II</a:t>
            </a:r>
            <a:r>
              <a:rPr lang="en-GB" sz="2400" dirty="0">
                <a:latin typeface="Century Gothic"/>
                <a:ea typeface="Century Gothic"/>
                <a:cs typeface="Century Gothic"/>
                <a:sym typeface="Century Gothic"/>
              </a:rPr>
              <a:t>) aminoethanoate, </a:t>
            </a:r>
            <a:r>
              <a:rPr lang="en-GB" sz="2400" dirty="0">
                <a:latin typeface="Cambria Math" panose="02040503050406030204" pitchFamily="18" charset="0"/>
                <a:ea typeface="Cambria Math" panose="02040503050406030204" pitchFamily="18" charset="0"/>
                <a:sym typeface="Century Gothic"/>
              </a:rPr>
              <a:t>Cu(H</a:t>
            </a:r>
            <a:r>
              <a:rPr lang="en-GB" sz="2400" baseline="-25000" dirty="0">
                <a:latin typeface="Cambria Math" panose="02040503050406030204" pitchFamily="18" charset="0"/>
                <a:ea typeface="Cambria Math" panose="02040503050406030204" pitchFamily="18" charset="0"/>
                <a:sym typeface="Century Gothic"/>
              </a:rPr>
              <a:t>2</a:t>
            </a:r>
            <a:r>
              <a:rPr lang="en-GB" sz="2400" dirty="0">
                <a:latin typeface="Cambria Math" panose="02040503050406030204" pitchFamily="18" charset="0"/>
                <a:ea typeface="Cambria Math" panose="02040503050406030204" pitchFamily="18" charset="0"/>
                <a:sym typeface="Century Gothic"/>
              </a:rPr>
              <a:t>NCH</a:t>
            </a:r>
            <a:r>
              <a:rPr lang="en-GB" sz="2400" baseline="-25000" dirty="0">
                <a:latin typeface="Cambria Math" panose="02040503050406030204" pitchFamily="18" charset="0"/>
                <a:ea typeface="Cambria Math" panose="02040503050406030204" pitchFamily="18" charset="0"/>
                <a:sym typeface="Century Gothic"/>
              </a:rPr>
              <a:t>2</a:t>
            </a:r>
            <a:r>
              <a:rPr lang="en-GB" sz="2400" dirty="0">
                <a:latin typeface="Cambria Math" panose="02040503050406030204" pitchFamily="18" charset="0"/>
                <a:ea typeface="Cambria Math" panose="02040503050406030204" pitchFamily="18" charset="0"/>
                <a:sym typeface="Century Gothic"/>
              </a:rPr>
              <a:t>COO)</a:t>
            </a:r>
            <a:r>
              <a:rPr lang="en-GB" sz="2400" baseline="-25000" dirty="0">
                <a:latin typeface="Cambria Math" panose="02040503050406030204" pitchFamily="18" charset="0"/>
                <a:ea typeface="Cambria Math" panose="02040503050406030204" pitchFamily="18" charset="0"/>
                <a:sym typeface="Century Gothic"/>
              </a:rPr>
              <a:t>2</a:t>
            </a:r>
            <a:r>
              <a:rPr lang="en-GB" sz="2400" dirty="0"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sz="2400" dirty="0"/>
          </a:p>
          <a:p>
            <a:pPr marL="0" lvl="0" indent="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en-GB" sz="2400" dirty="0">
                <a:latin typeface="Century Gothic"/>
                <a:ea typeface="Century Gothic"/>
                <a:cs typeface="Century Gothic"/>
                <a:sym typeface="Century Gothic"/>
              </a:rPr>
              <a:t>First, you will isolate the </a:t>
            </a:r>
            <a:r>
              <a:rPr lang="en-GB" sz="2400" i="1" dirty="0">
                <a:latin typeface="Century Gothic"/>
                <a:ea typeface="Century Gothic"/>
                <a:cs typeface="Century Gothic"/>
                <a:sym typeface="Century Gothic"/>
              </a:rPr>
              <a:t>cis</a:t>
            </a:r>
            <a:r>
              <a:rPr lang="en-GB" sz="2400" dirty="0">
                <a:latin typeface="Century Gothic"/>
                <a:ea typeface="Century Gothic"/>
                <a:cs typeface="Century Gothic"/>
                <a:sym typeface="Century Gothic"/>
              </a:rPr>
              <a:t>-isomer. Then you will isomerise some of your sample to form the </a:t>
            </a:r>
            <a:r>
              <a:rPr lang="en-GB" sz="2400" i="1" dirty="0">
                <a:latin typeface="Century Gothic"/>
                <a:ea typeface="Century Gothic"/>
                <a:cs typeface="Century Gothic"/>
                <a:sym typeface="Century Gothic"/>
              </a:rPr>
              <a:t>trans</a:t>
            </a:r>
            <a:r>
              <a:rPr lang="en-GB" sz="2400" dirty="0">
                <a:latin typeface="Century Gothic"/>
                <a:ea typeface="Century Gothic"/>
                <a:cs typeface="Century Gothic"/>
                <a:sym typeface="Century Gothic"/>
              </a:rPr>
              <a:t>-isomer.</a:t>
            </a:r>
            <a:endParaRPr sz="2400" dirty="0"/>
          </a:p>
          <a:p>
            <a:pPr marL="0" lvl="0" indent="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endParaRPr sz="2400" dirty="0"/>
          </a:p>
          <a:p>
            <a:pPr marL="0" lvl="0" indent="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r>
              <a:rPr lang="en-GB" sz="2400" dirty="0">
                <a:latin typeface="Century Gothic"/>
                <a:ea typeface="Century Gothic"/>
                <a:cs typeface="Century Gothic"/>
                <a:sym typeface="Century Gothic"/>
              </a:rPr>
              <a:t>Before starting the practical activity complete the </a:t>
            </a:r>
            <a:r>
              <a:rPr lang="en-GB" sz="2400" b="1" dirty="0">
                <a:solidFill>
                  <a:srgbClr val="48A9C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Pre-lab questions </a:t>
            </a:r>
            <a:r>
              <a:rPr lang="en-GB" sz="2400" dirty="0">
                <a:latin typeface="Century Gothic"/>
                <a:ea typeface="Century Gothic"/>
                <a:cs typeface="Century Gothic"/>
                <a:sym typeface="Century Gothic"/>
              </a:rPr>
              <a:t>on th</a:t>
            </a:r>
            <a:r>
              <a:rPr lang="en-GB" sz="2400" dirty="0"/>
              <a:t>e next slide.</a:t>
            </a:r>
            <a:endParaRPr sz="2400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</a:pPr>
            <a:r>
              <a:rPr lang="en-GB" dirty="0"/>
              <a:t>Pre-lab questions</a:t>
            </a:r>
            <a:endParaRPr dirty="0"/>
          </a:p>
        </p:txBody>
      </p:sp>
      <p:sp>
        <p:nvSpPr>
          <p:cNvPr id="125" name="Google Shape;125;p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5400000">
            <a:off x="9726395" y="2195605"/>
            <a:ext cx="4121210" cy="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entury Gothic"/>
              <a:buNone/>
            </a:pPr>
            <a:r>
              <a:rPr lang="en-GB" sz="2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Pre-lab questions</a:t>
            </a:r>
            <a:endParaRPr sz="22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6" name="Google Shape;126;p3"/>
          <p:cNvSpPr txBox="1">
            <a:spLocks noGrp="1"/>
          </p:cNvSpPr>
          <p:nvPr>
            <p:ph type="body" idx="1"/>
          </p:nvPr>
        </p:nvSpPr>
        <p:spPr>
          <a:xfrm>
            <a:off x="540000" y="1228249"/>
            <a:ext cx="10464800" cy="5395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77500" lnSpcReduction="20000"/>
          </a:bodyPr>
          <a:lstStyle/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ct val="100000"/>
              <a:buFont typeface="Calibri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In water, the </a:t>
            </a:r>
            <a:r>
              <a:rPr lang="en-GB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Cu</a:t>
            </a:r>
            <a:r>
              <a:rPr lang="en-GB" baseline="300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2+</a:t>
            </a:r>
            <a:r>
              <a:rPr lang="en-GB" dirty="0">
                <a:solidFill>
                  <a:schemeClr val="tx1"/>
                </a:solidFill>
              </a:rPr>
              <a:t> ion forms the [</a:t>
            </a:r>
            <a:r>
              <a:rPr lang="en-GB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Cu(H</a:t>
            </a:r>
            <a:r>
              <a:rPr lang="en-GB" baseline="-250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O)</a:t>
            </a:r>
            <a:r>
              <a:rPr lang="en-GB" baseline="-250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r>
              <a:rPr lang="en-GB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]</a:t>
            </a:r>
            <a:r>
              <a:rPr lang="en-GB" baseline="300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baseline="30000" dirty="0">
                <a:solidFill>
                  <a:schemeClr val="tx1"/>
                </a:solidFill>
              </a:rPr>
              <a:t>+</a:t>
            </a:r>
            <a:r>
              <a:rPr lang="en-GB" dirty="0">
                <a:solidFill>
                  <a:schemeClr val="tx1"/>
                </a:solidFill>
              </a:rPr>
              <a:t> complex ion which is turquoise blue.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48A9C5"/>
              </a:buClr>
              <a:buSzPct val="100000"/>
              <a:buNone/>
              <a:tabLst>
                <a:tab pos="450850" algn="l"/>
                <a:tab pos="717550" algn="l"/>
              </a:tabLst>
            </a:pPr>
            <a:r>
              <a:rPr lang="en-GB" dirty="0">
                <a:solidFill>
                  <a:srgbClr val="48A9C5"/>
                </a:solidFill>
              </a:rPr>
              <a:t>	a. 	</a:t>
            </a:r>
            <a:r>
              <a:rPr lang="en-GB" dirty="0"/>
              <a:t>Give the electron configuration of a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Cu</a:t>
            </a:r>
            <a:r>
              <a:rPr lang="en-GB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2+</a:t>
            </a:r>
            <a:r>
              <a:rPr lang="en-GB" baseline="30000" dirty="0"/>
              <a:t> </a:t>
            </a:r>
            <a:r>
              <a:rPr lang="en-GB" dirty="0"/>
              <a:t>ion.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  <a:tabLst>
                <a:tab pos="450850" algn="l"/>
                <a:tab pos="717550" algn="l"/>
              </a:tabLst>
            </a:pPr>
            <a:r>
              <a:rPr lang="en-GB" dirty="0">
                <a:solidFill>
                  <a:srgbClr val="48A9C5"/>
                </a:solidFill>
              </a:rPr>
              <a:t>	b. 	</a:t>
            </a:r>
            <a:r>
              <a:rPr lang="en-GB" dirty="0">
                <a:effectLst/>
                <a:latin typeface="Century Gothic" panose="020B0502020202020204" pitchFamily="34" charset="0"/>
              </a:rPr>
              <a:t>Use the electron configuration of </a:t>
            </a:r>
            <a:r>
              <a:rPr lang="en-GB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Cu</a:t>
            </a:r>
            <a:r>
              <a:rPr lang="en-GB" baseline="30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2+</a:t>
            </a:r>
            <a:r>
              <a:rPr lang="en-GB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dirty="0">
                <a:effectLst/>
                <a:latin typeface="Century Gothic" panose="020B0502020202020204" pitchFamily="34" charset="0"/>
              </a:rPr>
              <a:t>to explain why transition metal complex ions are 				coloured.</a:t>
            </a:r>
            <a:r>
              <a:rPr lang="en-GB" dirty="0">
                <a:latin typeface="Century Gothic" panose="020B0502020202020204" pitchFamily="34" charset="0"/>
              </a:rPr>
              <a:t> </a:t>
            </a:r>
            <a:endParaRPr dirty="0">
              <a:latin typeface="Century Gothic" panose="020B0502020202020204" pitchFamily="34" charset="0"/>
            </a:endParaRPr>
          </a:p>
          <a:p>
            <a:pPr marL="457200" lvl="0" indent="-457200" algn="l" rtl="0">
              <a:lnSpc>
                <a:spcPct val="120000"/>
              </a:lnSpc>
              <a:spcBef>
                <a:spcPts val="3000"/>
              </a:spcBef>
              <a:spcAft>
                <a:spcPts val="0"/>
              </a:spcAft>
              <a:buSzPct val="100000"/>
              <a:buFont typeface="Calibri"/>
              <a:buAutoNum type="arabicPeriod" startAt="2"/>
            </a:pPr>
            <a:r>
              <a:rPr lang="en-GB" dirty="0"/>
              <a:t>In this experiment, you will make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Cu(H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NCH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COO)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/>
              <a:t> by replacing water ligands in the [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Cu(H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O)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r>
              <a:rPr lang="en-GB" dirty="0">
                <a:latin typeface="Century Gothic" panose="020B0502020202020204" pitchFamily="34" charset="0"/>
                <a:ea typeface="Cambria Math" panose="02040503050406030204" pitchFamily="18" charset="0"/>
              </a:rPr>
              <a:t>]</a:t>
            </a:r>
            <a:r>
              <a:rPr lang="en-GB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2+ </a:t>
            </a:r>
            <a:r>
              <a:rPr lang="en-GB" dirty="0"/>
              <a:t>complex with glycinate ligands. </a:t>
            </a:r>
          </a:p>
          <a:p>
            <a:pPr marL="893763" indent="-442913">
              <a:lnSpc>
                <a:spcPct val="120000"/>
              </a:lnSpc>
              <a:spcBef>
                <a:spcPts val="1200"/>
              </a:spcBef>
              <a:buSzPct val="100000"/>
              <a:buNone/>
              <a:tabLst>
                <a:tab pos="450850" algn="l"/>
              </a:tabLst>
            </a:pPr>
            <a:r>
              <a:rPr lang="en-GB" dirty="0">
                <a:solidFill>
                  <a:srgbClr val="48A9C5"/>
                </a:solidFill>
              </a:rPr>
              <a:t>a.</a:t>
            </a:r>
            <a:r>
              <a:rPr lang="en-GB" dirty="0"/>
              <a:t>	Glycine is an amino acid. It has the formula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NCH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COOH</a:t>
            </a:r>
            <a:r>
              <a:rPr lang="en-GB" dirty="0"/>
              <a:t>.</a:t>
            </a:r>
          </a:p>
          <a:p>
            <a:pPr marL="893763" indent="-442913">
              <a:lnSpc>
                <a:spcPct val="120000"/>
              </a:lnSpc>
              <a:spcBef>
                <a:spcPts val="600"/>
              </a:spcBef>
              <a:buSzPct val="100000"/>
              <a:buNone/>
            </a:pPr>
            <a:r>
              <a:rPr lang="en-GB" dirty="0"/>
              <a:t>	Draw the displayed structural formula of glycine.</a:t>
            </a:r>
          </a:p>
          <a:p>
            <a:pPr marL="893763" lvl="0" indent="-442913">
              <a:lnSpc>
                <a:spcPct val="120000"/>
              </a:lnSpc>
              <a:spcBef>
                <a:spcPts val="1200"/>
              </a:spcBef>
              <a:buSzPct val="100000"/>
              <a:buFont typeface="+mj-lt"/>
              <a:buAutoNum type="alphaLcPeriod" startAt="2"/>
            </a:pPr>
            <a:r>
              <a:rPr lang="en-GB" dirty="0"/>
              <a:t>In alkaline conditions the carboxylic acid group is deprotonated to form a glycinate ion.</a:t>
            </a:r>
          </a:p>
          <a:p>
            <a:pPr marL="893763" lvl="0" indent="-442913">
              <a:lnSpc>
                <a:spcPct val="120000"/>
              </a:lnSpc>
              <a:spcBef>
                <a:spcPts val="600"/>
              </a:spcBef>
              <a:buSzPct val="100000"/>
              <a:buNone/>
              <a:tabLst>
                <a:tab pos="717550" algn="l"/>
              </a:tabLst>
            </a:pPr>
            <a:r>
              <a:rPr lang="en-GB" dirty="0"/>
              <a:t>		Draw the displayed structural formula of a glycinate ion.</a:t>
            </a:r>
          </a:p>
          <a:p>
            <a:pPr marL="893763" lvl="0" indent="-442913">
              <a:spcBef>
                <a:spcPts val="1200"/>
              </a:spcBef>
              <a:buSzPct val="100000"/>
              <a:buFont typeface="+mj-lt"/>
              <a:buAutoNum type="alphaLcPeriod" startAt="3"/>
            </a:pPr>
            <a:r>
              <a:rPr lang="en-GB" dirty="0"/>
              <a:t>Use your diagram to explain why the glycinate ion can act as a bidentate </a:t>
            </a:r>
            <a:r>
              <a:rPr lang="en-GB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ligand</a:t>
            </a:r>
            <a:r>
              <a:rPr lang="en-GB" dirty="0"/>
              <a:t>.</a:t>
            </a:r>
            <a:endParaRPr dirty="0"/>
          </a:p>
          <a:p>
            <a:pPr marL="457200" lvl="0" indent="-45720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SzPct val="100000"/>
              <a:buFont typeface="Calibri"/>
              <a:buAutoNum type="arabicPeriod" startAt="3"/>
            </a:pP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Cu(H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NCH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COO)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/>
              <a:t> is a square planar complex and can exist as </a:t>
            </a:r>
            <a:r>
              <a:rPr lang="en-GB" i="1" dirty="0"/>
              <a:t>cis-</a:t>
            </a:r>
            <a:r>
              <a:rPr lang="en-GB" dirty="0"/>
              <a:t> and </a:t>
            </a:r>
            <a:r>
              <a:rPr lang="en-GB" i="1" dirty="0"/>
              <a:t>trans-</a:t>
            </a:r>
            <a:r>
              <a:rPr lang="en-GB" dirty="0"/>
              <a:t>isomers.</a:t>
            </a:r>
          </a:p>
          <a:p>
            <a:pPr lvl="0" indent="-4763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+mj-lt"/>
              <a:buAutoNum type="alphaLcPeriod"/>
              <a:tabLst>
                <a:tab pos="450850" algn="l"/>
              </a:tabLst>
            </a:pPr>
            <a:r>
              <a:rPr lang="en-GB" dirty="0"/>
              <a:t>	Draw the structure of the </a:t>
            </a:r>
            <a:r>
              <a:rPr lang="en-GB" i="1" dirty="0"/>
              <a:t>cis</a:t>
            </a:r>
            <a:r>
              <a:rPr lang="en-GB" dirty="0"/>
              <a:t>- and </a:t>
            </a:r>
            <a:r>
              <a:rPr lang="en-GB" i="1" dirty="0"/>
              <a:t>trans</a:t>
            </a:r>
            <a:r>
              <a:rPr lang="en-GB" dirty="0"/>
              <a:t>-isomers of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Cu(H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NCH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COO)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/>
              <a:t>.</a:t>
            </a:r>
            <a:endParaRPr dirty="0"/>
          </a:p>
          <a:p>
            <a:pPr lvl="0" indent="-4763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+mj-lt"/>
              <a:buAutoNum type="alphaLcPeriod"/>
              <a:tabLst>
                <a:tab pos="450850" algn="l"/>
              </a:tabLst>
            </a:pPr>
            <a:r>
              <a:rPr lang="en-GB" dirty="0"/>
              <a:t>	Label one </a:t>
            </a:r>
            <a:r>
              <a:rPr lang="en-GB" i="1" dirty="0"/>
              <a:t>cis</a:t>
            </a:r>
            <a:r>
              <a:rPr lang="en-GB" dirty="0"/>
              <a:t>-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Cu(H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NCH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COO)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/>
              <a:t> and the other </a:t>
            </a:r>
            <a:r>
              <a:rPr lang="en-GB" i="1" dirty="0"/>
              <a:t>trans</a:t>
            </a:r>
            <a:r>
              <a:rPr lang="en-GB" dirty="0"/>
              <a:t>-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Cu(H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NCH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COO)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/>
              <a:t>.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</a:pPr>
            <a:r>
              <a:rPr lang="en-GB"/>
              <a:t>Pre-lab answers</a:t>
            </a:r>
            <a:endParaRPr/>
          </a:p>
        </p:txBody>
      </p:sp>
      <p:sp>
        <p:nvSpPr>
          <p:cNvPr id="132" name="Google Shape;132;p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5400000">
            <a:off x="9726395" y="2195605"/>
            <a:ext cx="4121210" cy="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entury Gothic"/>
              <a:buNone/>
            </a:pPr>
            <a:r>
              <a:rPr lang="en-GB" sz="2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Pre-lab answers</a:t>
            </a:r>
            <a:endParaRPr sz="22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33" name="Google Shape;133;p4"/>
          <p:cNvSpPr txBox="1">
            <a:spLocks noGrp="1"/>
          </p:cNvSpPr>
          <p:nvPr>
            <p:ph type="body" idx="1"/>
          </p:nvPr>
        </p:nvSpPr>
        <p:spPr>
          <a:xfrm>
            <a:off x="540000" y="1260000"/>
            <a:ext cx="10589554" cy="5312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ct val="100000"/>
              <a:buFont typeface="Calibri"/>
              <a:buAutoNum type="arabicPeriod"/>
            </a:pPr>
            <a:r>
              <a:rPr lang="en-GB" sz="1700" dirty="0">
                <a:solidFill>
                  <a:schemeClr val="tx1"/>
                </a:solidFill>
              </a:rPr>
              <a:t>In water, the </a:t>
            </a:r>
            <a:r>
              <a:rPr lang="en-GB" sz="17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Cu</a:t>
            </a:r>
            <a:r>
              <a:rPr lang="en-GB" sz="1700" baseline="300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2+</a:t>
            </a:r>
            <a:r>
              <a:rPr lang="en-GB" sz="17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sz="1700" dirty="0">
                <a:solidFill>
                  <a:schemeClr val="tx1"/>
                </a:solidFill>
              </a:rPr>
              <a:t>ion forms the [</a:t>
            </a:r>
            <a:r>
              <a:rPr lang="en-GB" sz="17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Cu(H</a:t>
            </a:r>
            <a:r>
              <a:rPr lang="en-GB" sz="1700" baseline="-250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O)</a:t>
            </a:r>
            <a:r>
              <a:rPr lang="en-GB" sz="1700" baseline="-250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r>
              <a:rPr lang="en-GB" sz="17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  <a:r>
              <a:rPr lang="en-GB" sz="1700" baseline="300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2+</a:t>
            </a:r>
            <a:r>
              <a:rPr lang="en-GB" sz="17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sz="1700" dirty="0">
                <a:solidFill>
                  <a:schemeClr val="tx1"/>
                </a:solidFill>
              </a:rPr>
              <a:t>complex ion which is turquoise blue.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48A9C5"/>
              </a:buClr>
              <a:buSzPct val="100000"/>
              <a:buNone/>
              <a:tabLst>
                <a:tab pos="450850" algn="l"/>
                <a:tab pos="717550" algn="l"/>
              </a:tabLst>
            </a:pPr>
            <a:r>
              <a:rPr lang="en-GB" sz="1700" dirty="0">
                <a:solidFill>
                  <a:srgbClr val="48A9C5"/>
                </a:solidFill>
              </a:rPr>
              <a:t>	a. 	</a:t>
            </a:r>
            <a:r>
              <a:rPr lang="en-GB" sz="1700" dirty="0"/>
              <a:t>Give the electron configuration of a 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Cu</a:t>
            </a:r>
            <a:r>
              <a:rPr lang="en-GB" sz="1700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2+ </a:t>
            </a:r>
            <a:r>
              <a:rPr lang="en-GB" sz="1700" dirty="0"/>
              <a:t>ion.</a:t>
            </a:r>
          </a:p>
          <a:p>
            <a:pPr marL="0" lvl="0" indent="893763">
              <a:spcBef>
                <a:spcPts val="1200"/>
              </a:spcBef>
              <a:buClr>
                <a:schemeClr val="dk1"/>
              </a:buClr>
              <a:buSzPts val="2000"/>
              <a:buNone/>
              <a:tabLst>
                <a:tab pos="450850" algn="l"/>
              </a:tabLst>
            </a:pPr>
            <a:r>
              <a:rPr lang="en-GB" sz="1700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Cu</a:t>
            </a:r>
            <a:r>
              <a:rPr lang="en-GB" sz="1700" dirty="0">
                <a:solidFill>
                  <a:srgbClr val="002060"/>
                </a:solidFill>
              </a:rPr>
              <a:t> atom 1s</a:t>
            </a:r>
            <a:r>
              <a:rPr lang="en-GB" sz="1700" baseline="30000" dirty="0">
                <a:solidFill>
                  <a:srgbClr val="002060"/>
                </a:solidFill>
              </a:rPr>
              <a:t>2</a:t>
            </a:r>
            <a:r>
              <a:rPr lang="en-GB" sz="1700" dirty="0">
                <a:solidFill>
                  <a:srgbClr val="002060"/>
                </a:solidFill>
              </a:rPr>
              <a:t> 2s</a:t>
            </a:r>
            <a:r>
              <a:rPr lang="en-GB" sz="1700" baseline="30000" dirty="0">
                <a:solidFill>
                  <a:srgbClr val="002060"/>
                </a:solidFill>
              </a:rPr>
              <a:t>2</a:t>
            </a:r>
            <a:r>
              <a:rPr lang="en-GB" sz="1700" dirty="0">
                <a:solidFill>
                  <a:srgbClr val="002060"/>
                </a:solidFill>
              </a:rPr>
              <a:t> 2p</a:t>
            </a:r>
            <a:r>
              <a:rPr lang="en-GB" sz="1700" baseline="30000" dirty="0">
                <a:solidFill>
                  <a:srgbClr val="002060"/>
                </a:solidFill>
              </a:rPr>
              <a:t>6</a:t>
            </a:r>
            <a:r>
              <a:rPr lang="en-GB" sz="1700" dirty="0">
                <a:solidFill>
                  <a:srgbClr val="002060"/>
                </a:solidFill>
              </a:rPr>
              <a:t> 3s</a:t>
            </a:r>
            <a:r>
              <a:rPr lang="en-GB" sz="1700" baseline="30000" dirty="0">
                <a:solidFill>
                  <a:srgbClr val="002060"/>
                </a:solidFill>
              </a:rPr>
              <a:t>2</a:t>
            </a:r>
            <a:r>
              <a:rPr lang="en-GB" sz="1700" dirty="0">
                <a:solidFill>
                  <a:srgbClr val="002060"/>
                </a:solidFill>
              </a:rPr>
              <a:t> 3p</a:t>
            </a:r>
            <a:r>
              <a:rPr lang="en-GB" sz="1700" baseline="30000" dirty="0">
                <a:solidFill>
                  <a:srgbClr val="002060"/>
                </a:solidFill>
              </a:rPr>
              <a:t>6</a:t>
            </a:r>
            <a:r>
              <a:rPr lang="en-GB" sz="1700" dirty="0">
                <a:solidFill>
                  <a:srgbClr val="002060"/>
                </a:solidFill>
              </a:rPr>
              <a:t> 4s</a:t>
            </a:r>
            <a:r>
              <a:rPr lang="en-GB" sz="1700" baseline="30000" dirty="0">
                <a:solidFill>
                  <a:srgbClr val="002060"/>
                </a:solidFill>
              </a:rPr>
              <a:t>1</a:t>
            </a:r>
            <a:r>
              <a:rPr lang="en-GB" sz="1700" dirty="0">
                <a:solidFill>
                  <a:srgbClr val="002060"/>
                </a:solidFill>
              </a:rPr>
              <a:t> 3d</a:t>
            </a:r>
            <a:r>
              <a:rPr lang="en-GB" sz="1700" baseline="30000" dirty="0">
                <a:solidFill>
                  <a:srgbClr val="002060"/>
                </a:solidFill>
              </a:rPr>
              <a:t>10</a:t>
            </a:r>
            <a:endParaRPr lang="en-GB" sz="1700" dirty="0">
              <a:solidFill>
                <a:srgbClr val="002060"/>
              </a:solidFill>
            </a:endParaRPr>
          </a:p>
          <a:p>
            <a:pPr marL="0" lvl="0" indent="893763">
              <a:spcBef>
                <a:spcPts val="1200"/>
              </a:spcBef>
              <a:buClr>
                <a:schemeClr val="dk1"/>
              </a:buClr>
              <a:buSzPts val="2000"/>
              <a:buNone/>
              <a:tabLst>
                <a:tab pos="450850" algn="l"/>
              </a:tabLst>
            </a:pPr>
            <a:r>
              <a:rPr lang="en-GB" sz="1700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Cu</a:t>
            </a:r>
            <a:r>
              <a:rPr lang="en-GB" sz="1700" baseline="30000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2+ </a:t>
            </a:r>
            <a:r>
              <a:rPr lang="en-GB" sz="1700" dirty="0">
                <a:solidFill>
                  <a:srgbClr val="002060"/>
                </a:solidFill>
              </a:rPr>
              <a:t>ion 1s</a:t>
            </a:r>
            <a:r>
              <a:rPr lang="en-GB" sz="1700" baseline="30000" dirty="0">
                <a:solidFill>
                  <a:srgbClr val="002060"/>
                </a:solidFill>
              </a:rPr>
              <a:t>2</a:t>
            </a:r>
            <a:r>
              <a:rPr lang="en-GB" sz="1700" dirty="0">
                <a:solidFill>
                  <a:srgbClr val="002060"/>
                </a:solidFill>
              </a:rPr>
              <a:t> 2s</a:t>
            </a:r>
            <a:r>
              <a:rPr lang="en-GB" sz="1700" baseline="30000" dirty="0">
                <a:solidFill>
                  <a:srgbClr val="002060"/>
                </a:solidFill>
              </a:rPr>
              <a:t>2</a:t>
            </a:r>
            <a:r>
              <a:rPr lang="en-GB" sz="1700" dirty="0">
                <a:solidFill>
                  <a:srgbClr val="002060"/>
                </a:solidFill>
              </a:rPr>
              <a:t> 2p</a:t>
            </a:r>
            <a:r>
              <a:rPr lang="en-GB" sz="1700" baseline="30000" dirty="0">
                <a:solidFill>
                  <a:srgbClr val="002060"/>
                </a:solidFill>
              </a:rPr>
              <a:t>6</a:t>
            </a:r>
            <a:r>
              <a:rPr lang="en-GB" sz="1700" dirty="0">
                <a:solidFill>
                  <a:srgbClr val="002060"/>
                </a:solidFill>
              </a:rPr>
              <a:t> 3s</a:t>
            </a:r>
            <a:r>
              <a:rPr lang="en-GB" sz="1700" baseline="30000" dirty="0">
                <a:solidFill>
                  <a:srgbClr val="002060"/>
                </a:solidFill>
              </a:rPr>
              <a:t>2</a:t>
            </a:r>
            <a:r>
              <a:rPr lang="en-GB" sz="1700" dirty="0">
                <a:solidFill>
                  <a:srgbClr val="002060"/>
                </a:solidFill>
              </a:rPr>
              <a:t> 3p</a:t>
            </a:r>
            <a:r>
              <a:rPr lang="en-GB" sz="1700" baseline="30000" dirty="0">
                <a:solidFill>
                  <a:srgbClr val="002060"/>
                </a:solidFill>
              </a:rPr>
              <a:t>6</a:t>
            </a:r>
            <a:r>
              <a:rPr lang="en-GB" sz="1700" dirty="0">
                <a:solidFill>
                  <a:srgbClr val="002060"/>
                </a:solidFill>
              </a:rPr>
              <a:t> 3d</a:t>
            </a:r>
            <a:r>
              <a:rPr lang="en-GB" sz="1700" baseline="30000" dirty="0">
                <a:solidFill>
                  <a:srgbClr val="002060"/>
                </a:solidFill>
              </a:rPr>
              <a:t>9</a:t>
            </a:r>
            <a:endParaRPr lang="en-GB" sz="1700" dirty="0">
              <a:solidFill>
                <a:srgbClr val="00206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48A9C5"/>
              </a:buClr>
              <a:buSzPct val="100000"/>
              <a:buNone/>
              <a:tabLst>
                <a:tab pos="450850" algn="l"/>
                <a:tab pos="717550" algn="l"/>
              </a:tabLst>
            </a:pPr>
            <a:endParaRPr lang="en-GB" sz="1700" dirty="0"/>
          </a:p>
          <a:p>
            <a:pPr marL="895350" lvl="0" indent="-89535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  <a:tabLst>
                <a:tab pos="450850" algn="l"/>
                <a:tab pos="717550" algn="l"/>
              </a:tabLst>
            </a:pPr>
            <a:r>
              <a:rPr lang="en-GB" sz="1700" dirty="0">
                <a:solidFill>
                  <a:srgbClr val="48A9C5"/>
                </a:solidFill>
              </a:rPr>
              <a:t>	b. 	</a:t>
            </a:r>
            <a:r>
              <a:rPr lang="en-GB" sz="1700" dirty="0">
                <a:effectLst/>
                <a:latin typeface="Century Gothic" panose="020B0502020202020204" pitchFamily="34" charset="0"/>
              </a:rPr>
              <a:t>Use the electron configuration of </a:t>
            </a:r>
            <a:r>
              <a:rPr lang="en-GB" sz="17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Cu</a:t>
            </a:r>
            <a:r>
              <a:rPr lang="en-GB" sz="1700" baseline="30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2+</a:t>
            </a:r>
            <a:r>
              <a:rPr lang="en-GB" sz="17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sz="1700" dirty="0">
                <a:effectLst/>
                <a:latin typeface="Century Gothic" panose="020B0502020202020204" pitchFamily="34" charset="0"/>
              </a:rPr>
              <a:t>to explain why transition metal complex ions are coloured.</a:t>
            </a:r>
            <a:r>
              <a:rPr lang="en-GB" sz="1700" dirty="0">
                <a:latin typeface="Century Gothic" panose="020B0502020202020204" pitchFamily="34" charset="0"/>
              </a:rPr>
              <a:t> </a:t>
            </a: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tabLst>
                <a:tab pos="450850" algn="l"/>
              </a:tabLst>
            </a:pPr>
            <a:r>
              <a:rPr lang="en-GB" sz="1600" dirty="0"/>
              <a:t>		</a:t>
            </a:r>
            <a:r>
              <a:rPr lang="en-GB" sz="1700" dirty="0">
                <a:solidFill>
                  <a:srgbClr val="002060"/>
                </a:solidFill>
              </a:rPr>
              <a:t>Transition metal ions have d-orbitals which are partially full.</a:t>
            </a:r>
            <a:endParaRPr sz="1700" dirty="0">
              <a:solidFill>
                <a:srgbClr val="002060"/>
              </a:solidFill>
            </a:endParaRPr>
          </a:p>
          <a:p>
            <a:pPr marL="895350" lvl="0" indent="-4445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GB" sz="1700" dirty="0">
                <a:solidFill>
                  <a:srgbClr val="002060"/>
                </a:solidFill>
              </a:rPr>
              <a:t>	When ligands surround the central metal ion the d-orbitals have slightly different energies (3 with lower energy and 2 with higher energy).</a:t>
            </a:r>
            <a:endParaRPr sz="1700" dirty="0">
              <a:solidFill>
                <a:srgbClr val="002060"/>
              </a:solidFill>
            </a:endParaRPr>
          </a:p>
          <a:p>
            <a:pPr marL="895350" lvl="0" indent="-4445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GB" sz="1700" dirty="0">
                <a:solidFill>
                  <a:srgbClr val="002060"/>
                </a:solidFill>
              </a:rPr>
              <a:t>	Energy in the visible region of the spectrum is absorbed when an electron is promoted from a lower to a higher d sub orbital.</a:t>
            </a:r>
            <a:endParaRPr sz="1700" dirty="0">
              <a:solidFill>
                <a:srgbClr val="002060"/>
              </a:solidFill>
            </a:endParaRPr>
          </a:p>
          <a:p>
            <a:pPr marL="895350" lvl="0" indent="-4445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GB" sz="1700" dirty="0">
                <a:solidFill>
                  <a:srgbClr val="002060"/>
                </a:solidFill>
              </a:rPr>
              <a:t>	The colour absorbed is therefore missing from the spectrum and the complementary colour is transmitted.</a:t>
            </a:r>
            <a:endParaRPr sz="17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</a:pPr>
            <a:r>
              <a:rPr lang="en-GB" dirty="0"/>
              <a:t>Pre-lab answers (continued)</a:t>
            </a:r>
            <a:endParaRPr dirty="0"/>
          </a:p>
        </p:txBody>
      </p:sp>
      <p:sp>
        <p:nvSpPr>
          <p:cNvPr id="138" name="Google Shape;138;p5"/>
          <p:cNvSpPr txBox="1">
            <a:spLocks noGrp="1"/>
          </p:cNvSpPr>
          <p:nvPr>
            <p:ph type="body" idx="1"/>
          </p:nvPr>
        </p:nvSpPr>
        <p:spPr>
          <a:xfrm>
            <a:off x="540000" y="820275"/>
            <a:ext cx="10517709" cy="603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457200" algn="l" rtl="0">
              <a:lnSpc>
                <a:spcPct val="120000"/>
              </a:lnSpc>
              <a:spcBef>
                <a:spcPts val="3600"/>
              </a:spcBef>
              <a:spcAft>
                <a:spcPts val="0"/>
              </a:spcAft>
              <a:buSzPct val="100000"/>
              <a:buFont typeface="Calibri"/>
              <a:buAutoNum type="arabicPeriod" startAt="2"/>
            </a:pPr>
            <a:r>
              <a:rPr lang="en-GB" sz="1700" dirty="0"/>
              <a:t>In this experiment you will make 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Cu(H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NCH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COO)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/>
              <a:t> by replacing water ligands in the [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Cu(H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O)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r>
              <a:rPr lang="en-GB" sz="1700" dirty="0"/>
              <a:t>]</a:t>
            </a:r>
            <a:r>
              <a:rPr lang="en-GB" sz="1700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2+ </a:t>
            </a:r>
            <a:r>
              <a:rPr lang="en-GB" sz="1700" dirty="0"/>
              <a:t>complex with glycinate ligands. </a:t>
            </a:r>
          </a:p>
          <a:p>
            <a:pPr marL="893763" indent="-442913">
              <a:lnSpc>
                <a:spcPct val="120000"/>
              </a:lnSpc>
              <a:spcBef>
                <a:spcPts val="1200"/>
              </a:spcBef>
              <a:buSzPct val="100000"/>
              <a:buNone/>
              <a:tabLst>
                <a:tab pos="450850" algn="l"/>
                <a:tab pos="717550" algn="l"/>
              </a:tabLst>
            </a:pPr>
            <a:r>
              <a:rPr lang="en-GB" sz="1700" dirty="0">
                <a:solidFill>
                  <a:srgbClr val="48A9C5"/>
                </a:solidFill>
              </a:rPr>
              <a:t>a.</a:t>
            </a:r>
            <a:r>
              <a:rPr lang="en-GB" sz="1700" dirty="0"/>
              <a:t>		Glycine is an amino acid. It has the formula 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H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NCH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COOH</a:t>
            </a:r>
            <a:r>
              <a:rPr lang="en-GB" sz="1700" dirty="0"/>
              <a:t>.</a:t>
            </a:r>
          </a:p>
          <a:p>
            <a:pPr marL="893763" indent="-442913">
              <a:lnSpc>
                <a:spcPct val="120000"/>
              </a:lnSpc>
              <a:spcBef>
                <a:spcPts val="600"/>
              </a:spcBef>
              <a:buSzPct val="100000"/>
              <a:buNone/>
            </a:pPr>
            <a:r>
              <a:rPr lang="en-GB" sz="1700" dirty="0"/>
              <a:t>	Draw the displayed structural formula of glycine.</a:t>
            </a:r>
          </a:p>
          <a:p>
            <a:pPr marL="893763" indent="-442913">
              <a:lnSpc>
                <a:spcPct val="120000"/>
              </a:lnSpc>
              <a:spcBef>
                <a:spcPts val="600"/>
              </a:spcBef>
              <a:buSzPct val="100000"/>
              <a:buNone/>
            </a:pPr>
            <a:endParaRPr lang="en-GB" sz="1700" dirty="0"/>
          </a:p>
          <a:p>
            <a:pPr marL="893763" indent="-442913">
              <a:lnSpc>
                <a:spcPct val="120000"/>
              </a:lnSpc>
              <a:spcBef>
                <a:spcPts val="600"/>
              </a:spcBef>
              <a:buSzPct val="100000"/>
              <a:buNone/>
            </a:pPr>
            <a:endParaRPr lang="en-GB" sz="1400" dirty="0"/>
          </a:p>
          <a:p>
            <a:pPr marL="893763" lvl="0" indent="-442913">
              <a:lnSpc>
                <a:spcPct val="120000"/>
              </a:lnSpc>
              <a:spcBef>
                <a:spcPts val="1200"/>
              </a:spcBef>
              <a:buSzPct val="100000"/>
              <a:buFont typeface="+mj-lt"/>
              <a:buAutoNum type="alphaLcPeriod" startAt="2"/>
            </a:pPr>
            <a:r>
              <a:rPr lang="en-GB" sz="1700" dirty="0"/>
              <a:t>In alkaline conditions the carboxylic acid group is deprotonated to form a glycinate ion.</a:t>
            </a:r>
          </a:p>
          <a:p>
            <a:pPr marL="893763" lvl="0" indent="-442913">
              <a:lnSpc>
                <a:spcPct val="120000"/>
              </a:lnSpc>
              <a:spcBef>
                <a:spcPts val="600"/>
              </a:spcBef>
              <a:buSzPct val="100000"/>
              <a:buNone/>
              <a:tabLst>
                <a:tab pos="717550" algn="l"/>
              </a:tabLst>
            </a:pPr>
            <a:r>
              <a:rPr lang="en-GB" sz="1700" dirty="0"/>
              <a:t>		Draw the displayed structural formula of a glycinate ion.</a:t>
            </a:r>
          </a:p>
          <a:p>
            <a:pPr marL="893763" lvl="0" indent="-442913">
              <a:lnSpc>
                <a:spcPct val="120000"/>
              </a:lnSpc>
              <a:spcBef>
                <a:spcPts val="600"/>
              </a:spcBef>
              <a:buSzPct val="100000"/>
              <a:buNone/>
              <a:tabLst>
                <a:tab pos="717550" algn="l"/>
              </a:tabLst>
            </a:pPr>
            <a:endParaRPr lang="en-GB" sz="1700" dirty="0"/>
          </a:p>
          <a:p>
            <a:pPr marL="893763" lvl="0" indent="-442913">
              <a:lnSpc>
                <a:spcPct val="120000"/>
              </a:lnSpc>
              <a:spcBef>
                <a:spcPts val="600"/>
              </a:spcBef>
              <a:buSzPct val="100000"/>
              <a:buNone/>
              <a:tabLst>
                <a:tab pos="717550" algn="l"/>
              </a:tabLst>
            </a:pPr>
            <a:endParaRPr lang="en-GB" sz="1700" dirty="0"/>
          </a:p>
          <a:p>
            <a:pPr marL="893763" lvl="0" indent="-442913">
              <a:lnSpc>
                <a:spcPct val="120000"/>
              </a:lnSpc>
              <a:spcBef>
                <a:spcPts val="600"/>
              </a:spcBef>
              <a:buSzPct val="100000"/>
              <a:buNone/>
              <a:tabLst>
                <a:tab pos="717550" algn="l"/>
              </a:tabLst>
            </a:pPr>
            <a:endParaRPr lang="en-GB" sz="2800" dirty="0"/>
          </a:p>
          <a:p>
            <a:pPr marL="893763" lvl="0" indent="-442913">
              <a:spcBef>
                <a:spcPts val="1200"/>
              </a:spcBef>
              <a:buSzPct val="100000"/>
              <a:buFont typeface="+mj-lt"/>
              <a:buAutoNum type="alphaLcPeriod" startAt="3"/>
            </a:pPr>
            <a:r>
              <a:rPr lang="en-GB" sz="1700" dirty="0"/>
              <a:t>Use your diagram to explain why the glycinate ion can act as a bidentate </a:t>
            </a:r>
            <a:r>
              <a:rPr lang="en-GB" sz="1700" dirty="0"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ligand</a:t>
            </a:r>
            <a:r>
              <a:rPr lang="en-GB" sz="1700" dirty="0"/>
              <a:t>.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endParaRPr sz="170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endParaRPr dirty="0"/>
          </a:p>
        </p:txBody>
      </p:sp>
      <p:sp>
        <p:nvSpPr>
          <p:cNvPr id="140" name="Google Shape;140;p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5400000">
            <a:off x="9726395" y="2195605"/>
            <a:ext cx="4121210" cy="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entury Gothic"/>
              <a:buNone/>
            </a:pPr>
            <a:r>
              <a:rPr lang="en-GB" sz="2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Pre-lab answers</a:t>
            </a:r>
            <a:endParaRPr sz="22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4" name="Picture 3" descr="A diagram showing the displayed formula of glycine. In the middle of the molecule N, C and C are joined by single lines from left to right. Two Hs are joined from the N with single lines and two from the central C. The final C has one O joined by two lines and a second O joined by a single line with an H joined from that by a single line">
            <a:extLst>
              <a:ext uri="{FF2B5EF4-FFF2-40B4-BE49-F238E27FC236}">
                <a16:creationId xmlns:a16="http://schemas.microsoft.com/office/drawing/2014/main" id="{626E1BA0-E50E-DD0D-0FBC-A397E13B25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7374" y="1707994"/>
            <a:ext cx="3224448" cy="1698361"/>
          </a:xfrm>
          <a:prstGeom prst="rect">
            <a:avLst/>
          </a:prstGeom>
        </p:spPr>
      </p:pic>
      <p:pic>
        <p:nvPicPr>
          <p:cNvPr id="6" name="Picture 5" descr="A diagram showing the displayed formula of glycinate ion. In the middle of the molecule N, C and C are joined by single lines from left to right. The N has two dots next to it and two Hs are joined from the N with single lines. Two more Hs are joined from the central C. The final C has one O joined by two lines and a second O joined by a single line - this O has two dots by it and a negative symbol next to it">
            <a:extLst>
              <a:ext uri="{FF2B5EF4-FFF2-40B4-BE49-F238E27FC236}">
                <a16:creationId xmlns:a16="http://schemas.microsoft.com/office/drawing/2014/main" id="{E01CD015-1EAA-7E78-2478-76E01EC684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9990" y="3915634"/>
            <a:ext cx="2623999" cy="1818167"/>
          </a:xfrm>
          <a:prstGeom prst="rect">
            <a:avLst/>
          </a:prstGeom>
        </p:spPr>
      </p:pic>
      <p:sp>
        <p:nvSpPr>
          <p:cNvPr id="150" name="Google Shape;150;p5"/>
          <p:cNvSpPr txBox="1"/>
          <p:nvPr/>
        </p:nvSpPr>
        <p:spPr>
          <a:xfrm>
            <a:off x="1378539" y="6177169"/>
            <a:ext cx="9241461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indent="3175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dirty="0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glycinate ion has two lone pairs of electrons that can form coordinate bonds with the transition metal ion.</a:t>
            </a:r>
            <a:endParaRPr sz="17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6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</a:pPr>
            <a:r>
              <a:rPr lang="en-GB" dirty="0"/>
              <a:t>Pre-lab answers (continued)</a:t>
            </a:r>
            <a:endParaRPr dirty="0"/>
          </a:p>
        </p:txBody>
      </p:sp>
      <p:sp>
        <p:nvSpPr>
          <p:cNvPr id="159" name="Google Shape;159;p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5400000">
            <a:off x="9726395" y="2195605"/>
            <a:ext cx="4121210" cy="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entury Gothic"/>
              <a:buNone/>
            </a:pPr>
            <a:r>
              <a:rPr lang="en-GB" sz="2200" b="1" i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Pre-lab answers</a:t>
            </a:r>
            <a:endParaRPr sz="2200" b="1" i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0" name="Google Shape;160;p6"/>
          <p:cNvSpPr txBox="1">
            <a:spLocks noGrp="1"/>
          </p:cNvSpPr>
          <p:nvPr>
            <p:ph type="body" idx="1"/>
          </p:nvPr>
        </p:nvSpPr>
        <p:spPr>
          <a:xfrm>
            <a:off x="584450" y="1029485"/>
            <a:ext cx="10589554" cy="2158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lvl="0" indent="-457200">
              <a:spcBef>
                <a:spcPts val="3000"/>
              </a:spcBef>
              <a:buSzPct val="100000"/>
              <a:buFont typeface="Calibri"/>
              <a:buAutoNum type="arabicPeriod" startAt="3"/>
            </a:pP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Cu(H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NCH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COO)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/>
              <a:t> is a square planar complex and can exist as </a:t>
            </a:r>
            <a:r>
              <a:rPr lang="en-GB" sz="1700" i="1" dirty="0"/>
              <a:t>cis</a:t>
            </a:r>
            <a:r>
              <a:rPr lang="en-GB" sz="1700" dirty="0"/>
              <a:t>–</a:t>
            </a:r>
            <a:r>
              <a:rPr lang="en-GB" sz="1700" i="1" dirty="0"/>
              <a:t>trans</a:t>
            </a:r>
            <a:r>
              <a:rPr lang="en-GB" sz="1700" dirty="0"/>
              <a:t> isomers.  </a:t>
            </a:r>
          </a:p>
          <a:p>
            <a:pPr marL="0" lvl="0" indent="0">
              <a:spcBef>
                <a:spcPts val="1200"/>
              </a:spcBef>
              <a:buSzPct val="100000"/>
              <a:buNone/>
              <a:tabLst>
                <a:tab pos="450850" algn="l"/>
              </a:tabLst>
            </a:pPr>
            <a:r>
              <a:rPr lang="en-GB" sz="1700" dirty="0"/>
              <a:t>	Draw the structure of the </a:t>
            </a:r>
            <a:r>
              <a:rPr lang="en-GB" sz="1700" i="1" dirty="0"/>
              <a:t>cis</a:t>
            </a:r>
            <a:r>
              <a:rPr lang="en-GB" sz="1700" dirty="0"/>
              <a:t>–</a:t>
            </a:r>
            <a:r>
              <a:rPr lang="en-GB" sz="1700" i="1" dirty="0"/>
              <a:t>trans</a:t>
            </a:r>
            <a:r>
              <a:rPr lang="en-GB" sz="1700" dirty="0"/>
              <a:t> isomers of 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Cu(H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NCH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COO)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/>
              <a:t>.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  <a:tabLst>
                <a:tab pos="450850" algn="l"/>
              </a:tabLst>
            </a:pPr>
            <a:r>
              <a:rPr lang="en-GB" sz="1700" dirty="0"/>
              <a:t>	Label one </a:t>
            </a:r>
            <a:r>
              <a:rPr lang="en-GB" sz="1700" i="1" dirty="0"/>
              <a:t>cis</a:t>
            </a:r>
            <a:r>
              <a:rPr lang="en-GB" sz="1700" dirty="0"/>
              <a:t>-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Cu(H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NCH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COO)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/>
              <a:t> and the other </a:t>
            </a:r>
            <a:r>
              <a:rPr lang="en-GB" sz="1700" i="1" dirty="0"/>
              <a:t>trans</a:t>
            </a:r>
            <a:r>
              <a:rPr lang="en-GB" sz="1700" dirty="0"/>
              <a:t>-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Cu(H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NCH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COO)</a:t>
            </a:r>
            <a:r>
              <a:rPr lang="en-GB" sz="17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700" dirty="0"/>
              <a:t>.</a:t>
            </a:r>
          </a:p>
          <a:p>
            <a:pPr marL="457200" lvl="0" indent="-3175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endParaRPr dirty="0"/>
          </a:p>
        </p:txBody>
      </p:sp>
      <p:pic>
        <p:nvPicPr>
          <p:cNvPr id="2" name="Picture 1" descr="Diagram showing the structure of the two isomers. Both are in square brackets and in between is the symbol to indicate this is a reversible reaction">
            <a:extLst>
              <a:ext uri="{FF2B5EF4-FFF2-40B4-BE49-F238E27FC236}">
                <a16:creationId xmlns:a16="http://schemas.microsoft.com/office/drawing/2014/main" id="{38D5F689-F5C7-A9FC-727E-27E7EF2ACA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3149" y="2664825"/>
            <a:ext cx="9521833" cy="2948246"/>
          </a:xfrm>
          <a:prstGeom prst="rect">
            <a:avLst/>
          </a:prstGeom>
        </p:spPr>
      </p:pic>
      <p:sp>
        <p:nvSpPr>
          <p:cNvPr id="161" name="Google Shape;161;p6"/>
          <p:cNvSpPr txBox="1"/>
          <p:nvPr/>
        </p:nvSpPr>
        <p:spPr>
          <a:xfrm>
            <a:off x="1594999" y="5613071"/>
            <a:ext cx="328046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0" i="1" u="none" strike="noStrike" cap="none" dirty="0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cis</a:t>
            </a:r>
            <a:r>
              <a:rPr lang="en-GB" sz="2200" b="0" i="0" u="none" strike="noStrike" cap="none" dirty="0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-</a:t>
            </a:r>
            <a:r>
              <a:rPr lang="en-GB" sz="2200" b="0" i="0" u="none" strike="noStrike" cap="none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Cu(H</a:t>
            </a:r>
            <a:r>
              <a:rPr lang="en-GB" sz="2200" b="0" i="0" u="none" strike="noStrike" cap="none" baseline="-25000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200" b="0" i="0" u="none" strike="noStrike" cap="none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NCH</a:t>
            </a:r>
            <a:r>
              <a:rPr lang="en-GB" sz="2200" b="0" i="0" u="none" strike="noStrike" cap="none" baseline="-25000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200" b="0" i="0" u="none" strike="noStrike" cap="none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COO)</a:t>
            </a:r>
            <a:r>
              <a:rPr lang="en-GB" sz="2200" b="0" i="0" u="none" strike="noStrike" cap="none" baseline="-25000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endParaRPr sz="1800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6"/>
          <p:cNvSpPr txBox="1"/>
          <p:nvPr/>
        </p:nvSpPr>
        <p:spPr>
          <a:xfrm>
            <a:off x="6622808" y="5613071"/>
            <a:ext cx="3651790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0" i="1" u="none" strike="noStrike" cap="none" dirty="0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trans</a:t>
            </a:r>
            <a:r>
              <a:rPr lang="en-GB" sz="2200" b="0" i="0" u="none" strike="noStrike" cap="none" dirty="0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-</a:t>
            </a:r>
            <a:r>
              <a:rPr lang="en-GB" sz="2200" b="0" i="0" u="none" strike="noStrike" cap="none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Cu(H</a:t>
            </a:r>
            <a:r>
              <a:rPr lang="en-GB" sz="2200" b="0" i="0" u="none" strike="noStrike" cap="none" baseline="-25000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200" b="0" i="0" u="none" strike="noStrike" cap="none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NCH</a:t>
            </a:r>
            <a:r>
              <a:rPr lang="en-GB" sz="2200" b="0" i="0" u="none" strike="noStrike" cap="none" baseline="-25000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200" b="0" i="0" u="none" strike="noStrike" cap="none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COO)</a:t>
            </a:r>
            <a:r>
              <a:rPr lang="en-GB" sz="2200" b="0" i="0" u="none" strike="noStrike" cap="none" baseline="-25000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endParaRPr sz="1800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/>
      <p:bldP spid="1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</a:pPr>
            <a:r>
              <a:rPr lang="en-GB" dirty="0"/>
              <a:t>Synthesis of copper</a:t>
            </a:r>
            <a:r>
              <a:rPr lang="en-GB" cap="small" dirty="0"/>
              <a:t>(II) </a:t>
            </a:r>
            <a:r>
              <a:rPr lang="en-GB" dirty="0"/>
              <a:t>aminoethanoate</a:t>
            </a:r>
            <a:endParaRPr dirty="0"/>
          </a:p>
        </p:txBody>
      </p:sp>
      <p:sp>
        <p:nvSpPr>
          <p:cNvPr id="171" name="Google Shape;171;p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5400000">
            <a:off x="9726395" y="2195605"/>
            <a:ext cx="4121210" cy="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entury Gothic"/>
              <a:buNone/>
            </a:pPr>
            <a:r>
              <a:rPr lang="en-GB" sz="2200" b="1" i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Synthesis</a:t>
            </a:r>
            <a:endParaRPr sz="2200" b="1" i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74" name="Google Shape;174;p7"/>
          <p:cNvSpPr txBox="1"/>
          <p:nvPr/>
        </p:nvSpPr>
        <p:spPr>
          <a:xfrm>
            <a:off x="488925" y="1217693"/>
            <a:ext cx="9803359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 this experiment you will prepare copper(</a:t>
            </a:r>
            <a:r>
              <a:rPr lang="en-GB" sz="2200" cap="small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II</a:t>
            </a:r>
            <a:r>
              <a:rPr lang="en-GB" sz="2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) aminoethanoate via a ligand substitution reaction:</a:t>
            </a:r>
            <a:endParaRPr dirty="0"/>
          </a:p>
        </p:txBody>
      </p:sp>
      <p:sp>
        <p:nvSpPr>
          <p:cNvPr id="172" name="Google Shape;172;p7"/>
          <p:cNvSpPr txBox="1"/>
          <p:nvPr/>
        </p:nvSpPr>
        <p:spPr>
          <a:xfrm>
            <a:off x="540000" y="2352186"/>
            <a:ext cx="10424955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lang="en-GB" sz="22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Cu(H</a:t>
            </a:r>
            <a:r>
              <a:rPr lang="en-GB" sz="22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2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O)</a:t>
            </a:r>
            <a:r>
              <a:rPr lang="en-GB" sz="22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6</a:t>
            </a:r>
            <a:r>
              <a:rPr lang="en-GB" sz="22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]</a:t>
            </a:r>
            <a:r>
              <a:rPr lang="en-GB" sz="2200" baseline="30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2+</a:t>
            </a:r>
            <a:r>
              <a:rPr lang="en-GB" sz="22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(</a:t>
            </a:r>
            <a:r>
              <a:rPr lang="en-GB" sz="2200" dirty="0" err="1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aq</a:t>
            </a:r>
            <a:r>
              <a:rPr lang="en-GB" sz="22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)  </a:t>
            </a:r>
            <a:r>
              <a:rPr lang="en-GB" sz="220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+  2H</a:t>
            </a:r>
            <a:r>
              <a:rPr lang="en-GB" sz="2200" baseline="-2500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20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NCH</a:t>
            </a:r>
            <a:r>
              <a:rPr lang="en-GB" sz="2200" baseline="-2500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20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COO</a:t>
            </a:r>
            <a:r>
              <a:rPr lang="en-GB" sz="2200" baseline="3000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–</a:t>
            </a:r>
            <a:r>
              <a:rPr lang="en-GB" sz="220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(</a:t>
            </a:r>
            <a:r>
              <a:rPr lang="en-GB" sz="2200" dirty="0" err="1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aq</a:t>
            </a:r>
            <a:r>
              <a:rPr lang="en-GB" sz="22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) → Cu(H</a:t>
            </a:r>
            <a:r>
              <a:rPr lang="en-GB" sz="22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2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NCH</a:t>
            </a:r>
            <a:r>
              <a:rPr lang="en-GB" sz="22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2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COO)</a:t>
            </a:r>
            <a:r>
              <a:rPr lang="en-GB" sz="22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2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(s) + 6H</a:t>
            </a:r>
            <a:r>
              <a:rPr lang="en-GB" sz="22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2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O(l)</a:t>
            </a:r>
            <a:endParaRPr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73" name="Google Shape;173;p7"/>
          <p:cNvSpPr txBox="1"/>
          <p:nvPr/>
        </p:nvSpPr>
        <p:spPr>
          <a:xfrm>
            <a:off x="5489565" y="2854226"/>
            <a:ext cx="2850676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copper(</a:t>
            </a:r>
            <a:r>
              <a:rPr lang="en-GB" sz="2200" cap="small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II</a:t>
            </a:r>
            <a:r>
              <a:rPr lang="en-GB" sz="2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)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aminoethanoate</a:t>
            </a:r>
            <a:endParaRPr sz="2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75" name="Google Shape;175;p7"/>
          <p:cNvSpPr txBox="1"/>
          <p:nvPr/>
        </p:nvSpPr>
        <p:spPr>
          <a:xfrm>
            <a:off x="488924" y="4154598"/>
            <a:ext cx="9803359" cy="1600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 the reaction, </a:t>
            </a:r>
            <a:r>
              <a:rPr lang="en-GB" sz="2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"/>
                  </a:ext>
                </a:extLst>
              </a:rPr>
              <a:t>three</a:t>
            </a:r>
            <a:r>
              <a:rPr lang="en-GB" sz="2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moles of reactant species are converted to seven moles of product species causing a significant increase in entropy.</a:t>
            </a:r>
            <a:endParaRPr dirty="0"/>
          </a:p>
          <a:p>
            <a:pPr marL="0" marR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This significant increase in entropy drives the reaction to the right. 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8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</a:pPr>
            <a:r>
              <a:rPr lang="en-GB"/>
              <a:t>Isomerisation</a:t>
            </a:r>
            <a:endParaRPr/>
          </a:p>
        </p:txBody>
      </p:sp>
      <p:sp>
        <p:nvSpPr>
          <p:cNvPr id="181" name="Google Shape;181;p8"/>
          <p:cNvSpPr txBox="1">
            <a:spLocks noGrp="1"/>
          </p:cNvSpPr>
          <p:nvPr>
            <p:ph type="body" idx="1"/>
          </p:nvPr>
        </p:nvSpPr>
        <p:spPr>
          <a:xfrm>
            <a:off x="540000" y="1260000"/>
            <a:ext cx="10080000" cy="607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50"/>
              <a:buNone/>
            </a:pPr>
            <a:r>
              <a:rPr lang="en-GB" dirty="0"/>
              <a:t>The </a:t>
            </a:r>
            <a:r>
              <a:rPr lang="en-GB" i="1" dirty="0"/>
              <a:t>cis-</a:t>
            </a:r>
            <a:r>
              <a:rPr lang="en-GB" dirty="0"/>
              <a:t> and </a:t>
            </a:r>
            <a:r>
              <a:rPr lang="en-GB" i="1" dirty="0"/>
              <a:t>trans-</a:t>
            </a:r>
            <a:r>
              <a:rPr lang="en-GB" dirty="0"/>
              <a:t>isomers of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Cu(H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NCH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COO)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/>
              <a:t> exist in equilibrium: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0"/>
              <a:buNone/>
            </a:pPr>
            <a:endParaRPr dirty="0"/>
          </a:p>
        </p:txBody>
      </p:sp>
      <p:sp>
        <p:nvSpPr>
          <p:cNvPr id="182" name="Google Shape;182;p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5400000">
            <a:off x="9726395" y="2195605"/>
            <a:ext cx="4121210" cy="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entury Gothic"/>
              <a:buNone/>
            </a:pPr>
            <a:r>
              <a:rPr lang="en-GB" sz="22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Synthesis</a:t>
            </a:r>
            <a:endParaRPr sz="2200" b="1" i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4" name="Google Shape;184;p8"/>
          <p:cNvSpPr txBox="1"/>
          <p:nvPr/>
        </p:nvSpPr>
        <p:spPr>
          <a:xfrm>
            <a:off x="1550706" y="4502297"/>
            <a:ext cx="2946469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</a:t>
            </a:r>
            <a:r>
              <a:rPr lang="en-GB" sz="2200" i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cis-</a:t>
            </a:r>
            <a:r>
              <a:rPr lang="en-GB" sz="2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isomer </a:t>
            </a:r>
            <a:r>
              <a:rPr lang="en-GB" sz="2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crystallises faster</a:t>
            </a:r>
            <a:endParaRPr dirty="0"/>
          </a:p>
        </p:txBody>
      </p:sp>
      <p:sp>
        <p:nvSpPr>
          <p:cNvPr id="183" name="Google Shape;183;p8"/>
          <p:cNvSpPr txBox="1"/>
          <p:nvPr/>
        </p:nvSpPr>
        <p:spPr>
          <a:xfrm>
            <a:off x="5889531" y="4490004"/>
            <a:ext cx="4621134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</a:t>
            </a:r>
            <a:r>
              <a:rPr lang="en-GB" sz="2200" i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trans-</a:t>
            </a:r>
            <a:r>
              <a:rPr lang="en-GB" sz="2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isomer is </a:t>
            </a:r>
            <a:r>
              <a:rPr lang="en-GB" sz="2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thermodynamically more stable</a:t>
            </a:r>
            <a:r>
              <a:rPr lang="en-GB" sz="2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and </a:t>
            </a:r>
            <a:r>
              <a:rPr lang="en-GB" sz="2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less soluble</a:t>
            </a:r>
            <a:endParaRPr dirty="0"/>
          </a:p>
        </p:txBody>
      </p:sp>
      <p:sp>
        <p:nvSpPr>
          <p:cNvPr id="185" name="Google Shape;185;p8"/>
          <p:cNvSpPr txBox="1"/>
          <p:nvPr/>
        </p:nvSpPr>
        <p:spPr>
          <a:xfrm>
            <a:off x="540000" y="5774346"/>
            <a:ext cx="9023538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By heating the mixture for longer we can form the </a:t>
            </a:r>
            <a:r>
              <a:rPr lang="en-GB" sz="2200" i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trans-</a:t>
            </a:r>
            <a:r>
              <a:rPr lang="en-GB" sz="2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isomer which is less soluble and comes out of solution.</a:t>
            </a:r>
            <a:endParaRPr dirty="0"/>
          </a:p>
        </p:txBody>
      </p:sp>
      <p:pic>
        <p:nvPicPr>
          <p:cNvPr id="2" name="Picture 1" descr="Diagram showing the structure of the two isomers. Both are in square brackets and in between is the symbol to indicate this is a reversible reaction">
            <a:extLst>
              <a:ext uri="{FF2B5EF4-FFF2-40B4-BE49-F238E27FC236}">
                <a16:creationId xmlns:a16="http://schemas.microsoft.com/office/drawing/2014/main" id="{EB717156-2234-BF64-E887-A33EFFFF88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8832" y="1647068"/>
            <a:ext cx="9521833" cy="2948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9"/>
          <p:cNvSpPr txBox="1"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ts val="3400"/>
              <a:buFont typeface="Century Gothic"/>
              <a:buNone/>
            </a:pPr>
            <a:r>
              <a:rPr lang="en-GB"/>
              <a:t>Calculating percentage yield</a:t>
            </a:r>
            <a:endParaRPr/>
          </a:p>
        </p:txBody>
      </p:sp>
      <p:sp>
        <p:nvSpPr>
          <p:cNvPr id="193" name="Google Shape;193;p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5400000">
            <a:off x="9726395" y="2195605"/>
            <a:ext cx="4121210" cy="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entury Gothic"/>
              <a:buNone/>
            </a:pPr>
            <a:r>
              <a:rPr lang="en-GB" sz="2200" b="1" i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Calculating percentage yield</a:t>
            </a:r>
            <a:endParaRPr sz="2200" b="1" i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94" name="Google Shape;194;p9"/>
          <p:cNvSpPr txBox="1"/>
          <p:nvPr/>
        </p:nvSpPr>
        <p:spPr>
          <a:xfrm>
            <a:off x="957045" y="1197168"/>
            <a:ext cx="9662955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lang="en-GB" sz="2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Cu(H</a:t>
            </a:r>
            <a:r>
              <a:rPr lang="en-GB" sz="20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O)</a:t>
            </a:r>
            <a:r>
              <a:rPr lang="en-GB" sz="20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6</a:t>
            </a:r>
            <a:r>
              <a:rPr lang="en-GB" sz="2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]</a:t>
            </a:r>
            <a:r>
              <a:rPr lang="en-GB" sz="2000" baseline="30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2+</a:t>
            </a:r>
            <a:r>
              <a:rPr lang="en-GB" sz="2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(</a:t>
            </a:r>
            <a:r>
              <a:rPr lang="en-GB" sz="2000" dirty="0" err="1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aq</a:t>
            </a:r>
            <a:r>
              <a:rPr lang="en-GB" sz="2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)  +  2H</a:t>
            </a:r>
            <a:r>
              <a:rPr lang="en-GB" sz="20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NCH</a:t>
            </a:r>
            <a:r>
              <a:rPr lang="en-GB" sz="20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COO</a:t>
            </a:r>
            <a:r>
              <a:rPr lang="en-GB" sz="2000" baseline="30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-</a:t>
            </a:r>
            <a:r>
              <a:rPr lang="en-GB" sz="2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(</a:t>
            </a:r>
            <a:r>
              <a:rPr lang="en-GB" sz="2000" dirty="0" err="1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aq</a:t>
            </a:r>
            <a:r>
              <a:rPr lang="en-GB" sz="2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) → Cu(H</a:t>
            </a:r>
            <a:r>
              <a:rPr lang="en-GB" sz="20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NCH</a:t>
            </a:r>
            <a:r>
              <a:rPr lang="en-GB" sz="20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COO)</a:t>
            </a:r>
            <a:r>
              <a:rPr lang="en-GB" sz="20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(s) + 6H</a:t>
            </a:r>
            <a:r>
              <a:rPr lang="en-GB" sz="20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2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O(l)</a:t>
            </a:r>
            <a:endParaRPr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5" name="Google Shape;195;p9"/>
          <p:cNvSpPr txBox="1"/>
          <p:nvPr/>
        </p:nvSpPr>
        <p:spPr>
          <a:xfrm>
            <a:off x="1826380" y="1654726"/>
            <a:ext cx="153023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0.01 mol</a:t>
            </a:r>
            <a:endParaRPr sz="1800" dirty="0"/>
          </a:p>
        </p:txBody>
      </p:sp>
      <p:sp>
        <p:nvSpPr>
          <p:cNvPr id="196" name="Google Shape;196;p9"/>
          <p:cNvSpPr txBox="1"/>
          <p:nvPr/>
        </p:nvSpPr>
        <p:spPr>
          <a:xfrm>
            <a:off x="4364704" y="1626206"/>
            <a:ext cx="153023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0.02 mol</a:t>
            </a:r>
            <a:endParaRPr sz="1800" dirty="0"/>
          </a:p>
        </p:txBody>
      </p:sp>
      <p:sp>
        <p:nvSpPr>
          <p:cNvPr id="197" name="Google Shape;197;p9"/>
          <p:cNvSpPr txBox="1"/>
          <p:nvPr/>
        </p:nvSpPr>
        <p:spPr>
          <a:xfrm>
            <a:off x="539996" y="2086991"/>
            <a:ext cx="1042495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47675" marR="0" lvl="0" indent="-447675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rgbClr val="48A9C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1.  	</a:t>
            </a:r>
            <a:r>
              <a:rPr lang="en-GB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Use the equation to deduce the amount in mol of 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Cu(H</a:t>
            </a:r>
            <a:r>
              <a:rPr lang="en-GB" sz="18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NCH</a:t>
            </a:r>
            <a:r>
              <a:rPr lang="en-GB" sz="18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COO)</a:t>
            </a:r>
            <a:r>
              <a:rPr lang="en-GB" sz="18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that could theoretically be formed from the reaction. </a:t>
            </a:r>
            <a:endParaRPr sz="1800" dirty="0"/>
          </a:p>
        </p:txBody>
      </p:sp>
      <p:sp>
        <p:nvSpPr>
          <p:cNvPr id="198" name="Google Shape;198;p9"/>
          <p:cNvSpPr txBox="1"/>
          <p:nvPr/>
        </p:nvSpPr>
        <p:spPr>
          <a:xfrm>
            <a:off x="539996" y="2897704"/>
            <a:ext cx="10709892" cy="10002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47675" marR="0" lvl="0" indent="-447675" algn="l" rtl="0"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SzPct val="100000"/>
              <a:buFont typeface="Century Gothic"/>
              <a:buAutoNum type="arabicPeriod" startAt="2"/>
            </a:pPr>
            <a:r>
              <a:rPr lang="en-GB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complex is isolated as the monohydrate, 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Cu(H</a:t>
            </a:r>
            <a:r>
              <a:rPr lang="en-GB" sz="18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NCH</a:t>
            </a:r>
            <a:r>
              <a:rPr lang="en-GB" sz="18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COO)</a:t>
            </a:r>
            <a:r>
              <a:rPr lang="en-GB" sz="18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.H</a:t>
            </a:r>
            <a:r>
              <a:rPr lang="en-GB" sz="18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O</a:t>
            </a:r>
            <a:r>
              <a:rPr lang="en-GB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sz="1800" dirty="0"/>
          </a:p>
          <a:p>
            <a:pPr marL="447675" marR="0" lvl="0" indent="-447675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</a:t>
            </a:r>
            <a:r>
              <a:rPr lang="en-GB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7"/>
                  </a:ext>
                </a:extLst>
              </a:rPr>
              <a:t>Calculate</a:t>
            </a:r>
            <a:r>
              <a:rPr lang="en-GB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the molar mass of 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Cu(H</a:t>
            </a:r>
            <a:r>
              <a:rPr lang="en-GB" sz="18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NCH</a:t>
            </a:r>
            <a:r>
              <a:rPr lang="en-GB" sz="18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COO)</a:t>
            </a:r>
            <a:r>
              <a:rPr lang="en-GB" sz="18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H</a:t>
            </a:r>
            <a:r>
              <a:rPr lang="en-GB" sz="18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O</a:t>
            </a:r>
            <a:r>
              <a:rPr lang="en-GB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and use this value with your answer to </a:t>
            </a:r>
            <a:r>
              <a:rPr lang="en-GB" sz="1800" dirty="0">
                <a:solidFill>
                  <a:schemeClr val="tx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Question 1 </a:t>
            </a:r>
            <a:r>
              <a:rPr lang="en-GB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to calculate the theoretical mass of 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Cu(H</a:t>
            </a:r>
            <a:r>
              <a:rPr lang="en-GB" sz="18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NCH</a:t>
            </a:r>
            <a:r>
              <a:rPr lang="en-GB" sz="18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COO)</a:t>
            </a:r>
            <a:r>
              <a:rPr lang="en-GB" sz="18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.H</a:t>
            </a:r>
            <a:r>
              <a:rPr lang="en-GB" sz="1800" baseline="-250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2</a:t>
            </a:r>
            <a:r>
              <a:rPr lang="en-GB" sz="1800" dirty="0">
                <a:solidFill>
                  <a:schemeClr val="dk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entury Gothic"/>
                <a:sym typeface="Century Gothic"/>
              </a:rPr>
              <a:t>O </a:t>
            </a:r>
            <a:r>
              <a:rPr lang="en-GB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that could be formed.</a:t>
            </a:r>
            <a:endParaRPr sz="1800" dirty="0"/>
          </a:p>
        </p:txBody>
      </p:sp>
      <p:sp>
        <p:nvSpPr>
          <p:cNvPr id="199" name="Google Shape;199;p9"/>
          <p:cNvSpPr txBox="1"/>
          <p:nvPr/>
        </p:nvSpPr>
        <p:spPr>
          <a:xfrm>
            <a:off x="539995" y="4252555"/>
            <a:ext cx="10424955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47675" marR="0" lvl="0" indent="-447675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rgbClr val="48A9C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3.  	</a:t>
            </a:r>
            <a:r>
              <a:rPr lang="en-GB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Calculate your percentage yield using the equation:</a:t>
            </a:r>
            <a:endParaRPr sz="1800" dirty="0"/>
          </a:p>
        </p:txBody>
      </p:sp>
      <p:sp>
        <p:nvSpPr>
          <p:cNvPr id="200" name="Google Shape;200;p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660674" y="4798178"/>
            <a:ext cx="5831685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Percentage yield  =                                      ×   100</a:t>
            </a:r>
            <a:endParaRPr sz="1800" b="1" dirty="0"/>
          </a:p>
        </p:txBody>
      </p:sp>
      <p:sp>
        <p:nvSpPr>
          <p:cNvPr id="201" name="Google Shape;201;p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071354" y="5037271"/>
            <a:ext cx="2444737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theoretical </a:t>
            </a:r>
            <a:r>
              <a:rPr lang="en-GB" sz="18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"/>
                  </a:ext>
                </a:extLst>
              </a:rPr>
              <a:t>mass</a:t>
            </a:r>
            <a:endParaRPr sz="1800" b="1" dirty="0"/>
          </a:p>
        </p:txBody>
      </p:sp>
      <p:cxnSp>
        <p:nvCxnSpPr>
          <p:cNvPr id="202" name="Google Shape;202;p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179522" y="5008301"/>
            <a:ext cx="1782387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" name="Google Shape;199;p9">
            <a:extLst>
              <a:ext uri="{FF2B5EF4-FFF2-40B4-BE49-F238E27FC236}">
                <a16:creationId xmlns:a16="http://schemas.microsoft.com/office/drawing/2014/main" id="{0F76D8AC-8485-4721-091C-711395658395}"/>
              </a:ext>
            </a:extLst>
          </p:cNvPr>
          <p:cNvSpPr txBox="1"/>
          <p:nvPr/>
        </p:nvSpPr>
        <p:spPr>
          <a:xfrm>
            <a:off x="1008204" y="5398249"/>
            <a:ext cx="10424955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47675" marR="0" lvl="0" indent="-447675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entury Gothic"/>
                <a:sym typeface="Century Gothic"/>
              </a:rPr>
              <a:t>If you didn’t complete the practical, assume an actual mass obtained of 1.38 g. </a:t>
            </a:r>
            <a:endParaRPr sz="1800" dirty="0"/>
          </a:p>
        </p:txBody>
      </p:sp>
      <p:sp>
        <p:nvSpPr>
          <p:cNvPr id="5" name="Google Shape;199;p9">
            <a:extLst>
              <a:ext uri="{FF2B5EF4-FFF2-40B4-BE49-F238E27FC236}">
                <a16:creationId xmlns:a16="http://schemas.microsoft.com/office/drawing/2014/main" id="{11E328AE-CC1A-4344-30D9-47CA34A8C84F}"/>
              </a:ext>
            </a:extLst>
          </p:cNvPr>
          <p:cNvSpPr txBox="1"/>
          <p:nvPr/>
        </p:nvSpPr>
        <p:spPr>
          <a:xfrm>
            <a:off x="539995" y="5994855"/>
            <a:ext cx="1008000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47675" marR="0" lvl="0" indent="-447675" algn="l" rtl="0">
              <a:spcBef>
                <a:spcPts val="0"/>
              </a:spcBef>
              <a:spcAft>
                <a:spcPts val="0"/>
              </a:spcAft>
              <a:buClr>
                <a:srgbClr val="48A9C5"/>
              </a:buClr>
              <a:buFont typeface="+mj-lt"/>
              <a:buAutoNum type="arabicPeriod" startAt="4"/>
            </a:pPr>
            <a:r>
              <a:rPr lang="en-GB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Based on your practical method and knowledge of the reaction, give two reasons why your yield is less than 100%.</a:t>
            </a:r>
            <a:endParaRPr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CCDD38-4FA0-6FDB-20F4-D42C2CC948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305121" y="4607132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actual mass</a:t>
            </a:r>
            <a:endParaRPr lang="en-GB" sz="1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1335</Words>
  <Application>Microsoft Office PowerPoint</Application>
  <PresentationFormat>Widescreen</PresentationFormat>
  <Paragraphs>144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Cambria Math</vt:lpstr>
      <vt:lpstr>Century Gothic</vt:lpstr>
      <vt:lpstr>Arial</vt:lpstr>
      <vt:lpstr>Calibri</vt:lpstr>
      <vt:lpstr>Office Theme</vt:lpstr>
      <vt:lpstr>16–18 years</vt:lpstr>
      <vt:lpstr>Introduction</vt:lpstr>
      <vt:lpstr>Pre-lab questions</vt:lpstr>
      <vt:lpstr>Pre-lab answers</vt:lpstr>
      <vt:lpstr>Pre-lab answers (continued)</vt:lpstr>
      <vt:lpstr>Pre-lab answers (continued)</vt:lpstr>
      <vt:lpstr>Synthesis of copper(II) aminoethanoate</vt:lpstr>
      <vt:lpstr>Isomerisation</vt:lpstr>
      <vt:lpstr>Calculating percentage yield</vt:lpstr>
      <vt:lpstr>Post-lab synoptic questions</vt:lpstr>
      <vt:lpstr>Post-lab synoptic answers</vt:lpstr>
      <vt:lpstr>Post-lab synoptic answers (continued) </vt:lpstr>
      <vt:lpstr>Post-lab synoptic answers (continued)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practical investigation of cis–trans isomerism in transition metal complexes classroom slides</dc:title>
  <dc:subject>From rsc.li/3DVw8Sg, with full teacher and technician notes and student sheet</dc:subject>
  <dc:creator/>
  <cp:keywords>Isomers; isomerism; cis-trans; E/Z; geometric; transition metals; practical; experiment; test; retrieval; A-level</cp:keywords>
  <cp:lastModifiedBy/>
  <cp:revision>1</cp:revision>
  <dcterms:created xsi:type="dcterms:W3CDTF">2024-11-11T16:06:20Z</dcterms:created>
  <dcterms:modified xsi:type="dcterms:W3CDTF">2025-01-17T13:57:11Z</dcterms:modified>
</cp:coreProperties>
</file>